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6858000" cx="12192000"/>
  <p:notesSz cx="6858000" cy="9144000"/>
  <p:embeddedFontLst>
    <p:embeddedFont>
      <p:font typeface="Montserrat"/>
      <p:regular r:id="rId20"/>
      <p:bold r:id="rId21"/>
      <p:italic r:id="rId22"/>
      <p:boldItalic r:id="rId23"/>
    </p:embeddedFont>
    <p:embeddedFont>
      <p:font typeface="Arial Narrow"/>
      <p:regular r:id="rId24"/>
      <p:bold r:id="rId25"/>
      <p:italic r:id="rId26"/>
      <p:boldItalic r:id="rId27"/>
    </p:embeddedFont>
    <p:embeddedFont>
      <p:font typeface="Helvetica Neue"/>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E1AB23-723D-4CB3-A8D2-BCE58CCEC5AF}">
  <a:tblStyle styleId="{AEE1AB23-723D-4CB3-A8D2-BCE58CCEC5A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regular.fntdata"/><Relationship Id="rId22" Type="http://schemas.openxmlformats.org/officeDocument/2006/relationships/font" Target="fonts/Montserrat-italic.fntdata"/><Relationship Id="rId21" Type="http://schemas.openxmlformats.org/officeDocument/2006/relationships/font" Target="fonts/Montserrat-bold.fntdata"/><Relationship Id="rId24" Type="http://schemas.openxmlformats.org/officeDocument/2006/relationships/font" Target="fonts/ArialNarrow-regular.fntdata"/><Relationship Id="rId23" Type="http://schemas.openxmlformats.org/officeDocument/2006/relationships/font" Target="fonts/Montserrat-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ArialNarrow-italic.fntdata"/><Relationship Id="rId25" Type="http://schemas.openxmlformats.org/officeDocument/2006/relationships/font" Target="fonts/ArialNarrow-bold.fntdata"/><Relationship Id="rId28" Type="http://schemas.openxmlformats.org/officeDocument/2006/relationships/font" Target="fonts/HelveticaNeue-regular.fntdata"/><Relationship Id="rId27" Type="http://schemas.openxmlformats.org/officeDocument/2006/relationships/font" Target="fonts/ArialNarrow-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HelveticaNeue-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HelveticaNeue-boldItalic.fntdata"/><Relationship Id="rId30" Type="http://schemas.openxmlformats.org/officeDocument/2006/relationships/font" Target="fonts/HelveticaNeue-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bd0899a28d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2bd0899a28d_0_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c781ee3cc5_0_6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2c781ee3cc5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c781ee3cc5_0_7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c781ee3cc5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c781ee3cc5_0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c781ee3cc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c781ee3cc5_0_8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c781ee3cc5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2c76f626123_0_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g2c76f626123_0_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c781ee3cc5_0_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c781ee3cc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c781ee3cc5_0_1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c781ee3cc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c781ee3cc5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c781ee3cc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With better coordination (in LSI?) can we help avoid the same for EBVs? How can we make sure agencies' efforts are complementary, interoperable, etc. And can LSI-VC serve as a forum to avoid duplication of work across EAVs/EBVs/ECVs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As Gary wrote: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"As you know Copernicus provides services for generating many higher level products. There is also the DIAS, several platforms that if I remember correctly are operated semi-commercially (something like that). And ESA has toolkits that are analogous to BON in a Box. Marc—correct/clarify any of the above as needed."</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So we are all off doing our own things? Surely that is confusing for the end user? What is the definitive dataset? Can we better coordinate all this using an LSI subgroup perhaps?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GB"/>
              <a:t>Then the question is who do we need to bring together from CEOS agencies in LSI. And do we establish a biodiversity subgroup to work through these things together. Basically it's about providing a coordination mechanism for agencies' efforts.</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c781ee3cc5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c781ee3cc5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c77040ca9e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g2c77040ca9e_1_5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c781ee3cc5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c781ee3cc5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c781ee3cc5_0_4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c781ee3cc5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1.png"/><Relationship Id="rId6"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jpg"/><Relationship Id="rId3" Type="http://schemas.openxmlformats.org/officeDocument/2006/relationships/image" Target="../media/image13.jpg"/><Relationship Id="rId4" Type="http://schemas.openxmlformats.org/officeDocument/2006/relationships/image" Target="../media/image17.jpg"/><Relationship Id="rId5" Type="http://schemas.openxmlformats.org/officeDocument/2006/relationships/image" Target="../media/image14.png"/><Relationship Id="rId6"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2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png"/><Relationship Id="rId3"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3301750" y="2265730"/>
            <a:ext cx="8288156" cy="2756714"/>
          </a:xfrm>
          <a:prstGeom prst="rect">
            <a:avLst/>
          </a:prstGeom>
          <a:noFill/>
          <a:ln>
            <a:noFill/>
          </a:ln>
        </p:spPr>
      </p:pic>
      <p:pic>
        <p:nvPicPr>
          <p:cNvPr id="13" name="Google Shape;13;p2"/>
          <p:cNvPicPr preferRelativeResize="0"/>
          <p:nvPr/>
        </p:nvPicPr>
        <p:blipFill rotWithShape="1">
          <a:blip r:embed="rId3">
            <a:alphaModFix/>
          </a:blip>
          <a:srcRect b="-110"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2"/>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6" name="Google Shape;16;p2"/>
          <p:cNvSpPr/>
          <p:nvPr/>
        </p:nvSpPr>
        <p:spPr>
          <a:xfrm flipH="1">
            <a:off x="-21101" y="-14542"/>
            <a:ext cx="12215481" cy="6870483"/>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2"/>
          <p:cNvPicPr preferRelativeResize="0"/>
          <p:nvPr/>
        </p:nvPicPr>
        <p:blipFill rotWithShape="1">
          <a:blip r:embed="rId6">
            <a:alphaModFix amt="34000"/>
          </a:blip>
          <a:srcRect b="-8775" l="32581" r="8553" t="2403"/>
          <a:stretch/>
        </p:blipFill>
        <p:spPr>
          <a:xfrm rot="5400000">
            <a:off x="5734365" y="-1016162"/>
            <a:ext cx="5455200" cy="7480800"/>
          </a:xfrm>
          <a:prstGeom prst="rtTriangle">
            <a:avLst/>
          </a:prstGeom>
          <a:noFill/>
          <a:ln>
            <a:noFill/>
          </a:ln>
        </p:spPr>
      </p:pic>
      <p:pic>
        <p:nvPicPr>
          <p:cNvPr id="19" name="Google Shape;19;p2"/>
          <p:cNvPicPr preferRelativeResize="0"/>
          <p:nvPr/>
        </p:nvPicPr>
        <p:blipFill rotWithShape="1">
          <a:blip r:embed="rId6">
            <a:alphaModFix amt="34000"/>
          </a:blip>
          <a:srcRect b="676" l="54016" r="11354" t="36080"/>
          <a:stretch/>
        </p:blipFill>
        <p:spPr>
          <a:xfrm rot="-5400000">
            <a:off x="5792644" y="4820060"/>
            <a:ext cx="1719600" cy="2366700"/>
          </a:xfrm>
          <a:prstGeom prst="rtTriangle">
            <a:avLst/>
          </a:prstGeom>
          <a:noFill/>
          <a:ln>
            <a:noFill/>
          </a:ln>
        </p:spPr>
      </p:pic>
      <p:sp>
        <p:nvSpPr>
          <p:cNvPr id="20" name="Google Shape;20;p2"/>
          <p:cNvSpPr txBox="1"/>
          <p:nvPr>
            <p:ph type="title"/>
          </p:nvPr>
        </p:nvSpPr>
        <p:spPr>
          <a:xfrm>
            <a:off x="176047" y="175938"/>
            <a:ext cx="6157200" cy="39726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Arial"/>
              <a:buNone/>
              <a:defRPr b="0" i="0" sz="80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99" name="Shape 99"/>
        <p:cNvGrpSpPr/>
        <p:nvPr/>
      </p:nvGrpSpPr>
      <p:grpSpPr>
        <a:xfrm>
          <a:off x="0" y="0"/>
          <a:ext cx="0" cy="0"/>
          <a:chOff x="0" y="0"/>
          <a:chExt cx="0" cy="0"/>
        </a:xfrm>
      </p:grpSpPr>
      <p:sp>
        <p:nvSpPr>
          <p:cNvPr id="100" name="Google Shape;100;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01" name="Google Shape;101;p12"/>
          <p:cNvPicPr preferRelativeResize="0"/>
          <p:nvPr/>
        </p:nvPicPr>
        <p:blipFill rotWithShape="1">
          <a:blip r:embed="rId2">
            <a:alphaModFix/>
          </a:blip>
          <a:srcRect b="0" l="0" r="0" t="0"/>
          <a:stretch/>
        </p:blipFill>
        <p:spPr>
          <a:xfrm flipH="1">
            <a:off x="9304422" y="0"/>
            <a:ext cx="2887578" cy="1037492"/>
          </a:xfrm>
          <a:prstGeom prst="rect">
            <a:avLst/>
          </a:prstGeom>
          <a:noFill/>
          <a:ln>
            <a:noFill/>
          </a:ln>
        </p:spPr>
      </p:pic>
      <p:pic>
        <p:nvPicPr>
          <p:cNvPr id="102" name="Google Shape;102;p12"/>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03" name="Google Shape;103;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4" name="Google Shape;104;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5" name="Google Shape;105;p12"/>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06" name="Google Shape;106;p12"/>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107" name="Google Shape;107;p12"/>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08" name="Shape 108"/>
        <p:cNvGrpSpPr/>
        <p:nvPr/>
      </p:nvGrpSpPr>
      <p:grpSpPr>
        <a:xfrm>
          <a:off x="0" y="0"/>
          <a:ext cx="0" cy="0"/>
          <a:chOff x="0" y="0"/>
          <a:chExt cx="0" cy="0"/>
        </a:xfrm>
      </p:grpSpPr>
      <p:sp>
        <p:nvSpPr>
          <p:cNvPr id="109" name="Google Shape;109;p13"/>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110" name="Google Shape;110;p13"/>
          <p:cNvPicPr preferRelativeResize="0"/>
          <p:nvPr/>
        </p:nvPicPr>
        <p:blipFill rotWithShape="1">
          <a:blip r:embed="rId2">
            <a:alphaModFix/>
          </a:blip>
          <a:srcRect b="0" l="0" r="0" t="0"/>
          <a:stretch/>
        </p:blipFill>
        <p:spPr>
          <a:xfrm flipH="1">
            <a:off x="9304422" y="0"/>
            <a:ext cx="2887578" cy="1037492"/>
          </a:xfrm>
          <a:prstGeom prst="rect">
            <a:avLst/>
          </a:prstGeom>
          <a:noFill/>
          <a:ln>
            <a:noFill/>
          </a:ln>
        </p:spPr>
      </p:pic>
      <p:pic>
        <p:nvPicPr>
          <p:cNvPr id="111" name="Google Shape;111;p1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112" name="Google Shape;112;p13"/>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3" name="Google Shape;113;p13"/>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14" name="Google Shape;114;p13"/>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115" name="Google Shape;115;p13"/>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116" name="Google Shape;116;p13"/>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117" name="Google Shape;117;p13"/>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118" name="Google Shape;118;p13"/>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3"/>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24" name="Google Shape;24;p3"/>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5" name="Google Shape;25;p3"/>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6" name="Google Shape;26;p3"/>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27" name="Google Shape;27;p3"/>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28" name="Google Shape;28;p3"/>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29" name="Google Shape;29;p3"/>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0" name="Shape 30"/>
        <p:cNvGrpSpPr/>
        <p:nvPr/>
      </p:nvGrpSpPr>
      <p:grpSpPr>
        <a:xfrm>
          <a:off x="0" y="0"/>
          <a:ext cx="0" cy="0"/>
          <a:chOff x="0" y="0"/>
          <a:chExt cx="0" cy="0"/>
        </a:xfrm>
      </p:grpSpPr>
      <p:sp>
        <p:nvSpPr>
          <p:cNvPr id="31" name="Google Shape;31;p4"/>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32" name="Google Shape;32;p4"/>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33" name="Google Shape;33;p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4" name="Google Shape;34;p4"/>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5" name="Google Shape;35;p4"/>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36" name="Google Shape;36;p4"/>
          <p:cNvSpPr txBox="1"/>
          <p:nvPr>
            <p:ph idx="1" type="body"/>
          </p:nvPr>
        </p:nvSpPr>
        <p:spPr>
          <a:xfrm>
            <a:off x="386632" y="1445923"/>
            <a:ext cx="5508900" cy="4775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7" name="Google Shape;37;p4"/>
          <p:cNvSpPr txBox="1"/>
          <p:nvPr>
            <p:ph idx="2" type="body"/>
          </p:nvPr>
        </p:nvSpPr>
        <p:spPr>
          <a:xfrm>
            <a:off x="6296361" y="1445923"/>
            <a:ext cx="5508900" cy="4775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Courier New"/>
              <a:buChar char="o"/>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38" name="Google Shape;38;p4"/>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39" name="Google Shape;39;p4"/>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5"/>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42" name="Google Shape;42;p5"/>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43" name="Google Shape;43;p5"/>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4" name="Google Shape;44;p5"/>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5" name="Google Shape;45;p5"/>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46" name="Google Shape;46;p5"/>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47" name="Google Shape;47;p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48" name="Shape 48"/>
        <p:cNvGrpSpPr/>
        <p:nvPr/>
      </p:nvGrpSpPr>
      <p:grpSpPr>
        <a:xfrm>
          <a:off x="0" y="0"/>
          <a:ext cx="0" cy="0"/>
          <a:chOff x="0" y="0"/>
          <a:chExt cx="0" cy="0"/>
        </a:xfrm>
      </p:grpSpPr>
      <p:sp>
        <p:nvSpPr>
          <p:cNvPr id="49" name="Google Shape;49;p6"/>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pic>
        <p:nvPicPr>
          <p:cNvPr id="50" name="Google Shape;50;p6"/>
          <p:cNvPicPr preferRelativeResize="0"/>
          <p:nvPr/>
        </p:nvPicPr>
        <p:blipFill rotWithShape="1">
          <a:blip r:embed="rId2">
            <a:alphaModFix amt="34000"/>
          </a:blip>
          <a:srcRect b="35419" l="51341" r="-2842" t="39268"/>
          <a:stretch/>
        </p:blipFill>
        <p:spPr>
          <a:xfrm flipH="1">
            <a:off x="9304423" y="0"/>
            <a:ext cx="2887577" cy="1037492"/>
          </a:xfrm>
          <a:prstGeom prst="rect">
            <a:avLst/>
          </a:prstGeom>
          <a:noFill/>
          <a:ln>
            <a:noFill/>
          </a:ln>
        </p:spPr>
      </p:pic>
      <p:pic>
        <p:nvPicPr>
          <p:cNvPr id="51" name="Google Shape;51;p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2" name="Google Shape;52;p6"/>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3" name="Google Shape;53;p6"/>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2"/>
              </a:solidFill>
              <a:latin typeface="Arial"/>
              <a:ea typeface="Arial"/>
              <a:cs typeface="Arial"/>
              <a:sym typeface="Arial"/>
            </a:endParaRPr>
          </a:p>
        </p:txBody>
      </p:sp>
      <p:sp>
        <p:nvSpPr>
          <p:cNvPr id="54" name="Google Shape;54;p6"/>
          <p:cNvSpPr txBox="1"/>
          <p:nvPr>
            <p:ph idx="1" type="body"/>
          </p:nvPr>
        </p:nvSpPr>
        <p:spPr>
          <a:xfrm>
            <a:off x="5180012" y="1373852"/>
            <a:ext cx="6172200" cy="46944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Noto Sans Symbols"/>
              <a:buChar char="❖"/>
              <a:defRPr b="0" i="0" sz="3200" u="none" cap="none" strike="noStrike">
                <a:solidFill>
                  <a:schemeClr val="dk1"/>
                </a:solidFill>
                <a:latin typeface="Arial"/>
                <a:ea typeface="Arial"/>
                <a:cs typeface="Arial"/>
                <a:sym typeface="Arial"/>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a:ea typeface="Arial"/>
                <a:cs typeface="Arial"/>
                <a:sym typeface="Arial"/>
              </a:defRPr>
            </a:lvl2pPr>
            <a:lvl3pPr indent="-381000" lvl="2" marL="1371600" marR="0" rtl="0" algn="l">
              <a:lnSpc>
                <a:spcPct val="90000"/>
              </a:lnSpc>
              <a:spcBef>
                <a:spcPts val="500"/>
              </a:spcBef>
              <a:spcAft>
                <a:spcPts val="0"/>
              </a:spcAft>
              <a:buClr>
                <a:schemeClr val="dk1"/>
              </a:buClr>
              <a:buSzPts val="2400"/>
              <a:buFont typeface="Courier New"/>
              <a:buChar char="o"/>
              <a:defRPr b="0" i="0" sz="2400" u="none" cap="none" strike="noStrike">
                <a:solidFill>
                  <a:schemeClr val="dk1"/>
                </a:solidFill>
                <a:latin typeface="Arial"/>
                <a:ea typeface="Arial"/>
                <a:cs typeface="Arial"/>
                <a:sym typeface="Arial"/>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55" name="Google Shape;55;p6"/>
          <p:cNvSpPr txBox="1"/>
          <p:nvPr>
            <p:ph idx="2" type="body"/>
          </p:nvPr>
        </p:nvSpPr>
        <p:spPr>
          <a:xfrm>
            <a:off x="839788" y="1373852"/>
            <a:ext cx="3932100" cy="4630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9pPr>
          </a:lstStyle>
          <a:p/>
        </p:txBody>
      </p:sp>
      <p:sp>
        <p:nvSpPr>
          <p:cNvPr id="56" name="Google Shape;56;p6"/>
          <p:cNvSpPr txBox="1"/>
          <p:nvPr/>
        </p:nvSpPr>
        <p:spPr>
          <a:xfrm>
            <a:off x="10265664" y="6574604"/>
            <a:ext cx="1925400" cy="30780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lang="en-GB" sz="1400">
                <a:solidFill>
                  <a:schemeClr val="accent1"/>
                </a:solidFill>
                <a:latin typeface="Arial"/>
                <a:ea typeface="Arial"/>
                <a:cs typeface="Arial"/>
                <a:sym typeface="Arial"/>
              </a:rPr>
              <a:t>Slide </a:t>
            </a:r>
            <a:fld id="{00000000-1234-1234-1234-123412341234}" type="slidenum">
              <a:rPr b="1" lang="en-GB" sz="1400">
                <a:solidFill>
                  <a:schemeClr val="accent1"/>
                </a:solidFill>
                <a:latin typeface="Arial"/>
                <a:ea typeface="Arial"/>
                <a:cs typeface="Arial"/>
                <a:sym typeface="Arial"/>
              </a:rPr>
              <a:t>‹#›</a:t>
            </a:fld>
            <a:endParaRPr b="1" sz="1400">
              <a:solidFill>
                <a:schemeClr val="accent1"/>
              </a:solidFill>
              <a:latin typeface="Arial"/>
              <a:ea typeface="Arial"/>
              <a:cs typeface="Arial"/>
              <a:sym typeface="Arial"/>
            </a:endParaRPr>
          </a:p>
        </p:txBody>
      </p:sp>
      <p:sp>
        <p:nvSpPr>
          <p:cNvPr id="57" name="Google Shape;57;p6"/>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Arial"/>
              <a:buNone/>
              <a:defRPr b="0" i="0" sz="4400" u="none" cap="none" strike="noStrike">
                <a:solidFill>
                  <a:schemeClr val="lt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p:cSld name="Blank">
    <p:spTree>
      <p:nvGrpSpPr>
        <p:cNvPr id="58" name="Shape 58"/>
        <p:cNvGrpSpPr/>
        <p:nvPr/>
      </p:nvGrpSpPr>
      <p:grpSpPr>
        <a:xfrm>
          <a:off x="0" y="0"/>
          <a:ext cx="0" cy="0"/>
          <a:chOff x="0" y="0"/>
          <a:chExt cx="0" cy="0"/>
        </a:xfrm>
      </p:grpSpPr>
      <p:sp>
        <p:nvSpPr>
          <p:cNvPr id="59" name="Google Shape;59;p7"/>
          <p:cNvSpPr/>
          <p:nvPr>
            <p:ph idx="12" type="sldNum"/>
          </p:nvPr>
        </p:nvSpPr>
        <p:spPr>
          <a:xfrm>
            <a:off x="11684000" y="6629400"/>
            <a:ext cx="406500" cy="187200"/>
          </a:xfrm>
          <a:prstGeom prst="roundRect">
            <a:avLst>
              <a:gd fmla="val 16667" name="adj"/>
            </a:avLst>
          </a:prstGeom>
          <a:solidFill>
            <a:schemeClr val="lt1">
              <a:alpha val="48630"/>
            </a:schemeClr>
          </a:solidFill>
          <a:ln cap="flat" cmpd="sng" w="25400">
            <a:solidFill>
              <a:schemeClr val="dk2">
                <a:alpha val="60000"/>
              </a:schemeClr>
            </a:solidFill>
            <a:prstDash val="solid"/>
            <a:round/>
            <a:headEnd len="sm" w="sm" type="none"/>
            <a:tailEnd len="sm" w="sm" type="none"/>
          </a:ln>
        </p:spPr>
        <p:txBody>
          <a:bodyPr anchorCtr="0" anchor="t" bIns="0" lIns="0" spcFirstLastPara="1" rIns="0" wrap="square" tIns="0">
            <a:noAutofit/>
          </a:bodyPr>
          <a:lstStyle>
            <a:lvl1pPr indent="0" lvl="0" marL="0" marR="0" rtl="0" algn="ctr">
              <a:spcBef>
                <a:spcPts val="0"/>
              </a:spcBef>
              <a:buNone/>
              <a:defRPr b="0" i="1" sz="1100" u="none" cap="none" strike="noStrike">
                <a:solidFill>
                  <a:schemeClr val="dk2"/>
                </a:solidFill>
                <a:latin typeface="Helvetica Neue"/>
                <a:ea typeface="Helvetica Neue"/>
                <a:cs typeface="Helvetica Neue"/>
                <a:sym typeface="Helvetica Neue"/>
              </a:defRPr>
            </a:lvl1pPr>
            <a:lvl2pPr indent="0" lvl="1" marL="0" marR="0" rtl="0" algn="ctr">
              <a:spcBef>
                <a:spcPts val="0"/>
              </a:spcBef>
              <a:buNone/>
              <a:defRPr b="0" i="1" sz="1100" u="none" cap="none" strike="noStrike">
                <a:solidFill>
                  <a:schemeClr val="dk2"/>
                </a:solidFill>
                <a:latin typeface="Helvetica Neue"/>
                <a:ea typeface="Helvetica Neue"/>
                <a:cs typeface="Helvetica Neue"/>
                <a:sym typeface="Helvetica Neue"/>
              </a:defRPr>
            </a:lvl2pPr>
            <a:lvl3pPr indent="0" lvl="2" marL="0" marR="0" rtl="0" algn="ctr">
              <a:spcBef>
                <a:spcPts val="0"/>
              </a:spcBef>
              <a:buNone/>
              <a:defRPr b="0" i="1" sz="1100" u="none" cap="none" strike="noStrike">
                <a:solidFill>
                  <a:schemeClr val="dk2"/>
                </a:solidFill>
                <a:latin typeface="Helvetica Neue"/>
                <a:ea typeface="Helvetica Neue"/>
                <a:cs typeface="Helvetica Neue"/>
                <a:sym typeface="Helvetica Neue"/>
              </a:defRPr>
            </a:lvl3pPr>
            <a:lvl4pPr indent="0" lvl="3" marL="0" marR="0" rtl="0" algn="ctr">
              <a:spcBef>
                <a:spcPts val="0"/>
              </a:spcBef>
              <a:buNone/>
              <a:defRPr b="0" i="1" sz="1100" u="none" cap="none" strike="noStrike">
                <a:solidFill>
                  <a:schemeClr val="dk2"/>
                </a:solidFill>
                <a:latin typeface="Helvetica Neue"/>
                <a:ea typeface="Helvetica Neue"/>
                <a:cs typeface="Helvetica Neue"/>
                <a:sym typeface="Helvetica Neue"/>
              </a:defRPr>
            </a:lvl4pPr>
            <a:lvl5pPr indent="0" lvl="4" marL="0" marR="0" rtl="0" algn="ctr">
              <a:spcBef>
                <a:spcPts val="0"/>
              </a:spcBef>
              <a:buNone/>
              <a:defRPr b="0" i="1" sz="1100" u="none" cap="none" strike="noStrike">
                <a:solidFill>
                  <a:schemeClr val="dk2"/>
                </a:solidFill>
                <a:latin typeface="Helvetica Neue"/>
                <a:ea typeface="Helvetica Neue"/>
                <a:cs typeface="Helvetica Neue"/>
                <a:sym typeface="Helvetica Neue"/>
              </a:defRPr>
            </a:lvl5pPr>
            <a:lvl6pPr indent="0" lvl="5" marL="0" marR="0" rtl="0" algn="ctr">
              <a:spcBef>
                <a:spcPts val="0"/>
              </a:spcBef>
              <a:buNone/>
              <a:defRPr b="0" i="1" sz="1100" u="none" cap="none" strike="noStrike">
                <a:solidFill>
                  <a:schemeClr val="dk2"/>
                </a:solidFill>
                <a:latin typeface="Helvetica Neue"/>
                <a:ea typeface="Helvetica Neue"/>
                <a:cs typeface="Helvetica Neue"/>
                <a:sym typeface="Helvetica Neue"/>
              </a:defRPr>
            </a:lvl6pPr>
            <a:lvl7pPr indent="0" lvl="6" marL="0" marR="0" rtl="0" algn="ctr">
              <a:spcBef>
                <a:spcPts val="0"/>
              </a:spcBef>
              <a:buNone/>
              <a:defRPr b="0" i="1" sz="1100" u="none" cap="none" strike="noStrike">
                <a:solidFill>
                  <a:schemeClr val="dk2"/>
                </a:solidFill>
                <a:latin typeface="Helvetica Neue"/>
                <a:ea typeface="Helvetica Neue"/>
                <a:cs typeface="Helvetica Neue"/>
                <a:sym typeface="Helvetica Neue"/>
              </a:defRPr>
            </a:lvl7pPr>
            <a:lvl8pPr indent="0" lvl="7" marL="0" marR="0" rtl="0" algn="ctr">
              <a:spcBef>
                <a:spcPts val="0"/>
              </a:spcBef>
              <a:buNone/>
              <a:defRPr b="0" i="1" sz="1100" u="none" cap="none" strike="noStrike">
                <a:solidFill>
                  <a:schemeClr val="dk2"/>
                </a:solidFill>
                <a:latin typeface="Helvetica Neue"/>
                <a:ea typeface="Helvetica Neue"/>
                <a:cs typeface="Helvetica Neue"/>
                <a:sym typeface="Helvetica Neue"/>
              </a:defRPr>
            </a:lvl8pPr>
            <a:lvl9pPr indent="0" lvl="8" marL="0" marR="0" rtl="0" algn="ctr">
              <a:spcBef>
                <a:spcPts val="0"/>
              </a:spcBef>
              <a:buNone/>
              <a:defRPr b="0" i="1" sz="1100" u="none" cap="none" strike="noStrike">
                <a:solidFill>
                  <a:schemeClr val="dk2"/>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GB"/>
              <a:t>‹#›</a:t>
            </a:fld>
            <a:endParaRPr/>
          </a:p>
        </p:txBody>
      </p:sp>
      <p:sp>
        <p:nvSpPr>
          <p:cNvPr id="60" name="Google Shape;60;p7"/>
          <p:cNvSpPr txBox="1"/>
          <p:nvPr>
            <p:ph idx="1" type="body"/>
          </p:nvPr>
        </p:nvSpPr>
        <p:spPr>
          <a:xfrm>
            <a:off x="101600" y="1219200"/>
            <a:ext cx="11988900" cy="5257800"/>
          </a:xfrm>
          <a:prstGeom prst="rect">
            <a:avLst/>
          </a:prstGeom>
          <a:noFill/>
          <a:ln>
            <a:noFill/>
          </a:ln>
        </p:spPr>
        <p:txBody>
          <a:bodyPr anchorCtr="0" anchor="t" bIns="45700" lIns="91425" spcFirstLastPara="1" rIns="91425" wrap="square" tIns="45700">
            <a:noAutofit/>
          </a:bodyPr>
          <a:lstStyle>
            <a:lvl1pPr indent="-355600" lvl="0" marL="457200" marR="0" rtl="0" algn="l">
              <a:spcBef>
                <a:spcPts val="500"/>
              </a:spcBef>
              <a:spcAft>
                <a:spcPts val="0"/>
              </a:spcAft>
              <a:buClr>
                <a:srgbClr val="002569"/>
              </a:buClr>
              <a:buSzPts val="2000"/>
              <a:buFont typeface="Arial"/>
              <a:buChar char="•"/>
              <a:defRPr b="1" i="0" sz="2000" u="none" cap="none" strike="noStrike">
                <a:solidFill>
                  <a:srgbClr val="002569"/>
                </a:solidFill>
                <a:latin typeface="Helvetica Neue"/>
                <a:ea typeface="Helvetica Neue"/>
                <a:cs typeface="Helvetica Neue"/>
                <a:sym typeface="Helvetica Neue"/>
              </a:defRPr>
            </a:lvl1pPr>
            <a:lvl2pPr indent="-355600" lvl="1" marL="914400" marR="0" rtl="0" algn="l">
              <a:spcBef>
                <a:spcPts val="500"/>
              </a:spcBef>
              <a:spcAft>
                <a:spcPts val="0"/>
              </a:spcAft>
              <a:buClr>
                <a:srgbClr val="002569"/>
              </a:buClr>
              <a:buSzPts val="2000"/>
              <a:buFont typeface="Courier New"/>
              <a:buChar char="o"/>
              <a:defRPr b="0" i="0" sz="2000" u="none" cap="none" strike="noStrike">
                <a:solidFill>
                  <a:srgbClr val="002569"/>
                </a:solidFill>
                <a:latin typeface="Helvetica Neue"/>
                <a:ea typeface="Helvetica Neue"/>
                <a:cs typeface="Helvetica Neue"/>
                <a:sym typeface="Helvetica Neue"/>
              </a:defRPr>
            </a:lvl2pPr>
            <a:lvl3pPr indent="-355600" lvl="2" marL="1371600" marR="0" rtl="0" algn="l">
              <a:spcBef>
                <a:spcPts val="500"/>
              </a:spcBef>
              <a:spcAft>
                <a:spcPts val="0"/>
              </a:spcAft>
              <a:buClr>
                <a:srgbClr val="002569"/>
              </a:buClr>
              <a:buSzPts val="2000"/>
              <a:buFont typeface="Noto Sans Symbols"/>
              <a:buChar char="▪"/>
              <a:defRPr b="0" i="0" sz="2000" u="none" cap="none" strike="noStrike">
                <a:solidFill>
                  <a:srgbClr val="002569"/>
                </a:solidFill>
                <a:latin typeface="Helvetica Neue"/>
                <a:ea typeface="Helvetica Neue"/>
                <a:cs typeface="Helvetica Neue"/>
                <a:sym typeface="Helvetica Neue"/>
              </a:defRPr>
            </a:lvl3pPr>
            <a:lvl4pPr indent="-355600" lvl="3" marL="18288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4pPr>
            <a:lvl5pPr indent="-355600" lvl="4" marL="2286000" marR="0" rtl="0" algn="l">
              <a:spcBef>
                <a:spcPts val="500"/>
              </a:spcBef>
              <a:spcAft>
                <a:spcPts val="0"/>
              </a:spcAft>
              <a:buClr>
                <a:srgbClr val="002569"/>
              </a:buClr>
              <a:buSzPts val="2000"/>
              <a:buFont typeface="Arial"/>
              <a:buChar char="•"/>
              <a:defRPr b="0" i="0" sz="2000" u="none" cap="none" strike="noStrike">
                <a:solidFill>
                  <a:srgbClr val="002569"/>
                </a:solidFill>
                <a:latin typeface="Helvetica Neue"/>
                <a:ea typeface="Helvetica Neue"/>
                <a:cs typeface="Helvetica Neue"/>
                <a:sym typeface="Helvetica Neue"/>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
        <p:nvSpPr>
          <p:cNvPr id="61" name="Google Shape;61;p7"/>
          <p:cNvSpPr txBox="1"/>
          <p:nvPr>
            <p:ph idx="2" type="body"/>
          </p:nvPr>
        </p:nvSpPr>
        <p:spPr>
          <a:xfrm>
            <a:off x="2641600" y="76200"/>
            <a:ext cx="6603900" cy="914400"/>
          </a:xfrm>
          <a:prstGeom prst="rect">
            <a:avLst/>
          </a:prstGeom>
          <a:noFill/>
          <a:ln>
            <a:noFill/>
          </a:ln>
        </p:spPr>
        <p:txBody>
          <a:bodyPr anchorCtr="0" anchor="t" bIns="45700" lIns="91425" spcFirstLastPara="1" rIns="91425" wrap="square" tIns="45700">
            <a:noAutofit/>
          </a:bodyPr>
          <a:lstStyle>
            <a:lvl1pPr indent="-228600" lvl="0" marL="457200" marR="0" rtl="0" algn="ctr">
              <a:spcBef>
                <a:spcPts val="500"/>
              </a:spcBef>
              <a:spcAft>
                <a:spcPts val="0"/>
              </a:spcAft>
              <a:buClr>
                <a:schemeClr val="lt1"/>
              </a:buClr>
              <a:buSzPts val="2800"/>
              <a:buFont typeface="Arial"/>
              <a:buNone/>
              <a:defRPr b="1" i="0" sz="2800" u="none" cap="none" strike="noStrike">
                <a:solidFill>
                  <a:schemeClr val="lt1"/>
                </a:solidFill>
                <a:latin typeface="Helvetica Neue"/>
                <a:ea typeface="Helvetica Neue"/>
                <a:cs typeface="Helvetica Neue"/>
                <a:sym typeface="Helvetica Neue"/>
              </a:defRPr>
            </a:lvl1pPr>
            <a:lvl2pPr indent="-381000" lvl="1" marL="9144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2pPr>
            <a:lvl3pPr indent="-381000" lvl="2" marL="1371600" marR="0" rtl="0" algn="l">
              <a:spcBef>
                <a:spcPts val="500"/>
              </a:spcBef>
              <a:spcAft>
                <a:spcPts val="0"/>
              </a:spcAft>
              <a:buClr>
                <a:srgbClr val="002569"/>
              </a:buClr>
              <a:buSzPts val="2400"/>
              <a:buFont typeface="Arial"/>
              <a:buChar char="o"/>
              <a:defRPr b="0" i="0" sz="2400" u="none" cap="none" strike="noStrike">
                <a:solidFill>
                  <a:srgbClr val="002569"/>
                </a:solidFill>
                <a:latin typeface="Arial"/>
                <a:ea typeface="Arial"/>
                <a:cs typeface="Arial"/>
                <a:sym typeface="Arial"/>
              </a:defRPr>
            </a:lvl3pPr>
            <a:lvl4pPr indent="-381000" lvl="3" marL="18288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4pPr>
            <a:lvl5pPr indent="-381000" lvl="4" marL="2286000" marR="0" rtl="0" algn="l">
              <a:spcBef>
                <a:spcPts val="500"/>
              </a:spcBef>
              <a:spcAft>
                <a:spcPts val="0"/>
              </a:spcAft>
              <a:buClr>
                <a:srgbClr val="002569"/>
              </a:buClr>
              <a:buSzPts val="2400"/>
              <a:buFont typeface="Arial"/>
              <a:buChar char="•"/>
              <a:defRPr b="0" i="0" sz="2400" u="none" cap="none" strike="noStrike">
                <a:solidFill>
                  <a:srgbClr val="002569"/>
                </a:solidFill>
                <a:latin typeface="Arial"/>
                <a:ea typeface="Arial"/>
                <a:cs typeface="Arial"/>
                <a:sym typeface="Arial"/>
              </a:defRPr>
            </a:lvl5pPr>
            <a:lvl6pPr indent="-228600" lvl="5" marL="27432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6pPr>
            <a:lvl7pPr indent="-228600" lvl="6" marL="32004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7pPr>
            <a:lvl8pPr indent="-228600" lvl="7" marL="36576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8pPr>
            <a:lvl9pPr indent="-228600" lvl="8" marL="4114800" marR="0" rtl="0" algn="l">
              <a:spcBef>
                <a:spcPts val="500"/>
              </a:spcBef>
              <a:spcAft>
                <a:spcPts val="0"/>
              </a:spcAft>
              <a:buSzPts val="1400"/>
              <a:buNone/>
              <a:defRPr b="0" i="0" sz="2400" u="none" cap="none" strike="noStrike">
                <a:solidFill>
                  <a:srgbClr val="002569"/>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68" name="Shape 68"/>
        <p:cNvGrpSpPr/>
        <p:nvPr/>
      </p:nvGrpSpPr>
      <p:grpSpPr>
        <a:xfrm>
          <a:off x="0" y="0"/>
          <a:ext cx="0" cy="0"/>
          <a:chOff x="0" y="0"/>
          <a:chExt cx="0" cy="0"/>
        </a:xfrm>
      </p:grpSpPr>
      <p:pic>
        <p:nvPicPr>
          <p:cNvPr id="69" name="Google Shape;69;p9"/>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70" name="Google Shape;70;p9"/>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71" name="Google Shape;71;p9"/>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72" name="Google Shape;72;p9"/>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 name="Google Shape;73;p9"/>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74" name="Google Shape;74;p9"/>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75" name="Google Shape;75;p9"/>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76" name="Google Shape;76;p9"/>
          <p:cNvPicPr preferRelativeResize="0"/>
          <p:nvPr/>
        </p:nvPicPr>
        <p:blipFill rotWithShape="1">
          <a:blip r:embed="rId6">
            <a:alphaModFix amt="34000"/>
          </a:blip>
          <a:srcRect b="672" l="54016" r="11355" t="36081"/>
          <a:stretch/>
        </p:blipFill>
        <p:spPr>
          <a:xfrm rot="-5400000">
            <a:off x="5792642" y="4819952"/>
            <a:ext cx="1719709" cy="2366806"/>
          </a:xfrm>
          <a:prstGeom prst="rtTriangle">
            <a:avLst/>
          </a:prstGeom>
          <a:noFill/>
          <a:ln>
            <a:noFill/>
          </a:ln>
        </p:spPr>
      </p:pic>
      <p:sp>
        <p:nvSpPr>
          <p:cNvPr id="77" name="Google Shape;77;p9"/>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78" name="Shape 78"/>
        <p:cNvGrpSpPr/>
        <p:nvPr/>
      </p:nvGrpSpPr>
      <p:grpSpPr>
        <a:xfrm>
          <a:off x="0" y="0"/>
          <a:ext cx="0" cy="0"/>
          <a:chOff x="0" y="0"/>
          <a:chExt cx="0" cy="0"/>
        </a:xfrm>
      </p:grpSpPr>
      <p:sp>
        <p:nvSpPr>
          <p:cNvPr id="79" name="Google Shape;79;p10"/>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80" name="Google Shape;80;p10"/>
          <p:cNvPicPr preferRelativeResize="0"/>
          <p:nvPr/>
        </p:nvPicPr>
        <p:blipFill rotWithShape="1">
          <a:blip r:embed="rId2">
            <a:alphaModFix/>
          </a:blip>
          <a:srcRect b="0" l="0" r="0" t="0"/>
          <a:stretch/>
        </p:blipFill>
        <p:spPr>
          <a:xfrm flipH="1">
            <a:off x="9304422" y="0"/>
            <a:ext cx="2887578" cy="1037492"/>
          </a:xfrm>
          <a:prstGeom prst="rect">
            <a:avLst/>
          </a:prstGeom>
          <a:noFill/>
          <a:ln>
            <a:noFill/>
          </a:ln>
        </p:spPr>
      </p:pic>
      <p:pic>
        <p:nvPicPr>
          <p:cNvPr id="81" name="Google Shape;81;p10"/>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82" name="Google Shape;82;p10"/>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83" name="Google Shape;83;p10"/>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84" name="Google Shape;84;p10"/>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85" name="Google Shape;85;p10"/>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
        <p:nvSpPr>
          <p:cNvPr id="86" name="Google Shape;86;p10"/>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87" name="Google Shape;87;p10"/>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88" name="Shape 88"/>
        <p:cNvGrpSpPr/>
        <p:nvPr/>
      </p:nvGrpSpPr>
      <p:grpSpPr>
        <a:xfrm>
          <a:off x="0" y="0"/>
          <a:ext cx="0" cy="0"/>
          <a:chOff x="0" y="0"/>
          <a:chExt cx="0" cy="0"/>
        </a:xfrm>
      </p:grpSpPr>
      <p:sp>
        <p:nvSpPr>
          <p:cNvPr id="89" name="Google Shape;89;p11"/>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90" name="Google Shape;90;p11"/>
          <p:cNvPicPr preferRelativeResize="0"/>
          <p:nvPr/>
        </p:nvPicPr>
        <p:blipFill rotWithShape="1">
          <a:blip r:embed="rId2">
            <a:alphaModFix/>
          </a:blip>
          <a:srcRect b="0" l="0" r="0" t="0"/>
          <a:stretch/>
        </p:blipFill>
        <p:spPr>
          <a:xfrm flipH="1">
            <a:off x="9304422" y="0"/>
            <a:ext cx="2887578" cy="1037492"/>
          </a:xfrm>
          <a:prstGeom prst="rect">
            <a:avLst/>
          </a:prstGeom>
          <a:noFill/>
          <a:ln>
            <a:noFill/>
          </a:ln>
        </p:spPr>
      </p:pic>
      <p:pic>
        <p:nvPicPr>
          <p:cNvPr id="91" name="Google Shape;91;p11"/>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2" name="Google Shape;92;p11"/>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3" name="Google Shape;93;p11"/>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94" name="Google Shape;94;p11"/>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95" name="Google Shape;95;p11"/>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96" name="Google Shape;96;p11"/>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97" name="Google Shape;97;p11"/>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98" name="Google Shape;98;p11"/>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SIT Technical Workshop, 18-19 October 2023</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20.png"/><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
            <a:ext cx="12192000" cy="1037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pic>
        <p:nvPicPr>
          <p:cNvPr id="7" name="Google Shape;7;p1"/>
          <p:cNvPicPr preferRelativeResize="0"/>
          <p:nvPr/>
        </p:nvPicPr>
        <p:blipFill rotWithShape="1">
          <a:blip r:embed="rId1">
            <a:alphaModFix amt="34000"/>
          </a:blip>
          <a:srcRect b="35419" l="51341" r="-2842" t="39268"/>
          <a:stretch/>
        </p:blipFill>
        <p:spPr>
          <a:xfrm flipH="1">
            <a:off x="9304423" y="0"/>
            <a:ext cx="2887577" cy="1037492"/>
          </a:xfrm>
          <a:prstGeom prst="rect">
            <a:avLst/>
          </a:prstGeom>
          <a:noFill/>
          <a:ln>
            <a:noFill/>
          </a:ln>
        </p:spPr>
      </p:pic>
      <p:pic>
        <p:nvPicPr>
          <p:cNvPr id="8" name="Google Shape;8;p1"/>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
          <p:cNvSpPr/>
          <p:nvPr/>
        </p:nvSpPr>
        <p:spPr>
          <a:xfrm>
            <a:off x="-1778" y="6574604"/>
            <a:ext cx="12193800" cy="2835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
        <p:nvSpPr>
          <p:cNvPr id="10" name="Google Shape;10;p1"/>
          <p:cNvSpPr/>
          <p:nvPr/>
        </p:nvSpPr>
        <p:spPr>
          <a:xfrm flipH="1" rot="10800000">
            <a:off x="-4504" y="6540563"/>
            <a:ext cx="12196500" cy="59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64" name="Google Shape;64;p8"/>
          <p:cNvPicPr preferRelativeResize="0"/>
          <p:nvPr/>
        </p:nvPicPr>
        <p:blipFill rotWithShape="1">
          <a:blip r:embed="rId1">
            <a:alphaModFix/>
          </a:blip>
          <a:srcRect b="0" l="0" r="0" t="0"/>
          <a:stretch/>
        </p:blipFill>
        <p:spPr>
          <a:xfrm flipH="1">
            <a:off x="9304422" y="0"/>
            <a:ext cx="2887578" cy="1037492"/>
          </a:xfrm>
          <a:prstGeom prst="rect">
            <a:avLst/>
          </a:prstGeom>
          <a:noFill/>
          <a:ln>
            <a:noFill/>
          </a:ln>
        </p:spPr>
      </p:pic>
      <p:pic>
        <p:nvPicPr>
          <p:cNvPr id="65" name="Google Shape;65;p8"/>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66" name="Google Shape;66;p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7" name="Google Shape;67;p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3"/>
    <p:sldLayoutId id="2147483655" r:id="rId4"/>
    <p:sldLayoutId id="2147483656" r:id="rId5"/>
    <p:sldLayoutId id="2147483657" r:id="rId6"/>
    <p:sldLayoutId id="2147483658"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21.png"/><Relationship Id="rId5"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ceos.org/gst" TargetMode="Externa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hyperlink" Target="https://iopscience.iop.org/article/10.1088/1748-9326/acba3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4"/>
          <p:cNvSpPr txBox="1"/>
          <p:nvPr>
            <p:ph type="title"/>
          </p:nvPr>
        </p:nvSpPr>
        <p:spPr>
          <a:xfrm>
            <a:off x="252250" y="328350"/>
            <a:ext cx="7615200" cy="3972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sz="5300"/>
              <a:t>Session 5: Beyond ‘Level 2’ (LSI-VC Scope Discussion) </a:t>
            </a:r>
            <a:endParaRPr sz="5300"/>
          </a:p>
          <a:p>
            <a:pPr indent="0" lvl="0" marL="0" rtl="0" algn="l">
              <a:spcBef>
                <a:spcPts val="0"/>
              </a:spcBef>
              <a:spcAft>
                <a:spcPts val="0"/>
              </a:spcAft>
              <a:buClr>
                <a:schemeClr val="dk1"/>
              </a:buClr>
              <a:buSzPts val="1100"/>
              <a:buFont typeface="Arial"/>
              <a:buNone/>
            </a:pPr>
            <a:r>
              <a:t/>
            </a:r>
            <a:endParaRPr sz="5300"/>
          </a:p>
          <a:p>
            <a:pPr indent="0" lvl="0" marL="0" rtl="0" algn="l">
              <a:spcBef>
                <a:spcPts val="0"/>
              </a:spcBef>
              <a:spcAft>
                <a:spcPts val="0"/>
              </a:spcAft>
              <a:buClr>
                <a:schemeClr val="dk1"/>
              </a:buClr>
              <a:buSzPts val="1100"/>
              <a:buFont typeface="Arial"/>
              <a:buNone/>
            </a:pPr>
            <a:r>
              <a:rPr lang="en-GB" sz="5300"/>
              <a:t>Context</a:t>
            </a:r>
            <a:endParaRPr sz="5300"/>
          </a:p>
          <a:p>
            <a:pPr indent="0" lvl="0" marL="0" rtl="0" algn="l">
              <a:spcBef>
                <a:spcPts val="0"/>
              </a:spcBef>
              <a:spcAft>
                <a:spcPts val="0"/>
              </a:spcAft>
              <a:buClr>
                <a:schemeClr val="lt1"/>
              </a:buClr>
              <a:buSzPts val="8000"/>
              <a:buFont typeface="Arial"/>
              <a:buNone/>
            </a:pPr>
            <a:r>
              <a:t/>
            </a:r>
            <a:endParaRPr sz="1900"/>
          </a:p>
          <a:p>
            <a:pPr indent="0" lvl="0" marL="0" rtl="0" algn="l">
              <a:spcBef>
                <a:spcPts val="0"/>
              </a:spcBef>
              <a:spcAft>
                <a:spcPts val="0"/>
              </a:spcAft>
              <a:buClr>
                <a:schemeClr val="lt1"/>
              </a:buClr>
              <a:buSzPts val="8000"/>
              <a:buFont typeface="Arial"/>
              <a:buNone/>
            </a:pPr>
            <a:r>
              <a:rPr lang="en-GB" sz="1900"/>
              <a:t>Matt Steventon</a:t>
            </a:r>
            <a:endParaRPr sz="1900"/>
          </a:p>
          <a:p>
            <a:pPr indent="0" lvl="0" marL="0" rtl="0" algn="l">
              <a:spcBef>
                <a:spcPts val="0"/>
              </a:spcBef>
              <a:spcAft>
                <a:spcPts val="0"/>
              </a:spcAft>
              <a:buClr>
                <a:schemeClr val="lt1"/>
              </a:buClr>
              <a:buSzPts val="8000"/>
              <a:buFont typeface="Arial"/>
              <a:buNone/>
            </a:pPr>
            <a:r>
              <a:rPr lang="en-GB" sz="1900"/>
              <a:t>CEOS-ARD Oversight Group &amp; LSI-VC Secretariat</a:t>
            </a:r>
            <a:endParaRPr sz="1900"/>
          </a:p>
          <a:p>
            <a:pPr indent="0" lvl="0" marL="0" rtl="0" algn="l">
              <a:spcBef>
                <a:spcPts val="0"/>
              </a:spcBef>
              <a:spcAft>
                <a:spcPts val="0"/>
              </a:spcAft>
              <a:buClr>
                <a:schemeClr val="lt1"/>
              </a:buClr>
              <a:buSzPts val="8000"/>
              <a:buFont typeface="Arial"/>
              <a:buNone/>
            </a:pPr>
            <a:r>
              <a:rPr lang="en-GB" sz="1900"/>
              <a:t>LSI-VC-15</a:t>
            </a:r>
            <a:endParaRPr sz="1900"/>
          </a:p>
          <a:p>
            <a:pPr indent="0" lvl="0" marL="0" rtl="0" algn="l">
              <a:spcBef>
                <a:spcPts val="0"/>
              </a:spcBef>
              <a:spcAft>
                <a:spcPts val="0"/>
              </a:spcAft>
              <a:buClr>
                <a:schemeClr val="lt1"/>
              </a:buClr>
              <a:buSzPts val="8000"/>
              <a:buFont typeface="Arial"/>
              <a:buNone/>
            </a:pPr>
            <a:r>
              <a:rPr lang="en-GB" sz="1900"/>
              <a:t>4 April 2024</a:t>
            </a:r>
            <a:endParaRPr sz="7500"/>
          </a:p>
          <a:p>
            <a:pPr indent="0" lvl="0" marL="0" rtl="0" algn="l">
              <a:lnSpc>
                <a:spcPct val="90000"/>
              </a:lnSpc>
              <a:spcBef>
                <a:spcPts val="0"/>
              </a:spcBef>
              <a:spcAft>
                <a:spcPts val="0"/>
              </a:spcAft>
              <a:buClr>
                <a:schemeClr val="lt1"/>
              </a:buClr>
              <a:buSzPts val="8000"/>
              <a:buFont typeface="Arial"/>
              <a:buNone/>
            </a:pPr>
            <a:r>
              <a:t/>
            </a:r>
            <a:endParaRPr sz="7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3"/>
          <p:cNvSpPr txBox="1"/>
          <p:nvPr>
            <p:ph type="title"/>
          </p:nvPr>
        </p:nvSpPr>
        <p:spPr>
          <a:xfrm>
            <a:off x="176047" y="175938"/>
            <a:ext cx="6157200" cy="3972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Discussion Seed Questions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4"/>
          <p:cNvSpPr txBox="1"/>
          <p:nvPr>
            <p:ph idx="1" type="body"/>
          </p:nvPr>
        </p:nvSpPr>
        <p:spPr>
          <a:xfrm>
            <a:off x="324233" y="1177533"/>
            <a:ext cx="11495400" cy="4662900"/>
          </a:xfrm>
          <a:prstGeom prst="rect">
            <a:avLst/>
          </a:prstGeom>
        </p:spPr>
        <p:txBody>
          <a:bodyPr anchorCtr="0" anchor="t" bIns="45700" lIns="91425" spcFirstLastPara="1" rIns="91425" wrap="square" tIns="45700">
            <a:noAutofit/>
          </a:bodyPr>
          <a:lstStyle/>
          <a:p>
            <a:pPr indent="-355600" lvl="0" marL="457200" rtl="0" algn="l">
              <a:spcBef>
                <a:spcPts val="1000"/>
              </a:spcBef>
              <a:spcAft>
                <a:spcPts val="0"/>
              </a:spcAft>
              <a:buSzPts val="2000"/>
              <a:buChar char="❖"/>
            </a:pPr>
            <a:r>
              <a:rPr lang="en-GB" sz="2000"/>
              <a:t>What do we aim to achieve</a:t>
            </a:r>
            <a:endParaRPr sz="2000"/>
          </a:p>
          <a:p>
            <a:pPr indent="-355600" lvl="0" marL="457200" rtl="0" algn="l">
              <a:spcBef>
                <a:spcPts val="1000"/>
              </a:spcBef>
              <a:spcAft>
                <a:spcPts val="0"/>
              </a:spcAft>
              <a:buSzPts val="2000"/>
              <a:buChar char="❖"/>
            </a:pPr>
            <a:r>
              <a:rPr lang="en-GB" sz="2000"/>
              <a:t>Should LSI-VC seek to formally address higher level land product requirements that are being raised by partners</a:t>
            </a:r>
            <a:endParaRPr sz="2000"/>
          </a:p>
          <a:p>
            <a:pPr indent="-330200" lvl="1" marL="914400" rtl="0" algn="l">
              <a:spcBef>
                <a:spcPts val="1000"/>
              </a:spcBef>
              <a:spcAft>
                <a:spcPts val="0"/>
              </a:spcAft>
              <a:buSzPts val="1600"/>
              <a:buChar char="▪"/>
            </a:pPr>
            <a:r>
              <a:rPr lang="en-GB" sz="1600"/>
              <a:t>Is this an appropriate role for the LSI-VC or does this belong somewhere else in CEOS?</a:t>
            </a:r>
            <a:endParaRPr sz="1600"/>
          </a:p>
          <a:p>
            <a:pPr indent="-330200" lvl="1" marL="914400" rtl="0" algn="l">
              <a:spcBef>
                <a:spcPts val="1000"/>
              </a:spcBef>
              <a:spcAft>
                <a:spcPts val="0"/>
              </a:spcAft>
              <a:buSzPts val="1600"/>
              <a:buChar char="▪"/>
            </a:pPr>
            <a:r>
              <a:rPr lang="en-GB" sz="1600"/>
              <a:t>What is the role of the LSI-VC subgroups?</a:t>
            </a:r>
            <a:endParaRPr sz="1600"/>
          </a:p>
          <a:p>
            <a:pPr indent="-355600" lvl="0" marL="457200" rtl="0" algn="l">
              <a:spcBef>
                <a:spcPts val="1000"/>
              </a:spcBef>
              <a:spcAft>
                <a:spcPts val="0"/>
              </a:spcAft>
              <a:buSzPts val="2000"/>
              <a:buChar char="❖"/>
            </a:pPr>
            <a:r>
              <a:rPr lang="en-GB" sz="2000"/>
              <a:t>What role could LSI-VC feasibly play beyond Level 2 and what opportunities / risks exist?</a:t>
            </a:r>
            <a:endParaRPr sz="2000"/>
          </a:p>
          <a:p>
            <a:pPr indent="-330200" lvl="1" marL="914400" rtl="0" algn="l">
              <a:spcBef>
                <a:spcPts val="1000"/>
              </a:spcBef>
              <a:spcAft>
                <a:spcPts val="0"/>
              </a:spcAft>
              <a:buSzPts val="1600"/>
              <a:buChar char="▪"/>
            </a:pPr>
            <a:r>
              <a:rPr lang="en-GB" sz="1600"/>
              <a:t>What role can agencies play within their existing mandates and resources? What are LSI-VC agencies’ constraints?</a:t>
            </a:r>
            <a:endParaRPr sz="1600"/>
          </a:p>
          <a:p>
            <a:pPr indent="-330200" lvl="1" marL="914400" rtl="0" algn="l">
              <a:spcBef>
                <a:spcPts val="1000"/>
              </a:spcBef>
              <a:spcAft>
                <a:spcPts val="0"/>
              </a:spcAft>
              <a:buSzPts val="1600"/>
              <a:buChar char="▪"/>
            </a:pPr>
            <a:r>
              <a:rPr lang="en-GB" sz="1600"/>
              <a:t>Doesn’t need to mean operational production</a:t>
            </a:r>
            <a:endParaRPr sz="1600"/>
          </a:p>
          <a:p>
            <a:pPr indent="-330200" lvl="2" marL="1371600" rtl="0" algn="l">
              <a:spcBef>
                <a:spcPts val="1000"/>
              </a:spcBef>
              <a:spcAft>
                <a:spcPts val="0"/>
              </a:spcAft>
              <a:buSzPts val="1600"/>
              <a:buChar char="o"/>
            </a:pPr>
            <a:r>
              <a:rPr lang="en-GB" sz="1600"/>
              <a:t>Joint R&amp;D / application development campaigns (note NASA Acres)</a:t>
            </a:r>
            <a:endParaRPr sz="1600"/>
          </a:p>
          <a:p>
            <a:pPr indent="-330200" lvl="2" marL="1371600" rtl="0" algn="l">
              <a:spcBef>
                <a:spcPts val="1000"/>
              </a:spcBef>
              <a:spcAft>
                <a:spcPts val="0"/>
              </a:spcAft>
              <a:buSzPts val="1600"/>
              <a:buChar char="o"/>
            </a:pPr>
            <a:r>
              <a:rPr lang="en-GB" sz="1600"/>
              <a:t>Open source tool-kits (NASA Open Science?)</a:t>
            </a:r>
            <a:endParaRPr sz="1600"/>
          </a:p>
          <a:p>
            <a:pPr indent="-330200" lvl="2" marL="1371600" rtl="0" algn="l">
              <a:spcBef>
                <a:spcPts val="1000"/>
              </a:spcBef>
              <a:spcAft>
                <a:spcPts val="0"/>
              </a:spcAft>
              <a:buSzPts val="1600"/>
              <a:buChar char="o"/>
            </a:pPr>
            <a:r>
              <a:rPr lang="en-GB" sz="1600"/>
              <a:t>Shared approaches and shared end goals / delivery points for these ‘pipelines’ (NASA-ESA MAAP? CAL? BON in a Box, etc.)</a:t>
            </a:r>
            <a:endParaRPr sz="1600"/>
          </a:p>
          <a:p>
            <a:pPr indent="-330200" lvl="2" marL="1371600" rtl="0" algn="l">
              <a:spcBef>
                <a:spcPts val="1000"/>
              </a:spcBef>
              <a:spcAft>
                <a:spcPts val="0"/>
              </a:spcAft>
              <a:buSzPts val="1600"/>
              <a:buChar char="o"/>
            </a:pPr>
            <a:r>
              <a:rPr lang="en-GB" sz="1600"/>
              <a:t>Methods / tools that could be hosted somewhere for others to pick up and run with.</a:t>
            </a:r>
            <a:endParaRPr sz="1600"/>
          </a:p>
          <a:p>
            <a:pPr indent="-330200" lvl="1" marL="914400" rtl="0" algn="l">
              <a:spcBef>
                <a:spcPts val="1000"/>
              </a:spcBef>
              <a:spcAft>
                <a:spcPts val="0"/>
              </a:spcAft>
              <a:buSzPts val="1600"/>
              <a:buChar char="▪"/>
            </a:pPr>
            <a:r>
              <a:rPr lang="en-GB" sz="1600"/>
              <a:t>Coordination regarding overlaps in EAVs, EBVs, ECVs</a:t>
            </a:r>
            <a:endParaRPr sz="1600"/>
          </a:p>
          <a:p>
            <a:pPr indent="-330200" lvl="1" marL="914400" rtl="0" algn="l">
              <a:spcBef>
                <a:spcPts val="1000"/>
              </a:spcBef>
              <a:spcAft>
                <a:spcPts val="1000"/>
              </a:spcAft>
              <a:buSzPts val="1600"/>
              <a:buChar char="▪"/>
            </a:pPr>
            <a:r>
              <a:rPr lang="en-GB" sz="1600"/>
              <a:t>Is LSI-VC an appropriate forum for technical topics related to producing L3/L4 products or the tools for generating them?</a:t>
            </a:r>
            <a:endParaRPr sz="1600"/>
          </a:p>
        </p:txBody>
      </p:sp>
      <p:sp>
        <p:nvSpPr>
          <p:cNvPr id="195" name="Google Shape;195;p24"/>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Discussion Seed Questions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5"/>
          <p:cNvSpPr txBox="1"/>
          <p:nvPr>
            <p:ph idx="1" type="body"/>
          </p:nvPr>
        </p:nvSpPr>
        <p:spPr>
          <a:xfrm>
            <a:off x="324233" y="1253733"/>
            <a:ext cx="11495400" cy="4662900"/>
          </a:xfrm>
          <a:prstGeom prst="rect">
            <a:avLst/>
          </a:prstGeom>
        </p:spPr>
        <p:txBody>
          <a:bodyPr anchorCtr="0" anchor="t" bIns="45700" lIns="91425" spcFirstLastPara="1" rIns="91425" wrap="square" tIns="45700">
            <a:noAutofit/>
          </a:bodyPr>
          <a:lstStyle/>
          <a:p>
            <a:pPr indent="-393700" lvl="0" marL="457200" rtl="0" algn="l">
              <a:spcBef>
                <a:spcPts val="0"/>
              </a:spcBef>
              <a:spcAft>
                <a:spcPts val="0"/>
              </a:spcAft>
              <a:buSzPts val="2600"/>
              <a:buChar char="❖"/>
            </a:pPr>
            <a:r>
              <a:rPr lang="en-GB" sz="2600"/>
              <a:t>It was noted in the biodiversity discussions that agencies are distributing calls / funding for R&amp;D but is there a mechanism for avoiding overlap, ensuring consistency, complementarity, etc.</a:t>
            </a:r>
            <a:endParaRPr sz="2600"/>
          </a:p>
          <a:p>
            <a:pPr indent="-393700" lvl="1" marL="914400" rtl="0" algn="l">
              <a:spcBef>
                <a:spcPts val="1000"/>
              </a:spcBef>
              <a:spcAft>
                <a:spcPts val="0"/>
              </a:spcAft>
              <a:buSzPts val="2600"/>
              <a:buChar char="▪"/>
            </a:pPr>
            <a:r>
              <a:rPr lang="en-GB" sz="2600"/>
              <a:t>Does it make sense to position LSI-VC as a forum where agencies that have active LSI application R&amp;D programs come together to coordinate their activities related to EAVs, EBVs, ECVs, etc.?</a:t>
            </a:r>
            <a:endParaRPr sz="2600"/>
          </a:p>
          <a:p>
            <a:pPr indent="-393700" lvl="2" marL="1371600" rtl="0" algn="l">
              <a:spcBef>
                <a:spcPts val="1000"/>
              </a:spcBef>
              <a:spcAft>
                <a:spcPts val="0"/>
              </a:spcAft>
              <a:buSzPts val="2600"/>
              <a:buChar char="o"/>
            </a:pPr>
            <a:r>
              <a:rPr lang="en-GB" sz="2600"/>
              <a:t>Providing forum for coordination</a:t>
            </a:r>
            <a:endParaRPr sz="2600"/>
          </a:p>
          <a:p>
            <a:pPr indent="-393700" lvl="2" marL="1371600" rtl="0" algn="l">
              <a:spcBef>
                <a:spcPts val="1000"/>
              </a:spcBef>
              <a:spcAft>
                <a:spcPts val="0"/>
              </a:spcAft>
              <a:buSzPts val="2600"/>
              <a:buChar char="o"/>
            </a:pPr>
            <a:r>
              <a:rPr lang="en-GB" sz="2600"/>
              <a:t>Generally increase complementarity of agency activities</a:t>
            </a:r>
            <a:endParaRPr sz="2600"/>
          </a:p>
          <a:p>
            <a:pPr indent="-393700" lvl="1" marL="914400" rtl="0" algn="l">
              <a:spcBef>
                <a:spcPts val="1000"/>
              </a:spcBef>
              <a:spcAft>
                <a:spcPts val="0"/>
              </a:spcAft>
              <a:buSzPts val="2600"/>
              <a:buChar char="▪"/>
            </a:pPr>
            <a:r>
              <a:rPr lang="en-GB" sz="2600"/>
              <a:t>There are EO applications related activities taking place in CEOS agencies that are not coordinated?</a:t>
            </a:r>
            <a:endParaRPr sz="2600"/>
          </a:p>
          <a:p>
            <a:pPr indent="-393700" lvl="1" marL="914400" rtl="0" algn="l">
              <a:spcBef>
                <a:spcPts val="1000"/>
              </a:spcBef>
              <a:spcAft>
                <a:spcPts val="1000"/>
              </a:spcAft>
              <a:buSzPts val="2600"/>
              <a:buChar char="▪"/>
            </a:pPr>
            <a:r>
              <a:rPr lang="en-GB" sz="2600"/>
              <a:t>Should there be a mechanism like the SDCG/GFOI R&amp;D Component?</a:t>
            </a:r>
            <a:endParaRPr sz="2600"/>
          </a:p>
        </p:txBody>
      </p:sp>
      <p:sp>
        <p:nvSpPr>
          <p:cNvPr id="201" name="Google Shape;201;p25"/>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GB"/>
              <a:t>Discussion Seed Questions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6"/>
          <p:cNvSpPr txBox="1"/>
          <p:nvPr>
            <p:ph idx="1" type="body"/>
          </p:nvPr>
        </p:nvSpPr>
        <p:spPr>
          <a:xfrm>
            <a:off x="324233" y="1253733"/>
            <a:ext cx="11495400" cy="46629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If we agree this is a role for LSI-VC, what do we need from CEOS Principals to do it? </a:t>
            </a:r>
            <a:endParaRPr/>
          </a:p>
          <a:p>
            <a:pPr indent="-381000" lvl="1" marL="914400" rtl="0" algn="l">
              <a:spcBef>
                <a:spcPts val="1000"/>
              </a:spcBef>
              <a:spcAft>
                <a:spcPts val="0"/>
              </a:spcAft>
              <a:buSzPts val="2400"/>
              <a:buChar char="▪"/>
            </a:pPr>
            <a:r>
              <a:rPr lang="en-GB"/>
              <a:t>Active subgroups. Subgroups need to have clear mandates from CEOS leadership and appropriate staffing / resources</a:t>
            </a:r>
            <a:endParaRPr/>
          </a:p>
          <a:p>
            <a:pPr indent="-381000" lvl="1" marL="914400" rtl="0" algn="l">
              <a:spcBef>
                <a:spcPts val="1000"/>
              </a:spcBef>
              <a:spcAft>
                <a:spcPts val="0"/>
              </a:spcAft>
              <a:buSzPts val="2400"/>
              <a:buChar char="▪"/>
            </a:pPr>
            <a:r>
              <a:rPr lang="en-GB"/>
              <a:t>Opportunities for new Leads and energy from CEOS agencies that are more application focused?</a:t>
            </a:r>
            <a:endParaRPr/>
          </a:p>
          <a:p>
            <a:pPr indent="-406400" lvl="0" marL="457200" rtl="0" algn="l">
              <a:spcBef>
                <a:spcPts val="1000"/>
              </a:spcBef>
              <a:spcAft>
                <a:spcPts val="0"/>
              </a:spcAft>
              <a:buSzPts val="2800"/>
              <a:buChar char="❖"/>
            </a:pPr>
            <a:r>
              <a:rPr lang="en-GB"/>
              <a:t>What is the role of partnerships with the likes of GEOGLAM, SilvaCarbon, FAO, SEO – those that operate closer to the users.</a:t>
            </a:r>
            <a:endParaRPr/>
          </a:p>
          <a:p>
            <a:pPr indent="-406400" lvl="0" marL="457200" rtl="0" algn="l">
              <a:spcBef>
                <a:spcPts val="1000"/>
              </a:spcBef>
              <a:spcAft>
                <a:spcPts val="0"/>
              </a:spcAft>
              <a:buSzPts val="2800"/>
              <a:buChar char="❖"/>
            </a:pPr>
            <a:r>
              <a:rPr lang="en-GB"/>
              <a:t>What LSI-VC team membership, including representation of thematic experts, is necessary to be able to tackle these types of things?</a:t>
            </a:r>
            <a:endParaRPr/>
          </a:p>
          <a:p>
            <a:pPr indent="-406400" lvl="0" marL="457200" rtl="0" algn="l">
              <a:spcBef>
                <a:spcPts val="1000"/>
              </a:spcBef>
              <a:spcAft>
                <a:spcPts val="1000"/>
              </a:spcAft>
              <a:buSzPts val="2800"/>
              <a:buChar char="❖"/>
            </a:pPr>
            <a:r>
              <a:rPr lang="en-GB"/>
              <a:t>Discussion: Shortlist a name of additional people we would like to see in LSI-VC?</a:t>
            </a:r>
            <a:endParaRPr/>
          </a:p>
        </p:txBody>
      </p:sp>
      <p:sp>
        <p:nvSpPr>
          <p:cNvPr id="207" name="Google Shape;207;p26"/>
          <p:cNvSpPr txBox="1"/>
          <p:nvPr>
            <p:ph type="title"/>
          </p:nvPr>
        </p:nvSpPr>
        <p:spPr>
          <a:xfrm>
            <a:off x="176050" y="175946"/>
            <a:ext cx="9387000" cy="702000"/>
          </a:xfrm>
          <a:prstGeom prst="rect">
            <a:avLst/>
          </a:prstGeom>
        </p:spPr>
        <p:txBody>
          <a:bodyPr anchorCtr="0" anchor="t" bIns="45700" lIns="91425" spcFirstLastPara="1" rIns="91425" wrap="square" tIns="45700">
            <a:spAutoFit/>
          </a:bodyPr>
          <a:lstStyle/>
          <a:p>
            <a:pPr indent="0" lvl="0" marL="0" rtl="0" algn="l">
              <a:spcBef>
                <a:spcPts val="0"/>
              </a:spcBef>
              <a:spcAft>
                <a:spcPts val="0"/>
              </a:spcAft>
              <a:buNone/>
            </a:pPr>
            <a:r>
              <a:rPr lang="en-GB"/>
              <a:t>Discussion Seed 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5"/>
          <p:cNvSpPr txBox="1"/>
          <p:nvPr>
            <p:ph type="title"/>
          </p:nvPr>
        </p:nvSpPr>
        <p:spPr>
          <a:xfrm>
            <a:off x="176048" y="175939"/>
            <a:ext cx="9387000" cy="7791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4400"/>
              <a:buFont typeface="Montserrat"/>
              <a:buNone/>
            </a:pPr>
            <a:r>
              <a:rPr lang="en-GB" sz="3900"/>
              <a:t>We have groups asking for LSI support..</a:t>
            </a:r>
            <a:endParaRPr sz="3900"/>
          </a:p>
        </p:txBody>
      </p:sp>
      <p:pic>
        <p:nvPicPr>
          <p:cNvPr id="129" name="Google Shape;129;p15"/>
          <p:cNvPicPr preferRelativeResize="0"/>
          <p:nvPr/>
        </p:nvPicPr>
        <p:blipFill>
          <a:blip r:embed="rId3">
            <a:alphaModFix/>
          </a:blip>
          <a:stretch>
            <a:fillRect/>
          </a:stretch>
        </p:blipFill>
        <p:spPr>
          <a:xfrm>
            <a:off x="330075" y="1248850"/>
            <a:ext cx="4687827" cy="1438800"/>
          </a:xfrm>
          <a:prstGeom prst="rect">
            <a:avLst/>
          </a:prstGeom>
          <a:noFill/>
          <a:ln>
            <a:noFill/>
          </a:ln>
        </p:spPr>
      </p:pic>
      <p:pic>
        <p:nvPicPr>
          <p:cNvPr id="130" name="Google Shape;130;p15"/>
          <p:cNvPicPr preferRelativeResize="0"/>
          <p:nvPr/>
        </p:nvPicPr>
        <p:blipFill>
          <a:blip r:embed="rId4">
            <a:alphaModFix/>
          </a:blip>
          <a:stretch>
            <a:fillRect/>
          </a:stretch>
        </p:blipFill>
        <p:spPr>
          <a:xfrm>
            <a:off x="7043225" y="3062325"/>
            <a:ext cx="4603151" cy="1657125"/>
          </a:xfrm>
          <a:prstGeom prst="rect">
            <a:avLst/>
          </a:prstGeom>
          <a:noFill/>
          <a:ln>
            <a:noFill/>
          </a:ln>
        </p:spPr>
      </p:pic>
      <p:pic>
        <p:nvPicPr>
          <p:cNvPr id="131" name="Google Shape;131;p15"/>
          <p:cNvPicPr preferRelativeResize="0"/>
          <p:nvPr/>
        </p:nvPicPr>
        <p:blipFill>
          <a:blip r:embed="rId5">
            <a:alphaModFix/>
          </a:blip>
          <a:stretch>
            <a:fillRect/>
          </a:stretch>
        </p:blipFill>
        <p:spPr>
          <a:xfrm>
            <a:off x="902975" y="5035229"/>
            <a:ext cx="4687826" cy="1358945"/>
          </a:xfrm>
          <a:prstGeom prst="rect">
            <a:avLst/>
          </a:prstGeom>
          <a:noFill/>
          <a:ln>
            <a:noFill/>
          </a:ln>
        </p:spPr>
      </p:pic>
      <p:sp>
        <p:nvSpPr>
          <p:cNvPr id="132" name="Google Shape;132;p15"/>
          <p:cNvSpPr txBox="1"/>
          <p:nvPr/>
        </p:nvSpPr>
        <p:spPr>
          <a:xfrm>
            <a:off x="5375250" y="1596400"/>
            <a:ext cx="4603200" cy="9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t>Essential Agriculture Variables</a:t>
            </a:r>
            <a:endParaRPr sz="2200"/>
          </a:p>
        </p:txBody>
      </p:sp>
      <p:sp>
        <p:nvSpPr>
          <p:cNvPr id="133" name="Google Shape;133;p15"/>
          <p:cNvSpPr txBox="1"/>
          <p:nvPr/>
        </p:nvSpPr>
        <p:spPr>
          <a:xfrm>
            <a:off x="3816325" y="3368875"/>
            <a:ext cx="3482400" cy="9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t>Essential Biodiversity Variables</a:t>
            </a:r>
            <a:endParaRPr sz="2200"/>
          </a:p>
        </p:txBody>
      </p:sp>
      <p:sp>
        <p:nvSpPr>
          <p:cNvPr id="134" name="Google Shape;134;p15"/>
          <p:cNvSpPr txBox="1"/>
          <p:nvPr/>
        </p:nvSpPr>
        <p:spPr>
          <a:xfrm>
            <a:off x="5952000" y="5262575"/>
            <a:ext cx="2616000" cy="92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200"/>
              <a:t>Essential Climate Variables</a:t>
            </a:r>
            <a:endParaRPr sz="2200"/>
          </a:p>
        </p:txBody>
      </p:sp>
      <p:sp>
        <p:nvSpPr>
          <p:cNvPr id="135" name="Google Shape;135;p15"/>
          <p:cNvSpPr txBox="1"/>
          <p:nvPr/>
        </p:nvSpPr>
        <p:spPr>
          <a:xfrm>
            <a:off x="9517850" y="1333700"/>
            <a:ext cx="2431800" cy="1551300"/>
          </a:xfrm>
          <a:prstGeom prst="rect">
            <a:avLst/>
          </a:prstGeom>
          <a:solidFill>
            <a:srgbClr val="F4CCCC"/>
          </a:solid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a:t>R</a:t>
            </a:r>
            <a:r>
              <a:rPr lang="en-GB"/>
              <a:t>equest for CEOS support to the EAVs</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GB"/>
              <a:t>But, confusion about role of CEOS / LSI-VC is blocking progress!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
        <p:nvSpPr>
          <p:cNvPr id="136" name="Google Shape;136;p15"/>
          <p:cNvSpPr txBox="1"/>
          <p:nvPr/>
        </p:nvSpPr>
        <p:spPr>
          <a:xfrm>
            <a:off x="91775" y="3052275"/>
            <a:ext cx="3255900" cy="1487700"/>
          </a:xfrm>
          <a:prstGeom prst="rect">
            <a:avLst/>
          </a:prstGeom>
          <a:solidFill>
            <a:srgbClr val="D9EAD3"/>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CEOS Chair Priority for 2024</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Likely mostly ‘distributed’ home in CEOS for this topic</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And likely to come back to us in future</a:t>
            </a:r>
            <a:endParaRPr/>
          </a:p>
        </p:txBody>
      </p:sp>
      <p:sp>
        <p:nvSpPr>
          <p:cNvPr id="137" name="Google Shape;137;p15"/>
          <p:cNvSpPr txBox="1"/>
          <p:nvPr/>
        </p:nvSpPr>
        <p:spPr>
          <a:xfrm>
            <a:off x="8693750" y="5139500"/>
            <a:ext cx="2952600" cy="1263900"/>
          </a:xfrm>
          <a:prstGeom prst="rect">
            <a:avLst/>
          </a:prstGeom>
          <a:solidFill>
            <a:srgbClr val="C9DAF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Role of LSI-VC not clear</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Certainly lacking the membership to address current requests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6"/>
          <p:cNvSpPr txBox="1"/>
          <p:nvPr>
            <p:ph idx="1" type="body"/>
          </p:nvPr>
        </p:nvSpPr>
        <p:spPr>
          <a:xfrm>
            <a:off x="189000" y="1170375"/>
            <a:ext cx="11814000" cy="5224500"/>
          </a:xfrm>
          <a:prstGeom prst="rect">
            <a:avLst/>
          </a:prstGeom>
        </p:spPr>
        <p:txBody>
          <a:bodyPr anchorCtr="0" anchor="t" bIns="45700" lIns="91425" spcFirstLastPara="1" rIns="91425" wrap="square" tIns="45700">
            <a:noAutofit/>
          </a:bodyPr>
          <a:lstStyle/>
          <a:p>
            <a:pPr indent="-349250" lvl="0" marL="457200" rtl="0" algn="l">
              <a:lnSpc>
                <a:spcPct val="100000"/>
              </a:lnSpc>
              <a:spcBef>
                <a:spcPts val="0"/>
              </a:spcBef>
              <a:spcAft>
                <a:spcPts val="0"/>
              </a:spcAft>
              <a:buSzPts val="1900"/>
              <a:buChar char="❖"/>
            </a:pPr>
            <a:r>
              <a:rPr lang="en-GB" sz="1900"/>
              <a:t>Discussion catalysed by GEOGLAM </a:t>
            </a:r>
            <a:endParaRPr b="1" sz="1900"/>
          </a:p>
          <a:p>
            <a:pPr indent="-349250" lvl="0" marL="457200" rtl="0" algn="l">
              <a:lnSpc>
                <a:spcPct val="100000"/>
              </a:lnSpc>
              <a:spcBef>
                <a:spcPts val="300"/>
              </a:spcBef>
              <a:spcAft>
                <a:spcPts val="0"/>
              </a:spcAft>
              <a:buSzPts val="1900"/>
              <a:buChar char="❖"/>
            </a:pPr>
            <a:r>
              <a:rPr lang="en-GB" sz="1900"/>
              <a:t>In fact there are various requests related to higher level products</a:t>
            </a:r>
            <a:endParaRPr sz="1900"/>
          </a:p>
          <a:p>
            <a:pPr indent="-323850" lvl="1" marL="914400" rtl="0" algn="l">
              <a:lnSpc>
                <a:spcPct val="100000"/>
              </a:lnSpc>
              <a:spcBef>
                <a:spcPts val="300"/>
              </a:spcBef>
              <a:spcAft>
                <a:spcPts val="0"/>
              </a:spcAft>
              <a:buSzPts val="1500"/>
              <a:buChar char="▪"/>
            </a:pPr>
            <a:r>
              <a:rPr lang="en-GB" sz="1500"/>
              <a:t>EAVs/EBVs/ECVs</a:t>
            </a:r>
            <a:endParaRPr sz="1500"/>
          </a:p>
          <a:p>
            <a:pPr indent="-323850" lvl="1" marL="914400" rtl="0" algn="l">
              <a:lnSpc>
                <a:spcPct val="100000"/>
              </a:lnSpc>
              <a:spcBef>
                <a:spcPts val="300"/>
              </a:spcBef>
              <a:spcAft>
                <a:spcPts val="0"/>
              </a:spcAft>
              <a:buSzPts val="1500"/>
              <a:buChar char="▪"/>
            </a:pPr>
            <a:r>
              <a:rPr b="1" lang="en-GB" sz="1500"/>
              <a:t>There are overlaps</a:t>
            </a:r>
            <a:endParaRPr b="1" sz="1500"/>
          </a:p>
          <a:p>
            <a:pPr indent="-323850" lvl="1" marL="914400" rtl="0" algn="l">
              <a:lnSpc>
                <a:spcPct val="100000"/>
              </a:lnSpc>
              <a:spcBef>
                <a:spcPts val="300"/>
              </a:spcBef>
              <a:spcAft>
                <a:spcPts val="0"/>
              </a:spcAft>
              <a:buSzPts val="1500"/>
              <a:buChar char="▪"/>
            </a:pPr>
            <a:r>
              <a:rPr lang="en-GB" sz="1500"/>
              <a:t>There are EO applications related activities taking place in CEOS agencies that are not coordinated?</a:t>
            </a:r>
            <a:endParaRPr sz="1500"/>
          </a:p>
          <a:p>
            <a:pPr indent="-349250" lvl="0" marL="457200" rtl="0" algn="l">
              <a:lnSpc>
                <a:spcPct val="100000"/>
              </a:lnSpc>
              <a:spcBef>
                <a:spcPts val="300"/>
              </a:spcBef>
              <a:spcAft>
                <a:spcPts val="0"/>
              </a:spcAft>
              <a:buSzPts val="1900"/>
              <a:buChar char="❖"/>
            </a:pPr>
            <a:r>
              <a:rPr lang="en-GB" sz="1900"/>
              <a:t>Is this the role of CEOS?</a:t>
            </a:r>
            <a:endParaRPr sz="1900"/>
          </a:p>
          <a:p>
            <a:pPr indent="-323850" lvl="1" marL="914400" rtl="0" algn="l">
              <a:lnSpc>
                <a:spcPct val="100000"/>
              </a:lnSpc>
              <a:spcBef>
                <a:spcPts val="300"/>
              </a:spcBef>
              <a:spcAft>
                <a:spcPts val="0"/>
              </a:spcAft>
              <a:buSzPts val="1500"/>
              <a:buChar char="▪"/>
            </a:pPr>
            <a:r>
              <a:rPr lang="en-GB" sz="1500"/>
              <a:t>Or just ensuring the underlying observations</a:t>
            </a:r>
            <a:endParaRPr sz="1500"/>
          </a:p>
          <a:p>
            <a:pPr indent="-323850" lvl="1" marL="914400" rtl="0" algn="l">
              <a:lnSpc>
                <a:spcPct val="100000"/>
              </a:lnSpc>
              <a:spcBef>
                <a:spcPts val="300"/>
              </a:spcBef>
              <a:spcAft>
                <a:spcPts val="0"/>
              </a:spcAft>
              <a:buSzPts val="1500"/>
              <a:buChar char="▪"/>
            </a:pPr>
            <a:r>
              <a:rPr lang="en-GB" sz="1500"/>
              <a:t>Fuzzy boundary</a:t>
            </a:r>
            <a:endParaRPr sz="1500"/>
          </a:p>
          <a:p>
            <a:pPr indent="-323850" lvl="1" marL="914400" rtl="0" algn="l">
              <a:lnSpc>
                <a:spcPct val="100000"/>
              </a:lnSpc>
              <a:spcBef>
                <a:spcPts val="300"/>
              </a:spcBef>
              <a:spcAft>
                <a:spcPts val="0"/>
              </a:spcAft>
              <a:buSzPts val="1500"/>
              <a:buChar char="▪"/>
            </a:pPr>
            <a:r>
              <a:rPr lang="en-GB" sz="1500"/>
              <a:t>Frequently CEOS discussions go ‘beyond Level 2’</a:t>
            </a:r>
            <a:endParaRPr sz="1500"/>
          </a:p>
          <a:p>
            <a:pPr indent="-323850" lvl="2" marL="1371600" rtl="0" algn="l">
              <a:lnSpc>
                <a:spcPct val="100000"/>
              </a:lnSpc>
              <a:spcBef>
                <a:spcPts val="300"/>
              </a:spcBef>
              <a:spcAft>
                <a:spcPts val="0"/>
              </a:spcAft>
              <a:buSzPts val="1500"/>
              <a:buChar char="o"/>
            </a:pPr>
            <a:r>
              <a:rPr lang="en-GB" sz="1500"/>
              <a:t>But to what extent can/should CEOS Agencies go? </a:t>
            </a:r>
            <a:endParaRPr sz="1500"/>
          </a:p>
          <a:p>
            <a:pPr indent="-349250" lvl="0" marL="457200" rtl="0" algn="l">
              <a:lnSpc>
                <a:spcPct val="100000"/>
              </a:lnSpc>
              <a:spcBef>
                <a:spcPts val="300"/>
              </a:spcBef>
              <a:spcAft>
                <a:spcPts val="0"/>
              </a:spcAft>
              <a:buSzPts val="1900"/>
              <a:buChar char="❖"/>
            </a:pPr>
            <a:r>
              <a:rPr lang="en-GB" sz="1900"/>
              <a:t>We have intentionally restricted the scope of LSI-VC to be Level 2 products. All of these requests coming our way require a re-examination of this scoping?</a:t>
            </a:r>
            <a:endParaRPr sz="1900"/>
          </a:p>
          <a:p>
            <a:pPr indent="-349250" lvl="0" marL="457200" rtl="0" algn="l">
              <a:lnSpc>
                <a:spcPct val="100000"/>
              </a:lnSpc>
              <a:spcBef>
                <a:spcPts val="300"/>
              </a:spcBef>
              <a:spcAft>
                <a:spcPts val="0"/>
              </a:spcAft>
              <a:buSzPts val="1900"/>
              <a:buChar char="❖"/>
            </a:pPr>
            <a:r>
              <a:rPr lang="en-GB" sz="1900"/>
              <a:t>The current lack of clarity is confusing to partners and stakeholders</a:t>
            </a:r>
            <a:endParaRPr sz="1900"/>
          </a:p>
          <a:p>
            <a:pPr indent="-349250" lvl="0" marL="457200" rtl="0" algn="l">
              <a:lnSpc>
                <a:spcPct val="100000"/>
              </a:lnSpc>
              <a:spcBef>
                <a:spcPts val="300"/>
              </a:spcBef>
              <a:spcAft>
                <a:spcPts val="0"/>
              </a:spcAft>
              <a:buSzPts val="1900"/>
              <a:buChar char="❖"/>
            </a:pPr>
            <a:r>
              <a:rPr lang="en-GB" sz="1900"/>
              <a:t>If leadership agrees this is </a:t>
            </a:r>
            <a:r>
              <a:rPr lang="en-GB" sz="1900"/>
              <a:t>indeed</a:t>
            </a:r>
            <a:r>
              <a:rPr lang="en-GB" sz="1900"/>
              <a:t> the role of CEOS </a:t>
            </a:r>
            <a:endParaRPr sz="1900"/>
          </a:p>
          <a:p>
            <a:pPr indent="-323850" lvl="1" marL="914400" rtl="0" algn="l">
              <a:lnSpc>
                <a:spcPct val="100000"/>
              </a:lnSpc>
              <a:spcBef>
                <a:spcPts val="300"/>
              </a:spcBef>
              <a:spcAft>
                <a:spcPts val="0"/>
              </a:spcAft>
              <a:buSzPts val="1500"/>
              <a:buChar char="▪"/>
            </a:pPr>
            <a:r>
              <a:rPr lang="en-GB" sz="1500"/>
              <a:t>Land related requests need a ‘home’ in CEOS. If not in LSI-VC </a:t>
            </a:r>
            <a:r>
              <a:rPr b="1" lang="en-GB" sz="1500" u="sng"/>
              <a:t>Subgroups</a:t>
            </a:r>
            <a:r>
              <a:rPr lang="en-GB" sz="1500"/>
              <a:t>, where do these discussions happen</a:t>
            </a:r>
            <a:r>
              <a:rPr lang="en-GB" sz="1500"/>
              <a:t> in a coordinated manner? How do we avoid duplication of effort and interoperability / complementarity of the results.</a:t>
            </a:r>
            <a:endParaRPr sz="1500"/>
          </a:p>
          <a:p>
            <a:pPr indent="-323850" lvl="1" marL="914400" rtl="0" algn="l">
              <a:lnSpc>
                <a:spcPct val="100000"/>
              </a:lnSpc>
              <a:spcBef>
                <a:spcPts val="300"/>
              </a:spcBef>
              <a:spcAft>
                <a:spcPts val="0"/>
              </a:spcAft>
              <a:buSzPts val="1500"/>
              <a:buChar char="▪"/>
            </a:pPr>
            <a:r>
              <a:rPr lang="en-GB" sz="1500"/>
              <a:t>But these Subgroups need to have clear mandates from CEOS leadership and appropriate staffing / resources</a:t>
            </a:r>
            <a:endParaRPr sz="1500"/>
          </a:p>
          <a:p>
            <a:pPr indent="-323850" lvl="0" marL="457200" rtl="0" algn="l">
              <a:lnSpc>
                <a:spcPct val="100000"/>
              </a:lnSpc>
              <a:spcBef>
                <a:spcPts val="300"/>
              </a:spcBef>
              <a:spcAft>
                <a:spcPts val="300"/>
              </a:spcAft>
              <a:buSzPts val="1500"/>
              <a:buChar char="❖"/>
            </a:pPr>
            <a:r>
              <a:rPr lang="en-GB" sz="1500"/>
              <a:t>What role can agencies play within their existing mandates and resources..?</a:t>
            </a:r>
            <a:endParaRPr sz="1500"/>
          </a:p>
        </p:txBody>
      </p:sp>
      <p:sp>
        <p:nvSpPr>
          <p:cNvPr id="143" name="Google Shape;143;p16"/>
          <p:cNvSpPr txBox="1"/>
          <p:nvPr>
            <p:ph type="title"/>
          </p:nvPr>
        </p:nvSpPr>
        <p:spPr>
          <a:xfrm>
            <a:off x="176048" y="997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Headline issues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17"/>
          <p:cNvSpPr txBox="1"/>
          <p:nvPr>
            <p:ph idx="1" type="body"/>
          </p:nvPr>
        </p:nvSpPr>
        <p:spPr>
          <a:xfrm>
            <a:off x="324233" y="1558533"/>
            <a:ext cx="11495400" cy="46629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GB" sz="2400" u="sng"/>
              <a:t>Ecosystem Extent Task Team:</a:t>
            </a:r>
            <a:endParaRPr sz="2400" u="sng"/>
          </a:p>
          <a:p>
            <a:pPr indent="0" lvl="0" marL="0" rtl="0" algn="l">
              <a:spcBef>
                <a:spcPts val="1000"/>
              </a:spcBef>
              <a:spcAft>
                <a:spcPts val="0"/>
              </a:spcAft>
              <a:buNone/>
            </a:pPr>
            <a:r>
              <a:rPr i="1" lang="en-GB" sz="2400"/>
              <a:t>“</a:t>
            </a:r>
            <a:r>
              <a:rPr b="1" i="1" lang="en-GB" sz="2400"/>
              <a:t>CEOS agencies should support research and development of value-added biodiversity products and release the corresponding open source software.</a:t>
            </a:r>
            <a:r>
              <a:rPr i="1" lang="en-GB" sz="2400"/>
              <a:t> While agencies routinely produce Level 2 products such as surface reflectance, biodiversity users generally need higher level products--none of the EBVs or GBF indicators are Level 2 products, for example.”</a:t>
            </a:r>
            <a:endParaRPr i="1" sz="2400"/>
          </a:p>
          <a:p>
            <a:pPr indent="0" lvl="0" marL="0" rtl="0" algn="l">
              <a:spcBef>
                <a:spcPts val="1000"/>
              </a:spcBef>
              <a:spcAft>
                <a:spcPts val="0"/>
              </a:spcAft>
              <a:buNone/>
            </a:pPr>
            <a:r>
              <a:t/>
            </a:r>
            <a:endParaRPr sz="2400"/>
          </a:p>
          <a:p>
            <a:pPr indent="0" lvl="0" marL="0" rtl="0" algn="l">
              <a:spcBef>
                <a:spcPts val="1000"/>
              </a:spcBef>
              <a:spcAft>
                <a:spcPts val="0"/>
              </a:spcAft>
              <a:buNone/>
            </a:pPr>
            <a:r>
              <a:rPr lang="en-GB" sz="2400" u="sng"/>
              <a:t>GEOGLAM:</a:t>
            </a:r>
            <a:endParaRPr sz="2400" u="sng"/>
          </a:p>
          <a:p>
            <a:pPr indent="0" lvl="0" marL="0" rtl="0" algn="l">
              <a:spcBef>
                <a:spcPts val="1000"/>
              </a:spcBef>
              <a:spcAft>
                <a:spcPts val="0"/>
              </a:spcAft>
              <a:buNone/>
            </a:pPr>
            <a:r>
              <a:rPr i="1" lang="en-GB" sz="2400"/>
              <a:t>“While the variables have been articulated, there remain </a:t>
            </a:r>
            <a:r>
              <a:rPr b="1" i="1" lang="en-GB" sz="2400"/>
              <a:t>critical gaps in the production of the EAVs as either standard products or as “pipelines” to generate the products</a:t>
            </a:r>
            <a:r>
              <a:rPr i="1" lang="en-GB" sz="2400"/>
              <a:t> (e.g. open source tool-kits, user-friendly interfaces).”</a:t>
            </a:r>
            <a:endParaRPr i="1" sz="2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8"/>
          <p:cNvSpPr txBox="1"/>
          <p:nvPr>
            <p:ph idx="1" type="body"/>
          </p:nvPr>
        </p:nvSpPr>
        <p:spPr>
          <a:xfrm>
            <a:off x="135625" y="1178775"/>
            <a:ext cx="5913300" cy="49350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i="1" lang="en-GB" sz="3100"/>
              <a:t>“The EO biomass community is undertaking a global biomass product harmonization activity in an attempt to understand and communicate discrepancies between products, and produce a single estimate of biomass and uncertainty at a policy relevant, jurisdictional-level scale.”</a:t>
            </a:r>
            <a:endParaRPr i="1" sz="3100"/>
          </a:p>
          <a:p>
            <a:pPr indent="0" lvl="0" marL="0" rtl="0" algn="r">
              <a:spcBef>
                <a:spcPts val="1000"/>
              </a:spcBef>
              <a:spcAft>
                <a:spcPts val="0"/>
              </a:spcAft>
              <a:buNone/>
            </a:pPr>
            <a:r>
              <a:rPr lang="en-GB" sz="3100" u="sng">
                <a:solidFill>
                  <a:schemeClr val="hlink"/>
                </a:solidFill>
                <a:hlinkClick r:id="rId3"/>
              </a:rPr>
              <a:t>ceos.org/gst</a:t>
            </a:r>
            <a:endParaRPr sz="3100"/>
          </a:p>
        </p:txBody>
      </p:sp>
      <p:sp>
        <p:nvSpPr>
          <p:cNvPr id="154" name="Google Shape;154;p18"/>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Biomass</a:t>
            </a:r>
            <a:endParaRPr/>
          </a:p>
        </p:txBody>
      </p:sp>
      <p:pic>
        <p:nvPicPr>
          <p:cNvPr id="155" name="Google Shape;155;p18"/>
          <p:cNvPicPr preferRelativeResize="0"/>
          <p:nvPr/>
        </p:nvPicPr>
        <p:blipFill>
          <a:blip r:embed="rId4">
            <a:alphaModFix/>
          </a:blip>
          <a:stretch>
            <a:fillRect/>
          </a:stretch>
        </p:blipFill>
        <p:spPr>
          <a:xfrm>
            <a:off x="7227625" y="1054324"/>
            <a:ext cx="3862599" cy="5744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9"/>
          <p:cNvSpPr txBox="1"/>
          <p:nvPr>
            <p:ph idx="1" type="body"/>
          </p:nvPr>
        </p:nvSpPr>
        <p:spPr>
          <a:xfrm>
            <a:off x="4108900" y="1120675"/>
            <a:ext cx="7710600" cy="4948500"/>
          </a:xfrm>
          <a:prstGeom prst="rect">
            <a:avLst/>
          </a:prstGeom>
        </p:spPr>
        <p:txBody>
          <a:bodyPr anchorCtr="0" anchor="t" bIns="45700" lIns="91425" spcFirstLastPara="1" rIns="91425" wrap="square" tIns="45700">
            <a:noAutofit/>
          </a:bodyPr>
          <a:lstStyle/>
          <a:p>
            <a:pPr indent="-349250" lvl="0" marL="457200" rtl="0" algn="l">
              <a:spcBef>
                <a:spcPts val="0"/>
              </a:spcBef>
              <a:spcAft>
                <a:spcPts val="0"/>
              </a:spcAft>
              <a:buSzPts val="1900"/>
              <a:buChar char="❖"/>
            </a:pPr>
            <a:r>
              <a:rPr lang="en-GB" sz="1900"/>
              <a:t>Plenty of </a:t>
            </a:r>
            <a:r>
              <a:rPr lang="en-GB" sz="1900"/>
              <a:t>agency</a:t>
            </a:r>
            <a:r>
              <a:rPr lang="en-GB" sz="1900"/>
              <a:t> activity - does it need more coordination in CEOS?</a:t>
            </a:r>
            <a:endParaRPr sz="1900"/>
          </a:p>
          <a:p>
            <a:pPr indent="-349250" lvl="1" marL="914400" rtl="0" algn="l">
              <a:spcBef>
                <a:spcPts val="600"/>
              </a:spcBef>
              <a:spcAft>
                <a:spcPts val="0"/>
              </a:spcAft>
              <a:buSzPts val="1900"/>
              <a:buChar char="▪"/>
            </a:pPr>
            <a:r>
              <a:rPr lang="en-GB" sz="1900"/>
              <a:t>Seems to be the case for EAVs and EBVs</a:t>
            </a:r>
            <a:endParaRPr sz="1900"/>
          </a:p>
          <a:p>
            <a:pPr indent="-349250" lvl="1" marL="914400" rtl="0" algn="l">
              <a:spcBef>
                <a:spcPts val="600"/>
              </a:spcBef>
              <a:spcAft>
                <a:spcPts val="0"/>
              </a:spcAft>
              <a:buSzPts val="1900"/>
              <a:buChar char="▪"/>
            </a:pPr>
            <a:r>
              <a:rPr lang="en-GB" sz="1900"/>
              <a:t>Variety of products are confusing for the end user?</a:t>
            </a:r>
            <a:endParaRPr sz="1900"/>
          </a:p>
          <a:p>
            <a:pPr indent="-349250" lvl="0" marL="457200" rtl="0" algn="l">
              <a:spcBef>
                <a:spcPts val="600"/>
              </a:spcBef>
              <a:spcAft>
                <a:spcPts val="0"/>
              </a:spcAft>
              <a:buSzPts val="1900"/>
              <a:buChar char="❖"/>
            </a:pPr>
            <a:r>
              <a:rPr lang="en-GB" sz="1900"/>
              <a:t>Doesn’t need to mean operational production</a:t>
            </a:r>
            <a:endParaRPr sz="1900"/>
          </a:p>
          <a:p>
            <a:pPr indent="-349250" lvl="1" marL="914400" rtl="0" algn="l">
              <a:spcBef>
                <a:spcPts val="600"/>
              </a:spcBef>
              <a:spcAft>
                <a:spcPts val="0"/>
              </a:spcAft>
              <a:buSzPts val="1900"/>
              <a:buChar char="▪"/>
            </a:pPr>
            <a:r>
              <a:rPr lang="en-GB" sz="1900"/>
              <a:t>Joint R&amp;D / application development campaigns (note NASA Acres)</a:t>
            </a:r>
            <a:endParaRPr sz="1900"/>
          </a:p>
          <a:p>
            <a:pPr indent="-349250" lvl="1" marL="914400" rtl="0" algn="l">
              <a:spcBef>
                <a:spcPts val="600"/>
              </a:spcBef>
              <a:spcAft>
                <a:spcPts val="0"/>
              </a:spcAft>
              <a:buSzPts val="1900"/>
              <a:buChar char="▪"/>
            </a:pPr>
            <a:r>
              <a:rPr lang="en-GB" sz="1900"/>
              <a:t>O</a:t>
            </a:r>
            <a:r>
              <a:rPr lang="en-GB" sz="1900"/>
              <a:t>pen source tool-kits (NASA Open Science?)</a:t>
            </a:r>
            <a:endParaRPr sz="1900"/>
          </a:p>
          <a:p>
            <a:pPr indent="-349250" lvl="1" marL="914400" rtl="0" algn="l">
              <a:spcBef>
                <a:spcPts val="600"/>
              </a:spcBef>
              <a:spcAft>
                <a:spcPts val="0"/>
              </a:spcAft>
              <a:buSzPts val="1900"/>
              <a:buChar char="▪"/>
            </a:pPr>
            <a:r>
              <a:rPr lang="en-GB" sz="1900"/>
              <a:t>Shared approaches and shared end goals / delivery points for these ‘pipelines’ (NASA-ESA MAAP? CAL? BON in a Box, etc.)</a:t>
            </a:r>
            <a:endParaRPr sz="1900"/>
          </a:p>
          <a:p>
            <a:pPr indent="-349250" lvl="2" marL="1371600" rtl="0" algn="l">
              <a:spcBef>
                <a:spcPts val="600"/>
              </a:spcBef>
              <a:spcAft>
                <a:spcPts val="0"/>
              </a:spcAft>
              <a:buSzPts val="1900"/>
              <a:buChar char="o"/>
            </a:pPr>
            <a:r>
              <a:rPr lang="en-GB" sz="1900"/>
              <a:t>Methods / tools that could be hosted somewhere for others to pick up and run with.</a:t>
            </a:r>
            <a:endParaRPr sz="1900"/>
          </a:p>
          <a:p>
            <a:pPr indent="-349250" lvl="0" marL="457200" rtl="0" algn="l">
              <a:spcBef>
                <a:spcPts val="600"/>
              </a:spcBef>
              <a:spcAft>
                <a:spcPts val="0"/>
              </a:spcAft>
              <a:buSzPts val="1900"/>
              <a:buChar char="❖"/>
            </a:pPr>
            <a:r>
              <a:rPr lang="en-GB" sz="1900"/>
              <a:t>Work within existing agency priorities and mandates</a:t>
            </a:r>
            <a:endParaRPr sz="1900"/>
          </a:p>
          <a:p>
            <a:pPr indent="-349250" lvl="0" marL="457200" rtl="0" algn="l">
              <a:spcBef>
                <a:spcPts val="600"/>
              </a:spcBef>
              <a:spcAft>
                <a:spcPts val="0"/>
              </a:spcAft>
              <a:buSzPts val="1900"/>
              <a:buChar char="❖"/>
            </a:pPr>
            <a:r>
              <a:rPr lang="en-GB" sz="1900"/>
              <a:t>Providing forum for coordination</a:t>
            </a:r>
            <a:endParaRPr sz="1900"/>
          </a:p>
          <a:p>
            <a:pPr indent="-349250" lvl="0" marL="457200" rtl="0" algn="l">
              <a:spcBef>
                <a:spcPts val="600"/>
              </a:spcBef>
              <a:spcAft>
                <a:spcPts val="600"/>
              </a:spcAft>
              <a:buSzPts val="1900"/>
              <a:buChar char="❖"/>
            </a:pPr>
            <a:r>
              <a:rPr lang="en-GB" sz="1900"/>
              <a:t>Generally increase complementarity of agency activities</a:t>
            </a:r>
            <a:endParaRPr sz="1900"/>
          </a:p>
        </p:txBody>
      </p:sp>
      <p:pic>
        <p:nvPicPr>
          <p:cNvPr id="161" name="Google Shape;161;p19"/>
          <p:cNvPicPr preferRelativeResize="0"/>
          <p:nvPr/>
        </p:nvPicPr>
        <p:blipFill>
          <a:blip r:embed="rId3">
            <a:alphaModFix/>
          </a:blip>
          <a:stretch>
            <a:fillRect/>
          </a:stretch>
        </p:blipFill>
        <p:spPr>
          <a:xfrm>
            <a:off x="374700" y="1053564"/>
            <a:ext cx="3580856" cy="55981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65" name="Shape 165"/>
        <p:cNvGrpSpPr/>
        <p:nvPr/>
      </p:nvGrpSpPr>
      <p:grpSpPr>
        <a:xfrm>
          <a:off x="0" y="0"/>
          <a:ext cx="0" cy="0"/>
          <a:chOff x="0" y="0"/>
          <a:chExt cx="0" cy="0"/>
        </a:xfrm>
      </p:grpSpPr>
      <p:sp>
        <p:nvSpPr>
          <p:cNvPr id="166" name="Google Shape;166;p20"/>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15000"/>
              </a:lnSpc>
              <a:spcBef>
                <a:spcPts val="1000"/>
              </a:spcBef>
              <a:spcAft>
                <a:spcPts val="0"/>
              </a:spcAft>
              <a:buClr>
                <a:schemeClr val="dk1"/>
              </a:buClr>
              <a:buSzPts val="2800"/>
              <a:buFont typeface="Montserrat"/>
              <a:buNone/>
            </a:pPr>
            <a:r>
              <a:t/>
            </a:r>
            <a:endParaRPr/>
          </a:p>
        </p:txBody>
      </p:sp>
      <p:sp>
        <p:nvSpPr>
          <p:cNvPr id="167" name="Google Shape;167;p20"/>
          <p:cNvSpPr txBox="1"/>
          <p:nvPr>
            <p:ph type="title"/>
          </p:nvPr>
        </p:nvSpPr>
        <p:spPr>
          <a:xfrm>
            <a:off x="176048" y="144409"/>
            <a:ext cx="9386864" cy="77900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4400"/>
              <a:buNone/>
            </a:pPr>
            <a:r>
              <a:rPr lang="en-GB" sz="2800">
                <a:solidFill>
                  <a:schemeClr val="lt1"/>
                </a:solidFill>
              </a:rPr>
              <a:t>Satellite-based global maps in support of the GST</a:t>
            </a:r>
            <a:br>
              <a:rPr lang="en-GB" sz="2400">
                <a:solidFill>
                  <a:schemeClr val="lt1"/>
                </a:solidFill>
              </a:rPr>
            </a:br>
            <a:r>
              <a:rPr lang="en-GB" sz="1600">
                <a:solidFill>
                  <a:srgbClr val="FFC000"/>
                </a:solidFill>
              </a:rPr>
              <a:t>Uptake in national GHG inventories – our baseline</a:t>
            </a:r>
            <a:br>
              <a:rPr lang="en-GB" sz="2400">
                <a:solidFill>
                  <a:srgbClr val="FFC000"/>
                </a:solidFill>
              </a:rPr>
            </a:br>
            <a:endParaRPr sz="2400"/>
          </a:p>
        </p:txBody>
      </p:sp>
      <p:pic>
        <p:nvPicPr>
          <p:cNvPr id="168" name="Google Shape;168;p20"/>
          <p:cNvPicPr preferRelativeResize="0"/>
          <p:nvPr/>
        </p:nvPicPr>
        <p:blipFill rotWithShape="1">
          <a:blip r:embed="rId3">
            <a:alphaModFix/>
          </a:blip>
          <a:srcRect b="0" l="0" r="0" t="0"/>
          <a:stretch/>
        </p:blipFill>
        <p:spPr>
          <a:xfrm>
            <a:off x="0" y="1038225"/>
            <a:ext cx="12192000" cy="5524500"/>
          </a:xfrm>
          <a:prstGeom prst="rect">
            <a:avLst/>
          </a:prstGeom>
          <a:noFill/>
          <a:ln>
            <a:noFill/>
          </a:ln>
        </p:spPr>
      </p:pic>
      <p:sp>
        <p:nvSpPr>
          <p:cNvPr id="169" name="Google Shape;169;p20"/>
          <p:cNvSpPr txBox="1"/>
          <p:nvPr/>
        </p:nvSpPr>
        <p:spPr>
          <a:xfrm>
            <a:off x="4334941" y="4490770"/>
            <a:ext cx="3408305"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400" u="none" cap="none" strike="noStrike">
                <a:solidFill>
                  <a:srgbClr val="000000"/>
                </a:solidFill>
                <a:latin typeface="Arial Narrow"/>
                <a:ea typeface="Arial Narrow"/>
                <a:cs typeface="Arial Narrow"/>
                <a:sym typeface="Arial Narrow"/>
              </a:rPr>
              <a:t>Use of satellite-based global maps?</a:t>
            </a:r>
            <a:endParaRPr/>
          </a:p>
        </p:txBody>
      </p:sp>
      <p:graphicFrame>
        <p:nvGraphicFramePr>
          <p:cNvPr id="170" name="Google Shape;170;p20"/>
          <p:cNvGraphicFramePr/>
          <p:nvPr/>
        </p:nvGraphicFramePr>
        <p:xfrm>
          <a:off x="3926107" y="4957914"/>
          <a:ext cx="3000000" cy="3000000"/>
        </p:xfrm>
        <a:graphic>
          <a:graphicData uri="http://schemas.openxmlformats.org/drawingml/2006/table">
            <a:tbl>
              <a:tblPr>
                <a:noFill/>
                <a:tableStyleId>{AEE1AB23-723D-4CB3-A8D2-BCE58CCEC5AF}</a:tableStyleId>
              </a:tblPr>
              <a:tblGrid>
                <a:gridCol w="1828800"/>
                <a:gridCol w="361950"/>
                <a:gridCol w="327650"/>
                <a:gridCol w="748675"/>
              </a:tblGrid>
              <a:tr h="179700">
                <a:tc>
                  <a:txBody>
                    <a:bodyPr/>
                    <a:lstStyle/>
                    <a:p>
                      <a:pPr indent="0" lvl="0" marL="0" marR="0" rtl="0" algn="l">
                        <a:lnSpc>
                          <a:spcPct val="107000"/>
                        </a:lnSpc>
                        <a:spcBef>
                          <a:spcPts val="0"/>
                        </a:spcBef>
                        <a:spcAft>
                          <a:spcPts val="0"/>
                        </a:spcAft>
                        <a:buNone/>
                      </a:pPr>
                      <a:r>
                        <a:rPr b="1" lang="en-GB" sz="1100" u="none" cap="none" strike="noStrike">
                          <a:latin typeface="Arial"/>
                          <a:ea typeface="Arial"/>
                          <a:cs typeface="Arial"/>
                          <a:sym typeface="Arial"/>
                        </a:rPr>
                        <a:t>Global product</a:t>
                      </a:r>
                      <a:endParaRPr sz="1100" u="none" cap="none" strike="noStrike">
                        <a:latin typeface="Calibri"/>
                        <a:ea typeface="Calibri"/>
                        <a:cs typeface="Calibri"/>
                        <a:sym typeface="Calibri"/>
                      </a:endParaRPr>
                    </a:p>
                  </a:txBody>
                  <a:tcPr marT="63500" marB="63500" marR="63500" marL="63500">
                    <a:lnL cap="flat" cmpd="sng" w="9525">
                      <a:solidFill>
                        <a:srgbClr val="000000">
                          <a:alpha val="0"/>
                        </a:srgbClr>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b="1" lang="en-GB" sz="1100" u="none" cap="none" strike="noStrike">
                          <a:latin typeface="Arial"/>
                          <a:ea typeface="Arial"/>
                          <a:cs typeface="Arial"/>
                          <a:sym typeface="Arial"/>
                        </a:rPr>
                        <a:t>AD</a:t>
                      </a:r>
                      <a:endParaRPr sz="1100" u="none" cap="none" strike="noStrike">
                        <a:latin typeface="Calibri"/>
                        <a:ea typeface="Calibri"/>
                        <a:cs typeface="Calibri"/>
                        <a:sym typeface="Calibri"/>
                      </a:endParaRPr>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ctr">
                        <a:lnSpc>
                          <a:spcPct val="107000"/>
                        </a:lnSpc>
                        <a:spcBef>
                          <a:spcPts val="0"/>
                        </a:spcBef>
                        <a:spcAft>
                          <a:spcPts val="0"/>
                        </a:spcAft>
                        <a:buNone/>
                      </a:pPr>
                      <a:r>
                        <a:rPr b="1" lang="en-GB" sz="1100" u="none" cap="none" strike="noStrike">
                          <a:latin typeface="Arial"/>
                          <a:ea typeface="Arial"/>
                          <a:cs typeface="Arial"/>
                          <a:sym typeface="Arial"/>
                        </a:rPr>
                        <a:t>EF</a:t>
                      </a:r>
                      <a:endParaRPr sz="1100" u="none" cap="none" strike="noStrike">
                        <a:latin typeface="Calibri"/>
                        <a:ea typeface="Calibri"/>
                        <a:cs typeface="Calibri"/>
                        <a:sym typeface="Calibri"/>
                      </a:endParaRPr>
                    </a:p>
                  </a:txBody>
                  <a:tcPr marT="63500" marB="63500" marR="63500" marL="63500">
                    <a:lnL cap="flat" cmpd="sng" w="12700">
                      <a:solidFill>
                        <a:srgbClr val="9E9E9E"/>
                      </a:solidFill>
                      <a:prstDash val="solid"/>
                      <a:round/>
                      <a:headEnd len="sm" w="sm" type="none"/>
                      <a:tailEnd len="sm" w="sm" type="none"/>
                    </a:lnL>
                    <a:lnR cap="flat" cmpd="sng" w="12700">
                      <a:solidFill>
                        <a:srgbClr val="9E9E9E"/>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92D050"/>
                    </a:solidFill>
                  </a:tcPr>
                </a:tc>
                <a:tc>
                  <a:txBody>
                    <a:bodyPr/>
                    <a:lstStyle/>
                    <a:p>
                      <a:pPr indent="0" lvl="0" marL="0" marR="0" rtl="0" algn="ctr">
                        <a:lnSpc>
                          <a:spcPct val="107000"/>
                        </a:lnSpc>
                        <a:spcBef>
                          <a:spcPts val="0"/>
                        </a:spcBef>
                        <a:spcAft>
                          <a:spcPts val="0"/>
                        </a:spcAft>
                        <a:buNone/>
                      </a:pPr>
                      <a:r>
                        <a:rPr b="1" lang="en-GB" sz="1100" u="none" cap="none" strike="noStrike">
                          <a:latin typeface="Arial"/>
                          <a:ea typeface="Arial"/>
                          <a:cs typeface="Arial"/>
                          <a:sym typeface="Arial"/>
                        </a:rPr>
                        <a:t>Indirectly</a:t>
                      </a:r>
                      <a:endParaRPr sz="1100" u="none" cap="none" strike="noStrike">
                        <a:latin typeface="Calibri"/>
                        <a:ea typeface="Calibri"/>
                        <a:cs typeface="Calibri"/>
                        <a:sym typeface="Calibri"/>
                      </a:endParaRPr>
                    </a:p>
                  </a:txBody>
                  <a:tcPr marT="63500" marB="63500" marR="63500" marL="63500">
                    <a:lnL cap="flat" cmpd="sng" w="12700">
                      <a:solidFill>
                        <a:srgbClr val="9E9E9E"/>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7000">
                <a:tc>
                  <a:txBody>
                    <a:bodyPr/>
                    <a:lstStyle/>
                    <a:p>
                      <a:pPr indent="0" lvl="0" marL="0" marR="0" rtl="0" algn="l">
                        <a:lnSpc>
                          <a:spcPct val="107000"/>
                        </a:lnSpc>
                        <a:spcBef>
                          <a:spcPts val="0"/>
                        </a:spcBef>
                        <a:spcAft>
                          <a:spcPts val="0"/>
                        </a:spcAft>
                        <a:buNone/>
                      </a:pPr>
                      <a:r>
                        <a:rPr lang="en-GB" sz="1000" u="none" cap="none" strike="noStrike">
                          <a:latin typeface="Arial"/>
                          <a:ea typeface="Arial"/>
                          <a:cs typeface="Arial"/>
                          <a:sym typeface="Arial"/>
                        </a:rPr>
                        <a:t>Global forest change (GFC)</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GB" sz="1000" u="none" cap="none" strike="noStrike">
                          <a:latin typeface="Arial"/>
                          <a:ea typeface="Arial"/>
                          <a:cs typeface="Arial"/>
                          <a:sym typeface="Arial"/>
                        </a:rPr>
                        <a:t>16</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GB" sz="1000" u="none" cap="none" strike="noStrike">
                          <a:latin typeface="Arial"/>
                          <a:ea typeface="Arial"/>
                          <a:cs typeface="Arial"/>
                          <a:sym typeface="Arial"/>
                        </a:rPr>
                        <a:t>-</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GB" sz="1000" u="none" cap="none" strike="noStrike">
                          <a:latin typeface="Arial"/>
                          <a:ea typeface="Arial"/>
                          <a:cs typeface="Arial"/>
                          <a:sym typeface="Arial"/>
                        </a:rPr>
                        <a:t>14</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7000">
                <a:tc>
                  <a:txBody>
                    <a:bodyPr/>
                    <a:lstStyle/>
                    <a:p>
                      <a:pPr indent="0" lvl="0" marL="0" marR="0" rtl="0" algn="l">
                        <a:lnSpc>
                          <a:spcPct val="107000"/>
                        </a:lnSpc>
                        <a:spcBef>
                          <a:spcPts val="0"/>
                        </a:spcBef>
                        <a:spcAft>
                          <a:spcPts val="0"/>
                        </a:spcAft>
                        <a:buNone/>
                      </a:pPr>
                      <a:r>
                        <a:rPr lang="en-GB" sz="1000" u="none" cap="none" strike="noStrike">
                          <a:latin typeface="Arial"/>
                          <a:ea typeface="Arial"/>
                          <a:cs typeface="Arial"/>
                          <a:sym typeface="Arial"/>
                        </a:rPr>
                        <a:t>MODIS Fire (BA, AF)</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0" marR="0" rtl="0" algn="ctr">
                        <a:lnSpc>
                          <a:spcPct val="107000"/>
                        </a:lnSpc>
                        <a:spcBef>
                          <a:spcPts val="0"/>
                        </a:spcBef>
                        <a:spcAft>
                          <a:spcPts val="0"/>
                        </a:spcAft>
                        <a:buNone/>
                      </a:pPr>
                      <a:r>
                        <a:rPr lang="en-GB" sz="1000" u="none" cap="none" strike="noStrike">
                          <a:latin typeface="Arial"/>
                          <a:ea typeface="Arial"/>
                          <a:cs typeface="Arial"/>
                          <a:sym typeface="Arial"/>
                        </a:rPr>
                        <a:t>2</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0" marR="0" rtl="0" algn="ctr">
                        <a:lnSpc>
                          <a:spcPct val="107000"/>
                        </a:lnSpc>
                        <a:spcBef>
                          <a:spcPts val="0"/>
                        </a:spcBef>
                        <a:spcAft>
                          <a:spcPts val="0"/>
                        </a:spcAft>
                        <a:buNone/>
                      </a:pPr>
                      <a:r>
                        <a:rPr lang="en-GB" sz="1000" u="none" cap="none" strike="noStrike">
                          <a:latin typeface="Arial"/>
                          <a:ea typeface="Arial"/>
                          <a:cs typeface="Arial"/>
                          <a:sym typeface="Arial"/>
                        </a:rPr>
                        <a:t>-</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dot"/>
                      <a:round/>
                      <a:headEnd len="sm" w="sm" type="none"/>
                      <a:tailEnd len="sm" w="sm" type="none"/>
                    </a:lnB>
                  </a:tcPr>
                </a:tc>
                <a:tc>
                  <a:txBody>
                    <a:bodyPr/>
                    <a:lstStyle/>
                    <a:p>
                      <a:pPr indent="0" lvl="0" marL="0" marR="0" rtl="0" algn="ctr">
                        <a:lnSpc>
                          <a:spcPct val="107000"/>
                        </a:lnSpc>
                        <a:spcBef>
                          <a:spcPts val="0"/>
                        </a:spcBef>
                        <a:spcAft>
                          <a:spcPts val="0"/>
                        </a:spcAft>
                        <a:buNone/>
                      </a:pPr>
                      <a:r>
                        <a:rPr lang="en-GB" sz="1000" u="none" cap="none" strike="noStrike">
                          <a:latin typeface="Arial"/>
                          <a:ea typeface="Arial"/>
                          <a:cs typeface="Arial"/>
                          <a:sym typeface="Arial"/>
                        </a:rPr>
                        <a:t>1</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dot"/>
                      <a:round/>
                      <a:headEnd len="sm" w="sm" type="none"/>
                      <a:tailEnd len="sm" w="sm" type="none"/>
                    </a:lnB>
                  </a:tcPr>
                </a:tc>
              </a:tr>
              <a:tr h="127000">
                <a:tc>
                  <a:txBody>
                    <a:bodyPr/>
                    <a:lstStyle/>
                    <a:p>
                      <a:pPr indent="0" lvl="0" marL="0" marR="0" rtl="0" algn="l">
                        <a:lnSpc>
                          <a:spcPct val="107000"/>
                        </a:lnSpc>
                        <a:spcBef>
                          <a:spcPts val="0"/>
                        </a:spcBef>
                        <a:spcAft>
                          <a:spcPts val="0"/>
                        </a:spcAft>
                        <a:buNone/>
                      </a:pPr>
                      <a:r>
                        <a:rPr lang="en-GB" sz="1000" u="none" cap="none" strike="noStrike">
                          <a:latin typeface="Arial"/>
                          <a:ea typeface="Arial"/>
                          <a:cs typeface="Arial"/>
                          <a:sym typeface="Arial"/>
                        </a:rPr>
                        <a:t>Saatchi et al (2011)</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dot"/>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GB" sz="1000" u="none" cap="none" strike="noStrike">
                          <a:latin typeface="Arial"/>
                          <a:ea typeface="Arial"/>
                          <a:cs typeface="Arial"/>
                          <a:sym typeface="Arial"/>
                        </a:rPr>
                        <a:t>-</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dot"/>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GB" sz="1000" u="none" cap="none" strike="noStrike">
                          <a:latin typeface="Arial"/>
                          <a:ea typeface="Arial"/>
                          <a:cs typeface="Arial"/>
                          <a:sym typeface="Arial"/>
                        </a:rPr>
                        <a:t>-</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dot"/>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GB" sz="1000" u="none" cap="none" strike="noStrike">
                          <a:latin typeface="Arial"/>
                          <a:ea typeface="Arial"/>
                          <a:cs typeface="Arial"/>
                          <a:sym typeface="Arial"/>
                        </a:rPr>
                        <a:t>3</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chemeClr val="dk1"/>
                      </a:solidFill>
                      <a:prstDash val="dot"/>
                      <a:round/>
                      <a:headEnd len="sm" w="sm" type="none"/>
                      <a:tailEnd len="sm" w="sm" type="none"/>
                    </a:lnT>
                    <a:lnB cap="flat" cmpd="sng" w="9525">
                      <a:solidFill>
                        <a:srgbClr val="000000">
                          <a:alpha val="0"/>
                        </a:srgbClr>
                      </a:solidFill>
                      <a:prstDash val="solid"/>
                      <a:round/>
                      <a:headEnd len="sm" w="sm" type="none"/>
                      <a:tailEnd len="sm" w="sm" type="none"/>
                    </a:lnB>
                  </a:tcPr>
                </a:tc>
              </a:tr>
              <a:tr h="127000">
                <a:tc>
                  <a:txBody>
                    <a:bodyPr/>
                    <a:lstStyle/>
                    <a:p>
                      <a:pPr indent="0" lvl="0" marL="0" marR="0" rtl="0" algn="l">
                        <a:lnSpc>
                          <a:spcPct val="107000"/>
                        </a:lnSpc>
                        <a:spcBef>
                          <a:spcPts val="0"/>
                        </a:spcBef>
                        <a:spcAft>
                          <a:spcPts val="0"/>
                        </a:spcAft>
                        <a:buNone/>
                      </a:pPr>
                      <a:r>
                        <a:rPr lang="en-GB" sz="1000" u="none" cap="none" strike="noStrike">
                          <a:latin typeface="Arial"/>
                          <a:ea typeface="Arial"/>
                          <a:cs typeface="Arial"/>
                          <a:sym typeface="Arial"/>
                        </a:rPr>
                        <a:t>Baccini et al (2012) </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GB" sz="1000" u="none" cap="none" strike="noStrike">
                          <a:latin typeface="Arial"/>
                          <a:ea typeface="Arial"/>
                          <a:cs typeface="Arial"/>
                          <a:sym typeface="Arial"/>
                        </a:rPr>
                        <a:t>-</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GB" sz="1000" u="none" cap="none" strike="noStrike">
                          <a:latin typeface="Arial"/>
                          <a:ea typeface="Arial"/>
                          <a:cs typeface="Arial"/>
                          <a:sym typeface="Arial"/>
                        </a:rPr>
                        <a:t>-</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7000"/>
                        </a:lnSpc>
                        <a:spcBef>
                          <a:spcPts val="0"/>
                        </a:spcBef>
                        <a:spcAft>
                          <a:spcPts val="0"/>
                        </a:spcAft>
                        <a:buNone/>
                      </a:pPr>
                      <a:r>
                        <a:rPr lang="en-GB" sz="1000" u="none" cap="none" strike="noStrike">
                          <a:latin typeface="Arial"/>
                          <a:ea typeface="Arial"/>
                          <a:cs typeface="Arial"/>
                          <a:sym typeface="Arial"/>
                        </a:rPr>
                        <a:t>2</a:t>
                      </a:r>
                      <a:endParaRPr sz="1100" u="none" cap="none" strike="noStrike">
                        <a:latin typeface="Calibri"/>
                        <a:ea typeface="Calibri"/>
                        <a:cs typeface="Calibri"/>
                        <a:sym typeface="Calibri"/>
                      </a:endParaRPr>
                    </a:p>
                  </a:txBody>
                  <a:tcPr marT="63500" marB="635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sp>
        <p:nvSpPr>
          <p:cNvPr id="171" name="Google Shape;171;p20"/>
          <p:cNvSpPr txBox="1"/>
          <p:nvPr/>
        </p:nvSpPr>
        <p:spPr>
          <a:xfrm>
            <a:off x="0" y="5051882"/>
            <a:ext cx="3926107" cy="132343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75 submissions to the UNFCCC </a:t>
            </a:r>
            <a:endParaRPr/>
          </a:p>
          <a:p>
            <a:pPr indent="-285750" lvl="0" marL="285750" marR="0" rtl="0" algn="l">
              <a:lnSpc>
                <a:spcPct val="100000"/>
              </a:lnSpc>
              <a:spcBef>
                <a:spcPts val="60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56 countries (a subset of the 153 developing countries included in the JRC database)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600"/>
              </a:spcBef>
              <a:spcAft>
                <a:spcPts val="0"/>
              </a:spcAft>
              <a:buClr>
                <a:srgbClr val="000000"/>
              </a:buClr>
              <a:buSzPts val="1400"/>
              <a:buFont typeface="Arial"/>
              <a:buChar char="•"/>
            </a:pPr>
            <a:r>
              <a:rPr b="0" i="0" lang="en-GB" sz="1400" u="none" cap="none" strike="noStrike">
                <a:solidFill>
                  <a:srgbClr val="000000"/>
                </a:solidFill>
                <a:latin typeface="Arial"/>
                <a:ea typeface="Arial"/>
                <a:cs typeface="Arial"/>
                <a:sym typeface="Arial"/>
              </a:rPr>
              <a:t>80% tropical forests</a:t>
            </a:r>
            <a:endParaRPr/>
          </a:p>
        </p:txBody>
      </p:sp>
      <p:sp>
        <p:nvSpPr>
          <p:cNvPr id="172" name="Google Shape;172;p20"/>
          <p:cNvSpPr txBox="1"/>
          <p:nvPr/>
        </p:nvSpPr>
        <p:spPr>
          <a:xfrm>
            <a:off x="9444372" y="1014985"/>
            <a:ext cx="2760494"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900" u="sng" cap="none" strike="noStrike">
                <a:solidFill>
                  <a:schemeClr val="hlink"/>
                </a:solidFill>
                <a:latin typeface="Montserrat"/>
                <a:ea typeface="Montserrat"/>
                <a:cs typeface="Montserrat"/>
                <a:sym typeface="Montserrat"/>
                <a:hlinkClick r:id="rId4"/>
              </a:rPr>
              <a:t>Melo et al 2023 Environ. Res. Lett. 18 034021</a:t>
            </a:r>
            <a:endParaRPr b="0" i="0" sz="900" u="none" cap="none" strike="noStrike">
              <a:solidFill>
                <a:srgbClr val="000000"/>
              </a:solidFill>
              <a:latin typeface="Montserrat"/>
              <a:ea typeface="Montserrat"/>
              <a:cs typeface="Montserrat"/>
              <a:sym typeface="Montserra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1"/>
          <p:cNvSpPr txBox="1"/>
          <p:nvPr>
            <p:ph idx="1" type="body"/>
          </p:nvPr>
        </p:nvSpPr>
        <p:spPr>
          <a:xfrm>
            <a:off x="176050" y="1172050"/>
            <a:ext cx="11807100" cy="5193300"/>
          </a:xfrm>
          <a:prstGeom prst="rect">
            <a:avLst/>
          </a:prstGeom>
        </p:spPr>
        <p:txBody>
          <a:bodyPr anchorCtr="0" anchor="t" bIns="45700" lIns="91425" spcFirstLastPara="1" rIns="91425" wrap="square" tIns="45700">
            <a:noAutofit/>
          </a:bodyPr>
          <a:lstStyle/>
          <a:p>
            <a:pPr indent="-361950" lvl="0" marL="457200" rtl="0" algn="l">
              <a:spcBef>
                <a:spcPts val="1000"/>
              </a:spcBef>
              <a:spcAft>
                <a:spcPts val="0"/>
              </a:spcAft>
              <a:buSzPts val="2100"/>
              <a:buChar char="❖"/>
            </a:pPr>
            <a:r>
              <a:rPr i="1" lang="en-GB" sz="2100"/>
              <a:t>Noting recent requests for support on EAVs, EBVs, and ECVs, it is time that LSI-VC re-examine its loose boundary of ‘Level 2’ products.</a:t>
            </a:r>
            <a:endParaRPr i="1" sz="2100"/>
          </a:p>
          <a:p>
            <a:pPr indent="-361950" lvl="0" marL="457200" rtl="0" algn="l">
              <a:spcBef>
                <a:spcPts val="1000"/>
              </a:spcBef>
              <a:spcAft>
                <a:spcPts val="0"/>
              </a:spcAft>
              <a:buSzPts val="2100"/>
              <a:buChar char="❖"/>
            </a:pPr>
            <a:r>
              <a:rPr i="1" lang="en-GB" sz="2100"/>
              <a:t>If CEOS Principals agree that there is a role for CEOS in supporting higher level products such as these, LSI-VC will need to be the group to respond for land aspects.</a:t>
            </a:r>
            <a:endParaRPr i="1" sz="2100"/>
          </a:p>
          <a:p>
            <a:pPr indent="-361950" lvl="0" marL="457200" rtl="0" algn="l">
              <a:spcBef>
                <a:spcPts val="1000"/>
              </a:spcBef>
              <a:spcAft>
                <a:spcPts val="0"/>
              </a:spcAft>
              <a:buSzPts val="2100"/>
              <a:buChar char="❖"/>
            </a:pPr>
            <a:r>
              <a:rPr i="1" lang="en-GB" sz="2100"/>
              <a:t>We need to have clarity on our own scope, what it is we can feasibly do, what agency representation we need, and </a:t>
            </a:r>
            <a:r>
              <a:rPr b="1" i="1" lang="en-GB" sz="2100"/>
              <a:t>how our efforts fit into a broad, coherent hierarchy – to avoid overlaps, duplication, and to promote interoperability and complementarity of products."</a:t>
            </a:r>
            <a:endParaRPr b="1" i="1" sz="2100"/>
          </a:p>
          <a:p>
            <a:pPr indent="-361950" lvl="0" marL="457200" rtl="0" algn="l">
              <a:spcBef>
                <a:spcPts val="1000"/>
              </a:spcBef>
              <a:spcAft>
                <a:spcPts val="0"/>
              </a:spcAft>
              <a:buSzPts val="2100"/>
              <a:buChar char="❖"/>
            </a:pPr>
            <a:r>
              <a:rPr i="1" lang="en-GB" sz="2100"/>
              <a:t>Goals for LSI-VC-15:</a:t>
            </a:r>
            <a:endParaRPr i="1" sz="2100"/>
          </a:p>
          <a:p>
            <a:pPr indent="-361950" lvl="1" marL="914400" rtl="0" algn="l">
              <a:spcBef>
                <a:spcPts val="1000"/>
              </a:spcBef>
              <a:spcAft>
                <a:spcPts val="0"/>
              </a:spcAft>
              <a:buSzPts val="2100"/>
              <a:buChar char="▪"/>
            </a:pPr>
            <a:r>
              <a:rPr i="1" lang="en-GB" sz="2100"/>
              <a:t>Have a better idea if / how such a 'downstream product' component of LSI-VC would work</a:t>
            </a:r>
            <a:r>
              <a:rPr i="1" lang="en-GB" sz="2100"/>
              <a:t>, </a:t>
            </a:r>
            <a:r>
              <a:rPr i="1" lang="en-GB" sz="2100"/>
              <a:t>what it would seek to do, and what would be needed from Principals to have it function.</a:t>
            </a:r>
            <a:endParaRPr i="1" sz="2100"/>
          </a:p>
          <a:p>
            <a:pPr indent="-361950" lvl="0" marL="457200" rtl="0" algn="l">
              <a:spcBef>
                <a:spcPts val="1000"/>
              </a:spcBef>
              <a:spcAft>
                <a:spcPts val="1000"/>
              </a:spcAft>
              <a:buSzPts val="2100"/>
              <a:buChar char="❖"/>
            </a:pPr>
            <a:r>
              <a:rPr i="1" lang="en-GB" sz="2100"/>
              <a:t>We can't have SIT agree that CEOS should respond to the EAVs / EBVs then fall back into the cycle of not having the appropriate mandate and representatives in LSI to be able to progress things.</a:t>
            </a:r>
            <a:endParaRPr i="1" sz="2100"/>
          </a:p>
        </p:txBody>
      </p:sp>
      <p:sp>
        <p:nvSpPr>
          <p:cNvPr id="178" name="Google Shape;178;p21"/>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So for today:</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2"/>
          <p:cNvSpPr txBox="1"/>
          <p:nvPr>
            <p:ph idx="1" type="body"/>
          </p:nvPr>
        </p:nvSpPr>
        <p:spPr>
          <a:xfrm>
            <a:off x="324225" y="1172050"/>
            <a:ext cx="11495400" cy="5193300"/>
          </a:xfrm>
          <a:prstGeom prst="rect">
            <a:avLst/>
          </a:prstGeom>
        </p:spPr>
        <p:txBody>
          <a:bodyPr anchorCtr="0" anchor="t" bIns="45700" lIns="91425" spcFirstLastPara="1" rIns="91425" wrap="square" tIns="45700">
            <a:noAutofit/>
          </a:bodyPr>
          <a:lstStyle/>
          <a:p>
            <a:pPr indent="-406400" lvl="0" marL="457200" rtl="0" algn="l">
              <a:spcBef>
                <a:spcPts val="1000"/>
              </a:spcBef>
              <a:spcAft>
                <a:spcPts val="0"/>
              </a:spcAft>
              <a:buSzPts val="2800"/>
              <a:buChar char="❖"/>
            </a:pPr>
            <a:r>
              <a:rPr lang="en-GB"/>
              <a:t>We’re being asked about CEOS support to EAVs</a:t>
            </a:r>
            <a:endParaRPr/>
          </a:p>
          <a:p>
            <a:pPr indent="-406400" lvl="0" marL="457200" rtl="0" algn="l">
              <a:spcBef>
                <a:spcPts val="1000"/>
              </a:spcBef>
              <a:spcAft>
                <a:spcPts val="0"/>
              </a:spcAft>
              <a:buSzPts val="2800"/>
              <a:buChar char="❖"/>
            </a:pPr>
            <a:r>
              <a:rPr lang="en-GB"/>
              <a:t>Likewise EBVs suggesting CEOS provide similar support for biodiversity</a:t>
            </a:r>
            <a:endParaRPr/>
          </a:p>
          <a:p>
            <a:pPr indent="-406400" lvl="0" marL="457200" rtl="0" algn="l">
              <a:spcBef>
                <a:spcPts val="1000"/>
              </a:spcBef>
              <a:spcAft>
                <a:spcPts val="0"/>
              </a:spcAft>
              <a:buSzPts val="2800"/>
              <a:buChar char="❖"/>
            </a:pPr>
            <a:r>
              <a:rPr lang="en-GB"/>
              <a:t>If CEOS leadership decides next week that CEOS should take action on EAVs – what is our response as LSI-VC?</a:t>
            </a:r>
            <a:endParaRPr/>
          </a:p>
          <a:p>
            <a:pPr indent="-381000" lvl="1" marL="914400" rtl="0" algn="l">
              <a:spcBef>
                <a:spcPts val="1000"/>
              </a:spcBef>
              <a:spcAft>
                <a:spcPts val="0"/>
              </a:spcAft>
              <a:buSzPts val="2400"/>
              <a:buChar char="▪"/>
            </a:pPr>
            <a:r>
              <a:rPr lang="en-GB"/>
              <a:t>1) OK – but we need appropriate staff and resourcing for LSI subgroup(s) and top-down strategic direction from CEOS leadership</a:t>
            </a:r>
            <a:endParaRPr/>
          </a:p>
          <a:p>
            <a:pPr indent="-381000" lvl="1" marL="914400" rtl="0" algn="l">
              <a:spcBef>
                <a:spcPts val="1000"/>
              </a:spcBef>
              <a:spcAft>
                <a:spcPts val="0"/>
              </a:spcAft>
              <a:buSzPts val="2400"/>
              <a:buChar char="▪"/>
            </a:pPr>
            <a:r>
              <a:rPr lang="en-GB"/>
              <a:t>2) No – we draw the line at Level 2 products, thanks.</a:t>
            </a:r>
            <a:endParaRPr/>
          </a:p>
          <a:p>
            <a:pPr indent="-406400" lvl="0" marL="457200" rtl="0" algn="l">
              <a:spcBef>
                <a:spcPts val="1000"/>
              </a:spcBef>
              <a:spcAft>
                <a:spcPts val="0"/>
              </a:spcAft>
              <a:buSzPts val="2800"/>
              <a:buChar char="❖"/>
            </a:pPr>
            <a:r>
              <a:rPr b="1" lang="en-GB"/>
              <a:t>The latter is fine! But we need a firm decision to give our partners clarity – we are fuzzy at the moment</a:t>
            </a:r>
            <a:endParaRPr b="1"/>
          </a:p>
          <a:p>
            <a:pPr indent="-406400" lvl="0" marL="457200" rtl="0" algn="l">
              <a:spcBef>
                <a:spcPts val="1000"/>
              </a:spcBef>
              <a:spcAft>
                <a:spcPts val="1000"/>
              </a:spcAft>
              <a:buSzPts val="2800"/>
              <a:buChar char="❖"/>
            </a:pPr>
            <a:r>
              <a:rPr b="1" lang="en-GB">
                <a:highlight>
                  <a:srgbClr val="F4CCCC"/>
                </a:highlight>
              </a:rPr>
              <a:t>Decision point for LSI-VC-15: Scope of LSI-VC Activity </a:t>
            </a:r>
            <a:endParaRPr b="1">
              <a:highlight>
                <a:srgbClr val="F4CCCC"/>
              </a:highlight>
            </a:endParaRPr>
          </a:p>
        </p:txBody>
      </p:sp>
      <p:sp>
        <p:nvSpPr>
          <p:cNvPr id="184" name="Google Shape;184;p22"/>
          <p:cNvSpPr txBox="1"/>
          <p:nvPr>
            <p:ph type="title"/>
          </p:nvPr>
        </p:nvSpPr>
        <p:spPr>
          <a:xfrm>
            <a:off x="176048" y="175939"/>
            <a:ext cx="9387000" cy="779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GB"/>
              <a:t>So for today:</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