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9"/>
  </p:notesMasterIdLst>
  <p:sldIdLst>
    <p:sldId id="286" r:id="rId2"/>
    <p:sldId id="323" r:id="rId3"/>
    <p:sldId id="313" r:id="rId4"/>
    <p:sldId id="301" r:id="rId5"/>
    <p:sldId id="287" r:id="rId6"/>
    <p:sldId id="314" r:id="rId7"/>
    <p:sldId id="322" r:id="rId8"/>
    <p:sldId id="309" r:id="rId9"/>
    <p:sldId id="317" r:id="rId10"/>
    <p:sldId id="316" r:id="rId11"/>
    <p:sldId id="319" r:id="rId12"/>
    <p:sldId id="280" r:id="rId13"/>
    <p:sldId id="307" r:id="rId14"/>
    <p:sldId id="282" r:id="rId15"/>
    <p:sldId id="311" r:id="rId16"/>
    <p:sldId id="315" r:id="rId17"/>
    <p:sldId id="297" r:id="rId18"/>
  </p:sldIdLst>
  <p:sldSz cx="9144000" cy="5143500" type="screen16x9"/>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1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526"/>
    <p:restoredTop sz="96005"/>
  </p:normalViewPr>
  <p:slideViewPr>
    <p:cSldViewPr>
      <p:cViewPr varScale="1">
        <p:scale>
          <a:sx n="165" d="100"/>
          <a:sy n="165" d="100"/>
        </p:scale>
        <p:origin x="520" y="18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8029ee8e4b_8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sz="2400" dirty="0">
                <a:effectLst/>
                <a:latin typeface="+mn-lt"/>
                <a:ea typeface="+mn-ea"/>
                <a:cs typeface="+mn-cs"/>
                <a:sym typeface="Avenir Roman"/>
              </a:rPr>
              <a:t>So what is “Analysis Ready Data”?</a:t>
            </a:r>
          </a:p>
          <a:p>
            <a:endParaRPr lang="en-GB" sz="2400" dirty="0">
              <a:effectLst/>
              <a:latin typeface="+mn-lt"/>
              <a:ea typeface="+mn-ea"/>
              <a:cs typeface="+mn-cs"/>
              <a:sym typeface="Avenir Roman"/>
            </a:endParaRPr>
          </a:p>
          <a:p>
            <a:pPr lvl="1" indent="-355600" defTabSz="914400" rtl="0">
              <a:lnSpc>
                <a:spcPct val="115000"/>
              </a:lnSpc>
              <a:spcBef>
                <a:spcPts val="400"/>
              </a:spcBef>
              <a:buSzPts val="2000"/>
            </a:pPr>
            <a:r>
              <a:rPr lang="en-GB" sz="2400" dirty="0">
                <a:effectLst/>
                <a:latin typeface="+mn-lt"/>
                <a:ea typeface="+mn-ea"/>
                <a:cs typeface="+mn-cs"/>
                <a:sym typeface="Avenir Roman"/>
              </a:rPr>
              <a:t>ARD is a term used widely by satellite data providers nowadays. A common definition is lacking, but it broadly refers to a data product provided at a processing level that accommodates utilisation for the application(s) the data provider in question has in mind. Without coordination however, it follows that while ARD products from one data provider can be expected to be internally consistent, ARD products from different providers most probably cannot. </a:t>
            </a:r>
            <a:r>
              <a:rPr lang="en-GB" sz="1400" dirty="0"/>
              <a:t>The lack of common standards </a:t>
            </a:r>
            <a:r>
              <a:rPr lang="en-GB" sz="1400" dirty="0">
                <a:sym typeface="Wingdings" pitchFamily="2" charset="2"/>
              </a:rPr>
              <a:t>is a lost </a:t>
            </a:r>
            <a:r>
              <a:rPr lang="en-GB" sz="1400" dirty="0"/>
              <a:t>opportunity for interoperability</a:t>
            </a:r>
            <a:endParaRPr lang="en-GB" sz="700" dirty="0"/>
          </a:p>
          <a:p>
            <a:endParaRPr lang="en-GB" sz="2400" dirty="0">
              <a:effectLst/>
              <a:latin typeface="+mn-lt"/>
              <a:ea typeface="+mn-ea"/>
              <a:cs typeface="+mn-cs"/>
              <a:sym typeface="Avenir Roman"/>
            </a:endParaRPr>
          </a:p>
          <a:p>
            <a:r>
              <a:rPr lang="en-GB" sz="2400" dirty="0">
                <a:effectLst/>
                <a:latin typeface="+mn-lt"/>
                <a:ea typeface="+mn-ea"/>
                <a:cs typeface="+mn-cs"/>
                <a:sym typeface="Avenir Roman"/>
              </a:rPr>
              <a:t>CEOS Analysis-Ready Data for Land, CARD4L, is a joint effort by CEOS to develop a set of well- defined ARD specifications that data providers can opt to include in their suites of satellite data products offered to users. A CARD4L product is defined as “satellite data that have been processed to a minimum set of requirements and organised into a form that allows immediate analysis with a minimum of additional user effort, and provides interoperability both through time and with other datasets” [1]. </a:t>
            </a:r>
            <a:endParaRPr lang="en-GB" dirty="0"/>
          </a:p>
          <a:p>
            <a:endParaRPr lang="en-GB" sz="2400" dirty="0">
              <a:effectLst/>
              <a:latin typeface="+mn-lt"/>
              <a:ea typeface="+mn-ea"/>
              <a:cs typeface="+mn-cs"/>
              <a:sym typeface="Avenir Roman"/>
            </a:endParaRPr>
          </a:p>
          <a:p>
            <a:r>
              <a:rPr lang="en-GB" sz="2400" dirty="0">
                <a:effectLst/>
                <a:latin typeface="+mn-lt"/>
                <a:ea typeface="+mn-ea"/>
                <a:cs typeface="+mn-cs"/>
                <a:sym typeface="Avenir Roman"/>
              </a:rPr>
              <a:t>A specific objective of CARD4L is to broaden the EO user community by provision of data products that do not require expert knowledge to ingest and analyse. This is perhaps particularly relevant for Synthetic Aperture Radar, where the potential to contribute to today’s great environmental challenges with unique information is significant, but with the SAR user community remaining small and expert-oriented even after 25 years of operational SAR missions. </a:t>
            </a:r>
            <a:endParaRPr lang="en-GB" dirty="0"/>
          </a:p>
          <a:p>
            <a:endParaRPr dirty="0"/>
          </a:p>
        </p:txBody>
      </p:sp>
      <p:sp>
        <p:nvSpPr>
          <p:cNvPr id="314" name="Google Shape;314;g8029ee8e4b_8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705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8029ee8e4b_8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500"/>
              </a:spcBef>
              <a:spcAft>
                <a:spcPts val="0"/>
              </a:spcAft>
              <a:buNone/>
            </a:pPr>
            <a:r>
              <a:rPr lang="en-GB" sz="1800" dirty="0">
                <a:solidFill>
                  <a:srgbClr val="1F497D"/>
                </a:solidFill>
                <a:latin typeface="Arial"/>
                <a:ea typeface="Arial"/>
                <a:cs typeface="Arial"/>
                <a:sym typeface="Arial"/>
              </a:rPr>
              <a:t>Polarimetric Radar (POL) – objective to make radar polarimetry accessible</a:t>
            </a:r>
          </a:p>
          <a:p>
            <a:pPr marL="0" lvl="0" indent="0" algn="l" rtl="0">
              <a:lnSpc>
                <a:spcPct val="115000"/>
              </a:lnSpc>
              <a:spcBef>
                <a:spcPts val="500"/>
              </a:spcBef>
              <a:spcAft>
                <a:spcPts val="0"/>
              </a:spcAft>
              <a:buNone/>
            </a:pPr>
            <a:r>
              <a:rPr lang="en-GB" sz="800" dirty="0">
                <a:solidFill>
                  <a:srgbClr val="1F497D"/>
                </a:solidFill>
                <a:latin typeface="Arial"/>
                <a:ea typeface="Arial"/>
                <a:cs typeface="Arial"/>
                <a:sym typeface="Arial"/>
              </a:rPr>
              <a:t>to enable users to explore </a:t>
            </a:r>
            <a:endParaRPr lang="en-GB" sz="600" dirty="0">
              <a:solidFill>
                <a:srgbClr val="1F497D"/>
              </a:solidFill>
              <a:latin typeface="Arial"/>
              <a:ea typeface="Arial"/>
              <a:cs typeface="Arial"/>
              <a:sym typeface="Arial"/>
            </a:endParaRPr>
          </a:p>
          <a:p>
            <a:pPr marL="0" lvl="0" indent="0" algn="l" rtl="0">
              <a:lnSpc>
                <a:spcPct val="115000"/>
              </a:lnSpc>
              <a:spcBef>
                <a:spcPts val="500"/>
              </a:spcBef>
              <a:spcAft>
                <a:spcPts val="0"/>
              </a:spcAft>
              <a:buNone/>
            </a:pPr>
            <a:endParaRPr lang="en-GB" sz="600" dirty="0">
              <a:solidFill>
                <a:srgbClr val="1F497D"/>
              </a:solidFill>
              <a:latin typeface="Arial"/>
              <a:ea typeface="Arial"/>
              <a:cs typeface="Arial"/>
              <a:sym typeface="Arial"/>
            </a:endParaRPr>
          </a:p>
          <a:p>
            <a:pPr marL="457200" lvl="0" indent="-330200" algn="l" rtl="0">
              <a:lnSpc>
                <a:spcPct val="115000"/>
              </a:lnSpc>
              <a:spcBef>
                <a:spcPts val="500"/>
              </a:spcBef>
              <a:spcAft>
                <a:spcPts val="0"/>
              </a:spcAft>
              <a:buClr>
                <a:srgbClr val="1F497D"/>
              </a:buClr>
              <a:buSzPts val="1600"/>
              <a:buChar char="•"/>
            </a:pPr>
            <a:r>
              <a:rPr lang="en-GB" sz="1600" b="0" dirty="0">
                <a:solidFill>
                  <a:schemeClr val="tx2"/>
                </a:solidFill>
                <a:latin typeface="Arial"/>
                <a:ea typeface="Arial"/>
                <a:cs typeface="Arial"/>
                <a:sym typeface="Arial"/>
              </a:rPr>
              <a:t>CARD4L POL covers two product types:</a:t>
            </a:r>
            <a:endParaRPr lang="en-GB" sz="100" b="0" dirty="0">
              <a:solidFill>
                <a:schemeClr val="tx2"/>
              </a:solidFill>
              <a:latin typeface="Arial"/>
              <a:ea typeface="Arial"/>
              <a:cs typeface="Arial"/>
              <a:sym typeface="Arial"/>
            </a:endParaRPr>
          </a:p>
          <a:p>
            <a:pPr marL="457200" lvl="0" indent="-330200" algn="l" rtl="0">
              <a:lnSpc>
                <a:spcPct val="115000"/>
              </a:lnSpc>
              <a:spcBef>
                <a:spcPts val="500"/>
              </a:spcBef>
              <a:spcAft>
                <a:spcPts val="0"/>
              </a:spcAft>
              <a:buClr>
                <a:srgbClr val="1F497D"/>
              </a:buClr>
              <a:buSzPts val="1600"/>
              <a:buChar char="•"/>
            </a:pPr>
            <a:endParaRPr lang="en-GB" sz="100" b="0" dirty="0">
              <a:solidFill>
                <a:schemeClr val="tx2"/>
              </a:solidFill>
              <a:latin typeface="Arial"/>
              <a:ea typeface="Arial"/>
              <a:cs typeface="Arial"/>
              <a:sym typeface="Arial"/>
            </a:endParaRPr>
          </a:p>
          <a:p>
            <a:pPr lvl="1" indent="-330200" rtl="0">
              <a:lnSpc>
                <a:spcPct val="115000"/>
              </a:lnSpc>
              <a:spcBef>
                <a:spcPts val="0"/>
              </a:spcBef>
              <a:buClr>
                <a:srgbClr val="C0504D"/>
              </a:buClr>
              <a:buSzPts val="1600"/>
            </a:pPr>
            <a:r>
              <a:rPr lang="en-GB" sz="1600" dirty="0">
                <a:solidFill>
                  <a:schemeClr val="tx2"/>
                </a:solidFill>
                <a:latin typeface="Arial"/>
                <a:ea typeface="Arial"/>
                <a:cs typeface="Arial"/>
                <a:sym typeface="Arial"/>
              </a:rPr>
              <a:t>The first one is Polarimetric Decomposition product – which is comparable to the standard backscatter product, but where the polarimetric information has been enhanced – for instance to separate different scattering mechanisms from each other – by the use of various decomposition techniques. Which decompositions to include is not prescribed in the CARD4L specification, but for </a:t>
            </a:r>
            <a:r>
              <a:rPr lang="en-GB" sz="1400" dirty="0">
                <a:solidFill>
                  <a:schemeClr val="tx2"/>
                </a:solidFill>
                <a:latin typeface="Arial"/>
                <a:cs typeface="Arial"/>
                <a:sym typeface="Arial"/>
              </a:rPr>
              <a:t>Data Providers to decide.   which ones to offer to users (e.g. Eigen value; Pauli, Freeman-D; Yamaguchi, etc.)</a:t>
            </a:r>
            <a:endParaRPr lang="en-GB" sz="900" dirty="0">
              <a:solidFill>
                <a:schemeClr val="tx2"/>
              </a:solidFill>
              <a:latin typeface="Arial"/>
              <a:cs typeface="Arial"/>
              <a:sym typeface="Arial"/>
            </a:endParaRPr>
          </a:p>
          <a:p>
            <a:pPr lvl="2" indent="-330200" rtl="0">
              <a:lnSpc>
                <a:spcPct val="115000"/>
              </a:lnSpc>
              <a:spcBef>
                <a:spcPts val="0"/>
              </a:spcBef>
              <a:buClr>
                <a:srgbClr val="C0504D"/>
              </a:buClr>
              <a:buSzPts val="1600"/>
            </a:pPr>
            <a:endParaRPr lang="en-GB" sz="900" dirty="0">
              <a:solidFill>
                <a:schemeClr val="tx2"/>
              </a:solidFill>
              <a:latin typeface="Arial"/>
              <a:ea typeface="Arial"/>
              <a:cs typeface="Arial"/>
              <a:sym typeface="Arial"/>
            </a:endParaRPr>
          </a:p>
          <a:p>
            <a:pPr lvl="1" indent="-330200" rtl="0">
              <a:lnSpc>
                <a:spcPct val="115000"/>
              </a:lnSpc>
              <a:spcBef>
                <a:spcPts val="0"/>
              </a:spcBef>
              <a:buClr>
                <a:srgbClr val="C0504D"/>
              </a:buClr>
              <a:buSzPts val="1600"/>
            </a:pPr>
            <a:r>
              <a:rPr lang="en-GB" sz="1600" dirty="0">
                <a:solidFill>
                  <a:schemeClr val="tx2"/>
                </a:solidFill>
                <a:latin typeface="Arial"/>
                <a:ea typeface="Arial"/>
                <a:cs typeface="Arial"/>
                <a:sym typeface="Arial"/>
              </a:rPr>
              <a:t>The second POL product is the Polarimetric Covariance Matrix, which is a set of complex images from which the full p</a:t>
            </a:r>
            <a:r>
              <a:rPr lang="en-GB" sz="1400" dirty="0">
                <a:solidFill>
                  <a:schemeClr val="tx2"/>
                </a:solidFill>
                <a:latin typeface="Arial"/>
                <a:ea typeface="Arial"/>
                <a:cs typeface="Arial"/>
                <a:sym typeface="Arial"/>
              </a:rPr>
              <a:t>olarimetric phase and amplitude can be derived. It is for a bit more advanced users, and can be applied for</a:t>
            </a:r>
            <a:r>
              <a:rPr lang="en-GB" sz="1400" b="0" dirty="0">
                <a:solidFill>
                  <a:schemeClr val="tx2"/>
                </a:solidFill>
                <a:latin typeface="Arial"/>
                <a:ea typeface="Arial"/>
                <a:cs typeface="Arial"/>
                <a:sym typeface="Arial"/>
              </a:rPr>
              <a:t> e.g. </a:t>
            </a:r>
            <a:r>
              <a:rPr lang="en-GB" sz="1400" dirty="0">
                <a:solidFill>
                  <a:schemeClr val="tx2"/>
                </a:solidFill>
                <a:latin typeface="Arial"/>
                <a:ea typeface="Arial"/>
                <a:cs typeface="Arial"/>
                <a:sym typeface="Arial"/>
              </a:rPr>
              <a:t>polarimetric time-series analysis and Pol-InSAR applications</a:t>
            </a:r>
            <a:endParaRPr lang="en-GB" sz="1600" b="0" dirty="0">
              <a:solidFill>
                <a:schemeClr val="tx2"/>
              </a:solidFill>
              <a:latin typeface="Arial"/>
              <a:ea typeface="Arial"/>
              <a:cs typeface="Arial"/>
              <a:sym typeface="Arial"/>
            </a:endParaRPr>
          </a:p>
          <a:p>
            <a:pPr marL="914400" lvl="0" indent="0" algn="l" rtl="0">
              <a:lnSpc>
                <a:spcPct val="115000"/>
              </a:lnSpc>
              <a:spcBef>
                <a:spcPts val="500"/>
              </a:spcBef>
              <a:spcAft>
                <a:spcPts val="0"/>
              </a:spcAft>
              <a:buNone/>
            </a:pPr>
            <a:endParaRPr lang="en-GB" sz="500" b="0" dirty="0">
              <a:solidFill>
                <a:schemeClr val="tx2"/>
              </a:solidFill>
              <a:latin typeface="Arial"/>
              <a:ea typeface="Arial"/>
              <a:cs typeface="Arial"/>
              <a:sym typeface="Arial"/>
            </a:endParaRPr>
          </a:p>
          <a:p>
            <a:pPr marL="457200" lvl="0" indent="-330200" algn="l" rtl="0">
              <a:lnSpc>
                <a:spcPct val="115000"/>
              </a:lnSpc>
              <a:spcBef>
                <a:spcPts val="500"/>
              </a:spcBef>
              <a:spcAft>
                <a:spcPts val="0"/>
              </a:spcAft>
              <a:buClr>
                <a:srgbClr val="1F497D"/>
              </a:buClr>
              <a:buSzPts val="1600"/>
              <a:buChar char="•"/>
            </a:pPr>
            <a:r>
              <a:rPr lang="en-GB" sz="1600" b="0" dirty="0">
                <a:solidFill>
                  <a:schemeClr val="tx2"/>
                </a:solidFill>
                <a:latin typeface="Arial"/>
                <a:ea typeface="Arial"/>
                <a:cs typeface="Arial"/>
                <a:sym typeface="Arial"/>
              </a:rPr>
              <a:t>The CARD4L POL structure is based on NRB, with similar requirements for geometric and radiometric accuracy, and general and per-pixel metadata.  </a:t>
            </a:r>
          </a:p>
          <a:p>
            <a:pPr marL="0" lvl="0" indent="0" algn="l" rtl="0">
              <a:lnSpc>
                <a:spcPct val="115000"/>
              </a:lnSpc>
              <a:spcBef>
                <a:spcPts val="500"/>
              </a:spcBef>
              <a:spcAft>
                <a:spcPts val="0"/>
              </a:spcAft>
              <a:buNone/>
            </a:pPr>
            <a:endParaRPr lang="en-GB" sz="500" b="0" dirty="0">
              <a:solidFill>
                <a:srgbClr val="1F497D"/>
              </a:solidFill>
              <a:latin typeface="Arial"/>
              <a:ea typeface="Arial"/>
              <a:cs typeface="Arial"/>
              <a:sym typeface="Arial"/>
            </a:endParaRPr>
          </a:p>
          <a:p>
            <a:pPr marL="0" lvl="0" indent="0" algn="l" rtl="0">
              <a:spcBef>
                <a:spcPts val="0"/>
              </a:spcBef>
              <a:spcAft>
                <a:spcPts val="0"/>
              </a:spcAft>
              <a:buNone/>
            </a:pPr>
            <a:endParaRPr dirty="0"/>
          </a:p>
        </p:txBody>
      </p:sp>
      <p:sp>
        <p:nvSpPr>
          <p:cNvPr id="394" name="Google Shape;394;g8029ee8e4b_8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2434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8029ee8e4b_8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500"/>
              </a:spcBef>
              <a:spcAft>
                <a:spcPts val="0"/>
              </a:spcAft>
              <a:buNone/>
            </a:pPr>
            <a:r>
              <a:rPr lang="en-GB" sz="1800" dirty="0">
                <a:solidFill>
                  <a:srgbClr val="1F497D"/>
                </a:solidFill>
                <a:latin typeface="Arial"/>
                <a:ea typeface="Arial"/>
                <a:cs typeface="Arial"/>
                <a:sym typeface="Arial"/>
              </a:rPr>
              <a:t>Polarimetric Radar (POL) – objective to make radar polarimetry accessible</a:t>
            </a:r>
          </a:p>
          <a:p>
            <a:pPr marL="0" lvl="0" indent="0" algn="l" rtl="0">
              <a:lnSpc>
                <a:spcPct val="115000"/>
              </a:lnSpc>
              <a:spcBef>
                <a:spcPts val="500"/>
              </a:spcBef>
              <a:spcAft>
                <a:spcPts val="0"/>
              </a:spcAft>
              <a:buNone/>
            </a:pPr>
            <a:r>
              <a:rPr lang="en-GB" sz="800" dirty="0">
                <a:solidFill>
                  <a:srgbClr val="1F497D"/>
                </a:solidFill>
                <a:latin typeface="Arial"/>
                <a:ea typeface="Arial"/>
                <a:cs typeface="Arial"/>
                <a:sym typeface="Arial"/>
              </a:rPr>
              <a:t>to enable users to explore </a:t>
            </a:r>
            <a:endParaRPr lang="en-GB" sz="600" dirty="0">
              <a:solidFill>
                <a:srgbClr val="1F497D"/>
              </a:solidFill>
              <a:latin typeface="Arial"/>
              <a:ea typeface="Arial"/>
              <a:cs typeface="Arial"/>
              <a:sym typeface="Arial"/>
            </a:endParaRPr>
          </a:p>
          <a:p>
            <a:pPr marL="0" lvl="0" indent="0" algn="l" rtl="0">
              <a:lnSpc>
                <a:spcPct val="115000"/>
              </a:lnSpc>
              <a:spcBef>
                <a:spcPts val="500"/>
              </a:spcBef>
              <a:spcAft>
                <a:spcPts val="0"/>
              </a:spcAft>
              <a:buNone/>
            </a:pPr>
            <a:endParaRPr lang="en-GB" sz="600" dirty="0">
              <a:solidFill>
                <a:srgbClr val="1F497D"/>
              </a:solidFill>
              <a:latin typeface="Arial"/>
              <a:ea typeface="Arial"/>
              <a:cs typeface="Arial"/>
              <a:sym typeface="Arial"/>
            </a:endParaRPr>
          </a:p>
          <a:p>
            <a:pPr marL="457200" lvl="0" indent="-330200" algn="l" rtl="0">
              <a:lnSpc>
                <a:spcPct val="115000"/>
              </a:lnSpc>
              <a:spcBef>
                <a:spcPts val="500"/>
              </a:spcBef>
              <a:spcAft>
                <a:spcPts val="0"/>
              </a:spcAft>
              <a:buClr>
                <a:srgbClr val="1F497D"/>
              </a:buClr>
              <a:buSzPts val="1600"/>
              <a:buChar char="•"/>
            </a:pPr>
            <a:r>
              <a:rPr lang="en-GB" sz="1600" b="0" dirty="0">
                <a:solidFill>
                  <a:schemeClr val="tx2"/>
                </a:solidFill>
                <a:latin typeface="Arial"/>
                <a:ea typeface="Arial"/>
                <a:cs typeface="Arial"/>
                <a:sym typeface="Arial"/>
              </a:rPr>
              <a:t>CARD4L POL covers two product types:</a:t>
            </a:r>
            <a:endParaRPr lang="en-GB" sz="100" b="0" dirty="0">
              <a:solidFill>
                <a:schemeClr val="tx2"/>
              </a:solidFill>
              <a:latin typeface="Arial"/>
              <a:ea typeface="Arial"/>
              <a:cs typeface="Arial"/>
              <a:sym typeface="Arial"/>
            </a:endParaRPr>
          </a:p>
          <a:p>
            <a:pPr marL="457200" lvl="0" indent="-330200" algn="l" rtl="0">
              <a:lnSpc>
                <a:spcPct val="115000"/>
              </a:lnSpc>
              <a:spcBef>
                <a:spcPts val="500"/>
              </a:spcBef>
              <a:spcAft>
                <a:spcPts val="0"/>
              </a:spcAft>
              <a:buClr>
                <a:srgbClr val="1F497D"/>
              </a:buClr>
              <a:buSzPts val="1600"/>
              <a:buChar char="•"/>
            </a:pPr>
            <a:endParaRPr lang="en-GB" sz="100" b="0" dirty="0">
              <a:solidFill>
                <a:schemeClr val="tx2"/>
              </a:solidFill>
              <a:latin typeface="Arial"/>
              <a:ea typeface="Arial"/>
              <a:cs typeface="Arial"/>
              <a:sym typeface="Arial"/>
            </a:endParaRPr>
          </a:p>
          <a:p>
            <a:pPr lvl="1" indent="-330200" rtl="0">
              <a:lnSpc>
                <a:spcPct val="115000"/>
              </a:lnSpc>
              <a:spcBef>
                <a:spcPts val="0"/>
              </a:spcBef>
              <a:buClr>
                <a:srgbClr val="C0504D"/>
              </a:buClr>
              <a:buSzPts val="1600"/>
            </a:pPr>
            <a:r>
              <a:rPr lang="en-GB" sz="1600" dirty="0">
                <a:solidFill>
                  <a:schemeClr val="tx2"/>
                </a:solidFill>
                <a:latin typeface="Arial"/>
                <a:ea typeface="Arial"/>
                <a:cs typeface="Arial"/>
                <a:sym typeface="Arial"/>
              </a:rPr>
              <a:t>The first one is Polarimetric Decomposition product – which is comparable to the standard backscatter product, but where the polarimetric information has been enhanced – for instance to separate different scattering mechanisms from each other – by the use of various decomposition techniques. Which decompositions to include is not prescribed in the CARD4L specification, but for </a:t>
            </a:r>
            <a:r>
              <a:rPr lang="en-GB" sz="1400" dirty="0">
                <a:solidFill>
                  <a:schemeClr val="tx2"/>
                </a:solidFill>
                <a:latin typeface="Arial"/>
                <a:cs typeface="Arial"/>
                <a:sym typeface="Arial"/>
              </a:rPr>
              <a:t>Data Providers to decide.   which ones to offer to users (e.g. Eigen value; Pauli, Freeman-D; Yamaguchi, etc.)</a:t>
            </a:r>
            <a:endParaRPr lang="en-GB" sz="900" dirty="0">
              <a:solidFill>
                <a:schemeClr val="tx2"/>
              </a:solidFill>
              <a:latin typeface="Arial"/>
              <a:cs typeface="Arial"/>
              <a:sym typeface="Arial"/>
            </a:endParaRPr>
          </a:p>
          <a:p>
            <a:pPr lvl="2" indent="-330200" rtl="0">
              <a:lnSpc>
                <a:spcPct val="115000"/>
              </a:lnSpc>
              <a:spcBef>
                <a:spcPts val="0"/>
              </a:spcBef>
              <a:buClr>
                <a:srgbClr val="C0504D"/>
              </a:buClr>
              <a:buSzPts val="1600"/>
            </a:pPr>
            <a:endParaRPr lang="en-GB" sz="900" dirty="0">
              <a:solidFill>
                <a:schemeClr val="tx2"/>
              </a:solidFill>
              <a:latin typeface="Arial"/>
              <a:ea typeface="Arial"/>
              <a:cs typeface="Arial"/>
              <a:sym typeface="Arial"/>
            </a:endParaRPr>
          </a:p>
          <a:p>
            <a:pPr lvl="1" indent="-330200" rtl="0">
              <a:lnSpc>
                <a:spcPct val="115000"/>
              </a:lnSpc>
              <a:spcBef>
                <a:spcPts val="0"/>
              </a:spcBef>
              <a:buClr>
                <a:srgbClr val="C0504D"/>
              </a:buClr>
              <a:buSzPts val="1600"/>
            </a:pPr>
            <a:r>
              <a:rPr lang="en-GB" sz="1600" dirty="0">
                <a:solidFill>
                  <a:schemeClr val="tx2"/>
                </a:solidFill>
                <a:latin typeface="Arial"/>
                <a:ea typeface="Arial"/>
                <a:cs typeface="Arial"/>
                <a:sym typeface="Arial"/>
              </a:rPr>
              <a:t>The second POL product is the Polarimetric Covariance Matrix, which is a set of complex images from which the full p</a:t>
            </a:r>
            <a:r>
              <a:rPr lang="en-GB" sz="1400" dirty="0">
                <a:solidFill>
                  <a:schemeClr val="tx2"/>
                </a:solidFill>
                <a:latin typeface="Arial"/>
                <a:ea typeface="Arial"/>
                <a:cs typeface="Arial"/>
                <a:sym typeface="Arial"/>
              </a:rPr>
              <a:t>olarimetric phase and amplitude can be derived. It is for a bit more advanced users, and can be applied for</a:t>
            </a:r>
            <a:r>
              <a:rPr lang="en-GB" sz="1400" b="0" dirty="0">
                <a:solidFill>
                  <a:schemeClr val="tx2"/>
                </a:solidFill>
                <a:latin typeface="Arial"/>
                <a:ea typeface="Arial"/>
                <a:cs typeface="Arial"/>
                <a:sym typeface="Arial"/>
              </a:rPr>
              <a:t> e.g. </a:t>
            </a:r>
            <a:r>
              <a:rPr lang="en-GB" sz="1400" dirty="0">
                <a:solidFill>
                  <a:schemeClr val="tx2"/>
                </a:solidFill>
                <a:latin typeface="Arial"/>
                <a:ea typeface="Arial"/>
                <a:cs typeface="Arial"/>
                <a:sym typeface="Arial"/>
              </a:rPr>
              <a:t>polarimetric time-series analysis and Pol-InSAR applications</a:t>
            </a:r>
            <a:endParaRPr lang="en-GB" sz="1600" b="0" dirty="0">
              <a:solidFill>
                <a:schemeClr val="tx2"/>
              </a:solidFill>
              <a:latin typeface="Arial"/>
              <a:ea typeface="Arial"/>
              <a:cs typeface="Arial"/>
              <a:sym typeface="Arial"/>
            </a:endParaRPr>
          </a:p>
          <a:p>
            <a:pPr marL="914400" lvl="0" indent="0" algn="l" rtl="0">
              <a:lnSpc>
                <a:spcPct val="115000"/>
              </a:lnSpc>
              <a:spcBef>
                <a:spcPts val="500"/>
              </a:spcBef>
              <a:spcAft>
                <a:spcPts val="0"/>
              </a:spcAft>
              <a:buNone/>
            </a:pPr>
            <a:endParaRPr lang="en-GB" sz="500" b="0" dirty="0">
              <a:solidFill>
                <a:schemeClr val="tx2"/>
              </a:solidFill>
              <a:latin typeface="Arial"/>
              <a:ea typeface="Arial"/>
              <a:cs typeface="Arial"/>
              <a:sym typeface="Arial"/>
            </a:endParaRPr>
          </a:p>
          <a:p>
            <a:pPr marL="457200" lvl="0" indent="-330200" algn="l" rtl="0">
              <a:lnSpc>
                <a:spcPct val="115000"/>
              </a:lnSpc>
              <a:spcBef>
                <a:spcPts val="500"/>
              </a:spcBef>
              <a:spcAft>
                <a:spcPts val="0"/>
              </a:spcAft>
              <a:buClr>
                <a:srgbClr val="1F497D"/>
              </a:buClr>
              <a:buSzPts val="1600"/>
              <a:buChar char="•"/>
            </a:pPr>
            <a:r>
              <a:rPr lang="en-GB" sz="1600" b="0" dirty="0">
                <a:solidFill>
                  <a:schemeClr val="tx2"/>
                </a:solidFill>
                <a:latin typeface="Arial"/>
                <a:ea typeface="Arial"/>
                <a:cs typeface="Arial"/>
                <a:sym typeface="Arial"/>
              </a:rPr>
              <a:t>The CARD4L POL structure is based on NRB, with similar requirements for geometric and radiometric accuracy, and general and per-pixel metadata.  </a:t>
            </a:r>
          </a:p>
          <a:p>
            <a:pPr marL="0" lvl="0" indent="0" algn="l" rtl="0">
              <a:lnSpc>
                <a:spcPct val="115000"/>
              </a:lnSpc>
              <a:spcBef>
                <a:spcPts val="500"/>
              </a:spcBef>
              <a:spcAft>
                <a:spcPts val="0"/>
              </a:spcAft>
              <a:buNone/>
            </a:pPr>
            <a:endParaRPr lang="en-GB" sz="500" b="0" dirty="0">
              <a:solidFill>
                <a:srgbClr val="1F497D"/>
              </a:solidFill>
              <a:latin typeface="Arial"/>
              <a:ea typeface="Arial"/>
              <a:cs typeface="Arial"/>
              <a:sym typeface="Arial"/>
            </a:endParaRPr>
          </a:p>
          <a:p>
            <a:pPr marL="0" lvl="0" indent="0" algn="l" rtl="0">
              <a:spcBef>
                <a:spcPts val="0"/>
              </a:spcBef>
              <a:spcAft>
                <a:spcPts val="0"/>
              </a:spcAft>
              <a:buNone/>
            </a:pPr>
            <a:endParaRPr dirty="0"/>
          </a:p>
        </p:txBody>
      </p:sp>
      <p:sp>
        <p:nvSpPr>
          <p:cNvPr id="394" name="Google Shape;394;g8029ee8e4b_8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1257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8029ee8e4b_8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500"/>
              </a:spcBef>
              <a:spcAft>
                <a:spcPts val="0"/>
              </a:spcAft>
              <a:buNone/>
            </a:pPr>
            <a:r>
              <a:rPr lang="en-GB" sz="1800" dirty="0">
                <a:solidFill>
                  <a:srgbClr val="1F497D"/>
                </a:solidFill>
                <a:latin typeface="Arial"/>
                <a:ea typeface="Arial"/>
                <a:cs typeface="Arial"/>
                <a:sym typeface="Arial"/>
              </a:rPr>
              <a:t>Polarimetric Radar (POL) – objective to make radar polarimetry accessible</a:t>
            </a:r>
          </a:p>
          <a:p>
            <a:pPr marL="0" lvl="0" indent="0" algn="l" rtl="0">
              <a:lnSpc>
                <a:spcPct val="115000"/>
              </a:lnSpc>
              <a:spcBef>
                <a:spcPts val="500"/>
              </a:spcBef>
              <a:spcAft>
                <a:spcPts val="0"/>
              </a:spcAft>
              <a:buNone/>
            </a:pPr>
            <a:r>
              <a:rPr lang="en-GB" sz="800" dirty="0">
                <a:solidFill>
                  <a:srgbClr val="1F497D"/>
                </a:solidFill>
                <a:latin typeface="Arial"/>
                <a:ea typeface="Arial"/>
                <a:cs typeface="Arial"/>
                <a:sym typeface="Arial"/>
              </a:rPr>
              <a:t>to enable users to explore </a:t>
            </a:r>
            <a:endParaRPr lang="en-GB" sz="600" dirty="0">
              <a:solidFill>
                <a:srgbClr val="1F497D"/>
              </a:solidFill>
              <a:latin typeface="Arial"/>
              <a:ea typeface="Arial"/>
              <a:cs typeface="Arial"/>
              <a:sym typeface="Arial"/>
            </a:endParaRPr>
          </a:p>
          <a:p>
            <a:pPr marL="0" lvl="0" indent="0" algn="l" rtl="0">
              <a:lnSpc>
                <a:spcPct val="115000"/>
              </a:lnSpc>
              <a:spcBef>
                <a:spcPts val="500"/>
              </a:spcBef>
              <a:spcAft>
                <a:spcPts val="0"/>
              </a:spcAft>
              <a:buNone/>
            </a:pPr>
            <a:endParaRPr lang="en-GB" sz="600" dirty="0">
              <a:solidFill>
                <a:srgbClr val="1F497D"/>
              </a:solidFill>
              <a:latin typeface="Arial"/>
              <a:ea typeface="Arial"/>
              <a:cs typeface="Arial"/>
              <a:sym typeface="Arial"/>
            </a:endParaRPr>
          </a:p>
          <a:p>
            <a:pPr marL="457200" lvl="0" indent="-330200" algn="l" rtl="0">
              <a:lnSpc>
                <a:spcPct val="115000"/>
              </a:lnSpc>
              <a:spcBef>
                <a:spcPts val="500"/>
              </a:spcBef>
              <a:spcAft>
                <a:spcPts val="0"/>
              </a:spcAft>
              <a:buClr>
                <a:srgbClr val="1F497D"/>
              </a:buClr>
              <a:buSzPts val="1600"/>
              <a:buChar char="•"/>
            </a:pPr>
            <a:r>
              <a:rPr lang="en-GB" sz="1600" b="0" dirty="0">
                <a:solidFill>
                  <a:schemeClr val="tx2"/>
                </a:solidFill>
                <a:latin typeface="Arial"/>
                <a:ea typeface="Arial"/>
                <a:cs typeface="Arial"/>
                <a:sym typeface="Arial"/>
              </a:rPr>
              <a:t>CARD4L POL covers two product types:</a:t>
            </a:r>
            <a:endParaRPr lang="en-GB" sz="100" b="0" dirty="0">
              <a:solidFill>
                <a:schemeClr val="tx2"/>
              </a:solidFill>
              <a:latin typeface="Arial"/>
              <a:ea typeface="Arial"/>
              <a:cs typeface="Arial"/>
              <a:sym typeface="Arial"/>
            </a:endParaRPr>
          </a:p>
          <a:p>
            <a:pPr marL="457200" lvl="0" indent="-330200" algn="l" rtl="0">
              <a:lnSpc>
                <a:spcPct val="115000"/>
              </a:lnSpc>
              <a:spcBef>
                <a:spcPts val="500"/>
              </a:spcBef>
              <a:spcAft>
                <a:spcPts val="0"/>
              </a:spcAft>
              <a:buClr>
                <a:srgbClr val="1F497D"/>
              </a:buClr>
              <a:buSzPts val="1600"/>
              <a:buChar char="•"/>
            </a:pPr>
            <a:endParaRPr lang="en-GB" sz="100" b="0" dirty="0">
              <a:solidFill>
                <a:schemeClr val="tx2"/>
              </a:solidFill>
              <a:latin typeface="Arial"/>
              <a:ea typeface="Arial"/>
              <a:cs typeface="Arial"/>
              <a:sym typeface="Arial"/>
            </a:endParaRPr>
          </a:p>
          <a:p>
            <a:pPr lvl="1" indent="-330200" rtl="0">
              <a:lnSpc>
                <a:spcPct val="115000"/>
              </a:lnSpc>
              <a:spcBef>
                <a:spcPts val="0"/>
              </a:spcBef>
              <a:buClr>
                <a:srgbClr val="C0504D"/>
              </a:buClr>
              <a:buSzPts val="1600"/>
            </a:pPr>
            <a:r>
              <a:rPr lang="en-GB" sz="1600" dirty="0">
                <a:solidFill>
                  <a:schemeClr val="tx2"/>
                </a:solidFill>
                <a:latin typeface="Arial"/>
                <a:ea typeface="Arial"/>
                <a:cs typeface="Arial"/>
                <a:sym typeface="Arial"/>
              </a:rPr>
              <a:t>The first one is Polarimetric Decomposition product – which is comparable to the standard backscatter product, but where the polarimetric information has been enhanced – for instance to separate different scattering mechanisms from each other – by the use of various decomposition techniques. Which decompositions to include is not prescribed in the CARD4L specification, but for </a:t>
            </a:r>
            <a:r>
              <a:rPr lang="en-GB" sz="1400" dirty="0">
                <a:solidFill>
                  <a:schemeClr val="tx2"/>
                </a:solidFill>
                <a:latin typeface="Arial"/>
                <a:cs typeface="Arial"/>
                <a:sym typeface="Arial"/>
              </a:rPr>
              <a:t>Data Providers to decide.   which ones to offer to users (e.g. Eigen value; Pauli, Freeman-D; Yamaguchi, etc.)</a:t>
            </a:r>
            <a:endParaRPr lang="en-GB" sz="900" dirty="0">
              <a:solidFill>
                <a:schemeClr val="tx2"/>
              </a:solidFill>
              <a:latin typeface="Arial"/>
              <a:cs typeface="Arial"/>
              <a:sym typeface="Arial"/>
            </a:endParaRPr>
          </a:p>
          <a:p>
            <a:pPr lvl="2" indent="-330200" rtl="0">
              <a:lnSpc>
                <a:spcPct val="115000"/>
              </a:lnSpc>
              <a:spcBef>
                <a:spcPts val="0"/>
              </a:spcBef>
              <a:buClr>
                <a:srgbClr val="C0504D"/>
              </a:buClr>
              <a:buSzPts val="1600"/>
            </a:pPr>
            <a:endParaRPr lang="en-GB" sz="900" dirty="0">
              <a:solidFill>
                <a:schemeClr val="tx2"/>
              </a:solidFill>
              <a:latin typeface="Arial"/>
              <a:ea typeface="Arial"/>
              <a:cs typeface="Arial"/>
              <a:sym typeface="Arial"/>
            </a:endParaRPr>
          </a:p>
          <a:p>
            <a:pPr lvl="1" indent="-330200" rtl="0">
              <a:lnSpc>
                <a:spcPct val="115000"/>
              </a:lnSpc>
              <a:spcBef>
                <a:spcPts val="0"/>
              </a:spcBef>
              <a:buClr>
                <a:srgbClr val="C0504D"/>
              </a:buClr>
              <a:buSzPts val="1600"/>
            </a:pPr>
            <a:r>
              <a:rPr lang="en-GB" sz="1600" dirty="0">
                <a:solidFill>
                  <a:schemeClr val="tx2"/>
                </a:solidFill>
                <a:latin typeface="Arial"/>
                <a:ea typeface="Arial"/>
                <a:cs typeface="Arial"/>
                <a:sym typeface="Arial"/>
              </a:rPr>
              <a:t>The second POL product is the Polarimetric Covariance Matrix, which is a set of complex images from which the full p</a:t>
            </a:r>
            <a:r>
              <a:rPr lang="en-GB" sz="1400" dirty="0">
                <a:solidFill>
                  <a:schemeClr val="tx2"/>
                </a:solidFill>
                <a:latin typeface="Arial"/>
                <a:ea typeface="Arial"/>
                <a:cs typeface="Arial"/>
                <a:sym typeface="Arial"/>
              </a:rPr>
              <a:t>olarimetric phase and amplitude can be derived. It is for a bit more advanced users, and can be applied for</a:t>
            </a:r>
            <a:r>
              <a:rPr lang="en-GB" sz="1400" b="0" dirty="0">
                <a:solidFill>
                  <a:schemeClr val="tx2"/>
                </a:solidFill>
                <a:latin typeface="Arial"/>
                <a:ea typeface="Arial"/>
                <a:cs typeface="Arial"/>
                <a:sym typeface="Arial"/>
              </a:rPr>
              <a:t> e.g. </a:t>
            </a:r>
            <a:r>
              <a:rPr lang="en-GB" sz="1400" dirty="0">
                <a:solidFill>
                  <a:schemeClr val="tx2"/>
                </a:solidFill>
                <a:latin typeface="Arial"/>
                <a:ea typeface="Arial"/>
                <a:cs typeface="Arial"/>
                <a:sym typeface="Arial"/>
              </a:rPr>
              <a:t>polarimetric time-series analysis and Pol-InSAR applications</a:t>
            </a:r>
            <a:endParaRPr lang="en-GB" sz="1600" b="0" dirty="0">
              <a:solidFill>
                <a:schemeClr val="tx2"/>
              </a:solidFill>
              <a:latin typeface="Arial"/>
              <a:ea typeface="Arial"/>
              <a:cs typeface="Arial"/>
              <a:sym typeface="Arial"/>
            </a:endParaRPr>
          </a:p>
          <a:p>
            <a:pPr marL="914400" lvl="0" indent="0" algn="l" rtl="0">
              <a:lnSpc>
                <a:spcPct val="115000"/>
              </a:lnSpc>
              <a:spcBef>
                <a:spcPts val="500"/>
              </a:spcBef>
              <a:spcAft>
                <a:spcPts val="0"/>
              </a:spcAft>
              <a:buNone/>
            </a:pPr>
            <a:endParaRPr lang="en-GB" sz="500" b="0" dirty="0">
              <a:solidFill>
                <a:schemeClr val="tx2"/>
              </a:solidFill>
              <a:latin typeface="Arial"/>
              <a:ea typeface="Arial"/>
              <a:cs typeface="Arial"/>
              <a:sym typeface="Arial"/>
            </a:endParaRPr>
          </a:p>
          <a:p>
            <a:pPr marL="457200" lvl="0" indent="-330200" algn="l" rtl="0">
              <a:lnSpc>
                <a:spcPct val="115000"/>
              </a:lnSpc>
              <a:spcBef>
                <a:spcPts val="500"/>
              </a:spcBef>
              <a:spcAft>
                <a:spcPts val="0"/>
              </a:spcAft>
              <a:buClr>
                <a:srgbClr val="1F497D"/>
              </a:buClr>
              <a:buSzPts val="1600"/>
              <a:buChar char="•"/>
            </a:pPr>
            <a:r>
              <a:rPr lang="en-GB" sz="1600" b="0" dirty="0">
                <a:solidFill>
                  <a:schemeClr val="tx2"/>
                </a:solidFill>
                <a:latin typeface="Arial"/>
                <a:ea typeface="Arial"/>
                <a:cs typeface="Arial"/>
                <a:sym typeface="Arial"/>
              </a:rPr>
              <a:t>The CARD4L POL structure is based on NRB, with similar requirements for geometric and radiometric accuracy, and general and per-pixel metadata.  </a:t>
            </a:r>
          </a:p>
          <a:p>
            <a:pPr marL="0" lvl="0" indent="0" algn="l" rtl="0">
              <a:lnSpc>
                <a:spcPct val="115000"/>
              </a:lnSpc>
              <a:spcBef>
                <a:spcPts val="500"/>
              </a:spcBef>
              <a:spcAft>
                <a:spcPts val="0"/>
              </a:spcAft>
              <a:buNone/>
            </a:pPr>
            <a:endParaRPr lang="en-GB" sz="500" b="0" dirty="0">
              <a:solidFill>
                <a:srgbClr val="1F497D"/>
              </a:solidFill>
              <a:latin typeface="Arial"/>
              <a:ea typeface="Arial"/>
              <a:cs typeface="Arial"/>
              <a:sym typeface="Arial"/>
            </a:endParaRPr>
          </a:p>
          <a:p>
            <a:pPr marL="0" lvl="0" indent="0" algn="l" rtl="0">
              <a:spcBef>
                <a:spcPts val="0"/>
              </a:spcBef>
              <a:spcAft>
                <a:spcPts val="0"/>
              </a:spcAft>
              <a:buNone/>
            </a:pPr>
            <a:endParaRPr dirty="0"/>
          </a:p>
        </p:txBody>
      </p:sp>
      <p:sp>
        <p:nvSpPr>
          <p:cNvPr id="394" name="Google Shape;394;g8029ee8e4b_8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0469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8029ee8e4b_8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500"/>
              </a:spcBef>
              <a:spcAft>
                <a:spcPts val="0"/>
              </a:spcAft>
              <a:buNone/>
            </a:pPr>
            <a:r>
              <a:rPr lang="en-GB" sz="1800" dirty="0">
                <a:solidFill>
                  <a:srgbClr val="1F497D"/>
                </a:solidFill>
                <a:latin typeface="Arial"/>
                <a:ea typeface="Arial"/>
                <a:cs typeface="Arial"/>
                <a:sym typeface="Arial"/>
              </a:rPr>
              <a:t>Polarimetric Radar (POL) – objective to make radar polarimetry accessible</a:t>
            </a:r>
          </a:p>
          <a:p>
            <a:pPr marL="0" lvl="0" indent="0" algn="l" rtl="0">
              <a:lnSpc>
                <a:spcPct val="115000"/>
              </a:lnSpc>
              <a:spcBef>
                <a:spcPts val="500"/>
              </a:spcBef>
              <a:spcAft>
                <a:spcPts val="0"/>
              </a:spcAft>
              <a:buNone/>
            </a:pPr>
            <a:r>
              <a:rPr lang="en-GB" sz="800" dirty="0">
                <a:solidFill>
                  <a:srgbClr val="1F497D"/>
                </a:solidFill>
                <a:latin typeface="Arial"/>
                <a:ea typeface="Arial"/>
                <a:cs typeface="Arial"/>
                <a:sym typeface="Arial"/>
              </a:rPr>
              <a:t>to enable users to explore </a:t>
            </a:r>
            <a:endParaRPr lang="en-GB" sz="600" dirty="0">
              <a:solidFill>
                <a:srgbClr val="1F497D"/>
              </a:solidFill>
              <a:latin typeface="Arial"/>
              <a:ea typeface="Arial"/>
              <a:cs typeface="Arial"/>
              <a:sym typeface="Arial"/>
            </a:endParaRPr>
          </a:p>
          <a:p>
            <a:pPr marL="0" lvl="0" indent="0" algn="l" rtl="0">
              <a:lnSpc>
                <a:spcPct val="115000"/>
              </a:lnSpc>
              <a:spcBef>
                <a:spcPts val="500"/>
              </a:spcBef>
              <a:spcAft>
                <a:spcPts val="0"/>
              </a:spcAft>
              <a:buNone/>
            </a:pPr>
            <a:endParaRPr lang="en-GB" sz="600" dirty="0">
              <a:solidFill>
                <a:srgbClr val="1F497D"/>
              </a:solidFill>
              <a:latin typeface="Arial"/>
              <a:ea typeface="Arial"/>
              <a:cs typeface="Arial"/>
              <a:sym typeface="Arial"/>
            </a:endParaRPr>
          </a:p>
          <a:p>
            <a:pPr marL="457200" lvl="0" indent="-330200" algn="l" rtl="0">
              <a:lnSpc>
                <a:spcPct val="115000"/>
              </a:lnSpc>
              <a:spcBef>
                <a:spcPts val="500"/>
              </a:spcBef>
              <a:spcAft>
                <a:spcPts val="0"/>
              </a:spcAft>
              <a:buClr>
                <a:srgbClr val="1F497D"/>
              </a:buClr>
              <a:buSzPts val="1600"/>
              <a:buChar char="•"/>
            </a:pPr>
            <a:r>
              <a:rPr lang="en-GB" sz="1600" b="0" dirty="0">
                <a:solidFill>
                  <a:schemeClr val="tx2"/>
                </a:solidFill>
                <a:latin typeface="Arial"/>
                <a:ea typeface="Arial"/>
                <a:cs typeface="Arial"/>
                <a:sym typeface="Arial"/>
              </a:rPr>
              <a:t>CARD4L POL covers two product types:</a:t>
            </a:r>
            <a:endParaRPr lang="en-GB" sz="100" b="0" dirty="0">
              <a:solidFill>
                <a:schemeClr val="tx2"/>
              </a:solidFill>
              <a:latin typeface="Arial"/>
              <a:ea typeface="Arial"/>
              <a:cs typeface="Arial"/>
              <a:sym typeface="Arial"/>
            </a:endParaRPr>
          </a:p>
          <a:p>
            <a:pPr marL="457200" lvl="0" indent="-330200" algn="l" rtl="0">
              <a:lnSpc>
                <a:spcPct val="115000"/>
              </a:lnSpc>
              <a:spcBef>
                <a:spcPts val="500"/>
              </a:spcBef>
              <a:spcAft>
                <a:spcPts val="0"/>
              </a:spcAft>
              <a:buClr>
                <a:srgbClr val="1F497D"/>
              </a:buClr>
              <a:buSzPts val="1600"/>
              <a:buChar char="•"/>
            </a:pPr>
            <a:endParaRPr lang="en-GB" sz="100" b="0" dirty="0">
              <a:solidFill>
                <a:schemeClr val="tx2"/>
              </a:solidFill>
              <a:latin typeface="Arial"/>
              <a:ea typeface="Arial"/>
              <a:cs typeface="Arial"/>
              <a:sym typeface="Arial"/>
            </a:endParaRPr>
          </a:p>
          <a:p>
            <a:pPr lvl="1" indent="-330200" rtl="0">
              <a:lnSpc>
                <a:spcPct val="115000"/>
              </a:lnSpc>
              <a:spcBef>
                <a:spcPts val="0"/>
              </a:spcBef>
              <a:buClr>
                <a:srgbClr val="C0504D"/>
              </a:buClr>
              <a:buSzPts val="1600"/>
            </a:pPr>
            <a:r>
              <a:rPr lang="en-GB" sz="1600" dirty="0">
                <a:solidFill>
                  <a:schemeClr val="tx2"/>
                </a:solidFill>
                <a:latin typeface="Arial"/>
                <a:ea typeface="Arial"/>
                <a:cs typeface="Arial"/>
                <a:sym typeface="Arial"/>
              </a:rPr>
              <a:t>The first one is Polarimetric Decomposition product – which is comparable to the standard backscatter product, but where the polarimetric information has been enhanced – for instance to separate different scattering mechanisms from each other – by the use of various decomposition techniques. Which decompositions to include is not prescribed in the CARD4L specification, but for </a:t>
            </a:r>
            <a:r>
              <a:rPr lang="en-GB" sz="1400" dirty="0">
                <a:solidFill>
                  <a:schemeClr val="tx2"/>
                </a:solidFill>
                <a:latin typeface="Arial"/>
                <a:cs typeface="Arial"/>
                <a:sym typeface="Arial"/>
              </a:rPr>
              <a:t>Data Providers to decide.   which ones to offer to users (e.g. Eigen value; Pauli, Freeman-D; Yamaguchi, etc.)</a:t>
            </a:r>
            <a:endParaRPr lang="en-GB" sz="900" dirty="0">
              <a:solidFill>
                <a:schemeClr val="tx2"/>
              </a:solidFill>
              <a:latin typeface="Arial"/>
              <a:cs typeface="Arial"/>
              <a:sym typeface="Arial"/>
            </a:endParaRPr>
          </a:p>
          <a:p>
            <a:pPr lvl="2" indent="-330200" rtl="0">
              <a:lnSpc>
                <a:spcPct val="115000"/>
              </a:lnSpc>
              <a:spcBef>
                <a:spcPts val="0"/>
              </a:spcBef>
              <a:buClr>
                <a:srgbClr val="C0504D"/>
              </a:buClr>
              <a:buSzPts val="1600"/>
            </a:pPr>
            <a:endParaRPr lang="en-GB" sz="900" dirty="0">
              <a:solidFill>
                <a:schemeClr val="tx2"/>
              </a:solidFill>
              <a:latin typeface="Arial"/>
              <a:ea typeface="Arial"/>
              <a:cs typeface="Arial"/>
              <a:sym typeface="Arial"/>
            </a:endParaRPr>
          </a:p>
          <a:p>
            <a:pPr lvl="1" indent="-330200" rtl="0">
              <a:lnSpc>
                <a:spcPct val="115000"/>
              </a:lnSpc>
              <a:spcBef>
                <a:spcPts val="0"/>
              </a:spcBef>
              <a:buClr>
                <a:srgbClr val="C0504D"/>
              </a:buClr>
              <a:buSzPts val="1600"/>
            </a:pPr>
            <a:r>
              <a:rPr lang="en-GB" sz="1600" dirty="0">
                <a:solidFill>
                  <a:schemeClr val="tx2"/>
                </a:solidFill>
                <a:latin typeface="Arial"/>
                <a:ea typeface="Arial"/>
                <a:cs typeface="Arial"/>
                <a:sym typeface="Arial"/>
              </a:rPr>
              <a:t>The second POL product is the Polarimetric Covariance Matrix, which is a set of complex images from which the full p</a:t>
            </a:r>
            <a:r>
              <a:rPr lang="en-GB" sz="1400" dirty="0">
                <a:solidFill>
                  <a:schemeClr val="tx2"/>
                </a:solidFill>
                <a:latin typeface="Arial"/>
                <a:ea typeface="Arial"/>
                <a:cs typeface="Arial"/>
                <a:sym typeface="Arial"/>
              </a:rPr>
              <a:t>olarimetric phase and amplitude can be derived. It is for a bit more advanced users, and can be applied for</a:t>
            </a:r>
            <a:r>
              <a:rPr lang="en-GB" sz="1400" b="0" dirty="0">
                <a:solidFill>
                  <a:schemeClr val="tx2"/>
                </a:solidFill>
                <a:latin typeface="Arial"/>
                <a:ea typeface="Arial"/>
                <a:cs typeface="Arial"/>
                <a:sym typeface="Arial"/>
              </a:rPr>
              <a:t> e.g. </a:t>
            </a:r>
            <a:r>
              <a:rPr lang="en-GB" sz="1400" dirty="0">
                <a:solidFill>
                  <a:schemeClr val="tx2"/>
                </a:solidFill>
                <a:latin typeface="Arial"/>
                <a:ea typeface="Arial"/>
                <a:cs typeface="Arial"/>
                <a:sym typeface="Arial"/>
              </a:rPr>
              <a:t>polarimetric time-series analysis and Pol-InSAR applications</a:t>
            </a:r>
            <a:endParaRPr lang="en-GB" sz="1600" b="0" dirty="0">
              <a:solidFill>
                <a:schemeClr val="tx2"/>
              </a:solidFill>
              <a:latin typeface="Arial"/>
              <a:ea typeface="Arial"/>
              <a:cs typeface="Arial"/>
              <a:sym typeface="Arial"/>
            </a:endParaRPr>
          </a:p>
          <a:p>
            <a:pPr marL="914400" lvl="0" indent="0" algn="l" rtl="0">
              <a:lnSpc>
                <a:spcPct val="115000"/>
              </a:lnSpc>
              <a:spcBef>
                <a:spcPts val="500"/>
              </a:spcBef>
              <a:spcAft>
                <a:spcPts val="0"/>
              </a:spcAft>
              <a:buNone/>
            </a:pPr>
            <a:endParaRPr lang="en-GB" sz="500" b="0" dirty="0">
              <a:solidFill>
                <a:schemeClr val="tx2"/>
              </a:solidFill>
              <a:latin typeface="Arial"/>
              <a:ea typeface="Arial"/>
              <a:cs typeface="Arial"/>
              <a:sym typeface="Arial"/>
            </a:endParaRPr>
          </a:p>
          <a:p>
            <a:pPr marL="457200" lvl="0" indent="-330200" algn="l" rtl="0">
              <a:lnSpc>
                <a:spcPct val="115000"/>
              </a:lnSpc>
              <a:spcBef>
                <a:spcPts val="500"/>
              </a:spcBef>
              <a:spcAft>
                <a:spcPts val="0"/>
              </a:spcAft>
              <a:buClr>
                <a:srgbClr val="1F497D"/>
              </a:buClr>
              <a:buSzPts val="1600"/>
              <a:buChar char="•"/>
            </a:pPr>
            <a:r>
              <a:rPr lang="en-GB" sz="1600" b="0" dirty="0">
                <a:solidFill>
                  <a:schemeClr val="tx2"/>
                </a:solidFill>
                <a:latin typeface="Arial"/>
                <a:ea typeface="Arial"/>
                <a:cs typeface="Arial"/>
                <a:sym typeface="Arial"/>
              </a:rPr>
              <a:t>The CARD4L POL structure is based on NRB, with similar requirements for geometric and radiometric accuracy, and general and per-pixel metadata.  </a:t>
            </a:r>
          </a:p>
          <a:p>
            <a:pPr marL="0" lvl="0" indent="0" algn="l" rtl="0">
              <a:lnSpc>
                <a:spcPct val="115000"/>
              </a:lnSpc>
              <a:spcBef>
                <a:spcPts val="500"/>
              </a:spcBef>
              <a:spcAft>
                <a:spcPts val="0"/>
              </a:spcAft>
              <a:buNone/>
            </a:pPr>
            <a:endParaRPr lang="en-GB" sz="500" b="0" dirty="0">
              <a:solidFill>
                <a:srgbClr val="1F497D"/>
              </a:solidFill>
              <a:latin typeface="Arial"/>
              <a:ea typeface="Arial"/>
              <a:cs typeface="Arial"/>
              <a:sym typeface="Arial"/>
            </a:endParaRPr>
          </a:p>
          <a:p>
            <a:pPr marL="0" lvl="0" indent="0" algn="l" rtl="0">
              <a:spcBef>
                <a:spcPts val="0"/>
              </a:spcBef>
              <a:spcAft>
                <a:spcPts val="0"/>
              </a:spcAft>
              <a:buNone/>
            </a:pPr>
            <a:endParaRPr dirty="0"/>
          </a:p>
        </p:txBody>
      </p:sp>
      <p:sp>
        <p:nvSpPr>
          <p:cNvPr id="394" name="Google Shape;394;g8029ee8e4b_8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1234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spcBef>
                <a:spcPts val="600"/>
              </a:spcBef>
              <a:spcAft>
                <a:spcPts val="600"/>
              </a:spcAft>
            </a:pPr>
            <a:r>
              <a:rPr lang="en-AU" sz="2400" dirty="0">
                <a:solidFill>
                  <a:schemeClr val="tx2"/>
                </a:solidFill>
              </a:rPr>
              <a:t>Single Look Complex (SLC) is the standard Level-1 SAR image product. It comprises information about the </a:t>
            </a:r>
            <a:r>
              <a:rPr lang="en-AU" sz="2400" i="1" dirty="0">
                <a:solidFill>
                  <a:schemeClr val="tx2"/>
                </a:solidFill>
              </a:rPr>
              <a:t>amplitude</a:t>
            </a:r>
            <a:r>
              <a:rPr lang="en-AU" sz="2400" dirty="0">
                <a:solidFill>
                  <a:schemeClr val="tx2"/>
                </a:solidFill>
              </a:rPr>
              <a:t> and </a:t>
            </a:r>
            <a:r>
              <a:rPr lang="en-AU" sz="2400" i="1" dirty="0">
                <a:solidFill>
                  <a:schemeClr val="tx2"/>
                </a:solidFill>
              </a:rPr>
              <a:t>phase</a:t>
            </a:r>
            <a:r>
              <a:rPr lang="en-AU" sz="2400" dirty="0">
                <a:solidFill>
                  <a:schemeClr val="tx2"/>
                </a:solidFill>
              </a:rPr>
              <a:t> of the received radar energy, provided as a complex number. </a:t>
            </a:r>
          </a:p>
          <a:p>
            <a:pPr algn="l">
              <a:spcBef>
                <a:spcPts val="600"/>
              </a:spcBef>
              <a:spcAft>
                <a:spcPts val="600"/>
              </a:spcAft>
            </a:pPr>
            <a:endParaRPr lang="en-AU" sz="2400" dirty="0">
              <a:solidFill>
                <a:schemeClr val="tx2"/>
              </a:solidFill>
            </a:endParaRPr>
          </a:p>
          <a:p>
            <a:pPr algn="l">
              <a:spcBef>
                <a:spcPts val="600"/>
              </a:spcBef>
              <a:spcAft>
                <a:spcPts val="600"/>
              </a:spcAft>
            </a:pPr>
            <a:r>
              <a:rPr lang="en-AU" sz="2400" dirty="0">
                <a:solidFill>
                  <a:schemeClr val="tx2"/>
                </a:solidFill>
              </a:rPr>
              <a:t>SLC are given in slant range geometry and require additional processing software and a fair amount of radar expert knowledge to be used.</a:t>
            </a:r>
          </a:p>
          <a:p>
            <a:pPr algn="l">
              <a:spcBef>
                <a:spcPts val="600"/>
              </a:spcBef>
              <a:spcAft>
                <a:spcPts val="600"/>
              </a:spcAft>
            </a:pPr>
            <a:endParaRPr lang="en-US" sz="2800" dirty="0">
              <a:solidFill>
                <a:schemeClr val="tx2"/>
              </a:solidFill>
            </a:endParaRPr>
          </a:p>
          <a:p>
            <a:pPr algn="l">
              <a:spcBef>
                <a:spcPts val="600"/>
              </a:spcBef>
              <a:spcAft>
                <a:spcPts val="600"/>
              </a:spcAft>
            </a:pPr>
            <a:r>
              <a:rPr lang="en-AU" sz="2400" dirty="0">
                <a:solidFill>
                  <a:schemeClr val="tx2"/>
                </a:solidFill>
              </a:rPr>
              <a:t>The </a:t>
            </a:r>
            <a:r>
              <a:rPr lang="en-AU" sz="2400" dirty="0">
                <a:solidFill>
                  <a:schemeClr val="accent2"/>
                </a:solidFill>
              </a:rPr>
              <a:t>CARD4L GSLC </a:t>
            </a:r>
            <a:r>
              <a:rPr lang="en-AU" sz="2400" dirty="0">
                <a:solidFill>
                  <a:schemeClr val="tx2"/>
                </a:solidFill>
              </a:rPr>
              <a:t>product on the other hand, is an enhanced pre-processed version of the SLC, that describes the complex radar signal at each point on the ground surface with all average propagational phases removed, so that the amplitude and phase values represent properties of the ground surface, without influence by the radar instrument</a:t>
            </a:r>
          </a:p>
          <a:p>
            <a:pPr algn="l">
              <a:spcBef>
                <a:spcPts val="600"/>
              </a:spcBef>
              <a:spcAft>
                <a:spcPts val="600"/>
              </a:spcAft>
            </a:pPr>
            <a:endParaRPr lang="en-AU" sz="2400" dirty="0">
              <a:solidFill>
                <a:schemeClr val="tx2"/>
              </a:solidFill>
            </a:endParaRPr>
          </a:p>
          <a:p>
            <a:pPr algn="l">
              <a:spcBef>
                <a:spcPts val="600"/>
              </a:spcBef>
              <a:spcAft>
                <a:spcPts val="600"/>
              </a:spcAft>
            </a:pPr>
            <a:r>
              <a:rPr lang="en-AU" sz="2400" dirty="0">
                <a:solidFill>
                  <a:schemeClr val="tx2"/>
                </a:solidFill>
              </a:rPr>
              <a:t>CARD4L GSLC products are presented in a common geographical coordinate system – such as e.g. UTM - rather than in slant range radar coordinates, to facilitate use by non-radar-specialists</a:t>
            </a:r>
          </a:p>
          <a:p>
            <a:pPr algn="l">
              <a:spcBef>
                <a:spcPts val="600"/>
              </a:spcBef>
              <a:spcAft>
                <a:spcPts val="600"/>
              </a:spcAft>
            </a:pPr>
            <a:endParaRPr lang="en-AU" sz="2400" dirty="0">
              <a:solidFill>
                <a:schemeClr val="tx2"/>
              </a:solidFill>
            </a:endParaRPr>
          </a:p>
          <a:p>
            <a:pPr algn="l">
              <a:spcBef>
                <a:spcPts val="600"/>
              </a:spcBef>
              <a:spcAft>
                <a:spcPts val="600"/>
              </a:spcAft>
            </a:pPr>
            <a:r>
              <a:rPr lang="en-AU" sz="2400" dirty="0">
                <a:solidFill>
                  <a:schemeClr val="tx2"/>
                </a:solidFill>
              </a:rPr>
              <a:t>The CARD4L GSLC product specification is still under development and we expect it to be completed within the next few months. </a:t>
            </a:r>
          </a:p>
          <a:p>
            <a:endParaRPr lang="en-GB" dirty="0"/>
          </a:p>
        </p:txBody>
      </p:sp>
    </p:spTree>
    <p:extLst>
      <p:ext uri="{BB962C8B-B14F-4D97-AF65-F5344CB8AC3E}">
        <p14:creationId xmlns:p14="http://schemas.microsoft.com/office/powerpoint/2010/main" val="1930605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spcBef>
                <a:spcPts val="600"/>
              </a:spcBef>
              <a:spcAft>
                <a:spcPts val="600"/>
              </a:spcAft>
            </a:pPr>
            <a:r>
              <a:rPr lang="en-AU" sz="1800" dirty="0">
                <a:solidFill>
                  <a:schemeClr val="tx2"/>
                </a:solidFill>
              </a:rPr>
              <a:t>CARD4L INSAR product specifies a suite of three products generated by InSAR processing of two observations of the same geographic area at different times:</a:t>
            </a:r>
          </a:p>
          <a:p>
            <a:pPr algn="l">
              <a:spcBef>
                <a:spcPts val="600"/>
              </a:spcBef>
              <a:spcAft>
                <a:spcPts val="600"/>
              </a:spcAft>
            </a:pPr>
            <a:endParaRPr lang="en-AU" sz="1800" dirty="0">
              <a:solidFill>
                <a:schemeClr val="tx2"/>
              </a:solidFill>
            </a:endParaRPr>
          </a:p>
          <a:p>
            <a:pPr lvl="1" algn="l">
              <a:spcBef>
                <a:spcPts val="600"/>
              </a:spcBef>
              <a:spcAft>
                <a:spcPts val="600"/>
              </a:spcAft>
            </a:pPr>
            <a:r>
              <a:rPr lang="en-AU" sz="1600" b="1" dirty="0"/>
              <a:t>Wrapped interferogram is an i</a:t>
            </a:r>
            <a:r>
              <a:rPr lang="en-AU" sz="1600" dirty="0"/>
              <a:t>mage showing the differential phase signals between the two complex images. The signal is ‘wrapped’ in quantities of 2*</a:t>
            </a:r>
            <a:r>
              <a:rPr lang="en-AU" dirty="0">
                <a:latin typeface="Symbol" pitchFamily="2" charset="2"/>
              </a:rPr>
              <a:t>pi</a:t>
            </a:r>
            <a:r>
              <a:rPr lang="en-AU" dirty="0"/>
              <a:t> </a:t>
            </a:r>
            <a:r>
              <a:rPr lang="en-AU" sz="1600" dirty="0"/>
              <a:t>radians, giving an image with ‘fringes’.</a:t>
            </a:r>
          </a:p>
          <a:p>
            <a:pPr lvl="1" algn="l">
              <a:spcBef>
                <a:spcPts val="600"/>
              </a:spcBef>
              <a:spcAft>
                <a:spcPts val="600"/>
              </a:spcAft>
            </a:pPr>
            <a:endParaRPr lang="en-AU" sz="1600" b="1" dirty="0"/>
          </a:p>
          <a:p>
            <a:pPr lvl="1" algn="l">
              <a:spcBef>
                <a:spcPts val="600"/>
              </a:spcBef>
              <a:spcAft>
                <a:spcPts val="600"/>
              </a:spcAft>
            </a:pPr>
            <a:r>
              <a:rPr lang="en-AU" sz="1600" b="1" dirty="0"/>
              <a:t>The Unwrapped interferogram is an i</a:t>
            </a:r>
            <a:r>
              <a:rPr lang="en-AU" sz="1600" dirty="0"/>
              <a:t>mage where the wrapped fringes have been added up to give a continuous phase signal across the image. There are different approaches to do this unwrapping and CARD4L does not prescribe which methods to use.</a:t>
            </a:r>
            <a:r>
              <a:rPr lang="en-GB" sz="1600" dirty="0"/>
              <a:t> </a:t>
            </a:r>
          </a:p>
          <a:p>
            <a:pPr lvl="1" algn="l">
              <a:spcBef>
                <a:spcPts val="600"/>
              </a:spcBef>
              <a:spcAft>
                <a:spcPts val="600"/>
              </a:spcAft>
            </a:pPr>
            <a:endParaRPr lang="en-AU" sz="1600" b="1" dirty="0"/>
          </a:p>
          <a:p>
            <a:pPr lvl="1" algn="l">
              <a:spcBef>
                <a:spcPts val="600"/>
              </a:spcBef>
              <a:spcAft>
                <a:spcPts val="600"/>
              </a:spcAft>
            </a:pPr>
            <a:r>
              <a:rPr lang="en-AU" sz="1600" b="1" dirty="0"/>
              <a:t>Interferometric coherence is an i</a:t>
            </a:r>
            <a:r>
              <a:rPr lang="en-AU" sz="1600" dirty="0"/>
              <a:t>mage of phase coherence between two SLC images. </a:t>
            </a:r>
            <a:endParaRPr lang="en-AU" sz="1600" dirty="0">
              <a:solidFill>
                <a:schemeClr val="tx2"/>
              </a:solidFill>
            </a:endParaRPr>
          </a:p>
          <a:p>
            <a:endParaRPr lang="en-GB" dirty="0"/>
          </a:p>
          <a:p>
            <a:endParaRPr lang="en-GB" dirty="0"/>
          </a:p>
          <a:p>
            <a:pPr marL="0" marR="0" lvl="0" indent="0" algn="l" defTabSz="457200" eaLnBrk="1" fontAlgn="auto" latinLnBrk="0" hangingPunct="1">
              <a:lnSpc>
                <a:spcPct val="125000"/>
              </a:lnSpc>
              <a:spcBef>
                <a:spcPts val="0"/>
              </a:spcBef>
              <a:spcAft>
                <a:spcPts val="0"/>
              </a:spcAft>
              <a:buClrTx/>
              <a:buSzTx/>
              <a:buFontTx/>
              <a:buNone/>
              <a:tabLst/>
              <a:defRPr/>
            </a:pPr>
            <a:r>
              <a:rPr lang="en-AU" sz="2400" dirty="0">
                <a:solidFill>
                  <a:schemeClr val="tx2"/>
                </a:solidFill>
              </a:rPr>
              <a:t>The CARD4L INSAR product specification also is still under development, and expected to be completed in the second half of 2021</a:t>
            </a:r>
          </a:p>
          <a:p>
            <a:endParaRPr lang="en-GB" dirty="0"/>
          </a:p>
        </p:txBody>
      </p:sp>
    </p:spTree>
    <p:extLst>
      <p:ext uri="{BB962C8B-B14F-4D97-AF65-F5344CB8AC3E}">
        <p14:creationId xmlns:p14="http://schemas.microsoft.com/office/powerpoint/2010/main" val="3121587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spcBef>
                <a:spcPts val="600"/>
              </a:spcBef>
              <a:spcAft>
                <a:spcPts val="600"/>
              </a:spcAft>
            </a:pPr>
            <a:r>
              <a:rPr lang="en-AU" sz="1800" dirty="0">
                <a:solidFill>
                  <a:schemeClr val="tx2"/>
                </a:solidFill>
              </a:rPr>
              <a:t>CARD4L INSAR product specifies a suite of three products generated by InSAR processing of two observations of the same geographic area at different times:</a:t>
            </a:r>
          </a:p>
          <a:p>
            <a:pPr algn="l">
              <a:spcBef>
                <a:spcPts val="600"/>
              </a:spcBef>
              <a:spcAft>
                <a:spcPts val="600"/>
              </a:spcAft>
            </a:pPr>
            <a:endParaRPr lang="en-AU" sz="1800" dirty="0">
              <a:solidFill>
                <a:schemeClr val="tx2"/>
              </a:solidFill>
            </a:endParaRPr>
          </a:p>
          <a:p>
            <a:pPr lvl="1" algn="l">
              <a:spcBef>
                <a:spcPts val="600"/>
              </a:spcBef>
              <a:spcAft>
                <a:spcPts val="600"/>
              </a:spcAft>
            </a:pPr>
            <a:r>
              <a:rPr lang="en-AU" sz="1600" b="1" dirty="0"/>
              <a:t>Wrapped interferogram is an i</a:t>
            </a:r>
            <a:r>
              <a:rPr lang="en-AU" sz="1600" dirty="0"/>
              <a:t>mage showing the differential phase signals between the two complex images. The signal is ‘wrapped’ in quantities of 2*</a:t>
            </a:r>
            <a:r>
              <a:rPr lang="en-AU" dirty="0">
                <a:latin typeface="Symbol" pitchFamily="2" charset="2"/>
              </a:rPr>
              <a:t>pi</a:t>
            </a:r>
            <a:r>
              <a:rPr lang="en-AU" dirty="0"/>
              <a:t> </a:t>
            </a:r>
            <a:r>
              <a:rPr lang="en-AU" sz="1600" dirty="0"/>
              <a:t>radians, giving an image with ‘fringes’.</a:t>
            </a:r>
          </a:p>
          <a:p>
            <a:pPr lvl="1" algn="l">
              <a:spcBef>
                <a:spcPts val="600"/>
              </a:spcBef>
              <a:spcAft>
                <a:spcPts val="600"/>
              </a:spcAft>
            </a:pPr>
            <a:endParaRPr lang="en-AU" sz="1600" b="1" dirty="0"/>
          </a:p>
          <a:p>
            <a:pPr lvl="1" algn="l">
              <a:spcBef>
                <a:spcPts val="600"/>
              </a:spcBef>
              <a:spcAft>
                <a:spcPts val="600"/>
              </a:spcAft>
            </a:pPr>
            <a:r>
              <a:rPr lang="en-AU" sz="1600" b="1" dirty="0"/>
              <a:t>The Unwrapped interferogram is an i</a:t>
            </a:r>
            <a:r>
              <a:rPr lang="en-AU" sz="1600" dirty="0"/>
              <a:t>mage where the wrapped fringes have been added up to give a continuous phase signal across the image. There are different approaches to do this unwrapping and CARD4L does not prescribe which methods to use.</a:t>
            </a:r>
            <a:r>
              <a:rPr lang="en-GB" sz="1600" dirty="0"/>
              <a:t> </a:t>
            </a:r>
          </a:p>
          <a:p>
            <a:pPr lvl="1" algn="l">
              <a:spcBef>
                <a:spcPts val="600"/>
              </a:spcBef>
              <a:spcAft>
                <a:spcPts val="600"/>
              </a:spcAft>
            </a:pPr>
            <a:endParaRPr lang="en-AU" sz="1600" b="1" dirty="0"/>
          </a:p>
          <a:p>
            <a:pPr lvl="1" algn="l">
              <a:spcBef>
                <a:spcPts val="600"/>
              </a:spcBef>
              <a:spcAft>
                <a:spcPts val="600"/>
              </a:spcAft>
            </a:pPr>
            <a:r>
              <a:rPr lang="en-AU" sz="1600" b="1" dirty="0"/>
              <a:t>Interferometric coherence is an i</a:t>
            </a:r>
            <a:r>
              <a:rPr lang="en-AU" sz="1600" dirty="0"/>
              <a:t>mage of phase coherence between two SLC images. </a:t>
            </a:r>
            <a:endParaRPr lang="en-AU" sz="1600" dirty="0">
              <a:solidFill>
                <a:schemeClr val="tx2"/>
              </a:solidFill>
            </a:endParaRPr>
          </a:p>
          <a:p>
            <a:endParaRPr lang="en-GB" dirty="0"/>
          </a:p>
          <a:p>
            <a:endParaRPr lang="en-GB" dirty="0"/>
          </a:p>
          <a:p>
            <a:pPr marL="0" marR="0" lvl="0" indent="0" algn="l" defTabSz="457200" eaLnBrk="1" fontAlgn="auto" latinLnBrk="0" hangingPunct="1">
              <a:lnSpc>
                <a:spcPct val="125000"/>
              </a:lnSpc>
              <a:spcBef>
                <a:spcPts val="0"/>
              </a:spcBef>
              <a:spcAft>
                <a:spcPts val="0"/>
              </a:spcAft>
              <a:buClrTx/>
              <a:buSzTx/>
              <a:buFontTx/>
              <a:buNone/>
              <a:tabLst/>
              <a:defRPr/>
            </a:pPr>
            <a:r>
              <a:rPr lang="en-AU" sz="2400" dirty="0">
                <a:solidFill>
                  <a:schemeClr val="tx2"/>
                </a:solidFill>
              </a:rPr>
              <a:t>The CARD4L INSAR product specification also is still under development, and expected to be completed in the second half of 2021</a:t>
            </a:r>
          </a:p>
          <a:p>
            <a:endParaRPr lang="en-GB" dirty="0"/>
          </a:p>
        </p:txBody>
      </p:sp>
    </p:spTree>
    <p:extLst>
      <p:ext uri="{BB962C8B-B14F-4D97-AF65-F5344CB8AC3E}">
        <p14:creationId xmlns:p14="http://schemas.microsoft.com/office/powerpoint/2010/main" val="3440384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8029ee8e4b_8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AU" dirty="0"/>
              <a:t>A number satellite data providers are working to develop CARD4L compliant SAR products to include in their product catalogues.  We will hear from a few of them here today in the following presentations. </a:t>
            </a:r>
          </a:p>
          <a:p>
            <a:endParaRPr lang="en-AU" dirty="0"/>
          </a:p>
          <a:p>
            <a:r>
              <a:rPr lang="en-AU" dirty="0"/>
              <a:t>Thank you for your attention.</a:t>
            </a:r>
            <a:endParaRPr dirty="0"/>
          </a:p>
        </p:txBody>
      </p:sp>
      <p:sp>
        <p:nvSpPr>
          <p:cNvPr id="314" name="Google Shape;314;g8029ee8e4b_8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9885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8029ee8e4b_8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sz="2400" dirty="0">
                <a:effectLst/>
                <a:latin typeface="+mn-lt"/>
                <a:ea typeface="+mn-ea"/>
                <a:cs typeface="+mn-cs"/>
                <a:sym typeface="Avenir Roman"/>
              </a:rPr>
              <a:t>So what is “Analysis Ready Data”?</a:t>
            </a:r>
          </a:p>
          <a:p>
            <a:endParaRPr lang="en-GB" sz="2400" dirty="0">
              <a:effectLst/>
              <a:latin typeface="+mn-lt"/>
              <a:ea typeface="+mn-ea"/>
              <a:cs typeface="+mn-cs"/>
              <a:sym typeface="Avenir Roman"/>
            </a:endParaRPr>
          </a:p>
          <a:p>
            <a:pPr lvl="1" indent="-355600" defTabSz="914400" rtl="0">
              <a:lnSpc>
                <a:spcPct val="115000"/>
              </a:lnSpc>
              <a:spcBef>
                <a:spcPts val="400"/>
              </a:spcBef>
              <a:buSzPts val="2000"/>
            </a:pPr>
            <a:r>
              <a:rPr lang="en-GB" sz="2400" dirty="0">
                <a:effectLst/>
                <a:latin typeface="+mn-lt"/>
                <a:ea typeface="+mn-ea"/>
                <a:cs typeface="+mn-cs"/>
                <a:sym typeface="Avenir Roman"/>
              </a:rPr>
              <a:t>ARD is a term used widely by satellite data providers nowadays. A common definition is lacking, but it broadly refers to a data product provided at a processing level that accommodates utilisation for the application(s) the data provider in question has in mind. Without coordination however, it follows that while ARD products from one data provider can be expected to be internally consistent, ARD products from different providers most probably cannot. </a:t>
            </a:r>
            <a:r>
              <a:rPr lang="en-GB" sz="1400" dirty="0"/>
              <a:t>The lack of common standards </a:t>
            </a:r>
            <a:r>
              <a:rPr lang="en-GB" sz="1400" dirty="0">
                <a:sym typeface="Wingdings" pitchFamily="2" charset="2"/>
              </a:rPr>
              <a:t>is a lost </a:t>
            </a:r>
            <a:r>
              <a:rPr lang="en-GB" sz="1400" dirty="0"/>
              <a:t>opportunity for interoperability</a:t>
            </a:r>
            <a:endParaRPr lang="en-GB" sz="700" dirty="0"/>
          </a:p>
          <a:p>
            <a:endParaRPr lang="en-GB" sz="2400" dirty="0">
              <a:effectLst/>
              <a:latin typeface="+mn-lt"/>
              <a:ea typeface="+mn-ea"/>
              <a:cs typeface="+mn-cs"/>
              <a:sym typeface="Avenir Roman"/>
            </a:endParaRPr>
          </a:p>
          <a:p>
            <a:r>
              <a:rPr lang="en-GB" sz="2400" dirty="0">
                <a:effectLst/>
                <a:latin typeface="+mn-lt"/>
                <a:ea typeface="+mn-ea"/>
                <a:cs typeface="+mn-cs"/>
                <a:sym typeface="Avenir Roman"/>
              </a:rPr>
              <a:t>CEOS Analysis-Ready Data for Land, CARD4L, is a joint effort by CEOS to develop a set of well- defined ARD specifications that data providers can opt to include in their suites of satellite data products offered to users. A CARD4L product is defined as “satellite data that have been processed to a minimum set of requirements and organised into a form that allows immediate analysis with a minimum of additional user effort, and provides interoperability both through time and with other datasets” [1]. </a:t>
            </a:r>
            <a:endParaRPr lang="en-GB" dirty="0"/>
          </a:p>
          <a:p>
            <a:endParaRPr lang="en-GB" sz="2400" dirty="0">
              <a:effectLst/>
              <a:latin typeface="+mn-lt"/>
              <a:ea typeface="+mn-ea"/>
              <a:cs typeface="+mn-cs"/>
              <a:sym typeface="Avenir Roman"/>
            </a:endParaRPr>
          </a:p>
          <a:p>
            <a:r>
              <a:rPr lang="en-GB" sz="2400" dirty="0">
                <a:effectLst/>
                <a:latin typeface="+mn-lt"/>
                <a:ea typeface="+mn-ea"/>
                <a:cs typeface="+mn-cs"/>
                <a:sym typeface="Avenir Roman"/>
              </a:rPr>
              <a:t>A specific objective of CARD4L is to broaden the EO user community by provision of data products that do not require expert knowledge to ingest and analyse. This is perhaps particularly relevant for Synthetic Aperture Radar, where the potential to contribute to today’s great environmental challenges with unique information is significant, but with the SAR user community remaining small and expert-oriented even after 25 years of operational SAR missions. </a:t>
            </a:r>
            <a:endParaRPr lang="en-GB" dirty="0"/>
          </a:p>
          <a:p>
            <a:endParaRPr dirty="0"/>
          </a:p>
        </p:txBody>
      </p:sp>
      <p:sp>
        <p:nvSpPr>
          <p:cNvPr id="314" name="Google Shape;314;g8029ee8e4b_8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3575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8029ee8e4b_8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dirty="0"/>
          </a:p>
        </p:txBody>
      </p:sp>
      <p:sp>
        <p:nvSpPr>
          <p:cNvPr id="314" name="Google Shape;314;g8029ee8e4b_8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3304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8029ee8e4b_8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spcBef>
                <a:spcPts val="600"/>
              </a:spcBef>
              <a:spcAft>
                <a:spcPts val="600"/>
              </a:spcAft>
            </a:pPr>
            <a:r>
              <a:rPr lang="en-US" dirty="0">
                <a:solidFill>
                  <a:schemeClr val="tx2"/>
                </a:solidFill>
              </a:rPr>
              <a:t>So what do the CARD4L specs look like?</a:t>
            </a:r>
          </a:p>
          <a:p>
            <a:pPr>
              <a:spcBef>
                <a:spcPts val="600"/>
              </a:spcBef>
              <a:spcAft>
                <a:spcPts val="600"/>
              </a:spcAft>
            </a:pPr>
            <a:endParaRPr lang="en-US" dirty="0">
              <a:solidFill>
                <a:schemeClr val="tx2"/>
              </a:solidFill>
            </a:endParaRPr>
          </a:p>
          <a:p>
            <a:pPr>
              <a:spcBef>
                <a:spcPts val="600"/>
              </a:spcBef>
              <a:spcAft>
                <a:spcPts val="600"/>
              </a:spcAft>
            </a:pPr>
            <a:r>
              <a:rPr lang="en-US" dirty="0">
                <a:solidFill>
                  <a:schemeClr val="tx2"/>
                </a:solidFill>
              </a:rPr>
              <a:t>The specification documents - referred to as “Product Family Specifications” – can be seen as guidance documents for Data Providers aiming to develop CARD4L compliant SAR products.</a:t>
            </a:r>
          </a:p>
          <a:p>
            <a:pPr>
              <a:spcBef>
                <a:spcPts val="600"/>
              </a:spcBef>
              <a:spcAft>
                <a:spcPts val="600"/>
              </a:spcAft>
            </a:pPr>
            <a:endParaRPr lang="en-US" dirty="0">
              <a:solidFill>
                <a:schemeClr val="tx2"/>
              </a:solidFill>
            </a:endParaRPr>
          </a:p>
          <a:p>
            <a:pPr>
              <a:spcBef>
                <a:spcPts val="600"/>
              </a:spcBef>
              <a:spcAft>
                <a:spcPts val="600"/>
              </a:spcAft>
            </a:pPr>
            <a:r>
              <a:rPr lang="en-US" dirty="0">
                <a:solidFill>
                  <a:schemeClr val="tx2"/>
                </a:solidFill>
              </a:rPr>
              <a:t>The CARD4L specifications detail 'Threshold’ and 'Target’ requirements for geometric and radiometric corrections, general metadata (such as what is shown to the left), and per-pixel (or image-) metadata,.</a:t>
            </a:r>
          </a:p>
          <a:p>
            <a:pPr>
              <a:spcBef>
                <a:spcPts val="600"/>
              </a:spcBef>
              <a:spcAft>
                <a:spcPts val="600"/>
              </a:spcAft>
            </a:pPr>
            <a:endParaRPr lang="en-US" dirty="0">
              <a:solidFill>
                <a:schemeClr val="tx2"/>
              </a:solidFill>
            </a:endParaRPr>
          </a:p>
          <a:p>
            <a:pPr>
              <a:spcBef>
                <a:spcPts val="600"/>
              </a:spcBef>
              <a:spcAft>
                <a:spcPts val="600"/>
              </a:spcAft>
            </a:pPr>
            <a:r>
              <a:rPr lang="en-US" dirty="0">
                <a:solidFill>
                  <a:schemeClr val="tx2"/>
                </a:solidFill>
              </a:rPr>
              <a:t>In order for a product to be approved as “CARD4L compliant”, all </a:t>
            </a:r>
            <a:r>
              <a:rPr lang="en-US" b="1" dirty="0">
                <a:solidFill>
                  <a:schemeClr val="tx2"/>
                </a:solidFill>
              </a:rPr>
              <a:t>Threshold</a:t>
            </a:r>
            <a:r>
              <a:rPr lang="en-US" dirty="0">
                <a:solidFill>
                  <a:schemeClr val="tx2"/>
                </a:solidFill>
              </a:rPr>
              <a:t> </a:t>
            </a:r>
            <a:r>
              <a:rPr lang="en-US" b="1" dirty="0">
                <a:solidFill>
                  <a:schemeClr val="tx2"/>
                </a:solidFill>
              </a:rPr>
              <a:t>requirements</a:t>
            </a:r>
            <a:r>
              <a:rPr lang="en-US" dirty="0">
                <a:solidFill>
                  <a:schemeClr val="tx2"/>
                </a:solidFill>
              </a:rPr>
              <a:t> must be met (for the NRB there are 44 requirements specified). </a:t>
            </a:r>
            <a:r>
              <a:rPr lang="en-US" b="1" dirty="0">
                <a:solidFill>
                  <a:schemeClr val="tx2"/>
                </a:solidFill>
              </a:rPr>
              <a:t>Target requirements </a:t>
            </a:r>
            <a:r>
              <a:rPr lang="en-US" dirty="0">
                <a:solidFill>
                  <a:schemeClr val="tx2"/>
                </a:solidFill>
              </a:rPr>
              <a:t>are optional for the data provider</a:t>
            </a:r>
            <a:endParaRPr lang="en-AU" dirty="0"/>
          </a:p>
        </p:txBody>
      </p:sp>
      <p:sp>
        <p:nvSpPr>
          <p:cNvPr id="314" name="Google Shape;314;g8029ee8e4b_8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0672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8029ee8e4b_8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dirty="0"/>
          </a:p>
        </p:txBody>
      </p:sp>
      <p:sp>
        <p:nvSpPr>
          <p:cNvPr id="314" name="Google Shape;314;g8029ee8e4b_8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0454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8029ee8e4b_8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dirty="0"/>
          </a:p>
        </p:txBody>
      </p:sp>
      <p:sp>
        <p:nvSpPr>
          <p:cNvPr id="314" name="Google Shape;314;g8029ee8e4b_8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5335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8029ee8e4b_8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dirty="0"/>
          </a:p>
        </p:txBody>
      </p:sp>
      <p:sp>
        <p:nvSpPr>
          <p:cNvPr id="314" name="Google Shape;314;g8029ee8e4b_8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8328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8029ee8e4b_8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500"/>
              </a:spcBef>
              <a:spcAft>
                <a:spcPts val="0"/>
              </a:spcAft>
              <a:buNone/>
            </a:pPr>
            <a:r>
              <a:rPr lang="en-GB" sz="1800" dirty="0">
                <a:solidFill>
                  <a:srgbClr val="1F497D"/>
                </a:solidFill>
                <a:latin typeface="Arial"/>
                <a:ea typeface="Arial"/>
                <a:cs typeface="Arial"/>
                <a:sym typeface="Arial"/>
              </a:rPr>
              <a:t>Polarimetric Radar (POL) – objective to make radar polarimetry accessible</a:t>
            </a:r>
          </a:p>
          <a:p>
            <a:pPr marL="0" lvl="0" indent="0" algn="l" rtl="0">
              <a:lnSpc>
                <a:spcPct val="115000"/>
              </a:lnSpc>
              <a:spcBef>
                <a:spcPts val="500"/>
              </a:spcBef>
              <a:spcAft>
                <a:spcPts val="0"/>
              </a:spcAft>
              <a:buNone/>
            </a:pPr>
            <a:r>
              <a:rPr lang="en-GB" sz="800" dirty="0">
                <a:solidFill>
                  <a:srgbClr val="1F497D"/>
                </a:solidFill>
                <a:latin typeface="Arial"/>
                <a:ea typeface="Arial"/>
                <a:cs typeface="Arial"/>
                <a:sym typeface="Arial"/>
              </a:rPr>
              <a:t>to enable users to explore </a:t>
            </a:r>
            <a:endParaRPr lang="en-GB" sz="600" dirty="0">
              <a:solidFill>
                <a:srgbClr val="1F497D"/>
              </a:solidFill>
              <a:latin typeface="Arial"/>
              <a:ea typeface="Arial"/>
              <a:cs typeface="Arial"/>
              <a:sym typeface="Arial"/>
            </a:endParaRPr>
          </a:p>
          <a:p>
            <a:pPr marL="0" lvl="0" indent="0" algn="l" rtl="0">
              <a:lnSpc>
                <a:spcPct val="115000"/>
              </a:lnSpc>
              <a:spcBef>
                <a:spcPts val="500"/>
              </a:spcBef>
              <a:spcAft>
                <a:spcPts val="0"/>
              </a:spcAft>
              <a:buNone/>
            </a:pPr>
            <a:endParaRPr lang="en-GB" sz="600" dirty="0">
              <a:solidFill>
                <a:srgbClr val="1F497D"/>
              </a:solidFill>
              <a:latin typeface="Arial"/>
              <a:ea typeface="Arial"/>
              <a:cs typeface="Arial"/>
              <a:sym typeface="Arial"/>
            </a:endParaRPr>
          </a:p>
          <a:p>
            <a:pPr marL="457200" lvl="0" indent="-330200" algn="l" rtl="0">
              <a:lnSpc>
                <a:spcPct val="115000"/>
              </a:lnSpc>
              <a:spcBef>
                <a:spcPts val="500"/>
              </a:spcBef>
              <a:spcAft>
                <a:spcPts val="0"/>
              </a:spcAft>
              <a:buClr>
                <a:srgbClr val="1F497D"/>
              </a:buClr>
              <a:buSzPts val="1600"/>
              <a:buChar char="•"/>
            </a:pPr>
            <a:r>
              <a:rPr lang="en-GB" sz="1600" b="0" dirty="0">
                <a:solidFill>
                  <a:schemeClr val="tx2"/>
                </a:solidFill>
                <a:latin typeface="Arial"/>
                <a:ea typeface="Arial"/>
                <a:cs typeface="Arial"/>
                <a:sym typeface="Arial"/>
              </a:rPr>
              <a:t>CARD4L POL covers two product types:</a:t>
            </a:r>
            <a:endParaRPr lang="en-GB" sz="100" b="0" dirty="0">
              <a:solidFill>
                <a:schemeClr val="tx2"/>
              </a:solidFill>
              <a:latin typeface="Arial"/>
              <a:ea typeface="Arial"/>
              <a:cs typeface="Arial"/>
              <a:sym typeface="Arial"/>
            </a:endParaRPr>
          </a:p>
          <a:p>
            <a:pPr marL="457200" lvl="0" indent="-330200" algn="l" rtl="0">
              <a:lnSpc>
                <a:spcPct val="115000"/>
              </a:lnSpc>
              <a:spcBef>
                <a:spcPts val="500"/>
              </a:spcBef>
              <a:spcAft>
                <a:spcPts val="0"/>
              </a:spcAft>
              <a:buClr>
                <a:srgbClr val="1F497D"/>
              </a:buClr>
              <a:buSzPts val="1600"/>
              <a:buChar char="•"/>
            </a:pPr>
            <a:endParaRPr lang="en-GB" sz="100" b="0" dirty="0">
              <a:solidFill>
                <a:schemeClr val="tx2"/>
              </a:solidFill>
              <a:latin typeface="Arial"/>
              <a:ea typeface="Arial"/>
              <a:cs typeface="Arial"/>
              <a:sym typeface="Arial"/>
            </a:endParaRPr>
          </a:p>
          <a:p>
            <a:pPr lvl="1" indent="-330200" rtl="0">
              <a:lnSpc>
                <a:spcPct val="115000"/>
              </a:lnSpc>
              <a:spcBef>
                <a:spcPts val="0"/>
              </a:spcBef>
              <a:buClr>
                <a:srgbClr val="C0504D"/>
              </a:buClr>
              <a:buSzPts val="1600"/>
            </a:pPr>
            <a:r>
              <a:rPr lang="en-GB" sz="1600" dirty="0">
                <a:solidFill>
                  <a:schemeClr val="tx2"/>
                </a:solidFill>
                <a:latin typeface="Arial"/>
                <a:ea typeface="Arial"/>
                <a:cs typeface="Arial"/>
                <a:sym typeface="Arial"/>
              </a:rPr>
              <a:t>The first one is Polarimetric Decomposition product – which is comparable to the standard backscatter product, but where the polarimetric information has been enhanced – for instance to separate different scattering mechanisms from each other – by the use of various decomposition techniques. Which decompositions to include is not prescribed in the CARD4L specification, but for </a:t>
            </a:r>
            <a:r>
              <a:rPr lang="en-GB" sz="1400" dirty="0">
                <a:solidFill>
                  <a:schemeClr val="tx2"/>
                </a:solidFill>
                <a:latin typeface="Arial"/>
                <a:cs typeface="Arial"/>
                <a:sym typeface="Arial"/>
              </a:rPr>
              <a:t>Data Providers to decide.   which ones to offer to users (e.g. Eigen value; Pauli, Freeman-D; Yamaguchi, etc.)</a:t>
            </a:r>
            <a:endParaRPr lang="en-GB" sz="900" dirty="0">
              <a:solidFill>
                <a:schemeClr val="tx2"/>
              </a:solidFill>
              <a:latin typeface="Arial"/>
              <a:cs typeface="Arial"/>
              <a:sym typeface="Arial"/>
            </a:endParaRPr>
          </a:p>
          <a:p>
            <a:pPr lvl="2" indent="-330200" rtl="0">
              <a:lnSpc>
                <a:spcPct val="115000"/>
              </a:lnSpc>
              <a:spcBef>
                <a:spcPts val="0"/>
              </a:spcBef>
              <a:buClr>
                <a:srgbClr val="C0504D"/>
              </a:buClr>
              <a:buSzPts val="1600"/>
            </a:pPr>
            <a:endParaRPr lang="en-GB" sz="900" dirty="0">
              <a:solidFill>
                <a:schemeClr val="tx2"/>
              </a:solidFill>
              <a:latin typeface="Arial"/>
              <a:ea typeface="Arial"/>
              <a:cs typeface="Arial"/>
              <a:sym typeface="Arial"/>
            </a:endParaRPr>
          </a:p>
          <a:p>
            <a:pPr lvl="1" indent="-330200" rtl="0">
              <a:lnSpc>
                <a:spcPct val="115000"/>
              </a:lnSpc>
              <a:spcBef>
                <a:spcPts val="0"/>
              </a:spcBef>
              <a:buClr>
                <a:srgbClr val="C0504D"/>
              </a:buClr>
              <a:buSzPts val="1600"/>
            </a:pPr>
            <a:r>
              <a:rPr lang="en-GB" sz="1600" dirty="0">
                <a:solidFill>
                  <a:schemeClr val="tx2"/>
                </a:solidFill>
                <a:latin typeface="Arial"/>
                <a:ea typeface="Arial"/>
                <a:cs typeface="Arial"/>
                <a:sym typeface="Arial"/>
              </a:rPr>
              <a:t>The second POL product is the Polarimetric Covariance Matrix, which is a set of complex images from which the full p</a:t>
            </a:r>
            <a:r>
              <a:rPr lang="en-GB" sz="1400" dirty="0">
                <a:solidFill>
                  <a:schemeClr val="tx2"/>
                </a:solidFill>
                <a:latin typeface="Arial"/>
                <a:ea typeface="Arial"/>
                <a:cs typeface="Arial"/>
                <a:sym typeface="Arial"/>
              </a:rPr>
              <a:t>olarimetric phase and amplitude can be derived. It is for a bit more advanced users, and can be applied for</a:t>
            </a:r>
            <a:r>
              <a:rPr lang="en-GB" sz="1400" b="0" dirty="0">
                <a:solidFill>
                  <a:schemeClr val="tx2"/>
                </a:solidFill>
                <a:latin typeface="Arial"/>
                <a:ea typeface="Arial"/>
                <a:cs typeface="Arial"/>
                <a:sym typeface="Arial"/>
              </a:rPr>
              <a:t> e.g. </a:t>
            </a:r>
            <a:r>
              <a:rPr lang="en-GB" sz="1400" dirty="0">
                <a:solidFill>
                  <a:schemeClr val="tx2"/>
                </a:solidFill>
                <a:latin typeface="Arial"/>
                <a:ea typeface="Arial"/>
                <a:cs typeface="Arial"/>
                <a:sym typeface="Arial"/>
              </a:rPr>
              <a:t>polarimetric time-series analysis and Pol-InSAR applications</a:t>
            </a:r>
            <a:endParaRPr lang="en-GB" sz="1600" b="0" dirty="0">
              <a:solidFill>
                <a:schemeClr val="tx2"/>
              </a:solidFill>
              <a:latin typeface="Arial"/>
              <a:ea typeface="Arial"/>
              <a:cs typeface="Arial"/>
              <a:sym typeface="Arial"/>
            </a:endParaRPr>
          </a:p>
          <a:p>
            <a:pPr marL="914400" lvl="0" indent="0" algn="l" rtl="0">
              <a:lnSpc>
                <a:spcPct val="115000"/>
              </a:lnSpc>
              <a:spcBef>
                <a:spcPts val="500"/>
              </a:spcBef>
              <a:spcAft>
                <a:spcPts val="0"/>
              </a:spcAft>
              <a:buNone/>
            </a:pPr>
            <a:endParaRPr lang="en-GB" sz="500" b="0" dirty="0">
              <a:solidFill>
                <a:schemeClr val="tx2"/>
              </a:solidFill>
              <a:latin typeface="Arial"/>
              <a:ea typeface="Arial"/>
              <a:cs typeface="Arial"/>
              <a:sym typeface="Arial"/>
            </a:endParaRPr>
          </a:p>
          <a:p>
            <a:pPr marL="457200" lvl="0" indent="-330200" algn="l" rtl="0">
              <a:lnSpc>
                <a:spcPct val="115000"/>
              </a:lnSpc>
              <a:spcBef>
                <a:spcPts val="500"/>
              </a:spcBef>
              <a:spcAft>
                <a:spcPts val="0"/>
              </a:spcAft>
              <a:buClr>
                <a:srgbClr val="1F497D"/>
              </a:buClr>
              <a:buSzPts val="1600"/>
              <a:buChar char="•"/>
            </a:pPr>
            <a:r>
              <a:rPr lang="en-GB" sz="1600" b="0" dirty="0">
                <a:solidFill>
                  <a:schemeClr val="tx2"/>
                </a:solidFill>
                <a:latin typeface="Arial"/>
                <a:ea typeface="Arial"/>
                <a:cs typeface="Arial"/>
                <a:sym typeface="Arial"/>
              </a:rPr>
              <a:t>The CARD4L POL structure is based on NRB, with similar requirements for geometric and radiometric accuracy, and general and per-pixel metadata.  </a:t>
            </a:r>
          </a:p>
          <a:p>
            <a:pPr marL="0" lvl="0" indent="0" algn="l" rtl="0">
              <a:lnSpc>
                <a:spcPct val="115000"/>
              </a:lnSpc>
              <a:spcBef>
                <a:spcPts val="500"/>
              </a:spcBef>
              <a:spcAft>
                <a:spcPts val="0"/>
              </a:spcAft>
              <a:buNone/>
            </a:pPr>
            <a:endParaRPr lang="en-GB" sz="500" b="0" dirty="0">
              <a:solidFill>
                <a:srgbClr val="1F497D"/>
              </a:solidFill>
              <a:latin typeface="Arial"/>
              <a:ea typeface="Arial"/>
              <a:cs typeface="Arial"/>
              <a:sym typeface="Arial"/>
            </a:endParaRPr>
          </a:p>
          <a:p>
            <a:pPr marL="0" lvl="0" indent="0" algn="l" rtl="0">
              <a:spcBef>
                <a:spcPts val="0"/>
              </a:spcBef>
              <a:spcAft>
                <a:spcPts val="0"/>
              </a:spcAft>
              <a:buNone/>
            </a:pPr>
            <a:endParaRPr dirty="0"/>
          </a:p>
        </p:txBody>
      </p:sp>
      <p:sp>
        <p:nvSpPr>
          <p:cNvPr id="394" name="Google Shape;394;g8029ee8e4b_8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8473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8029ee8e4b_8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500"/>
              </a:spcBef>
              <a:spcAft>
                <a:spcPts val="0"/>
              </a:spcAft>
              <a:buNone/>
            </a:pPr>
            <a:r>
              <a:rPr lang="en-GB" sz="1800" dirty="0">
                <a:solidFill>
                  <a:srgbClr val="1F497D"/>
                </a:solidFill>
                <a:latin typeface="Arial"/>
                <a:ea typeface="Arial"/>
                <a:cs typeface="Arial"/>
                <a:sym typeface="Arial"/>
              </a:rPr>
              <a:t>Polarimetric Radar (POL) – objective to make radar polarimetry accessible</a:t>
            </a:r>
          </a:p>
          <a:p>
            <a:pPr marL="0" lvl="0" indent="0" algn="l" rtl="0">
              <a:lnSpc>
                <a:spcPct val="115000"/>
              </a:lnSpc>
              <a:spcBef>
                <a:spcPts val="500"/>
              </a:spcBef>
              <a:spcAft>
                <a:spcPts val="0"/>
              </a:spcAft>
              <a:buNone/>
            </a:pPr>
            <a:r>
              <a:rPr lang="en-GB" sz="800" dirty="0">
                <a:solidFill>
                  <a:srgbClr val="1F497D"/>
                </a:solidFill>
                <a:latin typeface="Arial"/>
                <a:ea typeface="Arial"/>
                <a:cs typeface="Arial"/>
                <a:sym typeface="Arial"/>
              </a:rPr>
              <a:t>to enable users to explore </a:t>
            </a:r>
            <a:endParaRPr lang="en-GB" sz="600" dirty="0">
              <a:solidFill>
                <a:srgbClr val="1F497D"/>
              </a:solidFill>
              <a:latin typeface="Arial"/>
              <a:ea typeface="Arial"/>
              <a:cs typeface="Arial"/>
              <a:sym typeface="Arial"/>
            </a:endParaRPr>
          </a:p>
          <a:p>
            <a:pPr marL="0" lvl="0" indent="0" algn="l" rtl="0">
              <a:lnSpc>
                <a:spcPct val="115000"/>
              </a:lnSpc>
              <a:spcBef>
                <a:spcPts val="500"/>
              </a:spcBef>
              <a:spcAft>
                <a:spcPts val="0"/>
              </a:spcAft>
              <a:buNone/>
            </a:pPr>
            <a:endParaRPr lang="en-GB" sz="600" dirty="0">
              <a:solidFill>
                <a:srgbClr val="1F497D"/>
              </a:solidFill>
              <a:latin typeface="Arial"/>
              <a:ea typeface="Arial"/>
              <a:cs typeface="Arial"/>
              <a:sym typeface="Arial"/>
            </a:endParaRPr>
          </a:p>
          <a:p>
            <a:pPr marL="457200" lvl="0" indent="-330200" algn="l" rtl="0">
              <a:lnSpc>
                <a:spcPct val="115000"/>
              </a:lnSpc>
              <a:spcBef>
                <a:spcPts val="500"/>
              </a:spcBef>
              <a:spcAft>
                <a:spcPts val="0"/>
              </a:spcAft>
              <a:buClr>
                <a:srgbClr val="1F497D"/>
              </a:buClr>
              <a:buSzPts val="1600"/>
              <a:buChar char="•"/>
            </a:pPr>
            <a:r>
              <a:rPr lang="en-GB" sz="1600" b="0" dirty="0">
                <a:solidFill>
                  <a:schemeClr val="tx2"/>
                </a:solidFill>
                <a:latin typeface="Arial"/>
                <a:ea typeface="Arial"/>
                <a:cs typeface="Arial"/>
                <a:sym typeface="Arial"/>
              </a:rPr>
              <a:t>CARD4L POL covers two product types:</a:t>
            </a:r>
            <a:endParaRPr lang="en-GB" sz="100" b="0" dirty="0">
              <a:solidFill>
                <a:schemeClr val="tx2"/>
              </a:solidFill>
              <a:latin typeface="Arial"/>
              <a:ea typeface="Arial"/>
              <a:cs typeface="Arial"/>
              <a:sym typeface="Arial"/>
            </a:endParaRPr>
          </a:p>
          <a:p>
            <a:pPr marL="457200" lvl="0" indent="-330200" algn="l" rtl="0">
              <a:lnSpc>
                <a:spcPct val="115000"/>
              </a:lnSpc>
              <a:spcBef>
                <a:spcPts val="500"/>
              </a:spcBef>
              <a:spcAft>
                <a:spcPts val="0"/>
              </a:spcAft>
              <a:buClr>
                <a:srgbClr val="1F497D"/>
              </a:buClr>
              <a:buSzPts val="1600"/>
              <a:buChar char="•"/>
            </a:pPr>
            <a:endParaRPr lang="en-GB" sz="100" b="0" dirty="0">
              <a:solidFill>
                <a:schemeClr val="tx2"/>
              </a:solidFill>
              <a:latin typeface="Arial"/>
              <a:ea typeface="Arial"/>
              <a:cs typeface="Arial"/>
              <a:sym typeface="Arial"/>
            </a:endParaRPr>
          </a:p>
          <a:p>
            <a:pPr lvl="1" indent="-330200" rtl="0">
              <a:lnSpc>
                <a:spcPct val="115000"/>
              </a:lnSpc>
              <a:spcBef>
                <a:spcPts val="0"/>
              </a:spcBef>
              <a:buClr>
                <a:srgbClr val="C0504D"/>
              </a:buClr>
              <a:buSzPts val="1600"/>
            </a:pPr>
            <a:r>
              <a:rPr lang="en-GB" sz="1600" dirty="0">
                <a:solidFill>
                  <a:schemeClr val="tx2"/>
                </a:solidFill>
                <a:latin typeface="Arial"/>
                <a:ea typeface="Arial"/>
                <a:cs typeface="Arial"/>
                <a:sym typeface="Arial"/>
              </a:rPr>
              <a:t>The first one is Polarimetric Decomposition product – which is comparable to the standard backscatter product, but where the polarimetric information has been enhanced – for instance to separate different scattering mechanisms from each other – by the use of various decomposition techniques. Which decompositions to include is not prescribed in the CARD4L specification, but for </a:t>
            </a:r>
            <a:r>
              <a:rPr lang="en-GB" sz="1400" dirty="0">
                <a:solidFill>
                  <a:schemeClr val="tx2"/>
                </a:solidFill>
                <a:latin typeface="Arial"/>
                <a:cs typeface="Arial"/>
                <a:sym typeface="Arial"/>
              </a:rPr>
              <a:t>Data Providers to decide.   which ones to offer to users (e.g. Eigen value; Pauli, Freeman-D; Yamaguchi, etc.)</a:t>
            </a:r>
            <a:endParaRPr lang="en-GB" sz="900" dirty="0">
              <a:solidFill>
                <a:schemeClr val="tx2"/>
              </a:solidFill>
              <a:latin typeface="Arial"/>
              <a:cs typeface="Arial"/>
              <a:sym typeface="Arial"/>
            </a:endParaRPr>
          </a:p>
          <a:p>
            <a:pPr lvl="2" indent="-330200" rtl="0">
              <a:lnSpc>
                <a:spcPct val="115000"/>
              </a:lnSpc>
              <a:spcBef>
                <a:spcPts val="0"/>
              </a:spcBef>
              <a:buClr>
                <a:srgbClr val="C0504D"/>
              </a:buClr>
              <a:buSzPts val="1600"/>
            </a:pPr>
            <a:endParaRPr lang="en-GB" sz="900" dirty="0">
              <a:solidFill>
                <a:schemeClr val="tx2"/>
              </a:solidFill>
              <a:latin typeface="Arial"/>
              <a:ea typeface="Arial"/>
              <a:cs typeface="Arial"/>
              <a:sym typeface="Arial"/>
            </a:endParaRPr>
          </a:p>
          <a:p>
            <a:pPr lvl="1" indent="-330200" rtl="0">
              <a:lnSpc>
                <a:spcPct val="115000"/>
              </a:lnSpc>
              <a:spcBef>
                <a:spcPts val="0"/>
              </a:spcBef>
              <a:buClr>
                <a:srgbClr val="C0504D"/>
              </a:buClr>
              <a:buSzPts val="1600"/>
            </a:pPr>
            <a:r>
              <a:rPr lang="en-GB" sz="1600" dirty="0">
                <a:solidFill>
                  <a:schemeClr val="tx2"/>
                </a:solidFill>
                <a:latin typeface="Arial"/>
                <a:ea typeface="Arial"/>
                <a:cs typeface="Arial"/>
                <a:sym typeface="Arial"/>
              </a:rPr>
              <a:t>The second POL product is the Polarimetric Covariance Matrix, which is a set of complex images from which the full p</a:t>
            </a:r>
            <a:r>
              <a:rPr lang="en-GB" sz="1400" dirty="0">
                <a:solidFill>
                  <a:schemeClr val="tx2"/>
                </a:solidFill>
                <a:latin typeface="Arial"/>
                <a:ea typeface="Arial"/>
                <a:cs typeface="Arial"/>
                <a:sym typeface="Arial"/>
              </a:rPr>
              <a:t>olarimetric phase and amplitude can be derived. It is for a bit more advanced users, and can be applied for</a:t>
            </a:r>
            <a:r>
              <a:rPr lang="en-GB" sz="1400" b="0" dirty="0">
                <a:solidFill>
                  <a:schemeClr val="tx2"/>
                </a:solidFill>
                <a:latin typeface="Arial"/>
                <a:ea typeface="Arial"/>
                <a:cs typeface="Arial"/>
                <a:sym typeface="Arial"/>
              </a:rPr>
              <a:t> e.g. </a:t>
            </a:r>
            <a:r>
              <a:rPr lang="en-GB" sz="1400" dirty="0">
                <a:solidFill>
                  <a:schemeClr val="tx2"/>
                </a:solidFill>
                <a:latin typeface="Arial"/>
                <a:ea typeface="Arial"/>
                <a:cs typeface="Arial"/>
                <a:sym typeface="Arial"/>
              </a:rPr>
              <a:t>polarimetric time-series analysis and Pol-InSAR applications</a:t>
            </a:r>
            <a:endParaRPr lang="en-GB" sz="1600" b="0" dirty="0">
              <a:solidFill>
                <a:schemeClr val="tx2"/>
              </a:solidFill>
              <a:latin typeface="Arial"/>
              <a:ea typeface="Arial"/>
              <a:cs typeface="Arial"/>
              <a:sym typeface="Arial"/>
            </a:endParaRPr>
          </a:p>
          <a:p>
            <a:pPr marL="914400" lvl="0" indent="0" algn="l" rtl="0">
              <a:lnSpc>
                <a:spcPct val="115000"/>
              </a:lnSpc>
              <a:spcBef>
                <a:spcPts val="500"/>
              </a:spcBef>
              <a:spcAft>
                <a:spcPts val="0"/>
              </a:spcAft>
              <a:buNone/>
            </a:pPr>
            <a:endParaRPr lang="en-GB" sz="500" b="0" dirty="0">
              <a:solidFill>
                <a:schemeClr val="tx2"/>
              </a:solidFill>
              <a:latin typeface="Arial"/>
              <a:ea typeface="Arial"/>
              <a:cs typeface="Arial"/>
              <a:sym typeface="Arial"/>
            </a:endParaRPr>
          </a:p>
          <a:p>
            <a:pPr marL="457200" lvl="0" indent="-330200" algn="l" rtl="0">
              <a:lnSpc>
                <a:spcPct val="115000"/>
              </a:lnSpc>
              <a:spcBef>
                <a:spcPts val="500"/>
              </a:spcBef>
              <a:spcAft>
                <a:spcPts val="0"/>
              </a:spcAft>
              <a:buClr>
                <a:srgbClr val="1F497D"/>
              </a:buClr>
              <a:buSzPts val="1600"/>
              <a:buChar char="•"/>
            </a:pPr>
            <a:r>
              <a:rPr lang="en-GB" sz="1600" b="0" dirty="0">
                <a:solidFill>
                  <a:schemeClr val="tx2"/>
                </a:solidFill>
                <a:latin typeface="Arial"/>
                <a:ea typeface="Arial"/>
                <a:cs typeface="Arial"/>
                <a:sym typeface="Arial"/>
              </a:rPr>
              <a:t>The CARD4L POL structure is based on NRB, with similar requirements for geometric and radiometric accuracy, and general and per-pixel metadata.  </a:t>
            </a:r>
          </a:p>
          <a:p>
            <a:pPr marL="0" lvl="0" indent="0" algn="l" rtl="0">
              <a:lnSpc>
                <a:spcPct val="115000"/>
              </a:lnSpc>
              <a:spcBef>
                <a:spcPts val="500"/>
              </a:spcBef>
              <a:spcAft>
                <a:spcPts val="0"/>
              </a:spcAft>
              <a:buNone/>
            </a:pPr>
            <a:endParaRPr lang="en-GB" sz="500" b="0" dirty="0">
              <a:solidFill>
                <a:srgbClr val="1F497D"/>
              </a:solidFill>
              <a:latin typeface="Arial"/>
              <a:ea typeface="Arial"/>
              <a:cs typeface="Arial"/>
              <a:sym typeface="Arial"/>
            </a:endParaRPr>
          </a:p>
          <a:p>
            <a:pPr marL="0" lvl="0" indent="0" algn="l" rtl="0">
              <a:spcBef>
                <a:spcPts val="0"/>
              </a:spcBef>
              <a:spcAft>
                <a:spcPts val="0"/>
              </a:spcAft>
              <a:buNone/>
            </a:pPr>
            <a:endParaRPr dirty="0"/>
          </a:p>
        </p:txBody>
      </p:sp>
      <p:sp>
        <p:nvSpPr>
          <p:cNvPr id="394" name="Google Shape;394;g8029ee8e4b_8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35400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1780674" y="122549"/>
            <a:ext cx="58644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15"/>
          <p:cNvSpPr txBox="1">
            <a:spLocks noGrp="1"/>
          </p:cNvSpPr>
          <p:nvPr>
            <p:ph type="body" idx="1"/>
          </p:nvPr>
        </p:nvSpPr>
        <p:spPr>
          <a:xfrm>
            <a:off x="96253" y="1200151"/>
            <a:ext cx="8958300" cy="3653775"/>
          </a:xfrm>
          <a:prstGeom prst="rect">
            <a:avLst/>
          </a:prstGeom>
          <a:noFill/>
          <a:ln>
            <a:noFill/>
          </a:ln>
        </p:spPr>
        <p:txBody>
          <a:bodyPr spcFirstLastPara="1" wrap="square" lIns="91425" tIns="45700" rIns="91425" bIns="45700" anchor="t" anchorCtr="0">
            <a:noAutofit/>
          </a:bodyPr>
          <a:lstStyle>
            <a:lvl1pPr marL="342900" lvl="0" indent="-257175" algn="l">
              <a:spcBef>
                <a:spcPts val="270"/>
              </a:spcBef>
              <a:spcAft>
                <a:spcPts val="0"/>
              </a:spcAft>
              <a:buClr>
                <a:srgbClr val="002569"/>
              </a:buClr>
              <a:buSzPts val="1800"/>
              <a:buChar char="•"/>
              <a:defRPr/>
            </a:lvl1pPr>
            <a:lvl2pPr marL="685800" lvl="1" indent="-257175" algn="l">
              <a:spcBef>
                <a:spcPts val="270"/>
              </a:spcBef>
              <a:spcAft>
                <a:spcPts val="0"/>
              </a:spcAft>
              <a:buClr>
                <a:srgbClr val="002569"/>
              </a:buClr>
              <a:buSzPts val="1800"/>
              <a:buChar char="–"/>
              <a:defRPr/>
            </a:lvl2pPr>
            <a:lvl3pPr marL="1028700" lvl="2" indent="-257175" algn="l">
              <a:spcBef>
                <a:spcPts val="270"/>
              </a:spcBef>
              <a:spcAft>
                <a:spcPts val="0"/>
              </a:spcAft>
              <a:buClr>
                <a:srgbClr val="002569"/>
              </a:buClr>
              <a:buSzPts val="1800"/>
              <a:buChar char="•"/>
              <a:defRPr/>
            </a:lvl3pPr>
            <a:lvl4pPr marL="1371600" lvl="3" indent="-257175" algn="l">
              <a:spcBef>
                <a:spcPts val="270"/>
              </a:spcBef>
              <a:spcAft>
                <a:spcPts val="0"/>
              </a:spcAft>
              <a:buClr>
                <a:srgbClr val="002569"/>
              </a:buClr>
              <a:buSzPts val="1800"/>
              <a:buChar char="–"/>
              <a:defRPr/>
            </a:lvl4pPr>
            <a:lvl5pPr marL="1714500" lvl="4" indent="-257175" algn="l">
              <a:spcBef>
                <a:spcPts val="270"/>
              </a:spcBef>
              <a:spcAft>
                <a:spcPts val="0"/>
              </a:spcAft>
              <a:buClr>
                <a:srgbClr val="002569"/>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69" name="Google Shape;69;p15"/>
          <p:cNvSpPr>
            <a:spLocks noGrp="1"/>
          </p:cNvSpPr>
          <p:nvPr>
            <p:ph type="sldNum" idx="12"/>
          </p:nvPr>
        </p:nvSpPr>
        <p:spPr>
          <a:xfrm>
            <a:off x="8796528" y="4947465"/>
            <a:ext cx="260400" cy="187200"/>
          </a:xfrm>
          <a:prstGeom prst="roundRect">
            <a:avLst>
              <a:gd name="adj" fmla="val 16667"/>
            </a:avLst>
          </a:prstGeom>
          <a:solidFill>
            <a:schemeClr val="lt1">
              <a:alpha val="48235"/>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noAutofit/>
          </a:bodyPr>
          <a:lstStyle>
            <a:lvl1pPr marL="0" marR="0" lvl="0" indent="0" algn="ctr">
              <a:spcBef>
                <a:spcPts val="0"/>
              </a:spcBef>
              <a:buClr>
                <a:schemeClr val="dk2"/>
              </a:buClr>
              <a:buSzPts val="1100"/>
              <a:buFont typeface="Helvetica Neue"/>
              <a:buNone/>
              <a:defRPr sz="825" b="0" i="1" u="none" strike="noStrike" cap="none">
                <a:solidFill>
                  <a:schemeClr val="dk2"/>
                </a:solidFill>
                <a:latin typeface="Helvetica Neue"/>
                <a:ea typeface="Helvetica Neue"/>
                <a:cs typeface="Helvetica Neue"/>
                <a:sym typeface="Helvetica Neue"/>
              </a:defRPr>
            </a:lvl1pPr>
            <a:lvl2pPr marL="0" marR="0" lvl="1" indent="0" algn="ctr">
              <a:spcBef>
                <a:spcPts val="0"/>
              </a:spcBef>
              <a:buClr>
                <a:schemeClr val="dk2"/>
              </a:buClr>
              <a:buSzPts val="1100"/>
              <a:buFont typeface="Helvetica Neue"/>
              <a:buNone/>
              <a:defRPr sz="825" b="0" i="1" u="none" strike="noStrike" cap="none">
                <a:solidFill>
                  <a:schemeClr val="dk2"/>
                </a:solidFill>
                <a:latin typeface="Helvetica Neue"/>
                <a:ea typeface="Helvetica Neue"/>
                <a:cs typeface="Helvetica Neue"/>
                <a:sym typeface="Helvetica Neue"/>
              </a:defRPr>
            </a:lvl2pPr>
            <a:lvl3pPr marL="0" marR="0" lvl="2" indent="0" algn="ctr">
              <a:spcBef>
                <a:spcPts val="0"/>
              </a:spcBef>
              <a:buClr>
                <a:schemeClr val="dk2"/>
              </a:buClr>
              <a:buSzPts val="1100"/>
              <a:buFont typeface="Helvetica Neue"/>
              <a:buNone/>
              <a:defRPr sz="825" b="0" i="1" u="none" strike="noStrike" cap="none">
                <a:solidFill>
                  <a:schemeClr val="dk2"/>
                </a:solidFill>
                <a:latin typeface="Helvetica Neue"/>
                <a:ea typeface="Helvetica Neue"/>
                <a:cs typeface="Helvetica Neue"/>
                <a:sym typeface="Helvetica Neue"/>
              </a:defRPr>
            </a:lvl3pPr>
            <a:lvl4pPr marL="0" marR="0" lvl="3" indent="0" algn="ctr">
              <a:spcBef>
                <a:spcPts val="0"/>
              </a:spcBef>
              <a:buClr>
                <a:schemeClr val="dk2"/>
              </a:buClr>
              <a:buSzPts val="1100"/>
              <a:buFont typeface="Helvetica Neue"/>
              <a:buNone/>
              <a:defRPr sz="825" b="0" i="1" u="none" strike="noStrike" cap="none">
                <a:solidFill>
                  <a:schemeClr val="dk2"/>
                </a:solidFill>
                <a:latin typeface="Helvetica Neue"/>
                <a:ea typeface="Helvetica Neue"/>
                <a:cs typeface="Helvetica Neue"/>
                <a:sym typeface="Helvetica Neue"/>
              </a:defRPr>
            </a:lvl4pPr>
            <a:lvl5pPr marL="0" marR="0" lvl="4" indent="0" algn="ctr">
              <a:spcBef>
                <a:spcPts val="0"/>
              </a:spcBef>
              <a:buClr>
                <a:schemeClr val="dk2"/>
              </a:buClr>
              <a:buSzPts val="1100"/>
              <a:buFont typeface="Helvetica Neue"/>
              <a:buNone/>
              <a:defRPr sz="825" b="0" i="1" u="none" strike="noStrike" cap="none">
                <a:solidFill>
                  <a:schemeClr val="dk2"/>
                </a:solidFill>
                <a:latin typeface="Helvetica Neue"/>
                <a:ea typeface="Helvetica Neue"/>
                <a:cs typeface="Helvetica Neue"/>
                <a:sym typeface="Helvetica Neue"/>
              </a:defRPr>
            </a:lvl5pPr>
            <a:lvl6pPr marL="0" marR="0" lvl="5" indent="0" algn="ctr">
              <a:spcBef>
                <a:spcPts val="0"/>
              </a:spcBef>
              <a:buClr>
                <a:schemeClr val="dk2"/>
              </a:buClr>
              <a:buSzPts val="1100"/>
              <a:buFont typeface="Helvetica Neue"/>
              <a:buNone/>
              <a:defRPr sz="825" b="0" i="1" u="none" strike="noStrike" cap="none">
                <a:solidFill>
                  <a:schemeClr val="dk2"/>
                </a:solidFill>
                <a:latin typeface="Helvetica Neue"/>
                <a:ea typeface="Helvetica Neue"/>
                <a:cs typeface="Helvetica Neue"/>
                <a:sym typeface="Helvetica Neue"/>
              </a:defRPr>
            </a:lvl6pPr>
            <a:lvl7pPr marL="0" marR="0" lvl="6" indent="0" algn="ctr">
              <a:spcBef>
                <a:spcPts val="0"/>
              </a:spcBef>
              <a:buClr>
                <a:schemeClr val="dk2"/>
              </a:buClr>
              <a:buSzPts val="1100"/>
              <a:buFont typeface="Helvetica Neue"/>
              <a:buNone/>
              <a:defRPr sz="825" b="0" i="1" u="none" strike="noStrike" cap="none">
                <a:solidFill>
                  <a:schemeClr val="dk2"/>
                </a:solidFill>
                <a:latin typeface="Helvetica Neue"/>
                <a:ea typeface="Helvetica Neue"/>
                <a:cs typeface="Helvetica Neue"/>
                <a:sym typeface="Helvetica Neue"/>
              </a:defRPr>
            </a:lvl7pPr>
            <a:lvl8pPr marL="0" marR="0" lvl="7" indent="0" algn="ctr">
              <a:spcBef>
                <a:spcPts val="0"/>
              </a:spcBef>
              <a:buClr>
                <a:schemeClr val="dk2"/>
              </a:buClr>
              <a:buSzPts val="1100"/>
              <a:buFont typeface="Helvetica Neue"/>
              <a:buNone/>
              <a:defRPr sz="825" b="0" i="1" u="none" strike="noStrike" cap="none">
                <a:solidFill>
                  <a:schemeClr val="dk2"/>
                </a:solidFill>
                <a:latin typeface="Helvetica Neue"/>
                <a:ea typeface="Helvetica Neue"/>
                <a:cs typeface="Helvetica Neue"/>
                <a:sym typeface="Helvetica Neue"/>
              </a:defRPr>
            </a:lvl8pPr>
            <a:lvl9pPr marL="0" marR="0" lvl="8" indent="0" algn="ctr">
              <a:spcBef>
                <a:spcPts val="0"/>
              </a:spcBef>
              <a:buClr>
                <a:schemeClr val="dk2"/>
              </a:buClr>
              <a:buSzPts val="1100"/>
              <a:buFont typeface="Helvetica Neue"/>
              <a:buNone/>
              <a:defRPr sz="825" b="0" i="1" u="none" strike="noStrike" cap="none">
                <a:solidFill>
                  <a:schemeClr val="dk2"/>
                </a:solidFill>
                <a:latin typeface="Helvetica Neue"/>
                <a:ea typeface="Helvetica Neue"/>
                <a:cs typeface="Helvetica Neue"/>
                <a:sym typeface="Helvetica Neue"/>
              </a:defRPr>
            </a:lvl9pPr>
          </a:lstStyle>
          <a:p>
            <a:pPr rtl="0"/>
            <a:fld id="{00000000-1234-1234-1234-123412341234}" type="slidenum">
              <a:rPr lang="en" smtClean="0"/>
              <a:pPr rtl="0"/>
              <a:t>‹#›</a:t>
            </a:fld>
            <a:endParaRPr lang="en"/>
          </a:p>
        </p:txBody>
      </p:sp>
      <p:pic>
        <p:nvPicPr>
          <p:cNvPr id="6" name="Picture 5">
            <a:extLst>
              <a:ext uri="{FF2B5EF4-FFF2-40B4-BE49-F238E27FC236}">
                <a16:creationId xmlns:a16="http://schemas.microsoft.com/office/drawing/2014/main" id="{D9B32D88-AB57-E146-B426-319F56A44BC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23123" y="4126665"/>
            <a:ext cx="1120877" cy="914400"/>
          </a:xfrm>
          <a:prstGeom prst="rect">
            <a:avLst/>
          </a:prstGeom>
        </p:spPr>
      </p:pic>
    </p:spTree>
    <p:extLst>
      <p:ext uri="{BB962C8B-B14F-4D97-AF65-F5344CB8AC3E}">
        <p14:creationId xmlns:p14="http://schemas.microsoft.com/office/powerpoint/2010/main" val="3380849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200150"/>
            <a:ext cx="8153400" cy="3543300"/>
          </a:xfrm>
          <a:prstGeom prst="rect">
            <a:avLst/>
          </a:prstGeom>
        </p:spPr>
        <p:txBody>
          <a:bodyPr/>
          <a:lstStyle>
            <a:lvl1pPr>
              <a:defRPr sz="1500">
                <a:latin typeface="+mj-lt"/>
                <a:cs typeface="Arial" panose="020B0604020202020204" pitchFamily="34" charset="0"/>
              </a:defRPr>
            </a:lvl1pPr>
            <a:lvl2pPr marL="576695" indent="-233795">
              <a:buFont typeface="Courier New" panose="02070309020205020404" pitchFamily="49" charset="0"/>
              <a:buChar char="o"/>
              <a:defRPr sz="1500">
                <a:latin typeface="+mj-lt"/>
                <a:cs typeface="Arial" panose="020B0604020202020204" pitchFamily="34" charset="0"/>
              </a:defRPr>
            </a:lvl2pPr>
            <a:lvl3pPr marL="891539" indent="-205739">
              <a:buFont typeface="Wingdings" panose="05000000000000000000" pitchFamily="2" charset="2"/>
              <a:buChar char="§"/>
              <a:defRPr sz="1500">
                <a:latin typeface="+mj-lt"/>
                <a:cs typeface="Arial" panose="020B0604020202020204" pitchFamily="34" charset="0"/>
              </a:defRPr>
            </a:lvl3pPr>
            <a:lvl4pPr>
              <a:defRPr sz="1500">
                <a:latin typeface="+mj-lt"/>
                <a:cs typeface="Arial" panose="020B0604020202020204" pitchFamily="34" charset="0"/>
              </a:defRPr>
            </a:lvl4pPr>
            <a:lvl5pPr>
              <a:defRPr sz="15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11" hasCustomPrompt="1"/>
          </p:nvPr>
        </p:nvSpPr>
        <p:spPr>
          <a:xfrm>
            <a:off x="2057400" y="228600"/>
            <a:ext cx="4953000" cy="400050"/>
          </a:xfrm>
          <a:prstGeom prst="rect">
            <a:avLst/>
          </a:prstGeom>
        </p:spPr>
        <p:txBody>
          <a:bodyPr/>
          <a:lstStyle>
            <a:lvl1pPr marL="0" indent="0">
              <a:buNone/>
              <a:defRPr>
                <a:solidFill>
                  <a:schemeClr val="bg1"/>
                </a:solidFill>
                <a:latin typeface="+mj-lt"/>
              </a:defRPr>
            </a:lvl1pPr>
          </a:lstStyle>
          <a:p>
            <a:pPr marL="257175" marR="0" lvl="0" indent="-257175" defTabSz="685800" eaLnBrk="1" fontAlgn="auto" latinLnBrk="0" hangingPunct="1">
              <a:lnSpc>
                <a:spcPct val="100000"/>
              </a:lnSpc>
              <a:spcBef>
                <a:spcPts val="375"/>
              </a:spcBef>
              <a:spcAft>
                <a:spcPts val="0"/>
              </a:spcAft>
              <a:buClrTx/>
              <a:buSzPct val="100000"/>
              <a:tabLst/>
              <a:defRPr/>
            </a:pPr>
            <a:r>
              <a:rPr lang="en-US" dirty="0"/>
              <a:t>Title TBA</a:t>
            </a:r>
          </a:p>
        </p:txBody>
      </p:sp>
      <p:pic>
        <p:nvPicPr>
          <p:cNvPr id="5" name="Picture 4">
            <a:extLst>
              <a:ext uri="{FF2B5EF4-FFF2-40B4-BE49-F238E27FC236}">
                <a16:creationId xmlns:a16="http://schemas.microsoft.com/office/drawing/2014/main" id="{FF1B2C30-6F8E-7F44-B1A2-62414C6C5738}"/>
              </a:ext>
            </a:extLst>
          </p:cNvPr>
          <p:cNvPicPr>
            <a:picLocks noChangeAspect="1"/>
          </p:cNvPicPr>
          <p:nvPr userDrawn="1"/>
        </p:nvPicPr>
        <p:blipFill>
          <a:blip r:embed="rId2"/>
          <a:stretch>
            <a:fillRect/>
          </a:stretch>
        </p:blipFill>
        <p:spPr>
          <a:xfrm>
            <a:off x="0" y="2952750"/>
            <a:ext cx="3794125" cy="2190750"/>
          </a:xfrm>
          <a:prstGeom prst="rect">
            <a:avLst/>
          </a:prstGeom>
        </p:spPr>
      </p:pic>
      <p:pic>
        <p:nvPicPr>
          <p:cNvPr id="7" name="Picture 6">
            <a:extLst>
              <a:ext uri="{FF2B5EF4-FFF2-40B4-BE49-F238E27FC236}">
                <a16:creationId xmlns:a16="http://schemas.microsoft.com/office/drawing/2014/main" id="{1C504013-0555-D246-B337-DA0945BC7D77}"/>
              </a:ext>
            </a:extLst>
          </p:cNvPr>
          <p:cNvPicPr>
            <a:picLocks noChangeAspect="1"/>
          </p:cNvPicPr>
          <p:nvPr userDrawn="1"/>
        </p:nvPicPr>
        <p:blipFill>
          <a:blip r:embed="rId3"/>
          <a:stretch>
            <a:fillRect/>
          </a:stretch>
        </p:blipFill>
        <p:spPr>
          <a:xfrm>
            <a:off x="5257800" y="-6350"/>
            <a:ext cx="3886200" cy="861671"/>
          </a:xfrm>
          <a:prstGeom prst="rect">
            <a:avLst/>
          </a:prstGeom>
        </p:spPr>
      </p:pic>
      <p:pic>
        <p:nvPicPr>
          <p:cNvPr id="8" name="Picture 7">
            <a:extLst>
              <a:ext uri="{FF2B5EF4-FFF2-40B4-BE49-F238E27FC236}">
                <a16:creationId xmlns:a16="http://schemas.microsoft.com/office/drawing/2014/main" id="{EA036803-3360-3047-9EEC-B9ED3C18C95B}"/>
              </a:ext>
            </a:extLst>
          </p:cNvPr>
          <p:cNvPicPr>
            <a:picLocks noChangeAspect="1"/>
          </p:cNvPicPr>
          <p:nvPr userDrawn="1"/>
        </p:nvPicPr>
        <p:blipFill>
          <a:blip r:embed="rId4"/>
          <a:stretch>
            <a:fillRect/>
          </a:stretch>
        </p:blipFill>
        <p:spPr>
          <a:xfrm>
            <a:off x="0" y="-6350"/>
            <a:ext cx="5650020" cy="861671"/>
          </a:xfrm>
          <a:prstGeom prst="rect">
            <a:avLst/>
          </a:prstGeom>
        </p:spPr>
      </p:pic>
      <p:sp>
        <p:nvSpPr>
          <p:cNvPr id="10" name="Google Shape;69;p15">
            <a:extLst>
              <a:ext uri="{FF2B5EF4-FFF2-40B4-BE49-F238E27FC236}">
                <a16:creationId xmlns:a16="http://schemas.microsoft.com/office/drawing/2014/main" id="{AF905005-74E7-DE41-8051-91D180054742}"/>
              </a:ext>
            </a:extLst>
          </p:cNvPr>
          <p:cNvSpPr>
            <a:spLocks noGrp="1"/>
          </p:cNvSpPr>
          <p:nvPr>
            <p:ph type="sldNum" idx="12"/>
          </p:nvPr>
        </p:nvSpPr>
        <p:spPr>
          <a:xfrm>
            <a:off x="8796528" y="4947465"/>
            <a:ext cx="260400" cy="187200"/>
          </a:xfrm>
          <a:prstGeom prst="roundRect">
            <a:avLst>
              <a:gd name="adj" fmla="val 16667"/>
            </a:avLst>
          </a:prstGeom>
          <a:solidFill>
            <a:schemeClr val="lt1">
              <a:alpha val="48235"/>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noAutofit/>
          </a:bodyPr>
          <a:lstStyle>
            <a:lvl1pPr marL="0" marR="0" lvl="0" indent="0" algn="ctr">
              <a:spcBef>
                <a:spcPts val="0"/>
              </a:spcBef>
              <a:buClr>
                <a:schemeClr val="dk2"/>
              </a:buClr>
              <a:buSzPts val="1100"/>
              <a:buFont typeface="Helvetica Neue"/>
              <a:buNone/>
              <a:defRPr sz="825" b="0" i="1" u="none" strike="noStrike" cap="none">
                <a:solidFill>
                  <a:schemeClr val="dk2"/>
                </a:solidFill>
                <a:latin typeface="Helvetica Neue"/>
                <a:ea typeface="Helvetica Neue"/>
                <a:cs typeface="Helvetica Neue"/>
                <a:sym typeface="Helvetica Neue"/>
              </a:defRPr>
            </a:lvl1pPr>
            <a:lvl2pPr marL="0" marR="0" lvl="1" indent="0" algn="ctr">
              <a:spcBef>
                <a:spcPts val="0"/>
              </a:spcBef>
              <a:buClr>
                <a:schemeClr val="dk2"/>
              </a:buClr>
              <a:buSzPts val="1100"/>
              <a:buFont typeface="Helvetica Neue"/>
              <a:buNone/>
              <a:defRPr sz="825" b="0" i="1" u="none" strike="noStrike" cap="none">
                <a:solidFill>
                  <a:schemeClr val="dk2"/>
                </a:solidFill>
                <a:latin typeface="Helvetica Neue"/>
                <a:ea typeface="Helvetica Neue"/>
                <a:cs typeface="Helvetica Neue"/>
                <a:sym typeface="Helvetica Neue"/>
              </a:defRPr>
            </a:lvl2pPr>
            <a:lvl3pPr marL="0" marR="0" lvl="2" indent="0" algn="ctr">
              <a:spcBef>
                <a:spcPts val="0"/>
              </a:spcBef>
              <a:buClr>
                <a:schemeClr val="dk2"/>
              </a:buClr>
              <a:buSzPts val="1100"/>
              <a:buFont typeface="Helvetica Neue"/>
              <a:buNone/>
              <a:defRPr sz="825" b="0" i="1" u="none" strike="noStrike" cap="none">
                <a:solidFill>
                  <a:schemeClr val="dk2"/>
                </a:solidFill>
                <a:latin typeface="Helvetica Neue"/>
                <a:ea typeface="Helvetica Neue"/>
                <a:cs typeface="Helvetica Neue"/>
                <a:sym typeface="Helvetica Neue"/>
              </a:defRPr>
            </a:lvl3pPr>
            <a:lvl4pPr marL="0" marR="0" lvl="3" indent="0" algn="ctr">
              <a:spcBef>
                <a:spcPts val="0"/>
              </a:spcBef>
              <a:buClr>
                <a:schemeClr val="dk2"/>
              </a:buClr>
              <a:buSzPts val="1100"/>
              <a:buFont typeface="Helvetica Neue"/>
              <a:buNone/>
              <a:defRPr sz="825" b="0" i="1" u="none" strike="noStrike" cap="none">
                <a:solidFill>
                  <a:schemeClr val="dk2"/>
                </a:solidFill>
                <a:latin typeface="Helvetica Neue"/>
                <a:ea typeface="Helvetica Neue"/>
                <a:cs typeface="Helvetica Neue"/>
                <a:sym typeface="Helvetica Neue"/>
              </a:defRPr>
            </a:lvl4pPr>
            <a:lvl5pPr marL="0" marR="0" lvl="4" indent="0" algn="ctr">
              <a:spcBef>
                <a:spcPts val="0"/>
              </a:spcBef>
              <a:buClr>
                <a:schemeClr val="dk2"/>
              </a:buClr>
              <a:buSzPts val="1100"/>
              <a:buFont typeface="Helvetica Neue"/>
              <a:buNone/>
              <a:defRPr sz="825" b="0" i="1" u="none" strike="noStrike" cap="none">
                <a:solidFill>
                  <a:schemeClr val="dk2"/>
                </a:solidFill>
                <a:latin typeface="Helvetica Neue"/>
                <a:ea typeface="Helvetica Neue"/>
                <a:cs typeface="Helvetica Neue"/>
                <a:sym typeface="Helvetica Neue"/>
              </a:defRPr>
            </a:lvl5pPr>
            <a:lvl6pPr marL="0" marR="0" lvl="5" indent="0" algn="ctr">
              <a:spcBef>
                <a:spcPts val="0"/>
              </a:spcBef>
              <a:buClr>
                <a:schemeClr val="dk2"/>
              </a:buClr>
              <a:buSzPts val="1100"/>
              <a:buFont typeface="Helvetica Neue"/>
              <a:buNone/>
              <a:defRPr sz="825" b="0" i="1" u="none" strike="noStrike" cap="none">
                <a:solidFill>
                  <a:schemeClr val="dk2"/>
                </a:solidFill>
                <a:latin typeface="Helvetica Neue"/>
                <a:ea typeface="Helvetica Neue"/>
                <a:cs typeface="Helvetica Neue"/>
                <a:sym typeface="Helvetica Neue"/>
              </a:defRPr>
            </a:lvl6pPr>
            <a:lvl7pPr marL="0" marR="0" lvl="6" indent="0" algn="ctr">
              <a:spcBef>
                <a:spcPts val="0"/>
              </a:spcBef>
              <a:buClr>
                <a:schemeClr val="dk2"/>
              </a:buClr>
              <a:buSzPts val="1100"/>
              <a:buFont typeface="Helvetica Neue"/>
              <a:buNone/>
              <a:defRPr sz="825" b="0" i="1" u="none" strike="noStrike" cap="none">
                <a:solidFill>
                  <a:schemeClr val="dk2"/>
                </a:solidFill>
                <a:latin typeface="Helvetica Neue"/>
                <a:ea typeface="Helvetica Neue"/>
                <a:cs typeface="Helvetica Neue"/>
                <a:sym typeface="Helvetica Neue"/>
              </a:defRPr>
            </a:lvl7pPr>
            <a:lvl8pPr marL="0" marR="0" lvl="7" indent="0" algn="ctr">
              <a:spcBef>
                <a:spcPts val="0"/>
              </a:spcBef>
              <a:buClr>
                <a:schemeClr val="dk2"/>
              </a:buClr>
              <a:buSzPts val="1100"/>
              <a:buFont typeface="Helvetica Neue"/>
              <a:buNone/>
              <a:defRPr sz="825" b="0" i="1" u="none" strike="noStrike" cap="none">
                <a:solidFill>
                  <a:schemeClr val="dk2"/>
                </a:solidFill>
                <a:latin typeface="Helvetica Neue"/>
                <a:ea typeface="Helvetica Neue"/>
                <a:cs typeface="Helvetica Neue"/>
                <a:sym typeface="Helvetica Neue"/>
              </a:defRPr>
            </a:lvl8pPr>
            <a:lvl9pPr marL="0" marR="0" lvl="8" indent="0" algn="ctr">
              <a:spcBef>
                <a:spcPts val="0"/>
              </a:spcBef>
              <a:buClr>
                <a:schemeClr val="dk2"/>
              </a:buClr>
              <a:buSzPts val="1100"/>
              <a:buFont typeface="Helvetica Neue"/>
              <a:buNone/>
              <a:defRPr sz="825" b="0" i="1" u="none" strike="noStrike" cap="none">
                <a:solidFill>
                  <a:schemeClr val="dk2"/>
                </a:solidFill>
                <a:latin typeface="Helvetica Neue"/>
                <a:ea typeface="Helvetica Neue"/>
                <a:cs typeface="Helvetica Neue"/>
                <a:sym typeface="Helvetica Neue"/>
              </a:defRPr>
            </a:lvl9pPr>
          </a:lstStyle>
          <a:p>
            <a:pPr rtl="0"/>
            <a:fld id="{00000000-1234-1234-1234-123412341234}" type="slidenum">
              <a:rPr lang="en" smtClean="0"/>
              <a:pPr rtl="0"/>
              <a:t>‹#›</a:t>
            </a:fld>
            <a:endParaRPr lang="en"/>
          </a:p>
        </p:txBody>
      </p:sp>
      <p:pic>
        <p:nvPicPr>
          <p:cNvPr id="11" name="Picture 10">
            <a:extLst>
              <a:ext uri="{FF2B5EF4-FFF2-40B4-BE49-F238E27FC236}">
                <a16:creationId xmlns:a16="http://schemas.microsoft.com/office/drawing/2014/main" id="{A8EC029B-2F59-2C4D-AE48-447402E389DD}"/>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023123" y="4126665"/>
            <a:ext cx="1120877" cy="914400"/>
          </a:xfrm>
          <a:prstGeom prst="rect">
            <a:avLst/>
          </a:prstGeom>
        </p:spPr>
      </p:pic>
    </p:spTree>
    <p:extLst>
      <p:ext uri="{BB962C8B-B14F-4D97-AF65-F5344CB8AC3E}">
        <p14:creationId xmlns:p14="http://schemas.microsoft.com/office/powerpoint/2010/main" val="3983979744"/>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4910139"/>
            <a:ext cx="1905000" cy="207749"/>
          </a:xfrm>
          <a:prstGeom prst="rect">
            <a:avLst/>
          </a:prstGeom>
          <a:ln w="12700">
            <a:miter lim="400000"/>
          </a:ln>
        </p:spPr>
        <p:txBody>
          <a:bodyPr lIns="45719" rIns="45719">
            <a:spAutoFit/>
          </a:bodyPr>
          <a:lstStyle>
            <a:lvl1pPr algn="r">
              <a:spcBef>
                <a:spcPts val="450"/>
              </a:spcBef>
              <a:defRPr sz="750">
                <a:latin typeface="Calibri"/>
                <a:ea typeface="Calibri"/>
                <a:cs typeface="Calibri"/>
                <a:sym typeface="Calibri"/>
              </a:defRPr>
            </a:lvl1pPr>
          </a:lstStyle>
          <a:p>
            <a:pPr lvl="0"/>
            <a:fld id="{86CB4B4D-7CA3-9044-876B-883B54F8677D}" type="slidenum">
              <a:t>‹#›</a:t>
            </a:fld>
            <a:endParaRPr/>
          </a:p>
        </p:txBody>
      </p:sp>
      <p:pic>
        <p:nvPicPr>
          <p:cNvPr id="3" name="Picture 2">
            <a:extLst>
              <a:ext uri="{FF2B5EF4-FFF2-40B4-BE49-F238E27FC236}">
                <a16:creationId xmlns:a16="http://schemas.microsoft.com/office/drawing/2014/main" id="{95A09D49-D977-BE4C-B2F2-F1EC6E14182A}"/>
              </a:ext>
            </a:extLst>
          </p:cNvPr>
          <p:cNvPicPr>
            <a:picLocks noChangeAspect="1"/>
          </p:cNvPicPr>
          <p:nvPr userDrawn="1"/>
        </p:nvPicPr>
        <p:blipFill>
          <a:blip r:embed="rId5"/>
          <a:stretch>
            <a:fillRect/>
          </a:stretch>
        </p:blipFill>
        <p:spPr>
          <a:xfrm>
            <a:off x="5257800" y="-6350"/>
            <a:ext cx="3886200" cy="861671"/>
          </a:xfrm>
          <a:prstGeom prst="rect">
            <a:avLst/>
          </a:prstGeom>
        </p:spPr>
      </p:pic>
      <p:pic>
        <p:nvPicPr>
          <p:cNvPr id="4" name="Picture 3">
            <a:extLst>
              <a:ext uri="{FF2B5EF4-FFF2-40B4-BE49-F238E27FC236}">
                <a16:creationId xmlns:a16="http://schemas.microsoft.com/office/drawing/2014/main" id="{88CFC4C2-37A2-1443-8196-B4A13D32987A}"/>
              </a:ext>
            </a:extLst>
          </p:cNvPr>
          <p:cNvPicPr>
            <a:picLocks noChangeAspect="1"/>
          </p:cNvPicPr>
          <p:nvPr userDrawn="1"/>
        </p:nvPicPr>
        <p:blipFill>
          <a:blip r:embed="rId6"/>
          <a:stretch>
            <a:fillRect/>
          </a:stretch>
        </p:blipFill>
        <p:spPr>
          <a:xfrm>
            <a:off x="0" y="-6350"/>
            <a:ext cx="5650020" cy="861671"/>
          </a:xfrm>
          <a:prstGeom prst="rect">
            <a:avLst/>
          </a:prstGeom>
        </p:spPr>
      </p:pic>
      <p:pic>
        <p:nvPicPr>
          <p:cNvPr id="5" name="Picture 4">
            <a:extLst>
              <a:ext uri="{FF2B5EF4-FFF2-40B4-BE49-F238E27FC236}">
                <a16:creationId xmlns:a16="http://schemas.microsoft.com/office/drawing/2014/main" id="{3DB258C2-1E6D-604A-80C7-E88699CED16C}"/>
              </a:ext>
            </a:extLst>
          </p:cNvPr>
          <p:cNvPicPr>
            <a:picLocks noChangeAspect="1"/>
          </p:cNvPicPr>
          <p:nvPr userDrawn="1"/>
        </p:nvPicPr>
        <p:blipFill>
          <a:blip r:embed="rId7"/>
          <a:stretch>
            <a:fillRect/>
          </a:stretch>
        </p:blipFill>
        <p:spPr>
          <a:xfrm>
            <a:off x="0" y="2952750"/>
            <a:ext cx="3794125" cy="2190750"/>
          </a:xfrm>
          <a:prstGeom prst="rect">
            <a:avLst/>
          </a:prstGeom>
        </p:spPr>
      </p:pic>
      <p:pic>
        <p:nvPicPr>
          <p:cNvPr id="6" name="Picture 5">
            <a:extLst>
              <a:ext uri="{FF2B5EF4-FFF2-40B4-BE49-F238E27FC236}">
                <a16:creationId xmlns:a16="http://schemas.microsoft.com/office/drawing/2014/main" id="{4F60E21F-41FF-7B43-9AC7-835617BAF6D5}"/>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8023123" y="4126665"/>
            <a:ext cx="1120877" cy="914400"/>
          </a:xfrm>
          <a:prstGeom prst="rect">
            <a:avLst/>
          </a:prstGeom>
        </p:spPr>
      </p:pic>
    </p:spTree>
  </p:cSld>
  <p:clrMap bg1="lt1" tx1="dk1" bg2="lt2" tx2="dk2" accent1="accent1" accent2="accent2" accent3="accent3" accent4="accent4" accent5="accent5" accent6="accent6" hlink="hlink" folHlink="folHlink"/>
  <p:sldLayoutIdLst>
    <p:sldLayoutId id="2147483651" r:id="rId1"/>
    <p:sldLayoutId id="2147483652" r:id="rId2"/>
  </p:sldLayoutIdLst>
  <p:transition spd="med"/>
  <p:hf hdr="0" ftr="0" dt="0"/>
  <p:txStyles>
    <p:titleStyle>
      <a:lvl1pPr algn="r">
        <a:defRPr sz="2400">
          <a:solidFill>
            <a:srgbClr val="FFFFFF"/>
          </a:solidFill>
          <a:latin typeface="Arial Bold"/>
          <a:ea typeface="Arial Bold"/>
          <a:cs typeface="Arial Bold"/>
          <a:sym typeface="Arial Bold"/>
        </a:defRPr>
      </a:lvl1pPr>
      <a:lvl2pPr algn="r">
        <a:defRPr sz="2400">
          <a:solidFill>
            <a:srgbClr val="FFFFFF"/>
          </a:solidFill>
          <a:latin typeface="Arial Bold"/>
          <a:ea typeface="Arial Bold"/>
          <a:cs typeface="Arial Bold"/>
          <a:sym typeface="Arial Bold"/>
        </a:defRPr>
      </a:lvl2pPr>
      <a:lvl3pPr algn="r">
        <a:defRPr sz="2400">
          <a:solidFill>
            <a:srgbClr val="FFFFFF"/>
          </a:solidFill>
          <a:latin typeface="Arial Bold"/>
          <a:ea typeface="Arial Bold"/>
          <a:cs typeface="Arial Bold"/>
          <a:sym typeface="Arial Bold"/>
        </a:defRPr>
      </a:lvl3pPr>
      <a:lvl4pPr algn="r">
        <a:defRPr sz="2400">
          <a:solidFill>
            <a:srgbClr val="FFFFFF"/>
          </a:solidFill>
          <a:latin typeface="Arial Bold"/>
          <a:ea typeface="Arial Bold"/>
          <a:cs typeface="Arial Bold"/>
          <a:sym typeface="Arial Bold"/>
        </a:defRPr>
      </a:lvl4pPr>
      <a:lvl5pPr algn="r">
        <a:defRPr sz="2400">
          <a:solidFill>
            <a:srgbClr val="FFFFFF"/>
          </a:solidFill>
          <a:latin typeface="Arial Bold"/>
          <a:ea typeface="Arial Bold"/>
          <a:cs typeface="Arial Bold"/>
          <a:sym typeface="Arial Bold"/>
        </a:defRPr>
      </a:lvl5pPr>
      <a:lvl6pPr indent="342900" algn="r">
        <a:defRPr sz="2400">
          <a:solidFill>
            <a:srgbClr val="FFFFFF"/>
          </a:solidFill>
          <a:latin typeface="Arial Bold"/>
          <a:ea typeface="Arial Bold"/>
          <a:cs typeface="Arial Bold"/>
          <a:sym typeface="Arial Bold"/>
        </a:defRPr>
      </a:lvl6pPr>
      <a:lvl7pPr indent="685800" algn="r">
        <a:defRPr sz="2400">
          <a:solidFill>
            <a:srgbClr val="FFFFFF"/>
          </a:solidFill>
          <a:latin typeface="Arial Bold"/>
          <a:ea typeface="Arial Bold"/>
          <a:cs typeface="Arial Bold"/>
          <a:sym typeface="Arial Bold"/>
        </a:defRPr>
      </a:lvl7pPr>
      <a:lvl8pPr indent="1028700" algn="r">
        <a:defRPr sz="2400">
          <a:solidFill>
            <a:srgbClr val="FFFFFF"/>
          </a:solidFill>
          <a:latin typeface="Arial Bold"/>
          <a:ea typeface="Arial Bold"/>
          <a:cs typeface="Arial Bold"/>
          <a:sym typeface="Arial Bold"/>
        </a:defRPr>
      </a:lvl8pPr>
      <a:lvl9pPr indent="1371600" algn="r">
        <a:defRPr sz="2400">
          <a:solidFill>
            <a:srgbClr val="FFFFFF"/>
          </a:solidFill>
          <a:latin typeface="Arial Bold"/>
          <a:ea typeface="Arial Bold"/>
          <a:cs typeface="Arial Bold"/>
          <a:sym typeface="Arial Bold"/>
        </a:defRPr>
      </a:lvl9pPr>
    </p:titleStyle>
    <p:bodyStyle>
      <a:lvl1pPr marL="257175" indent="-257175">
        <a:spcBef>
          <a:spcPts val="375"/>
        </a:spcBef>
        <a:buSzPct val="100000"/>
        <a:buFont typeface="Arial"/>
        <a:buChar char="•"/>
        <a:defRPr sz="1800">
          <a:solidFill>
            <a:srgbClr val="002569"/>
          </a:solidFill>
          <a:latin typeface="Arial Bold"/>
          <a:ea typeface="Arial Bold"/>
          <a:cs typeface="Arial Bold"/>
          <a:sym typeface="Arial Bold"/>
        </a:defRPr>
      </a:lvl1pPr>
      <a:lvl2pPr marL="576695" indent="-233795">
        <a:spcBef>
          <a:spcPts val="375"/>
        </a:spcBef>
        <a:buSzPct val="100000"/>
        <a:buFont typeface="Arial"/>
        <a:buChar char="•"/>
        <a:defRPr sz="1800">
          <a:solidFill>
            <a:srgbClr val="002569"/>
          </a:solidFill>
          <a:latin typeface="Arial Bold"/>
          <a:ea typeface="Arial Bold"/>
          <a:cs typeface="Arial Bold"/>
          <a:sym typeface="Arial Bold"/>
        </a:defRPr>
      </a:lvl2pPr>
      <a:lvl3pPr marL="891539" indent="-205739">
        <a:spcBef>
          <a:spcPts val="375"/>
        </a:spcBef>
        <a:buSzPct val="100000"/>
        <a:buFont typeface="Arial"/>
        <a:buChar char="o"/>
        <a:defRPr sz="1800">
          <a:solidFill>
            <a:srgbClr val="002569"/>
          </a:solidFill>
          <a:latin typeface="Arial Bold"/>
          <a:ea typeface="Arial Bold"/>
          <a:cs typeface="Arial Bold"/>
          <a:sym typeface="Arial Bold"/>
        </a:defRPr>
      </a:lvl3pPr>
      <a:lvl4pPr marL="1257300" indent="-228600">
        <a:spcBef>
          <a:spcPts val="375"/>
        </a:spcBef>
        <a:buSzPct val="100000"/>
        <a:buFont typeface="Arial"/>
        <a:buChar char="▪"/>
        <a:defRPr sz="1800">
          <a:solidFill>
            <a:srgbClr val="002569"/>
          </a:solidFill>
          <a:latin typeface="Arial Bold"/>
          <a:ea typeface="Arial Bold"/>
          <a:cs typeface="Arial Bold"/>
          <a:sym typeface="Arial Bold"/>
        </a:defRPr>
      </a:lvl4pPr>
      <a:lvl5pPr marL="1628775" indent="-257175">
        <a:spcBef>
          <a:spcPts val="375"/>
        </a:spcBef>
        <a:buSzPct val="100000"/>
        <a:buFont typeface="Arial"/>
        <a:buChar char="•"/>
        <a:defRPr sz="1800">
          <a:solidFill>
            <a:srgbClr val="002569"/>
          </a:solidFill>
          <a:latin typeface="Arial Bold"/>
          <a:ea typeface="Arial Bold"/>
          <a:cs typeface="Arial Bold"/>
          <a:sym typeface="Arial Bold"/>
        </a:defRPr>
      </a:lvl5pPr>
      <a:lvl6pPr indent="1714500">
        <a:spcBef>
          <a:spcPts val="375"/>
        </a:spcBef>
        <a:buFont typeface="Arial"/>
        <a:defRPr sz="1800">
          <a:solidFill>
            <a:srgbClr val="002569"/>
          </a:solidFill>
          <a:latin typeface="Arial Bold"/>
          <a:ea typeface="Arial Bold"/>
          <a:cs typeface="Arial Bold"/>
          <a:sym typeface="Arial Bold"/>
        </a:defRPr>
      </a:lvl6pPr>
      <a:lvl7pPr indent="2057400">
        <a:spcBef>
          <a:spcPts val="375"/>
        </a:spcBef>
        <a:buFont typeface="Arial"/>
        <a:defRPr sz="1800">
          <a:solidFill>
            <a:srgbClr val="002569"/>
          </a:solidFill>
          <a:latin typeface="Arial Bold"/>
          <a:ea typeface="Arial Bold"/>
          <a:cs typeface="Arial Bold"/>
          <a:sym typeface="Arial Bold"/>
        </a:defRPr>
      </a:lvl7pPr>
      <a:lvl8pPr indent="2400300">
        <a:spcBef>
          <a:spcPts val="375"/>
        </a:spcBef>
        <a:buFont typeface="Arial"/>
        <a:defRPr sz="1800">
          <a:solidFill>
            <a:srgbClr val="002569"/>
          </a:solidFill>
          <a:latin typeface="Arial Bold"/>
          <a:ea typeface="Arial Bold"/>
          <a:cs typeface="Arial Bold"/>
          <a:sym typeface="Arial Bold"/>
        </a:defRPr>
      </a:lvl8pPr>
      <a:lvl9pPr indent="2743200">
        <a:spcBef>
          <a:spcPts val="375"/>
        </a:spcBef>
        <a:buFont typeface="Arial"/>
        <a:defRPr sz="1800">
          <a:solidFill>
            <a:srgbClr val="002569"/>
          </a:solidFill>
          <a:latin typeface="Arial Bold"/>
          <a:ea typeface="Arial Bold"/>
          <a:cs typeface="Arial Bold"/>
          <a:sym typeface="Arial Bold"/>
        </a:defRPr>
      </a:lvl9pPr>
    </p:bodyStyle>
    <p:otherStyle>
      <a:lvl1pPr algn="r" defTabSz="342900">
        <a:spcBef>
          <a:spcPts val="450"/>
        </a:spcBef>
        <a:defRPr sz="750">
          <a:solidFill>
            <a:schemeClr val="tx1"/>
          </a:solidFill>
          <a:latin typeface="+mn-lt"/>
          <a:ea typeface="+mn-ea"/>
          <a:cs typeface="+mn-cs"/>
          <a:sym typeface="Calibri"/>
        </a:defRPr>
      </a:lvl1pPr>
      <a:lvl2pPr indent="342900" algn="r" defTabSz="342900">
        <a:spcBef>
          <a:spcPts val="450"/>
        </a:spcBef>
        <a:defRPr sz="750">
          <a:solidFill>
            <a:schemeClr val="tx1"/>
          </a:solidFill>
          <a:latin typeface="+mn-lt"/>
          <a:ea typeface="+mn-ea"/>
          <a:cs typeface="+mn-cs"/>
          <a:sym typeface="Calibri"/>
        </a:defRPr>
      </a:lvl2pPr>
      <a:lvl3pPr indent="685800" algn="r" defTabSz="342900">
        <a:spcBef>
          <a:spcPts val="450"/>
        </a:spcBef>
        <a:defRPr sz="750">
          <a:solidFill>
            <a:schemeClr val="tx1"/>
          </a:solidFill>
          <a:latin typeface="+mn-lt"/>
          <a:ea typeface="+mn-ea"/>
          <a:cs typeface="+mn-cs"/>
          <a:sym typeface="Calibri"/>
        </a:defRPr>
      </a:lvl3pPr>
      <a:lvl4pPr indent="1028700" algn="r" defTabSz="342900">
        <a:spcBef>
          <a:spcPts val="450"/>
        </a:spcBef>
        <a:defRPr sz="750">
          <a:solidFill>
            <a:schemeClr val="tx1"/>
          </a:solidFill>
          <a:latin typeface="+mn-lt"/>
          <a:ea typeface="+mn-ea"/>
          <a:cs typeface="+mn-cs"/>
          <a:sym typeface="Calibri"/>
        </a:defRPr>
      </a:lvl4pPr>
      <a:lvl5pPr indent="1371600" algn="r" defTabSz="342900">
        <a:spcBef>
          <a:spcPts val="450"/>
        </a:spcBef>
        <a:defRPr sz="750">
          <a:solidFill>
            <a:schemeClr val="tx1"/>
          </a:solidFill>
          <a:latin typeface="+mn-lt"/>
          <a:ea typeface="+mn-ea"/>
          <a:cs typeface="+mn-cs"/>
          <a:sym typeface="Calibri"/>
        </a:defRPr>
      </a:lvl5pPr>
      <a:lvl6pPr indent="1714500" algn="r" defTabSz="342900">
        <a:spcBef>
          <a:spcPts val="450"/>
        </a:spcBef>
        <a:defRPr sz="750">
          <a:solidFill>
            <a:schemeClr val="tx1"/>
          </a:solidFill>
          <a:latin typeface="+mn-lt"/>
          <a:ea typeface="+mn-ea"/>
          <a:cs typeface="+mn-cs"/>
          <a:sym typeface="Calibri"/>
        </a:defRPr>
      </a:lvl6pPr>
      <a:lvl7pPr indent="2057400" algn="r" defTabSz="342900">
        <a:spcBef>
          <a:spcPts val="450"/>
        </a:spcBef>
        <a:defRPr sz="750">
          <a:solidFill>
            <a:schemeClr val="tx1"/>
          </a:solidFill>
          <a:latin typeface="+mn-lt"/>
          <a:ea typeface="+mn-ea"/>
          <a:cs typeface="+mn-cs"/>
          <a:sym typeface="Calibri"/>
        </a:defRPr>
      </a:lvl7pPr>
      <a:lvl8pPr indent="2400300" algn="r" defTabSz="342900">
        <a:spcBef>
          <a:spcPts val="450"/>
        </a:spcBef>
        <a:defRPr sz="750">
          <a:solidFill>
            <a:schemeClr val="tx1"/>
          </a:solidFill>
          <a:latin typeface="+mn-lt"/>
          <a:ea typeface="+mn-ea"/>
          <a:cs typeface="+mn-cs"/>
          <a:sym typeface="Calibri"/>
        </a:defRPr>
      </a:lvl8pPr>
      <a:lvl9pPr indent="2743200" algn="r" defTabSz="342900">
        <a:spcBef>
          <a:spcPts val="450"/>
        </a:spcBef>
        <a:defRPr sz="75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5.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tiff"/><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8.tiff"/><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hyperlink" Target="https://gofile.me/6A5cs/t8W6ExxRA" TargetMode="External"/><Relationship Id="rId4" Type="http://schemas.openxmlformats.org/officeDocument/2006/relationships/hyperlink" Target="http://ceos.org/ard"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5.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41" name="Google Shape;317;p54">
            <a:extLst>
              <a:ext uri="{FF2B5EF4-FFF2-40B4-BE49-F238E27FC236}">
                <a16:creationId xmlns:a16="http://schemas.microsoft.com/office/drawing/2014/main" id="{7DB5271D-AE43-074F-810E-1F2C38162DB3}"/>
              </a:ext>
            </a:extLst>
          </p:cNvPr>
          <p:cNvSpPr>
            <a:spLocks noGrp="1"/>
          </p:cNvSpPr>
          <p:nvPr>
            <p:ph type="sldNum" idx="12"/>
          </p:nvPr>
        </p:nvSpPr>
        <p:spPr>
          <a:xfrm>
            <a:off x="8915400" y="4933950"/>
            <a:ext cx="146475" cy="140400"/>
          </a:xfrm>
          <a:prstGeom prst="roundRect">
            <a:avLst>
              <a:gd name="adj" fmla="val 16667"/>
            </a:avLst>
          </a:prstGeom>
          <a:solidFill>
            <a:schemeClr val="lt1">
              <a:alpha val="48240"/>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noAutofit/>
          </a:bodyPr>
          <a:lstStyle/>
          <a:p>
            <a:fld id="{00000000-1234-1234-1234-123412341234}" type="slidenum">
              <a:rPr lang="en"/>
              <a:pPr/>
              <a:t>1</a:t>
            </a:fld>
            <a:endParaRPr dirty="0"/>
          </a:p>
        </p:txBody>
      </p:sp>
      <p:pic>
        <p:nvPicPr>
          <p:cNvPr id="4" name="Picture 3">
            <a:extLst>
              <a:ext uri="{FF2B5EF4-FFF2-40B4-BE49-F238E27FC236}">
                <a16:creationId xmlns:a16="http://schemas.microsoft.com/office/drawing/2014/main" id="{E51CD448-08F6-9140-BF6B-9756D8ACA8F2}"/>
              </a:ext>
            </a:extLst>
          </p:cNvPr>
          <p:cNvPicPr>
            <a:picLocks noChangeAspect="1"/>
          </p:cNvPicPr>
          <p:nvPr/>
        </p:nvPicPr>
        <p:blipFill>
          <a:blip r:embed="rId3"/>
          <a:stretch>
            <a:fillRect/>
          </a:stretch>
        </p:blipFill>
        <p:spPr>
          <a:xfrm>
            <a:off x="-76200" y="-22860"/>
            <a:ext cx="9296400" cy="5220000"/>
          </a:xfrm>
          <a:prstGeom prst="rect">
            <a:avLst/>
          </a:prstGeom>
        </p:spPr>
      </p:pic>
      <p:sp>
        <p:nvSpPr>
          <p:cNvPr id="8" name="Google Shape;67;p1">
            <a:extLst>
              <a:ext uri="{FF2B5EF4-FFF2-40B4-BE49-F238E27FC236}">
                <a16:creationId xmlns:a16="http://schemas.microsoft.com/office/drawing/2014/main" id="{5646CAA0-47AF-6940-9CE7-07B4F50F782E}"/>
              </a:ext>
            </a:extLst>
          </p:cNvPr>
          <p:cNvSpPr/>
          <p:nvPr/>
        </p:nvSpPr>
        <p:spPr>
          <a:xfrm>
            <a:off x="5437168" y="3214706"/>
            <a:ext cx="3624707" cy="1185844"/>
          </a:xfrm>
          <a:prstGeom prst="rect">
            <a:avLst/>
          </a:prstGeom>
          <a:noFill/>
          <a:ln>
            <a:noFill/>
          </a:ln>
        </p:spPr>
        <p:txBody>
          <a:bodyPr spcFirstLastPara="1" wrap="square" lIns="0" tIns="0" rIns="0" bIns="0" anchor="t" anchorCtr="0">
            <a:noAutofit/>
          </a:bodyPr>
          <a:lstStyle/>
          <a:p>
            <a:pPr marL="0" marR="0" lvl="0" indent="0" algn="r" rtl="0">
              <a:lnSpc>
                <a:spcPct val="150000"/>
              </a:lnSpc>
              <a:spcBef>
                <a:spcPts val="0"/>
              </a:spcBef>
              <a:spcAft>
                <a:spcPts val="0"/>
              </a:spcAft>
              <a:buNone/>
            </a:pPr>
            <a:r>
              <a:rPr lang="en-GB" sz="1650" b="1" i="0" u="none" strike="noStrike" cap="none" dirty="0">
                <a:solidFill>
                  <a:schemeClr val="accent1"/>
                </a:solidFill>
                <a:latin typeface="Montserrat"/>
                <a:ea typeface="Montserrat"/>
                <a:cs typeface="Montserrat"/>
                <a:sym typeface="Montserrat"/>
              </a:rPr>
              <a:t>LSI-VC-15 </a:t>
            </a:r>
          </a:p>
          <a:p>
            <a:pPr marL="0" marR="0" lvl="0" indent="0" algn="r" rtl="0">
              <a:lnSpc>
                <a:spcPct val="150000"/>
              </a:lnSpc>
              <a:spcBef>
                <a:spcPts val="0"/>
              </a:spcBef>
              <a:spcAft>
                <a:spcPts val="0"/>
              </a:spcAft>
              <a:buNone/>
            </a:pPr>
            <a:r>
              <a:rPr lang="en-AU" sz="1650" b="1" i="0" u="none" strike="noStrike" cap="none" dirty="0">
                <a:solidFill>
                  <a:schemeClr val="accent1"/>
                </a:solidFill>
                <a:latin typeface="Montserrat"/>
                <a:ea typeface="Montserrat"/>
                <a:cs typeface="Montserrat"/>
                <a:sym typeface="Montserrat"/>
              </a:rPr>
              <a:t>Commercial Engagement Session</a:t>
            </a:r>
            <a:endParaRPr sz="1650" b="1" i="0" u="none" strike="noStrike" cap="none" dirty="0">
              <a:solidFill>
                <a:schemeClr val="accent1"/>
              </a:solidFill>
              <a:latin typeface="Montserrat"/>
              <a:ea typeface="Montserrat"/>
              <a:cs typeface="Montserrat"/>
              <a:sym typeface="Montserrat"/>
            </a:endParaRPr>
          </a:p>
          <a:p>
            <a:pPr marL="0" marR="0" lvl="0" indent="0" algn="r" rtl="0">
              <a:lnSpc>
                <a:spcPct val="150000"/>
              </a:lnSpc>
              <a:spcBef>
                <a:spcPts val="0"/>
              </a:spcBef>
              <a:spcAft>
                <a:spcPts val="0"/>
              </a:spcAft>
              <a:buNone/>
            </a:pPr>
            <a:endParaRPr lang="en-GB" sz="1650" b="1" i="0" u="none" strike="noStrike" cap="none" dirty="0">
              <a:solidFill>
                <a:schemeClr val="accent1"/>
              </a:solidFill>
              <a:latin typeface="Montserrat"/>
              <a:ea typeface="Montserrat"/>
              <a:cs typeface="Montserrat"/>
              <a:sym typeface="Montserrat"/>
            </a:endParaRPr>
          </a:p>
          <a:p>
            <a:pPr marL="0" marR="0" lvl="0" indent="0" algn="r" rtl="0">
              <a:lnSpc>
                <a:spcPct val="150000"/>
              </a:lnSpc>
              <a:spcBef>
                <a:spcPts val="0"/>
              </a:spcBef>
              <a:spcAft>
                <a:spcPts val="0"/>
              </a:spcAft>
              <a:buNone/>
            </a:pPr>
            <a:r>
              <a:rPr lang="en-AU" sz="1650" b="1" i="0" u="none" strike="noStrike" cap="none" dirty="0">
                <a:solidFill>
                  <a:schemeClr val="accent1"/>
                </a:solidFill>
                <a:latin typeface="Montserrat"/>
                <a:ea typeface="Montserrat"/>
                <a:cs typeface="Montserrat"/>
                <a:sym typeface="Montserrat"/>
              </a:rPr>
              <a:t>Tokyo, Japan</a:t>
            </a:r>
            <a:r>
              <a:rPr lang="en-AU" sz="1650" b="1" dirty="0">
                <a:solidFill>
                  <a:schemeClr val="accent1"/>
                </a:solidFill>
                <a:latin typeface="Montserrat"/>
                <a:ea typeface="Montserrat"/>
                <a:cs typeface="Montserrat"/>
                <a:sym typeface="Montserrat"/>
              </a:rPr>
              <a:t>, </a:t>
            </a:r>
            <a:r>
              <a:rPr lang="en-GB" sz="1650" b="1" i="0" u="none" strike="noStrike" cap="none" dirty="0">
                <a:solidFill>
                  <a:schemeClr val="accent1"/>
                </a:solidFill>
                <a:latin typeface="Montserrat"/>
                <a:ea typeface="Montserrat"/>
                <a:cs typeface="Montserrat"/>
                <a:sym typeface="Montserrat"/>
              </a:rPr>
              <a:t>April 5, 2024</a:t>
            </a:r>
            <a:endParaRPr sz="1650" b="1" i="0" u="none" strike="noStrike" cap="none" dirty="0">
              <a:solidFill>
                <a:schemeClr val="accent1"/>
              </a:solidFill>
              <a:latin typeface="Montserrat"/>
              <a:ea typeface="Montserrat"/>
              <a:cs typeface="Montserrat"/>
              <a:sym typeface="Montserrat"/>
            </a:endParaRPr>
          </a:p>
        </p:txBody>
      </p:sp>
      <p:sp>
        <p:nvSpPr>
          <p:cNvPr id="9" name="Shape 10">
            <a:extLst>
              <a:ext uri="{FF2B5EF4-FFF2-40B4-BE49-F238E27FC236}">
                <a16:creationId xmlns:a16="http://schemas.microsoft.com/office/drawing/2014/main" id="{440582EB-7488-9F44-A228-6FAA3F6ED3EE}"/>
              </a:ext>
            </a:extLst>
          </p:cNvPr>
          <p:cNvSpPr txBox="1">
            <a:spLocks/>
          </p:cNvSpPr>
          <p:nvPr/>
        </p:nvSpPr>
        <p:spPr>
          <a:xfrm>
            <a:off x="235095" y="438150"/>
            <a:ext cx="7537305" cy="454168"/>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200" b="1" i="0" u="none" strike="noStrike" cap="none">
                <a:solidFill>
                  <a:srgbClr val="000000"/>
                </a:solidFill>
                <a:latin typeface="Droid Serif"/>
                <a:ea typeface="Droid Serif"/>
                <a:cs typeface="Droid Serif"/>
                <a:sym typeface="Droid Serif"/>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sz="1800" b="0">
                <a:solidFill>
                  <a:srgbClr val="000000"/>
                </a:solidFill>
              </a:defRPr>
            </a:pPr>
            <a:r>
              <a:rPr lang="en-AU" sz="2400" b="0" dirty="0">
                <a:solidFill>
                  <a:schemeClr val="bg1"/>
                </a:solidFill>
                <a:latin typeface=""/>
              </a:rPr>
              <a:t>CEOS-ARD for Synthetic Aperture Radar</a:t>
            </a:r>
            <a:endParaRPr lang="en-AU" sz="4000" dirty="0">
              <a:solidFill>
                <a:schemeClr val="bg1">
                  <a:lumMod val="75000"/>
                </a:schemeClr>
              </a:solidFill>
              <a:latin typeface=""/>
            </a:endParaRPr>
          </a:p>
        </p:txBody>
      </p:sp>
      <p:sp>
        <p:nvSpPr>
          <p:cNvPr id="11" name="Shape 10">
            <a:extLst>
              <a:ext uri="{FF2B5EF4-FFF2-40B4-BE49-F238E27FC236}">
                <a16:creationId xmlns:a16="http://schemas.microsoft.com/office/drawing/2014/main" id="{2E4DD0EE-B9B8-9742-8244-CD766B757834}"/>
              </a:ext>
            </a:extLst>
          </p:cNvPr>
          <p:cNvSpPr txBox="1">
            <a:spLocks/>
          </p:cNvSpPr>
          <p:nvPr/>
        </p:nvSpPr>
        <p:spPr>
          <a:xfrm>
            <a:off x="194584" y="1185311"/>
            <a:ext cx="5061080" cy="2516498"/>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685800">
              <a:defRPr sz="1800" b="0">
                <a:solidFill>
                  <a:srgbClr val="000000"/>
                </a:solidFill>
              </a:defRPr>
            </a:pPr>
            <a:r>
              <a:rPr lang="en-AU" sz="1400" u="sng" dirty="0">
                <a:solidFill>
                  <a:schemeClr val="bg1">
                    <a:lumMod val="75000"/>
                  </a:schemeClr>
                </a:solidFill>
                <a:latin typeface="Helvetica" pitchFamily="2" charset="0"/>
              </a:rPr>
              <a:t>Ake Rosenqvist</a:t>
            </a:r>
            <a:r>
              <a:rPr lang="en-AU" sz="1400" baseline="30000" dirty="0">
                <a:solidFill>
                  <a:schemeClr val="bg1">
                    <a:lumMod val="75000"/>
                  </a:schemeClr>
                </a:solidFill>
                <a:latin typeface="Helvetica" pitchFamily="2" charset="0"/>
              </a:rPr>
              <a:t>1,2</a:t>
            </a:r>
            <a:r>
              <a:rPr lang="en-AU" sz="1400" b="0" dirty="0">
                <a:solidFill>
                  <a:schemeClr val="bg1">
                    <a:lumMod val="75000"/>
                  </a:schemeClr>
                </a:solidFill>
                <a:latin typeface="Helvetica" pitchFamily="2" charset="0"/>
              </a:rPr>
              <a:t>, Takeo Tadono</a:t>
            </a:r>
            <a:r>
              <a:rPr lang="en-AU" sz="1400" b="0" baseline="30000" dirty="0">
                <a:solidFill>
                  <a:schemeClr val="bg1">
                    <a:lumMod val="75000"/>
                  </a:schemeClr>
                </a:solidFill>
                <a:latin typeface="Helvetica" pitchFamily="2" charset="0"/>
              </a:rPr>
              <a:t>2</a:t>
            </a:r>
            <a:r>
              <a:rPr lang="en-AU" sz="1400" b="0" dirty="0">
                <a:solidFill>
                  <a:schemeClr val="bg1">
                    <a:lumMod val="75000"/>
                  </a:schemeClr>
                </a:solidFill>
                <a:latin typeface="Helvetica" pitchFamily="2" charset="0"/>
              </a:rPr>
              <a:t>, Francois Charbonneau</a:t>
            </a:r>
            <a:r>
              <a:rPr lang="en-AU" sz="1400" b="0" baseline="30000" dirty="0">
                <a:solidFill>
                  <a:schemeClr val="bg1">
                    <a:lumMod val="75000"/>
                  </a:schemeClr>
                </a:solidFill>
                <a:latin typeface="Helvetica" pitchFamily="2" charset="0"/>
              </a:rPr>
              <a:t>3</a:t>
            </a:r>
            <a:r>
              <a:rPr lang="en-AU" sz="1400" b="0" dirty="0">
                <a:solidFill>
                  <a:schemeClr val="bg1">
                    <a:lumMod val="75000"/>
                  </a:schemeClr>
                </a:solidFill>
                <a:latin typeface="Helvetica" pitchFamily="2" charset="0"/>
              </a:rPr>
              <a:t>, Clément Albinet</a:t>
            </a:r>
            <a:r>
              <a:rPr lang="en-AU" sz="1400" b="0" baseline="30000" dirty="0">
                <a:solidFill>
                  <a:schemeClr val="bg1">
                    <a:lumMod val="75000"/>
                  </a:schemeClr>
                </a:solidFill>
                <a:latin typeface="Helvetica" pitchFamily="2" charset="0"/>
              </a:rPr>
              <a:t>4</a:t>
            </a:r>
            <a:r>
              <a:rPr lang="en-AU" sz="1400" b="0" dirty="0">
                <a:solidFill>
                  <a:schemeClr val="bg1">
                    <a:lumMod val="75000"/>
                  </a:schemeClr>
                </a:solidFill>
                <a:latin typeface="Helvetica" pitchFamily="2" charset="0"/>
              </a:rPr>
              <a:t>, Bruce Chapman</a:t>
            </a:r>
            <a:r>
              <a:rPr lang="en-AU" sz="1400" b="0" baseline="30000" dirty="0">
                <a:solidFill>
                  <a:schemeClr val="bg1">
                    <a:lumMod val="75000"/>
                  </a:schemeClr>
                </a:solidFill>
                <a:latin typeface="Helvetica" pitchFamily="2" charset="0"/>
              </a:rPr>
              <a:t>5</a:t>
            </a:r>
            <a:r>
              <a:rPr lang="en-AU" sz="1400" b="0" dirty="0">
                <a:solidFill>
                  <a:schemeClr val="bg1">
                    <a:lumMod val="75000"/>
                  </a:schemeClr>
                </a:solidFill>
                <a:latin typeface="Helvetica" pitchFamily="2" charset="0"/>
              </a:rPr>
              <a:t>, Danilo Dadamia</a:t>
            </a:r>
            <a:r>
              <a:rPr lang="en-AU" sz="1400" b="0" baseline="30000" dirty="0">
                <a:solidFill>
                  <a:schemeClr val="bg1">
                    <a:lumMod val="75000"/>
                  </a:schemeClr>
                </a:solidFill>
                <a:latin typeface="Helvetica" pitchFamily="2" charset="0"/>
              </a:rPr>
              <a:t>6</a:t>
            </a:r>
            <a:r>
              <a:rPr lang="en-AU" sz="1400" b="0" dirty="0">
                <a:solidFill>
                  <a:schemeClr val="bg1">
                    <a:lumMod val="75000"/>
                  </a:schemeClr>
                </a:solidFill>
                <a:latin typeface="Helvetica" pitchFamily="2" charset="0"/>
              </a:rPr>
              <a:t> </a:t>
            </a:r>
          </a:p>
          <a:p>
            <a:pPr defTabSz="685800">
              <a:defRPr sz="1800" b="0">
                <a:solidFill>
                  <a:srgbClr val="000000"/>
                </a:solidFill>
              </a:defRPr>
            </a:pPr>
            <a:r>
              <a:rPr lang="en-AU" sz="1400" b="0" dirty="0">
                <a:solidFill>
                  <a:schemeClr val="bg1">
                    <a:lumMod val="75000"/>
                  </a:schemeClr>
                </a:solidFill>
                <a:latin typeface="Helvetica" pitchFamily="2" charset="0"/>
              </a:rPr>
              <a:t>Guillaume Hajdush</a:t>
            </a:r>
            <a:r>
              <a:rPr lang="en-AU" sz="1400" b="0" baseline="30000" dirty="0">
                <a:solidFill>
                  <a:schemeClr val="bg1">
                    <a:lumMod val="75000"/>
                  </a:schemeClr>
                </a:solidFill>
                <a:latin typeface="Helvetica" pitchFamily="2" charset="0"/>
              </a:rPr>
              <a:t>7</a:t>
            </a:r>
            <a:r>
              <a:rPr lang="en-AU" sz="1400" b="0" dirty="0">
                <a:solidFill>
                  <a:schemeClr val="bg1">
                    <a:lumMod val="75000"/>
                  </a:schemeClr>
                </a:solidFill>
                <a:latin typeface="Helvetica" pitchFamily="2" charset="0"/>
              </a:rPr>
              <a:t>, Josef Kellndorfer</a:t>
            </a:r>
            <a:r>
              <a:rPr lang="en-AU" sz="1400" b="0" baseline="30000" dirty="0">
                <a:solidFill>
                  <a:schemeClr val="bg1">
                    <a:lumMod val="75000"/>
                  </a:schemeClr>
                </a:solidFill>
                <a:latin typeface="Helvetica" pitchFamily="2" charset="0"/>
              </a:rPr>
              <a:t>8</a:t>
            </a:r>
            <a:r>
              <a:rPr lang="en-AU" sz="1400" b="0" dirty="0">
                <a:solidFill>
                  <a:schemeClr val="bg1">
                    <a:lumMod val="75000"/>
                  </a:schemeClr>
                </a:solidFill>
                <a:latin typeface="Helvetica" pitchFamily="2" charset="0"/>
              </a:rPr>
              <a:t>, Marco Lavalle</a:t>
            </a:r>
            <a:r>
              <a:rPr lang="en-AU" sz="1400" b="0" baseline="30000" dirty="0">
                <a:solidFill>
                  <a:schemeClr val="bg1">
                    <a:lumMod val="75000"/>
                  </a:schemeClr>
                </a:solidFill>
                <a:latin typeface="Helvetica" pitchFamily="2" charset="0"/>
              </a:rPr>
              <a:t>5</a:t>
            </a:r>
            <a:r>
              <a:rPr lang="en-AU" sz="1400" b="0" dirty="0">
                <a:solidFill>
                  <a:schemeClr val="bg1">
                    <a:lumMod val="75000"/>
                  </a:schemeClr>
                </a:solidFill>
                <a:latin typeface="Helvetica" pitchFamily="2" charset="0"/>
              </a:rPr>
              <a:t>, </a:t>
            </a:r>
          </a:p>
          <a:p>
            <a:pPr defTabSz="685800">
              <a:defRPr sz="1800" b="0">
                <a:solidFill>
                  <a:srgbClr val="000000"/>
                </a:solidFill>
              </a:defRPr>
            </a:pPr>
            <a:r>
              <a:rPr lang="en-AU" sz="1400" b="0" dirty="0">
                <a:solidFill>
                  <a:schemeClr val="bg1">
                    <a:lumMod val="75000"/>
                  </a:schemeClr>
                </a:solidFill>
                <a:latin typeface="Helvetica" pitchFamily="2" charset="0"/>
              </a:rPr>
              <a:t>Tom Logan</a:t>
            </a:r>
            <a:r>
              <a:rPr lang="en-AU" sz="1400" b="0" baseline="30000" dirty="0">
                <a:solidFill>
                  <a:schemeClr val="bg1">
                    <a:lumMod val="75000"/>
                  </a:schemeClr>
                </a:solidFill>
                <a:latin typeface="Helvetica" pitchFamily="2" charset="0"/>
              </a:rPr>
              <a:t>9</a:t>
            </a:r>
            <a:r>
              <a:rPr lang="en-AU" sz="1400" b="0" dirty="0">
                <a:solidFill>
                  <a:schemeClr val="bg1">
                    <a:lumMod val="75000"/>
                  </a:schemeClr>
                </a:solidFill>
                <a:latin typeface="Helvetica" pitchFamily="2" charset="0"/>
              </a:rPr>
              <a:t>, Franz Meyer</a:t>
            </a:r>
            <a:r>
              <a:rPr lang="en-AU" sz="1400" b="0" baseline="30000" dirty="0">
                <a:solidFill>
                  <a:schemeClr val="bg1">
                    <a:lumMod val="75000"/>
                  </a:schemeClr>
                </a:solidFill>
                <a:latin typeface="Helvetica" pitchFamily="2" charset="0"/>
              </a:rPr>
              <a:t>9</a:t>
            </a:r>
            <a:r>
              <a:rPr lang="en-AU" sz="1400" b="0" dirty="0">
                <a:solidFill>
                  <a:schemeClr val="bg1">
                    <a:lumMod val="75000"/>
                  </a:schemeClr>
                </a:solidFill>
                <a:latin typeface="Helvetica" pitchFamily="2" charset="0"/>
              </a:rPr>
              <a:t>, Nuno Miranda</a:t>
            </a:r>
            <a:r>
              <a:rPr lang="en-AU" sz="1400" b="0" baseline="30000" dirty="0">
                <a:solidFill>
                  <a:schemeClr val="bg1">
                    <a:lumMod val="75000"/>
                  </a:schemeClr>
                </a:solidFill>
                <a:latin typeface="Helvetica" pitchFamily="2" charset="0"/>
              </a:rPr>
              <a:t>3</a:t>
            </a:r>
            <a:r>
              <a:rPr lang="en-AU" sz="1400" b="0" dirty="0">
                <a:solidFill>
                  <a:schemeClr val="bg1">
                    <a:lumMod val="75000"/>
                  </a:schemeClr>
                </a:solidFill>
                <a:latin typeface="Helvetica" pitchFamily="2" charset="0"/>
              </a:rPr>
              <a:t>, Paolo Pasquali</a:t>
            </a:r>
            <a:r>
              <a:rPr lang="en-AU" sz="1400" b="0" baseline="30000" dirty="0">
                <a:solidFill>
                  <a:schemeClr val="bg1">
                    <a:lumMod val="75000"/>
                  </a:schemeClr>
                </a:solidFill>
                <a:latin typeface="Helvetica" pitchFamily="2" charset="0"/>
              </a:rPr>
              <a:t>10</a:t>
            </a:r>
            <a:r>
              <a:rPr lang="en-AU" sz="1400" b="0" dirty="0">
                <a:solidFill>
                  <a:schemeClr val="bg1">
                    <a:lumMod val="75000"/>
                  </a:schemeClr>
                </a:solidFill>
                <a:latin typeface="Helvetica" pitchFamily="2" charset="0"/>
              </a:rPr>
              <a:t>; Marko Repse</a:t>
            </a:r>
            <a:r>
              <a:rPr lang="en-AU" sz="1400" b="0" baseline="30000" dirty="0">
                <a:solidFill>
                  <a:schemeClr val="bg1">
                    <a:lumMod val="75000"/>
                  </a:schemeClr>
                </a:solidFill>
                <a:latin typeface="Helvetica" pitchFamily="2" charset="0"/>
              </a:rPr>
              <a:t>11</a:t>
            </a:r>
            <a:r>
              <a:rPr lang="en-AU" sz="1400" b="0" dirty="0">
                <a:solidFill>
                  <a:schemeClr val="bg1">
                    <a:lumMod val="75000"/>
                  </a:schemeClr>
                </a:solidFill>
                <a:latin typeface="Helvetica" pitchFamily="2" charset="0"/>
              </a:rPr>
              <a:t>, Hari Priya Sakethapuram</a:t>
            </a:r>
            <a:r>
              <a:rPr lang="en-AU" sz="1400" b="0" baseline="30000" dirty="0">
                <a:solidFill>
                  <a:schemeClr val="bg1">
                    <a:lumMod val="75000"/>
                  </a:schemeClr>
                </a:solidFill>
                <a:latin typeface="Helvetica" pitchFamily="2" charset="0"/>
              </a:rPr>
              <a:t>12</a:t>
            </a:r>
            <a:r>
              <a:rPr lang="en-AU" sz="1400" b="0" dirty="0">
                <a:solidFill>
                  <a:schemeClr val="bg1">
                    <a:lumMod val="75000"/>
                  </a:schemeClr>
                </a:solidFill>
                <a:latin typeface="Helvetica" pitchFamily="2" charset="0"/>
              </a:rPr>
              <a:t>, Andreia Siqueira</a:t>
            </a:r>
            <a:r>
              <a:rPr lang="en-AU" sz="1400" b="0" baseline="30000" dirty="0">
                <a:solidFill>
                  <a:schemeClr val="bg1">
                    <a:lumMod val="75000"/>
                  </a:schemeClr>
                </a:solidFill>
                <a:latin typeface="Helvetica" pitchFamily="2" charset="0"/>
              </a:rPr>
              <a:t>13</a:t>
            </a:r>
            <a:r>
              <a:rPr lang="en-AU" sz="1400" b="0" dirty="0">
                <a:solidFill>
                  <a:schemeClr val="bg1">
                    <a:lumMod val="75000"/>
                  </a:schemeClr>
                </a:solidFill>
                <a:latin typeface="Helvetica" pitchFamily="2" charset="0"/>
              </a:rPr>
              <a:t>; David Small</a:t>
            </a:r>
            <a:r>
              <a:rPr lang="en-AU" sz="1400" b="0" baseline="30000" dirty="0">
                <a:solidFill>
                  <a:schemeClr val="bg1">
                    <a:lumMod val="75000"/>
                  </a:schemeClr>
                </a:solidFill>
                <a:latin typeface="Helvetica" pitchFamily="2" charset="0"/>
              </a:rPr>
              <a:t>14</a:t>
            </a:r>
            <a:r>
              <a:rPr lang="en-AU" sz="1400" b="0" dirty="0">
                <a:solidFill>
                  <a:schemeClr val="bg1">
                    <a:lumMod val="75000"/>
                  </a:schemeClr>
                </a:solidFill>
                <a:latin typeface="Helvetica" pitchFamily="2" charset="0"/>
              </a:rPr>
              <a:t>, Medhavy Thankappan</a:t>
            </a:r>
            <a:r>
              <a:rPr lang="en-AU" sz="1400" b="0" baseline="30000" dirty="0">
                <a:solidFill>
                  <a:schemeClr val="bg1">
                    <a:lumMod val="75000"/>
                  </a:schemeClr>
                </a:solidFill>
                <a:latin typeface="Helvetica" pitchFamily="2" charset="0"/>
              </a:rPr>
              <a:t>13</a:t>
            </a:r>
            <a:r>
              <a:rPr lang="en-AU" sz="1400" b="0" dirty="0">
                <a:solidFill>
                  <a:schemeClr val="bg1">
                    <a:lumMod val="75000"/>
                  </a:schemeClr>
                </a:solidFill>
                <a:latin typeface="Helvetica" pitchFamily="2" charset="0"/>
              </a:rPr>
              <a:t>, John Truckenbrodt</a:t>
            </a:r>
            <a:r>
              <a:rPr lang="en-AU" sz="1400" b="0" baseline="30000" dirty="0">
                <a:solidFill>
                  <a:schemeClr val="bg1">
                    <a:lumMod val="75000"/>
                  </a:schemeClr>
                </a:solidFill>
                <a:latin typeface="Helvetica" pitchFamily="2" charset="0"/>
              </a:rPr>
              <a:t>15</a:t>
            </a:r>
            <a:r>
              <a:rPr lang="en-AU" sz="1400" b="0" dirty="0">
                <a:solidFill>
                  <a:schemeClr val="bg1">
                    <a:lumMod val="75000"/>
                  </a:schemeClr>
                </a:solidFill>
                <a:latin typeface="Helvetica" pitchFamily="2" charset="0"/>
              </a:rPr>
              <a:t>, </a:t>
            </a:r>
          </a:p>
          <a:p>
            <a:pPr defTabSz="685800">
              <a:defRPr sz="1800" b="0">
                <a:solidFill>
                  <a:srgbClr val="000000"/>
                </a:solidFill>
              </a:defRPr>
            </a:pPr>
            <a:r>
              <a:rPr lang="en-AU" sz="1400" b="0" dirty="0">
                <a:solidFill>
                  <a:schemeClr val="bg1">
                    <a:lumMod val="75000"/>
                  </a:schemeClr>
                </a:solidFill>
                <a:latin typeface="Helvetica" pitchFamily="2" charset="0"/>
              </a:rPr>
              <a:t>Fang Yuan</a:t>
            </a:r>
            <a:r>
              <a:rPr lang="en-AU" sz="1400" b="0" baseline="30000" dirty="0">
                <a:solidFill>
                  <a:schemeClr val="bg1">
                    <a:lumMod val="75000"/>
                  </a:schemeClr>
                </a:solidFill>
                <a:latin typeface="Helvetica" pitchFamily="2" charset="0"/>
              </a:rPr>
              <a:t>16</a:t>
            </a:r>
            <a:r>
              <a:rPr lang="en-AU" sz="1400" b="0" dirty="0">
                <a:solidFill>
                  <a:schemeClr val="bg1">
                    <a:lumMod val="75000"/>
                  </a:schemeClr>
                </a:solidFill>
                <a:latin typeface="Helvetica" pitchFamily="2" charset="0"/>
              </a:rPr>
              <a:t>, Howard Zebker</a:t>
            </a:r>
            <a:r>
              <a:rPr lang="en-AU" sz="1400" b="0" baseline="30000" dirty="0">
                <a:solidFill>
                  <a:schemeClr val="bg1">
                    <a:lumMod val="75000"/>
                  </a:schemeClr>
                </a:solidFill>
                <a:latin typeface="Helvetica" pitchFamily="2" charset="0"/>
              </a:rPr>
              <a:t>17</a:t>
            </a:r>
            <a:r>
              <a:rPr lang="en-AU" sz="1400" b="0" dirty="0">
                <a:solidFill>
                  <a:schemeClr val="bg1">
                    <a:lumMod val="75000"/>
                  </a:schemeClr>
                </a:solidFill>
                <a:latin typeface="Helvetica" pitchFamily="2" charset="0"/>
              </a:rPr>
              <a:t>, Zheng-Shu Zhou</a:t>
            </a:r>
            <a:r>
              <a:rPr lang="en-AU" sz="1400" b="0" baseline="30000" dirty="0">
                <a:solidFill>
                  <a:schemeClr val="bg1">
                    <a:lumMod val="75000"/>
                  </a:schemeClr>
                </a:solidFill>
                <a:latin typeface="Helvetica" pitchFamily="2" charset="0"/>
              </a:rPr>
              <a:t>18</a:t>
            </a:r>
            <a:br>
              <a:rPr lang="en-AU" sz="1400" b="0" dirty="0">
                <a:solidFill>
                  <a:schemeClr val="bg1">
                    <a:lumMod val="75000"/>
                  </a:schemeClr>
                </a:solidFill>
                <a:latin typeface="+mj-lt"/>
              </a:rPr>
            </a:br>
            <a:br>
              <a:rPr lang="en-AU" sz="1400" b="0" dirty="0">
                <a:solidFill>
                  <a:schemeClr val="bg1">
                    <a:lumMod val="75000"/>
                  </a:schemeClr>
                </a:solidFill>
                <a:latin typeface="+mj-lt"/>
              </a:rPr>
            </a:br>
            <a:r>
              <a:rPr lang="en-AU" sz="1300" b="0" dirty="0">
                <a:solidFill>
                  <a:schemeClr val="bg1">
                    <a:lumMod val="75000"/>
                  </a:schemeClr>
                </a:solidFill>
                <a:latin typeface="Helvetica" pitchFamily="2" charset="0"/>
              </a:rPr>
              <a:t>1 – soloEO; 2 – JAXA; 3 – NRCan; 4 – ESA; 5 – NASA JPL;                      6 – CONAE; 7 – CLS group; 8 – EBD; 9 – ASF; 10 – sarmap; </a:t>
            </a:r>
          </a:p>
          <a:p>
            <a:pPr defTabSz="685800">
              <a:defRPr sz="1800" b="0">
                <a:solidFill>
                  <a:srgbClr val="000000"/>
                </a:solidFill>
              </a:defRPr>
            </a:pPr>
            <a:r>
              <a:rPr lang="en-AU" sz="1300" b="0" dirty="0">
                <a:solidFill>
                  <a:schemeClr val="bg1">
                    <a:lumMod val="75000"/>
                  </a:schemeClr>
                </a:solidFill>
                <a:latin typeface="Helvetica" pitchFamily="2" charset="0"/>
              </a:rPr>
              <a:t>11 – Sinergise; 12 – ISRO; 13 – Geoscience Australia; </a:t>
            </a:r>
          </a:p>
          <a:p>
            <a:pPr defTabSz="685800">
              <a:defRPr sz="1800" b="0">
                <a:solidFill>
                  <a:srgbClr val="000000"/>
                </a:solidFill>
              </a:defRPr>
            </a:pPr>
            <a:r>
              <a:rPr lang="en-AU" sz="1300" b="0" dirty="0">
                <a:solidFill>
                  <a:schemeClr val="bg1">
                    <a:lumMod val="75000"/>
                  </a:schemeClr>
                </a:solidFill>
                <a:latin typeface="Helvetica" pitchFamily="2" charset="0"/>
              </a:rPr>
              <a:t>14 – Univ. Zürich; 15 – DLR; 16 – Digital Earth Africa; </a:t>
            </a:r>
          </a:p>
          <a:p>
            <a:pPr defTabSz="685800">
              <a:defRPr sz="1800" b="0">
                <a:solidFill>
                  <a:srgbClr val="000000"/>
                </a:solidFill>
              </a:defRPr>
            </a:pPr>
            <a:r>
              <a:rPr lang="en-AU" sz="1300" b="0" dirty="0">
                <a:solidFill>
                  <a:schemeClr val="bg1">
                    <a:lumMod val="75000"/>
                  </a:schemeClr>
                </a:solidFill>
                <a:latin typeface="Helvetica" pitchFamily="2" charset="0"/>
              </a:rPr>
              <a:t>17 – Stanford Univ; 18 – CSIRO</a:t>
            </a:r>
          </a:p>
          <a:p>
            <a:pPr defTabSz="685800">
              <a:defRPr sz="1800" b="0">
                <a:solidFill>
                  <a:srgbClr val="000000"/>
                </a:solidFill>
              </a:defRPr>
            </a:pPr>
            <a:endParaRPr lang="en-AU" sz="1400" b="0" dirty="0">
              <a:solidFill>
                <a:schemeClr val="bg1">
                  <a:lumMod val="75000"/>
                </a:schemeClr>
              </a:solidFill>
              <a:latin typeface="+mj-lt"/>
            </a:endParaRPr>
          </a:p>
        </p:txBody>
      </p:sp>
      <p:pic>
        <p:nvPicPr>
          <p:cNvPr id="12" name="Google Shape;17;p9">
            <a:extLst>
              <a:ext uri="{FF2B5EF4-FFF2-40B4-BE49-F238E27FC236}">
                <a16:creationId xmlns:a16="http://schemas.microsoft.com/office/drawing/2014/main" id="{58B2B6FD-C585-004A-894E-D9645016722C}"/>
              </a:ext>
            </a:extLst>
          </p:cNvPr>
          <p:cNvPicPr preferRelativeResize="0"/>
          <p:nvPr/>
        </p:nvPicPr>
        <p:blipFill rotWithShape="1">
          <a:blip r:embed="rId4">
            <a:alphaModFix/>
          </a:blip>
          <a:srcRect/>
          <a:stretch/>
        </p:blipFill>
        <p:spPr>
          <a:xfrm>
            <a:off x="103823" y="3983623"/>
            <a:ext cx="2054172" cy="1131386"/>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1585534067"/>
      </p:ext>
    </p:extLst>
  </p:cSld>
  <p:clrMapOvr>
    <a:masterClrMapping/>
  </p:clrMapOvr>
  <mc:AlternateContent xmlns:mc="http://schemas.openxmlformats.org/markup-compatibility/2006" xmlns:p14="http://schemas.microsoft.com/office/powerpoint/2010/main">
    <mc:Choice Requires="p14">
      <p:transition spd="slow" p14:dur="2000" advTm="105891"/>
    </mc:Choice>
    <mc:Fallback xmlns="">
      <p:transition spd="slow" advTm="10589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62"/>
          <p:cNvSpPr txBox="1">
            <a:spLocks noGrp="1"/>
          </p:cNvSpPr>
          <p:nvPr>
            <p:ph type="title"/>
          </p:nvPr>
        </p:nvSpPr>
        <p:spPr>
          <a:xfrm>
            <a:off x="2502431" y="-1"/>
            <a:ext cx="4398300" cy="857250"/>
          </a:xfrm>
          <a:prstGeom prst="rect">
            <a:avLst/>
          </a:prstGeom>
          <a:noFill/>
          <a:ln>
            <a:noFill/>
          </a:ln>
        </p:spPr>
        <p:txBody>
          <a:bodyPr spcFirstLastPara="1" wrap="square" lIns="68569" tIns="34275" rIns="68569" bIns="34275" anchor="ctr" anchorCtr="0">
            <a:noAutofit/>
          </a:bodyPr>
          <a:lstStyle/>
          <a:p>
            <a:pPr lvl="0" rtl="0">
              <a:buClr>
                <a:schemeClr val="dk1"/>
              </a:buClr>
              <a:buSzPts val="1100"/>
            </a:pPr>
            <a:r>
              <a:rPr lang="en" sz="2100" dirty="0"/>
              <a:t>CEOS-ARD / SAR</a:t>
            </a:r>
            <a:br>
              <a:rPr lang="en" sz="2100" dirty="0"/>
            </a:br>
            <a:r>
              <a:rPr lang="en" sz="1800" dirty="0"/>
              <a:t>Normalised Radar Backscatter (NRB)</a:t>
            </a:r>
            <a:r>
              <a:rPr lang="en" sz="750" dirty="0">
                <a:solidFill>
                  <a:schemeClr val="dk1"/>
                </a:solidFill>
                <a:latin typeface="Arial"/>
                <a:ea typeface="Arial"/>
                <a:cs typeface="Arial"/>
                <a:sym typeface="Arial"/>
              </a:rPr>
              <a:t> </a:t>
            </a:r>
            <a:endParaRPr sz="1800" dirty="0"/>
          </a:p>
        </p:txBody>
      </p:sp>
      <p:sp>
        <p:nvSpPr>
          <p:cNvPr id="397" name="Google Shape;397;p62"/>
          <p:cNvSpPr>
            <a:spLocks noGrp="1"/>
          </p:cNvSpPr>
          <p:nvPr>
            <p:ph type="sldNum" idx="12"/>
          </p:nvPr>
        </p:nvSpPr>
        <p:spPr>
          <a:xfrm>
            <a:off x="7740396" y="4947464"/>
            <a:ext cx="195300" cy="187200"/>
          </a:xfrm>
          <a:prstGeom prst="roundRect">
            <a:avLst>
              <a:gd name="adj" fmla="val 16667"/>
            </a:avLst>
          </a:prstGeom>
          <a:solidFill>
            <a:schemeClr val="lt1">
              <a:alpha val="48240"/>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noAutofit/>
          </a:bodyPr>
          <a:lstStyle/>
          <a:p>
            <a:pPr rtl="0"/>
            <a:fld id="{00000000-1234-1234-1234-123412341234}" type="slidenum">
              <a:rPr lang="en"/>
              <a:pPr rtl="0"/>
              <a:t>10</a:t>
            </a:fld>
            <a:endParaRPr/>
          </a:p>
        </p:txBody>
      </p:sp>
      <p:pic>
        <p:nvPicPr>
          <p:cNvPr id="9" name="Picture 8">
            <a:extLst>
              <a:ext uri="{FF2B5EF4-FFF2-40B4-BE49-F238E27FC236}">
                <a16:creationId xmlns:a16="http://schemas.microsoft.com/office/drawing/2014/main" id="{40C8E853-2F3F-7A4C-9FB3-0D9C65AB0F8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86602" y="4369716"/>
            <a:ext cx="840658" cy="685800"/>
          </a:xfrm>
          <a:prstGeom prst="rect">
            <a:avLst/>
          </a:prstGeom>
        </p:spPr>
      </p:pic>
      <p:pic>
        <p:nvPicPr>
          <p:cNvPr id="3" name="Picture 2">
            <a:extLst>
              <a:ext uri="{FF2B5EF4-FFF2-40B4-BE49-F238E27FC236}">
                <a16:creationId xmlns:a16="http://schemas.microsoft.com/office/drawing/2014/main" id="{441D25D6-4D0D-5145-88BD-1BB05544FD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 y="0"/>
            <a:ext cx="9145035" cy="6969600"/>
          </a:xfrm>
          <a:prstGeom prst="rect">
            <a:avLst/>
          </a:prstGeom>
        </p:spPr>
      </p:pic>
      <p:sp>
        <p:nvSpPr>
          <p:cNvPr id="7" name="TextBox 6">
            <a:extLst>
              <a:ext uri="{FF2B5EF4-FFF2-40B4-BE49-F238E27FC236}">
                <a16:creationId xmlns:a16="http://schemas.microsoft.com/office/drawing/2014/main" id="{8FB5D8BB-F518-2447-96E6-38710A3E728C}"/>
              </a:ext>
            </a:extLst>
          </p:cNvPr>
          <p:cNvSpPr txBox="1"/>
          <p:nvPr/>
        </p:nvSpPr>
        <p:spPr>
          <a:xfrm>
            <a:off x="259162" y="133350"/>
            <a:ext cx="5151038" cy="923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r>
              <a:rPr lang="en" dirty="0">
                <a:solidFill>
                  <a:schemeClr val="bg1"/>
                </a:solidFill>
                <a:latin typeface="Arial"/>
                <a:ea typeface="Arial"/>
                <a:cs typeface="Arial"/>
                <a:sym typeface="Arial"/>
              </a:rPr>
              <a:t>Standard level data (descending pass)</a:t>
            </a:r>
          </a:p>
          <a:p>
            <a:pPr marL="214313" indent="-214313">
              <a:buFontTx/>
              <a:buChar char="-"/>
            </a:pPr>
            <a:r>
              <a:rPr lang="en" dirty="0">
                <a:solidFill>
                  <a:schemeClr val="bg1"/>
                </a:solidFill>
                <a:latin typeface="Arial"/>
                <a:cs typeface="Arial"/>
                <a:sym typeface="Arial"/>
              </a:rPr>
              <a:t>Geometric Terrain Correction (ortho-rectified)</a:t>
            </a:r>
          </a:p>
          <a:p>
            <a:pPr marL="214313" indent="-214313">
              <a:buFontTx/>
              <a:buChar char="-"/>
            </a:pPr>
            <a:endParaRPr lang="en-GB" dirty="0">
              <a:solidFill>
                <a:schemeClr val="bg1"/>
              </a:solidFill>
            </a:endParaRPr>
          </a:p>
        </p:txBody>
      </p:sp>
    </p:spTree>
    <p:extLst>
      <p:ext uri="{BB962C8B-B14F-4D97-AF65-F5344CB8AC3E}">
        <p14:creationId xmlns:p14="http://schemas.microsoft.com/office/powerpoint/2010/main" val="428537218"/>
      </p:ext>
    </p:extLst>
  </p:cSld>
  <p:clrMapOvr>
    <a:masterClrMapping/>
  </p:clrMapOvr>
  <p:transition spd="med" advTm="78727"/>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62"/>
          <p:cNvSpPr txBox="1">
            <a:spLocks noGrp="1"/>
          </p:cNvSpPr>
          <p:nvPr>
            <p:ph type="title"/>
          </p:nvPr>
        </p:nvSpPr>
        <p:spPr>
          <a:xfrm>
            <a:off x="2502431" y="-1"/>
            <a:ext cx="4398300" cy="857250"/>
          </a:xfrm>
          <a:prstGeom prst="rect">
            <a:avLst/>
          </a:prstGeom>
          <a:noFill/>
          <a:ln>
            <a:noFill/>
          </a:ln>
        </p:spPr>
        <p:txBody>
          <a:bodyPr spcFirstLastPara="1" wrap="square" lIns="68569" tIns="34275" rIns="68569" bIns="34275" anchor="ctr" anchorCtr="0">
            <a:noAutofit/>
          </a:bodyPr>
          <a:lstStyle/>
          <a:p>
            <a:pPr lvl="0" rtl="0">
              <a:buClr>
                <a:schemeClr val="dk1"/>
              </a:buClr>
              <a:buSzPts val="1100"/>
            </a:pPr>
            <a:r>
              <a:rPr lang="en" sz="2100" dirty="0"/>
              <a:t>CEOS-ARD / SAR</a:t>
            </a:r>
            <a:br>
              <a:rPr lang="en" sz="2100" dirty="0"/>
            </a:br>
            <a:r>
              <a:rPr lang="en" sz="1800" dirty="0"/>
              <a:t>Normalised Radar Backscatter (NRB)</a:t>
            </a:r>
            <a:r>
              <a:rPr lang="en" sz="750" dirty="0">
                <a:solidFill>
                  <a:schemeClr val="dk1"/>
                </a:solidFill>
                <a:latin typeface="Arial"/>
                <a:ea typeface="Arial"/>
                <a:cs typeface="Arial"/>
                <a:sym typeface="Arial"/>
              </a:rPr>
              <a:t> </a:t>
            </a:r>
            <a:endParaRPr sz="1800" dirty="0"/>
          </a:p>
        </p:txBody>
      </p:sp>
      <p:sp>
        <p:nvSpPr>
          <p:cNvPr id="397" name="Google Shape;397;p62"/>
          <p:cNvSpPr>
            <a:spLocks noGrp="1"/>
          </p:cNvSpPr>
          <p:nvPr>
            <p:ph type="sldNum" idx="12"/>
          </p:nvPr>
        </p:nvSpPr>
        <p:spPr>
          <a:xfrm>
            <a:off x="7740396" y="4947464"/>
            <a:ext cx="195300" cy="187200"/>
          </a:xfrm>
          <a:prstGeom prst="roundRect">
            <a:avLst>
              <a:gd name="adj" fmla="val 16667"/>
            </a:avLst>
          </a:prstGeom>
          <a:solidFill>
            <a:schemeClr val="lt1">
              <a:alpha val="48240"/>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noAutofit/>
          </a:bodyPr>
          <a:lstStyle/>
          <a:p>
            <a:pPr rtl="0"/>
            <a:fld id="{00000000-1234-1234-1234-123412341234}" type="slidenum">
              <a:rPr lang="en"/>
              <a:pPr rtl="0"/>
              <a:t>11</a:t>
            </a:fld>
            <a:endParaRPr/>
          </a:p>
        </p:txBody>
      </p:sp>
      <p:pic>
        <p:nvPicPr>
          <p:cNvPr id="9" name="Picture 8">
            <a:extLst>
              <a:ext uri="{FF2B5EF4-FFF2-40B4-BE49-F238E27FC236}">
                <a16:creationId xmlns:a16="http://schemas.microsoft.com/office/drawing/2014/main" id="{40C8E853-2F3F-7A4C-9FB3-0D9C65AB0F8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86602" y="4369716"/>
            <a:ext cx="840658" cy="685800"/>
          </a:xfrm>
          <a:prstGeom prst="rect">
            <a:avLst/>
          </a:prstGeom>
        </p:spPr>
      </p:pic>
      <p:pic>
        <p:nvPicPr>
          <p:cNvPr id="3" name="Picture 2">
            <a:extLst>
              <a:ext uri="{FF2B5EF4-FFF2-40B4-BE49-F238E27FC236}">
                <a16:creationId xmlns:a16="http://schemas.microsoft.com/office/drawing/2014/main" id="{7C6E397B-D27D-D541-B5B3-6D68053B7A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9145035" cy="6969600"/>
          </a:xfrm>
          <a:prstGeom prst="rect">
            <a:avLst/>
          </a:prstGeom>
        </p:spPr>
      </p:pic>
      <p:sp>
        <p:nvSpPr>
          <p:cNvPr id="7" name="TextBox 6">
            <a:extLst>
              <a:ext uri="{FF2B5EF4-FFF2-40B4-BE49-F238E27FC236}">
                <a16:creationId xmlns:a16="http://schemas.microsoft.com/office/drawing/2014/main" id="{CA85AB10-E340-624C-846D-1FB2EBDD9F25}"/>
              </a:ext>
            </a:extLst>
          </p:cNvPr>
          <p:cNvSpPr txBox="1"/>
          <p:nvPr/>
        </p:nvSpPr>
        <p:spPr>
          <a:xfrm>
            <a:off x="259162" y="133350"/>
            <a:ext cx="5715000" cy="1200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r>
              <a:rPr lang="en" dirty="0">
                <a:solidFill>
                  <a:schemeClr val="bg1"/>
                </a:solidFill>
                <a:latin typeface="Arial"/>
                <a:ea typeface="Arial"/>
                <a:cs typeface="Arial"/>
                <a:sym typeface="Arial"/>
              </a:rPr>
              <a:t>CEOS Analysis Ready Data (desc)</a:t>
            </a:r>
          </a:p>
          <a:p>
            <a:pPr marL="214313" indent="-214313">
              <a:buFontTx/>
              <a:buChar char="-"/>
            </a:pPr>
            <a:r>
              <a:rPr lang="en" dirty="0">
                <a:solidFill>
                  <a:schemeClr val="bg1"/>
                </a:solidFill>
                <a:latin typeface="Arial"/>
                <a:cs typeface="Arial"/>
                <a:sym typeface="Arial"/>
              </a:rPr>
              <a:t>Geometric Terrain Correction (ortho-rectified)</a:t>
            </a:r>
          </a:p>
          <a:p>
            <a:pPr marL="214313" indent="-214313">
              <a:buFontTx/>
              <a:buChar char="-"/>
            </a:pPr>
            <a:r>
              <a:rPr lang="en" dirty="0">
                <a:solidFill>
                  <a:schemeClr val="bg1"/>
                </a:solidFill>
                <a:latin typeface="Arial"/>
                <a:cs typeface="Arial"/>
                <a:sym typeface="Arial"/>
              </a:rPr>
              <a:t>Radiometric Terrain Correction (RTC) applied</a:t>
            </a:r>
          </a:p>
          <a:p>
            <a:pPr marL="214313" indent="-214313">
              <a:buFontTx/>
              <a:buChar char="-"/>
            </a:pPr>
            <a:endParaRPr lang="en-GB" dirty="0">
              <a:solidFill>
                <a:schemeClr val="bg1"/>
              </a:solidFill>
            </a:endParaRPr>
          </a:p>
        </p:txBody>
      </p:sp>
    </p:spTree>
    <p:extLst>
      <p:ext uri="{BB962C8B-B14F-4D97-AF65-F5344CB8AC3E}">
        <p14:creationId xmlns:p14="http://schemas.microsoft.com/office/powerpoint/2010/main" val="2368740633"/>
      </p:ext>
    </p:extLst>
  </p:cSld>
  <p:clrMapOvr>
    <a:masterClrMapping/>
  </p:clrMapOvr>
  <p:transition spd="med" advTm="78727"/>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9" name="TextBox 8">
            <a:extLst>
              <a:ext uri="{FF2B5EF4-FFF2-40B4-BE49-F238E27FC236}">
                <a16:creationId xmlns:a16="http://schemas.microsoft.com/office/drawing/2014/main" id="{949AFF9B-C1A0-9242-87BE-69DE4D739494}"/>
              </a:ext>
            </a:extLst>
          </p:cNvPr>
          <p:cNvSpPr txBox="1"/>
          <p:nvPr/>
        </p:nvSpPr>
        <p:spPr>
          <a:xfrm>
            <a:off x="0" y="895350"/>
            <a:ext cx="9144000" cy="4248150"/>
          </a:xfrm>
          <a:prstGeom prst="rect">
            <a:avLst/>
          </a:prstGeom>
          <a:solidFill>
            <a:schemeClr val="l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2569"/>
              </a:solidFill>
              <a:effectLst/>
              <a:uFillTx/>
            </a:endParaRPr>
          </a:p>
        </p:txBody>
      </p:sp>
      <p:sp>
        <p:nvSpPr>
          <p:cNvPr id="396" name="Google Shape;396;p62"/>
          <p:cNvSpPr txBox="1">
            <a:spLocks noGrp="1"/>
          </p:cNvSpPr>
          <p:nvPr>
            <p:ph type="title"/>
          </p:nvPr>
        </p:nvSpPr>
        <p:spPr>
          <a:xfrm>
            <a:off x="2502431" y="-1"/>
            <a:ext cx="4398300" cy="857250"/>
          </a:xfrm>
          <a:prstGeom prst="rect">
            <a:avLst/>
          </a:prstGeom>
          <a:noFill/>
          <a:ln>
            <a:noFill/>
          </a:ln>
        </p:spPr>
        <p:txBody>
          <a:bodyPr spcFirstLastPara="1" wrap="square" lIns="68569" tIns="34275" rIns="68569" bIns="34275" anchor="ctr" anchorCtr="0">
            <a:noAutofit/>
          </a:bodyPr>
          <a:lstStyle/>
          <a:p>
            <a:pPr lvl="0" rtl="0">
              <a:buClr>
                <a:schemeClr val="dk1"/>
              </a:buClr>
              <a:buSzPts val="1100"/>
            </a:pPr>
            <a:r>
              <a:rPr lang="en" sz="2100" dirty="0"/>
              <a:t>CEOS-ARD for SAR</a:t>
            </a:r>
            <a:br>
              <a:rPr lang="en" sz="2100" dirty="0"/>
            </a:br>
            <a:r>
              <a:rPr lang="en" sz="1800" dirty="0"/>
              <a:t>Polarimetric Radar (POL)</a:t>
            </a:r>
            <a:r>
              <a:rPr lang="en" sz="750" dirty="0">
                <a:solidFill>
                  <a:schemeClr val="dk1"/>
                </a:solidFill>
                <a:latin typeface="Arial"/>
                <a:ea typeface="Arial"/>
                <a:cs typeface="Arial"/>
                <a:sym typeface="Arial"/>
              </a:rPr>
              <a:t> </a:t>
            </a:r>
            <a:endParaRPr sz="1800" dirty="0"/>
          </a:p>
        </p:txBody>
      </p:sp>
      <p:pic>
        <p:nvPicPr>
          <p:cNvPr id="7" name="Google Shape;417;p64">
            <a:extLst>
              <a:ext uri="{FF2B5EF4-FFF2-40B4-BE49-F238E27FC236}">
                <a16:creationId xmlns:a16="http://schemas.microsoft.com/office/drawing/2014/main" id="{77134B6B-9C4F-0448-B722-CC6442A472B7}"/>
              </a:ext>
            </a:extLst>
          </p:cNvPr>
          <p:cNvPicPr preferRelativeResize="0">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a:off x="5253990" y="890348"/>
            <a:ext cx="1956037" cy="2202858"/>
          </a:xfrm>
          <a:prstGeom prst="rect">
            <a:avLst/>
          </a:prstGeom>
          <a:noFill/>
          <a:ln>
            <a:noFill/>
          </a:ln>
        </p:spPr>
      </p:pic>
      <p:pic>
        <p:nvPicPr>
          <p:cNvPr id="13" name="Google Shape;431;p65">
            <a:extLst>
              <a:ext uri="{FF2B5EF4-FFF2-40B4-BE49-F238E27FC236}">
                <a16:creationId xmlns:a16="http://schemas.microsoft.com/office/drawing/2014/main" id="{0CA28CE6-CB9C-BC4B-B722-F318BE4E6015}"/>
              </a:ext>
            </a:extLst>
          </p:cNvPr>
          <p:cNvPicPr preferRelativeResize="0">
            <a:picLocks noChangeAspect="1"/>
          </p:cNvPicPr>
          <p:nvPr/>
        </p:nvPicPr>
        <p:blipFill>
          <a:blip r:embed="rId4" cstate="print">
            <a:alphaModFix/>
            <a:extLst>
              <a:ext uri="{28A0092B-C50C-407E-A947-70E740481C1C}">
                <a14:useLocalDpi xmlns:a14="http://schemas.microsoft.com/office/drawing/2010/main"/>
              </a:ext>
            </a:extLst>
          </a:blip>
          <a:stretch>
            <a:fillRect/>
          </a:stretch>
        </p:blipFill>
        <p:spPr>
          <a:xfrm>
            <a:off x="4495800" y="2920851"/>
            <a:ext cx="3788375" cy="2013099"/>
          </a:xfrm>
          <a:prstGeom prst="rect">
            <a:avLst/>
          </a:prstGeom>
          <a:noFill/>
          <a:ln>
            <a:noFill/>
          </a:ln>
        </p:spPr>
      </p:pic>
      <p:sp>
        <p:nvSpPr>
          <p:cNvPr id="14" name="Google Shape;428;p65">
            <a:extLst>
              <a:ext uri="{FF2B5EF4-FFF2-40B4-BE49-F238E27FC236}">
                <a16:creationId xmlns:a16="http://schemas.microsoft.com/office/drawing/2014/main" id="{59FA6652-F2D6-B44D-8A0D-6FABB2D5B114}"/>
              </a:ext>
            </a:extLst>
          </p:cNvPr>
          <p:cNvSpPr txBox="1">
            <a:spLocks/>
          </p:cNvSpPr>
          <p:nvPr/>
        </p:nvSpPr>
        <p:spPr>
          <a:xfrm>
            <a:off x="7210027" y="979831"/>
            <a:ext cx="1238181" cy="488136"/>
          </a:xfrm>
          <a:prstGeom prst="rect">
            <a:avLst/>
          </a:prstGeom>
          <a:noFill/>
          <a:ln>
            <a:noFill/>
          </a:ln>
        </p:spPr>
        <p:txBody>
          <a:bodyPr spcFirstLastPara="1" wrap="square" lIns="68569" tIns="34275" rIns="68569" bIns="34275" anchor="t" anchorCtr="0">
            <a:noAutofit/>
          </a:bodyPr>
          <a:lstStyle>
            <a:lvl1pPr marL="457200" lvl="0"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1pPr>
            <a:lvl2pPr marL="914400" lvl="1"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2pPr>
            <a:lvl3pPr marL="1371600" lvl="2"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3pPr>
            <a:lvl4pPr marL="1828800" lvl="3"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4pPr>
            <a:lvl5pPr marL="2286000" lvl="4"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5pPr>
            <a:lvl6pPr marL="2743200" lvl="5"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6pPr>
            <a:lvl7pPr marL="3200400" lvl="6"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7pPr>
            <a:lvl8pPr marL="3657600" lvl="7"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8pPr>
            <a:lvl9pPr marL="4114800" lvl="8"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9pPr>
          </a:lstStyle>
          <a:p>
            <a:pPr marL="0" indent="0" defTabSz="685800" rtl="0">
              <a:lnSpc>
                <a:spcPct val="115000"/>
              </a:lnSpc>
              <a:spcBef>
                <a:spcPts val="375"/>
              </a:spcBef>
              <a:buNone/>
            </a:pPr>
            <a:r>
              <a:rPr lang="en-GB" sz="675" dirty="0">
                <a:solidFill>
                  <a:srgbClr val="1F497D"/>
                </a:solidFill>
                <a:latin typeface="Arial"/>
                <a:ea typeface="Arial"/>
                <a:cs typeface="Arial"/>
                <a:sym typeface="Arial"/>
              </a:rPr>
              <a:t>RADARSAT-2 </a:t>
            </a:r>
            <a:r>
              <a:rPr lang="en-GB" sz="600" dirty="0">
                <a:solidFill>
                  <a:srgbClr val="1F497D"/>
                </a:solidFill>
                <a:latin typeface="Arial"/>
                <a:ea typeface="Arial"/>
                <a:cs typeface="Arial"/>
                <a:sym typeface="Arial"/>
              </a:rPr>
              <a:t>(MDA)                      Processing:                                F. Charbonneau (NRCan)</a:t>
            </a:r>
          </a:p>
        </p:txBody>
      </p:sp>
      <p:sp>
        <p:nvSpPr>
          <p:cNvPr id="17" name="Google Shape;399;p62">
            <a:extLst>
              <a:ext uri="{FF2B5EF4-FFF2-40B4-BE49-F238E27FC236}">
                <a16:creationId xmlns:a16="http://schemas.microsoft.com/office/drawing/2014/main" id="{BC50B5A0-48BA-164D-8234-989DBEA0EA48}"/>
              </a:ext>
            </a:extLst>
          </p:cNvPr>
          <p:cNvSpPr txBox="1">
            <a:spLocks noGrp="1"/>
          </p:cNvSpPr>
          <p:nvPr>
            <p:ph type="body" idx="1"/>
          </p:nvPr>
        </p:nvSpPr>
        <p:spPr>
          <a:xfrm>
            <a:off x="381000" y="979831"/>
            <a:ext cx="4072890" cy="3653775"/>
          </a:xfrm>
          <a:prstGeom prst="rect">
            <a:avLst/>
          </a:prstGeom>
          <a:noFill/>
          <a:ln>
            <a:noFill/>
          </a:ln>
        </p:spPr>
        <p:txBody>
          <a:bodyPr spcFirstLastPara="1" wrap="square" lIns="68569" tIns="34275" rIns="68569" bIns="34275" anchor="t" anchorCtr="0">
            <a:noAutofit/>
          </a:bodyPr>
          <a:lstStyle/>
          <a:p>
            <a:pPr marL="214313" indent="-214313" rtl="0">
              <a:lnSpc>
                <a:spcPct val="115000"/>
              </a:lnSpc>
              <a:spcBef>
                <a:spcPts val="375"/>
              </a:spcBef>
            </a:pPr>
            <a:r>
              <a:rPr lang="en" sz="1000" dirty="0">
                <a:solidFill>
                  <a:srgbClr val="C00000"/>
                </a:solidFill>
                <a:latin typeface="Arial"/>
                <a:ea typeface="Arial"/>
                <a:cs typeface="Arial"/>
                <a:sym typeface="Arial"/>
              </a:rPr>
              <a:t>CEOS-ARD Polarimetric Radar [POL]</a:t>
            </a:r>
            <a:endParaRPr lang="en" sz="1000" dirty="0">
              <a:solidFill>
                <a:srgbClr val="1F497D"/>
              </a:solidFill>
              <a:latin typeface="Arial"/>
              <a:ea typeface="Arial"/>
              <a:cs typeface="Arial"/>
              <a:sym typeface="Arial"/>
            </a:endParaRPr>
          </a:p>
          <a:p>
            <a:pPr marL="557213" lvl="1" indent="-214313" rtl="0">
              <a:lnSpc>
                <a:spcPct val="115000"/>
              </a:lnSpc>
              <a:spcBef>
                <a:spcPts val="375"/>
              </a:spcBef>
            </a:pPr>
            <a:r>
              <a:rPr lang="en" sz="1000" dirty="0">
                <a:solidFill>
                  <a:srgbClr val="1F497D"/>
                </a:solidFill>
                <a:latin typeface="Arial"/>
                <a:ea typeface="Arial"/>
                <a:cs typeface="Arial"/>
                <a:sym typeface="Arial"/>
              </a:rPr>
              <a:t>General Metadata, Per-pixel Metadata, Geometric &amp; Radiometric corrections near-identical to NRB</a:t>
            </a:r>
          </a:p>
          <a:p>
            <a:pPr marL="0" indent="0" rtl="0">
              <a:lnSpc>
                <a:spcPct val="115000"/>
              </a:lnSpc>
              <a:spcBef>
                <a:spcPts val="375"/>
              </a:spcBef>
              <a:buNone/>
            </a:pPr>
            <a:endParaRPr sz="300" dirty="0">
              <a:solidFill>
                <a:srgbClr val="1F497D"/>
              </a:solidFill>
              <a:latin typeface="Arial"/>
              <a:ea typeface="Arial"/>
              <a:cs typeface="Arial"/>
              <a:sym typeface="Arial"/>
            </a:endParaRPr>
          </a:p>
          <a:p>
            <a:pPr indent="-247650" rtl="0">
              <a:lnSpc>
                <a:spcPct val="115000"/>
              </a:lnSpc>
              <a:spcBef>
                <a:spcPts val="375"/>
              </a:spcBef>
              <a:buClr>
                <a:schemeClr val="tx2"/>
              </a:buClr>
              <a:buSzPts val="1600"/>
            </a:pPr>
            <a:r>
              <a:rPr lang="en" sz="1000" dirty="0">
                <a:solidFill>
                  <a:schemeClr val="tx2"/>
                </a:solidFill>
                <a:latin typeface="Arial"/>
                <a:ea typeface="Arial"/>
                <a:cs typeface="Arial"/>
                <a:sym typeface="Arial"/>
              </a:rPr>
              <a:t>POL Measurement Data covers two product types:</a:t>
            </a:r>
            <a:endParaRPr lang="en" sz="100" dirty="0">
              <a:solidFill>
                <a:schemeClr val="tx2"/>
              </a:solidFill>
              <a:latin typeface="Arial"/>
              <a:ea typeface="Arial"/>
              <a:cs typeface="Arial"/>
              <a:sym typeface="Arial"/>
            </a:endParaRPr>
          </a:p>
          <a:p>
            <a:pPr indent="-247650" rtl="0">
              <a:lnSpc>
                <a:spcPct val="115000"/>
              </a:lnSpc>
              <a:spcBef>
                <a:spcPts val="375"/>
              </a:spcBef>
              <a:buClr>
                <a:schemeClr val="tx2"/>
              </a:buClr>
              <a:buSzPts val="1600"/>
            </a:pPr>
            <a:endParaRPr sz="100" dirty="0">
              <a:solidFill>
                <a:schemeClr val="tx2"/>
              </a:solidFill>
              <a:latin typeface="Arial"/>
              <a:ea typeface="Arial"/>
              <a:cs typeface="Arial"/>
              <a:sym typeface="Arial"/>
            </a:endParaRPr>
          </a:p>
          <a:p>
            <a:pPr lvl="1" indent="-247650" rtl="0">
              <a:lnSpc>
                <a:spcPct val="115000"/>
              </a:lnSpc>
              <a:spcBef>
                <a:spcPts val="0"/>
              </a:spcBef>
              <a:buClr>
                <a:schemeClr val="tx2"/>
              </a:buClr>
              <a:buSzPts val="1600"/>
            </a:pPr>
            <a:r>
              <a:rPr lang="en" sz="1000" dirty="0">
                <a:solidFill>
                  <a:schemeClr val="tx2"/>
                </a:solidFill>
                <a:latin typeface="Arial"/>
                <a:ea typeface="Arial"/>
                <a:cs typeface="Arial"/>
                <a:sym typeface="Arial"/>
              </a:rPr>
              <a:t>Polarimetric Decomposition</a:t>
            </a:r>
            <a:endParaRPr lang="en" sz="800" dirty="0">
              <a:solidFill>
                <a:schemeClr val="tx2"/>
              </a:solidFill>
              <a:latin typeface="Arial"/>
              <a:ea typeface="Arial"/>
              <a:cs typeface="Arial"/>
              <a:sym typeface="Arial"/>
            </a:endParaRPr>
          </a:p>
          <a:p>
            <a:pPr lvl="2" indent="-247650" rtl="0">
              <a:lnSpc>
                <a:spcPct val="115000"/>
              </a:lnSpc>
              <a:spcBef>
                <a:spcPts val="0"/>
              </a:spcBef>
              <a:buClr>
                <a:schemeClr val="tx2"/>
              </a:buClr>
              <a:buSzPts val="1600"/>
            </a:pPr>
            <a:r>
              <a:rPr lang="en" sz="800" dirty="0">
                <a:solidFill>
                  <a:schemeClr val="tx2"/>
                </a:solidFill>
                <a:latin typeface="Arial"/>
                <a:cs typeface="Arial"/>
                <a:sym typeface="Arial"/>
              </a:rPr>
              <a:t>Data Providers to decide what decompositions to offer to users (e.g. Eigen value; Pauli, Freeman-D; Yamaguchi, etc.)</a:t>
            </a:r>
            <a:endParaRPr lang="en" sz="500" dirty="0">
              <a:solidFill>
                <a:schemeClr val="tx2"/>
              </a:solidFill>
              <a:latin typeface="Arial"/>
              <a:cs typeface="Arial"/>
              <a:sym typeface="Arial"/>
            </a:endParaRPr>
          </a:p>
          <a:p>
            <a:pPr lvl="2" indent="-247650" rtl="0">
              <a:lnSpc>
                <a:spcPct val="115000"/>
              </a:lnSpc>
              <a:spcBef>
                <a:spcPts val="0"/>
              </a:spcBef>
              <a:buClr>
                <a:schemeClr val="tx2"/>
              </a:buClr>
              <a:buSzPts val="1600"/>
            </a:pPr>
            <a:endParaRPr lang="en" sz="500" dirty="0">
              <a:solidFill>
                <a:schemeClr val="tx2"/>
              </a:solidFill>
              <a:latin typeface="Arial"/>
              <a:ea typeface="Arial"/>
              <a:cs typeface="Arial"/>
              <a:sym typeface="Arial"/>
            </a:endParaRPr>
          </a:p>
          <a:p>
            <a:pPr lvl="1" indent="-247650" rtl="0">
              <a:lnSpc>
                <a:spcPct val="115000"/>
              </a:lnSpc>
              <a:spcBef>
                <a:spcPts val="0"/>
              </a:spcBef>
              <a:buClr>
                <a:schemeClr val="tx2"/>
              </a:buClr>
              <a:buSzPts val="1600"/>
            </a:pPr>
            <a:r>
              <a:rPr lang="en" sz="1000" dirty="0">
                <a:solidFill>
                  <a:schemeClr val="tx2"/>
                </a:solidFill>
                <a:latin typeface="Arial"/>
                <a:ea typeface="Arial"/>
                <a:cs typeface="Arial"/>
                <a:sym typeface="Arial"/>
              </a:rPr>
              <a:t>Polarimetric Covariance Matrix </a:t>
            </a:r>
            <a:endParaRPr lang="en" sz="800" dirty="0">
              <a:solidFill>
                <a:schemeClr val="tx2"/>
              </a:solidFill>
              <a:latin typeface="Arial"/>
              <a:ea typeface="Arial"/>
              <a:cs typeface="Arial"/>
              <a:sym typeface="Arial"/>
            </a:endParaRPr>
          </a:p>
          <a:p>
            <a:pPr lvl="2" indent="-247650" rtl="0">
              <a:lnSpc>
                <a:spcPct val="115000"/>
              </a:lnSpc>
              <a:spcBef>
                <a:spcPts val="0"/>
              </a:spcBef>
              <a:buClr>
                <a:schemeClr val="tx2"/>
              </a:buClr>
              <a:buSzPts val="1600"/>
            </a:pPr>
            <a:r>
              <a:rPr lang="en-GB" sz="800" dirty="0">
                <a:solidFill>
                  <a:schemeClr val="tx2"/>
                </a:solidFill>
                <a:latin typeface="Arial"/>
                <a:ea typeface="Arial"/>
                <a:cs typeface="Arial"/>
                <a:sym typeface="Arial"/>
              </a:rPr>
              <a:t>Polarimetric phase and amplitude preserved</a:t>
            </a:r>
          </a:p>
          <a:p>
            <a:pPr lvl="2" indent="-247650" rtl="0">
              <a:lnSpc>
                <a:spcPct val="115000"/>
              </a:lnSpc>
              <a:spcBef>
                <a:spcPts val="0"/>
              </a:spcBef>
              <a:buClr>
                <a:schemeClr val="tx2"/>
              </a:buClr>
              <a:buSzPts val="1600"/>
            </a:pPr>
            <a:r>
              <a:rPr lang="en-GB" sz="800" dirty="0">
                <a:solidFill>
                  <a:schemeClr val="tx2"/>
                </a:solidFill>
                <a:latin typeface="Arial"/>
                <a:ea typeface="Arial"/>
                <a:cs typeface="Arial"/>
                <a:sym typeface="Arial"/>
              </a:rPr>
              <a:t>For polarimetric time-series and Pol-InSAR applications</a:t>
            </a:r>
            <a:endParaRPr sz="1000" dirty="0">
              <a:solidFill>
                <a:schemeClr val="tx2"/>
              </a:solidFill>
              <a:latin typeface="Arial"/>
              <a:ea typeface="Arial"/>
              <a:cs typeface="Arial"/>
              <a:sym typeface="Arial"/>
            </a:endParaRPr>
          </a:p>
          <a:p>
            <a:pPr marL="0" indent="0" rtl="0">
              <a:lnSpc>
                <a:spcPct val="115000"/>
              </a:lnSpc>
              <a:spcBef>
                <a:spcPts val="375"/>
              </a:spcBef>
              <a:buNone/>
            </a:pPr>
            <a:endParaRPr sz="1000" dirty="0">
              <a:solidFill>
                <a:srgbClr val="0066FF"/>
              </a:solidFill>
              <a:latin typeface="Arial"/>
              <a:ea typeface="Arial"/>
              <a:cs typeface="Arial"/>
              <a:sym typeface="Arial"/>
            </a:endParaRPr>
          </a:p>
        </p:txBody>
      </p:sp>
      <p:sp>
        <p:nvSpPr>
          <p:cNvPr id="11" name="Google Shape;317;p54">
            <a:extLst>
              <a:ext uri="{FF2B5EF4-FFF2-40B4-BE49-F238E27FC236}">
                <a16:creationId xmlns:a16="http://schemas.microsoft.com/office/drawing/2014/main" id="{63426A1B-8E8E-C54E-816F-664E7F076FEC}"/>
              </a:ext>
            </a:extLst>
          </p:cNvPr>
          <p:cNvSpPr txBox="1">
            <a:spLocks/>
          </p:cNvSpPr>
          <p:nvPr/>
        </p:nvSpPr>
        <p:spPr>
          <a:xfrm>
            <a:off x="8915400" y="4933950"/>
            <a:ext cx="146475" cy="140400"/>
          </a:xfrm>
          <a:prstGeom prst="roundRect">
            <a:avLst>
              <a:gd name="adj" fmla="val 16667"/>
            </a:avLst>
          </a:prstGeom>
          <a:solidFill>
            <a:schemeClr val="lt1">
              <a:alpha val="48240"/>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noAutofit/>
          </a:bodyPr>
          <a:lstStyle>
            <a:lvl1pPr marL="0" marR="0" lvl="0" indent="0" algn="ctr" defTabSz="457200">
              <a:spcBef>
                <a:spcPts val="0"/>
              </a:spcBef>
              <a:buClr>
                <a:schemeClr val="dk2"/>
              </a:buClr>
              <a:buSzPts val="1100"/>
              <a:buFont typeface="Helvetica Neue"/>
              <a:buNone/>
              <a:defRPr sz="825" b="0" i="1" u="none" strike="noStrike" cap="none">
                <a:solidFill>
                  <a:schemeClr val="dk2"/>
                </a:solidFill>
                <a:latin typeface="Helvetica Neue"/>
                <a:ea typeface="Helvetica Neue"/>
                <a:cs typeface="Helvetica Neue"/>
                <a:sym typeface="Helvetica Neue"/>
              </a:defRPr>
            </a:lvl1pPr>
            <a:lvl2pPr marL="0" marR="0" lvl="1" indent="0" algn="ctr" defTabSz="457200">
              <a:spcBef>
                <a:spcPts val="0"/>
              </a:spcBef>
              <a:buClr>
                <a:schemeClr val="dk2"/>
              </a:buClr>
              <a:buSzPts val="1100"/>
              <a:buFont typeface="Helvetica Neue"/>
              <a:buNone/>
              <a:defRPr sz="825" b="0" i="1" u="none" strike="noStrike" cap="none">
                <a:solidFill>
                  <a:schemeClr val="dk2"/>
                </a:solidFill>
                <a:latin typeface="Helvetica Neue"/>
                <a:ea typeface="Helvetica Neue"/>
                <a:cs typeface="Helvetica Neue"/>
                <a:sym typeface="Helvetica Neue"/>
              </a:defRPr>
            </a:lvl2pPr>
            <a:lvl3pPr marL="0" marR="0" lvl="2" indent="0" algn="ctr" defTabSz="457200">
              <a:spcBef>
                <a:spcPts val="0"/>
              </a:spcBef>
              <a:buClr>
                <a:schemeClr val="dk2"/>
              </a:buClr>
              <a:buSzPts val="1100"/>
              <a:buFont typeface="Helvetica Neue"/>
              <a:buNone/>
              <a:defRPr sz="825" b="0" i="1" u="none" strike="noStrike" cap="none">
                <a:solidFill>
                  <a:schemeClr val="dk2"/>
                </a:solidFill>
                <a:latin typeface="Helvetica Neue"/>
                <a:ea typeface="Helvetica Neue"/>
                <a:cs typeface="Helvetica Neue"/>
                <a:sym typeface="Helvetica Neue"/>
              </a:defRPr>
            </a:lvl3pPr>
            <a:lvl4pPr marL="0" marR="0" lvl="3" indent="0" algn="ctr" defTabSz="457200">
              <a:spcBef>
                <a:spcPts val="0"/>
              </a:spcBef>
              <a:buClr>
                <a:schemeClr val="dk2"/>
              </a:buClr>
              <a:buSzPts val="1100"/>
              <a:buFont typeface="Helvetica Neue"/>
              <a:buNone/>
              <a:defRPr sz="825" b="0" i="1" u="none" strike="noStrike" cap="none">
                <a:solidFill>
                  <a:schemeClr val="dk2"/>
                </a:solidFill>
                <a:latin typeface="Helvetica Neue"/>
                <a:ea typeface="Helvetica Neue"/>
                <a:cs typeface="Helvetica Neue"/>
                <a:sym typeface="Helvetica Neue"/>
              </a:defRPr>
            </a:lvl4pPr>
            <a:lvl5pPr marL="0" marR="0" lvl="4" indent="0" algn="ctr" defTabSz="457200">
              <a:spcBef>
                <a:spcPts val="0"/>
              </a:spcBef>
              <a:buClr>
                <a:schemeClr val="dk2"/>
              </a:buClr>
              <a:buSzPts val="1100"/>
              <a:buFont typeface="Helvetica Neue"/>
              <a:buNone/>
              <a:defRPr sz="825" b="0" i="1" u="none" strike="noStrike" cap="none">
                <a:solidFill>
                  <a:schemeClr val="dk2"/>
                </a:solidFill>
                <a:latin typeface="Helvetica Neue"/>
                <a:ea typeface="Helvetica Neue"/>
                <a:cs typeface="Helvetica Neue"/>
                <a:sym typeface="Helvetica Neue"/>
              </a:defRPr>
            </a:lvl5pPr>
            <a:lvl6pPr marL="0" marR="0" lvl="5" indent="0" algn="ctr" defTabSz="457200">
              <a:spcBef>
                <a:spcPts val="0"/>
              </a:spcBef>
              <a:buClr>
                <a:schemeClr val="dk2"/>
              </a:buClr>
              <a:buSzPts val="1100"/>
              <a:buFont typeface="Helvetica Neue"/>
              <a:buNone/>
              <a:defRPr sz="825" b="0" i="1" u="none" strike="noStrike" cap="none">
                <a:solidFill>
                  <a:schemeClr val="dk2"/>
                </a:solidFill>
                <a:latin typeface="Helvetica Neue"/>
                <a:ea typeface="Helvetica Neue"/>
                <a:cs typeface="Helvetica Neue"/>
                <a:sym typeface="Helvetica Neue"/>
              </a:defRPr>
            </a:lvl6pPr>
            <a:lvl7pPr marL="0" marR="0" lvl="6" indent="0" algn="ctr" defTabSz="457200">
              <a:spcBef>
                <a:spcPts val="0"/>
              </a:spcBef>
              <a:buClr>
                <a:schemeClr val="dk2"/>
              </a:buClr>
              <a:buSzPts val="1100"/>
              <a:buFont typeface="Helvetica Neue"/>
              <a:buNone/>
              <a:defRPr sz="825" b="0" i="1" u="none" strike="noStrike" cap="none">
                <a:solidFill>
                  <a:schemeClr val="dk2"/>
                </a:solidFill>
                <a:latin typeface="Helvetica Neue"/>
                <a:ea typeface="Helvetica Neue"/>
                <a:cs typeface="Helvetica Neue"/>
                <a:sym typeface="Helvetica Neue"/>
              </a:defRPr>
            </a:lvl7pPr>
            <a:lvl8pPr marL="0" marR="0" lvl="7" indent="0" algn="ctr" defTabSz="457200">
              <a:spcBef>
                <a:spcPts val="0"/>
              </a:spcBef>
              <a:buClr>
                <a:schemeClr val="dk2"/>
              </a:buClr>
              <a:buSzPts val="1100"/>
              <a:buFont typeface="Helvetica Neue"/>
              <a:buNone/>
              <a:defRPr sz="825" b="0" i="1" u="none" strike="noStrike" cap="none">
                <a:solidFill>
                  <a:schemeClr val="dk2"/>
                </a:solidFill>
                <a:latin typeface="Helvetica Neue"/>
                <a:ea typeface="Helvetica Neue"/>
                <a:cs typeface="Helvetica Neue"/>
                <a:sym typeface="Helvetica Neue"/>
              </a:defRPr>
            </a:lvl8pPr>
            <a:lvl9pPr marL="0" marR="0" lvl="8" indent="0" algn="ctr" defTabSz="457200">
              <a:spcBef>
                <a:spcPts val="0"/>
              </a:spcBef>
              <a:buClr>
                <a:schemeClr val="dk2"/>
              </a:buClr>
              <a:buSzPts val="1100"/>
              <a:buFont typeface="Helvetica Neue"/>
              <a:buNone/>
              <a:defRPr sz="825" b="0" i="1" u="none" strike="noStrike" cap="none">
                <a:solidFill>
                  <a:schemeClr val="dk2"/>
                </a:solidFill>
                <a:latin typeface="Helvetica Neue"/>
                <a:ea typeface="Helvetica Neue"/>
                <a:cs typeface="Helvetica Neue"/>
                <a:sym typeface="Helvetica Neue"/>
              </a:defRPr>
            </a:lvl9pPr>
          </a:lstStyle>
          <a:p>
            <a:fld id="{00000000-1234-1234-1234-123412341234}" type="slidenum">
              <a:rPr lang="en" smtClean="0"/>
              <a:pPr/>
              <a:t>12</a:t>
            </a:fld>
            <a:endParaRPr lang="en" dirty="0"/>
          </a:p>
        </p:txBody>
      </p:sp>
      <p:pic>
        <p:nvPicPr>
          <p:cNvPr id="12" name="Picture 11">
            <a:extLst>
              <a:ext uri="{FF2B5EF4-FFF2-40B4-BE49-F238E27FC236}">
                <a16:creationId xmlns:a16="http://schemas.microsoft.com/office/drawing/2014/main" id="{B4353B5E-0000-3140-B749-9C63B598FDB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3123" y="4126665"/>
            <a:ext cx="1120877" cy="914400"/>
          </a:xfrm>
          <a:prstGeom prst="rect">
            <a:avLst/>
          </a:prstGeom>
        </p:spPr>
      </p:pic>
      <p:pic>
        <p:nvPicPr>
          <p:cNvPr id="20" name="Picture 19">
            <a:extLst>
              <a:ext uri="{FF2B5EF4-FFF2-40B4-BE49-F238E27FC236}">
                <a16:creationId xmlns:a16="http://schemas.microsoft.com/office/drawing/2014/main" id="{7DB60AF4-6B5E-1043-82F9-B74B130850C0}"/>
              </a:ext>
            </a:extLst>
          </p:cNvPr>
          <p:cNvPicPr>
            <a:picLocks noChangeAspect="1"/>
          </p:cNvPicPr>
          <p:nvPr/>
        </p:nvPicPr>
        <p:blipFill rotWithShape="1">
          <a:blip r:embed="rId6"/>
          <a:srcRect b="24848"/>
          <a:stretch/>
        </p:blipFill>
        <p:spPr>
          <a:xfrm>
            <a:off x="442800" y="3409951"/>
            <a:ext cx="4129200" cy="1733550"/>
          </a:xfrm>
          <a:prstGeom prst="rect">
            <a:avLst/>
          </a:prstGeom>
        </p:spPr>
      </p:pic>
    </p:spTree>
    <p:extLst>
      <p:ext uri="{BB962C8B-B14F-4D97-AF65-F5344CB8AC3E}">
        <p14:creationId xmlns:p14="http://schemas.microsoft.com/office/powerpoint/2010/main" val="2778457921"/>
      </p:ext>
    </p:extLst>
  </p:cSld>
  <p:clrMapOvr>
    <a:masterClrMapping/>
  </p:clrMapOvr>
  <p:transition spd="med" advTm="78727"/>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62"/>
          <p:cNvSpPr txBox="1">
            <a:spLocks noGrp="1"/>
          </p:cNvSpPr>
          <p:nvPr>
            <p:ph type="title"/>
          </p:nvPr>
        </p:nvSpPr>
        <p:spPr>
          <a:xfrm>
            <a:off x="2502431" y="-1"/>
            <a:ext cx="4398300" cy="857250"/>
          </a:xfrm>
          <a:prstGeom prst="rect">
            <a:avLst/>
          </a:prstGeom>
          <a:noFill/>
          <a:ln>
            <a:noFill/>
          </a:ln>
        </p:spPr>
        <p:txBody>
          <a:bodyPr spcFirstLastPara="1" wrap="square" lIns="68569" tIns="34275" rIns="68569" bIns="34275" anchor="ctr" anchorCtr="0">
            <a:noAutofit/>
          </a:bodyPr>
          <a:lstStyle/>
          <a:p>
            <a:pPr lvl="0" rtl="0">
              <a:buClr>
                <a:schemeClr val="dk1"/>
              </a:buClr>
              <a:buSzPts val="1100"/>
            </a:pPr>
            <a:r>
              <a:rPr lang="en" sz="2100" dirty="0"/>
              <a:t>CEOS-ARD for SAR</a:t>
            </a:r>
            <a:br>
              <a:rPr lang="en" sz="2100" dirty="0"/>
            </a:br>
            <a:r>
              <a:rPr lang="en" sz="1800" dirty="0"/>
              <a:t>Ocean Radar Backscatter (ORB)</a:t>
            </a:r>
            <a:r>
              <a:rPr lang="en" sz="750" dirty="0">
                <a:solidFill>
                  <a:schemeClr val="dk1"/>
                </a:solidFill>
                <a:latin typeface="Arial"/>
                <a:ea typeface="Arial"/>
                <a:cs typeface="Arial"/>
                <a:sym typeface="Arial"/>
              </a:rPr>
              <a:t> </a:t>
            </a:r>
            <a:endParaRPr sz="1800" dirty="0"/>
          </a:p>
        </p:txBody>
      </p:sp>
      <p:sp>
        <p:nvSpPr>
          <p:cNvPr id="17" name="Google Shape;399;p62">
            <a:extLst>
              <a:ext uri="{FF2B5EF4-FFF2-40B4-BE49-F238E27FC236}">
                <a16:creationId xmlns:a16="http://schemas.microsoft.com/office/drawing/2014/main" id="{BC50B5A0-48BA-164D-8234-989DBEA0EA48}"/>
              </a:ext>
            </a:extLst>
          </p:cNvPr>
          <p:cNvSpPr txBox="1">
            <a:spLocks noGrp="1"/>
          </p:cNvSpPr>
          <p:nvPr>
            <p:ph type="body" idx="1"/>
          </p:nvPr>
        </p:nvSpPr>
        <p:spPr>
          <a:xfrm>
            <a:off x="609600" y="1025345"/>
            <a:ext cx="4489896" cy="3653775"/>
          </a:xfrm>
          <a:prstGeom prst="rect">
            <a:avLst/>
          </a:prstGeom>
          <a:noFill/>
          <a:ln>
            <a:noFill/>
          </a:ln>
        </p:spPr>
        <p:txBody>
          <a:bodyPr spcFirstLastPara="1" wrap="square" lIns="68569" tIns="34275" rIns="68569" bIns="34275" anchor="t" anchorCtr="0">
            <a:noAutofit/>
          </a:bodyPr>
          <a:lstStyle/>
          <a:p>
            <a:pPr marL="0" indent="0" rtl="0">
              <a:lnSpc>
                <a:spcPct val="115000"/>
              </a:lnSpc>
              <a:spcBef>
                <a:spcPts val="375"/>
              </a:spcBef>
              <a:buNone/>
            </a:pPr>
            <a:r>
              <a:rPr lang="en" sz="1200" dirty="0">
                <a:solidFill>
                  <a:srgbClr val="C00000"/>
                </a:solidFill>
                <a:latin typeface="Arial"/>
                <a:ea typeface="Arial"/>
                <a:cs typeface="Arial"/>
                <a:sym typeface="Arial"/>
              </a:rPr>
              <a:t>CEOS-ARD ORB </a:t>
            </a:r>
            <a:r>
              <a:rPr lang="en" sz="1200" dirty="0">
                <a:solidFill>
                  <a:schemeClr val="tx2"/>
                </a:solidFill>
                <a:latin typeface="Arial"/>
                <a:ea typeface="Arial"/>
                <a:cs typeface="Arial"/>
                <a:sym typeface="Arial"/>
              </a:rPr>
              <a:t>– Simplified version of the NRB product for ocean applications</a:t>
            </a:r>
          </a:p>
          <a:p>
            <a:pPr indent="-247650" rtl="0">
              <a:lnSpc>
                <a:spcPct val="115000"/>
              </a:lnSpc>
              <a:spcBef>
                <a:spcPts val="375"/>
              </a:spcBef>
              <a:buClr>
                <a:schemeClr val="tx2"/>
              </a:buClr>
              <a:buSzPts val="1600"/>
            </a:pPr>
            <a:r>
              <a:rPr lang="en-GB" sz="900" dirty="0">
                <a:solidFill>
                  <a:schemeClr val="tx2"/>
                </a:solidFill>
                <a:latin typeface="Arial"/>
                <a:ea typeface="Arial"/>
                <a:cs typeface="Arial"/>
                <a:sym typeface="Arial"/>
              </a:rPr>
              <a:t>Radar Measurement data:</a:t>
            </a:r>
            <a:endParaRPr lang="en-GB" sz="100" dirty="0">
              <a:solidFill>
                <a:schemeClr val="tx2"/>
              </a:solidFill>
              <a:latin typeface="Arial"/>
              <a:ea typeface="Arial"/>
              <a:cs typeface="Arial"/>
              <a:sym typeface="Arial"/>
            </a:endParaRPr>
          </a:p>
          <a:p>
            <a:pPr indent="-247650" rtl="0">
              <a:lnSpc>
                <a:spcPct val="115000"/>
              </a:lnSpc>
              <a:spcBef>
                <a:spcPts val="375"/>
              </a:spcBef>
              <a:buClr>
                <a:schemeClr val="tx2"/>
              </a:buClr>
              <a:buSzPts val="1600"/>
            </a:pPr>
            <a:endParaRPr lang="en-GB" sz="100" dirty="0">
              <a:solidFill>
                <a:schemeClr val="tx2"/>
              </a:solidFill>
              <a:latin typeface="Arial"/>
              <a:ea typeface="Arial"/>
              <a:cs typeface="Arial"/>
              <a:sym typeface="Arial"/>
            </a:endParaRPr>
          </a:p>
          <a:p>
            <a:pPr lvl="1" indent="-247650" rtl="0">
              <a:lnSpc>
                <a:spcPct val="115000"/>
              </a:lnSpc>
              <a:spcBef>
                <a:spcPts val="0"/>
              </a:spcBef>
              <a:buClr>
                <a:schemeClr val="tx2"/>
              </a:buClr>
              <a:buSzPts val="1600"/>
            </a:pPr>
            <a:r>
              <a:rPr lang="en-GB" sz="900" dirty="0">
                <a:solidFill>
                  <a:schemeClr val="tx2"/>
                </a:solidFill>
                <a:latin typeface="Arial"/>
                <a:ea typeface="Arial"/>
                <a:cs typeface="Arial"/>
                <a:sym typeface="Arial"/>
              </a:rPr>
              <a:t>Geoid-corrected backscatter</a:t>
            </a:r>
          </a:p>
          <a:p>
            <a:pPr lvl="1" indent="-247650" rtl="0">
              <a:lnSpc>
                <a:spcPct val="115000"/>
              </a:lnSpc>
              <a:spcBef>
                <a:spcPts val="0"/>
              </a:spcBef>
              <a:buClr>
                <a:schemeClr val="tx2"/>
              </a:buClr>
              <a:buSzPts val="1600"/>
            </a:pPr>
            <a:r>
              <a:rPr lang="en-GB" sz="900" dirty="0">
                <a:solidFill>
                  <a:schemeClr val="tx2"/>
                </a:solidFill>
                <a:latin typeface="Arial"/>
                <a:ea typeface="Arial"/>
                <a:cs typeface="Arial"/>
                <a:sym typeface="Arial"/>
              </a:rPr>
              <a:t>Expressed as </a:t>
            </a:r>
            <a:r>
              <a:rPr lang="en-AU" sz="1050" dirty="0">
                <a:solidFill>
                  <a:srgbClr val="1F497D"/>
                </a:solidFill>
                <a:latin typeface="Symbol" pitchFamily="2" charset="2"/>
                <a:ea typeface="Arial"/>
                <a:cs typeface="Arial"/>
                <a:sym typeface="Arial"/>
              </a:rPr>
              <a:t>s</a:t>
            </a:r>
            <a:r>
              <a:rPr lang="el-GR" sz="1050" baseline="30000" dirty="0">
                <a:solidFill>
                  <a:srgbClr val="1F497D"/>
                </a:solidFill>
                <a:latin typeface="Arial"/>
                <a:ea typeface="Arial"/>
                <a:cs typeface="Arial"/>
                <a:sym typeface="Arial"/>
              </a:rPr>
              <a:t>0</a:t>
            </a:r>
            <a:r>
              <a:rPr lang="el-GR" sz="900" dirty="0">
                <a:solidFill>
                  <a:srgbClr val="1F497D"/>
                </a:solidFill>
                <a:latin typeface="Arial"/>
                <a:ea typeface="Arial"/>
                <a:cs typeface="Arial"/>
                <a:sym typeface="Arial"/>
              </a:rPr>
              <a:t> </a:t>
            </a:r>
            <a:endParaRPr lang="en-GB" sz="1050" i="1" dirty="0">
              <a:solidFill>
                <a:srgbClr val="1F497D"/>
              </a:solidFill>
              <a:latin typeface="Arial"/>
              <a:ea typeface="Arial"/>
              <a:cs typeface="Arial"/>
              <a:sym typeface="Arial"/>
            </a:endParaRPr>
          </a:p>
          <a:p>
            <a:pPr indent="-247650" rtl="0">
              <a:lnSpc>
                <a:spcPct val="115000"/>
              </a:lnSpc>
              <a:spcBef>
                <a:spcPts val="375"/>
              </a:spcBef>
              <a:buClr>
                <a:schemeClr val="tx2"/>
              </a:buClr>
              <a:buSzPts val="1600"/>
            </a:pPr>
            <a:r>
              <a:rPr lang="en-GB" sz="900" dirty="0">
                <a:solidFill>
                  <a:schemeClr val="tx2"/>
                </a:solidFill>
                <a:latin typeface="Arial"/>
                <a:ea typeface="Arial"/>
                <a:cs typeface="Arial"/>
                <a:sym typeface="Arial"/>
              </a:rPr>
              <a:t>Per-pixel metadata:</a:t>
            </a:r>
            <a:endParaRPr lang="en-GB" sz="100" dirty="0">
              <a:solidFill>
                <a:schemeClr val="tx2"/>
              </a:solidFill>
              <a:latin typeface="Arial"/>
              <a:ea typeface="Arial"/>
              <a:cs typeface="Arial"/>
              <a:sym typeface="Arial"/>
            </a:endParaRPr>
          </a:p>
          <a:p>
            <a:pPr indent="-247650" rtl="0">
              <a:lnSpc>
                <a:spcPct val="115000"/>
              </a:lnSpc>
              <a:spcBef>
                <a:spcPts val="375"/>
              </a:spcBef>
              <a:buClr>
                <a:schemeClr val="tx2"/>
              </a:buClr>
              <a:buSzPts val="1600"/>
            </a:pPr>
            <a:endParaRPr lang="en-GB" sz="100" dirty="0">
              <a:solidFill>
                <a:schemeClr val="tx2"/>
              </a:solidFill>
              <a:latin typeface="Arial"/>
              <a:ea typeface="Arial"/>
              <a:cs typeface="Arial"/>
              <a:sym typeface="Arial"/>
            </a:endParaRPr>
          </a:p>
          <a:p>
            <a:pPr lvl="1" indent="-247650" rtl="0">
              <a:lnSpc>
                <a:spcPct val="115000"/>
              </a:lnSpc>
              <a:spcBef>
                <a:spcPts val="0"/>
              </a:spcBef>
              <a:buClr>
                <a:schemeClr val="tx2"/>
              </a:buClr>
              <a:buSzPts val="1600"/>
            </a:pPr>
            <a:r>
              <a:rPr lang="en-GB" sz="900" dirty="0">
                <a:solidFill>
                  <a:schemeClr val="tx2"/>
                </a:solidFill>
                <a:latin typeface="Arial"/>
                <a:ea typeface="Arial"/>
                <a:cs typeface="Arial"/>
                <a:sym typeface="Arial"/>
              </a:rPr>
              <a:t>Threshold (required):</a:t>
            </a:r>
          </a:p>
          <a:p>
            <a:pPr lvl="2" indent="-247650" rtl="0">
              <a:lnSpc>
                <a:spcPct val="115000"/>
              </a:lnSpc>
              <a:spcBef>
                <a:spcPts val="0"/>
              </a:spcBef>
              <a:buClr>
                <a:schemeClr val="tx2"/>
              </a:buClr>
              <a:buSzPts val="1600"/>
            </a:pPr>
            <a:r>
              <a:rPr lang="en-GB" sz="825" dirty="0">
                <a:solidFill>
                  <a:schemeClr val="tx2"/>
                </a:solidFill>
                <a:latin typeface="Arial"/>
                <a:ea typeface="Arial"/>
                <a:cs typeface="Arial"/>
                <a:sym typeface="Arial"/>
              </a:rPr>
              <a:t>Geoid Incidence Angle image</a:t>
            </a:r>
          </a:p>
          <a:p>
            <a:pPr lvl="2" indent="-247650" rtl="0">
              <a:lnSpc>
                <a:spcPct val="115000"/>
              </a:lnSpc>
              <a:spcBef>
                <a:spcPts val="0"/>
              </a:spcBef>
              <a:buClr>
                <a:schemeClr val="tx2"/>
              </a:buClr>
              <a:buSzPts val="1600"/>
            </a:pPr>
            <a:r>
              <a:rPr lang="en-GB" sz="825" dirty="0">
                <a:solidFill>
                  <a:schemeClr val="tx2"/>
                </a:solidFill>
                <a:latin typeface="Arial"/>
                <a:ea typeface="Arial"/>
                <a:cs typeface="Arial"/>
                <a:sym typeface="Arial"/>
              </a:rPr>
              <a:t>Mask image (including land mask)</a:t>
            </a:r>
          </a:p>
          <a:p>
            <a:pPr lvl="2" indent="-247650" rtl="0">
              <a:lnSpc>
                <a:spcPct val="115000"/>
              </a:lnSpc>
              <a:spcBef>
                <a:spcPts val="0"/>
              </a:spcBef>
              <a:buClr>
                <a:schemeClr val="tx2"/>
              </a:buClr>
              <a:buSzPts val="1600"/>
            </a:pPr>
            <a:r>
              <a:rPr lang="en-AU" sz="825" dirty="0">
                <a:solidFill>
                  <a:srgbClr val="1F497D"/>
                </a:solidFill>
                <a:latin typeface="Arial"/>
                <a:ea typeface="Arial"/>
                <a:cs typeface="Arial"/>
                <a:sym typeface="Arial"/>
              </a:rPr>
              <a:t>Acquisition ID image (for composite products)</a:t>
            </a:r>
            <a:endParaRPr lang="el-GR" sz="825" i="1" dirty="0">
              <a:solidFill>
                <a:srgbClr val="1F497D"/>
              </a:solidFill>
              <a:latin typeface="Arial"/>
              <a:ea typeface="Arial"/>
              <a:cs typeface="Arial"/>
              <a:sym typeface="Arial"/>
            </a:endParaRPr>
          </a:p>
          <a:p>
            <a:pPr lvl="1" indent="-247650" rtl="0">
              <a:lnSpc>
                <a:spcPct val="115000"/>
              </a:lnSpc>
              <a:spcBef>
                <a:spcPts val="0"/>
              </a:spcBef>
              <a:buClr>
                <a:schemeClr val="tx2"/>
              </a:buClr>
              <a:buSzPts val="1600"/>
            </a:pPr>
            <a:r>
              <a:rPr lang="en-GB" sz="900" dirty="0">
                <a:solidFill>
                  <a:schemeClr val="tx2"/>
                </a:solidFill>
                <a:latin typeface="Arial"/>
                <a:ea typeface="Arial"/>
                <a:cs typeface="Arial"/>
                <a:sym typeface="Arial"/>
              </a:rPr>
              <a:t>Target (desired):</a:t>
            </a:r>
          </a:p>
          <a:p>
            <a:pPr lvl="2" indent="-247650" rtl="0">
              <a:lnSpc>
                <a:spcPct val="115000"/>
              </a:lnSpc>
              <a:spcBef>
                <a:spcPts val="0"/>
              </a:spcBef>
              <a:buClr>
                <a:schemeClr val="tx2"/>
              </a:buClr>
              <a:buSzPts val="1600"/>
            </a:pPr>
            <a:r>
              <a:rPr lang="en-AU" sz="825" dirty="0">
                <a:solidFill>
                  <a:srgbClr val="1F497D"/>
                </a:solidFill>
                <a:latin typeface="Arial"/>
                <a:ea typeface="Arial"/>
                <a:cs typeface="Arial"/>
                <a:sym typeface="Arial"/>
              </a:rPr>
              <a:t>Noise power image (if applied)</a:t>
            </a:r>
          </a:p>
          <a:p>
            <a:pPr lvl="2" indent="-247650" rtl="0">
              <a:lnSpc>
                <a:spcPct val="115000"/>
              </a:lnSpc>
              <a:spcBef>
                <a:spcPts val="0"/>
              </a:spcBef>
              <a:buClr>
                <a:schemeClr val="tx2"/>
              </a:buClr>
              <a:buSzPts val="1600"/>
            </a:pPr>
            <a:r>
              <a:rPr lang="en-AU" sz="825" dirty="0">
                <a:solidFill>
                  <a:srgbClr val="1F497D"/>
                </a:solidFill>
                <a:latin typeface="Arial"/>
                <a:ea typeface="Arial"/>
                <a:cs typeface="Arial"/>
                <a:sym typeface="Arial"/>
              </a:rPr>
              <a:t>Per-pixel Geoid</a:t>
            </a:r>
          </a:p>
          <a:p>
            <a:pPr lvl="2" indent="-247650" rtl="0">
              <a:lnSpc>
                <a:spcPct val="115000"/>
              </a:lnSpc>
              <a:spcBef>
                <a:spcPts val="0"/>
              </a:spcBef>
              <a:buClr>
                <a:schemeClr val="tx2"/>
              </a:buClr>
              <a:buSzPts val="1600"/>
            </a:pPr>
            <a:r>
              <a:rPr lang="en-AU" sz="825" dirty="0">
                <a:solidFill>
                  <a:srgbClr val="1F497D"/>
                </a:solidFill>
                <a:latin typeface="Arial"/>
                <a:ea typeface="Arial"/>
                <a:cs typeface="Arial"/>
                <a:sym typeface="Arial"/>
              </a:rPr>
              <a:t>Look Direction image</a:t>
            </a:r>
            <a:endParaRPr sz="375" dirty="0">
              <a:solidFill>
                <a:srgbClr val="1F497D"/>
              </a:solidFill>
              <a:latin typeface="Arial"/>
              <a:ea typeface="Arial"/>
              <a:cs typeface="Arial"/>
              <a:sym typeface="Arial"/>
            </a:endParaRPr>
          </a:p>
          <a:p>
            <a:pPr marL="0" indent="0" rtl="0">
              <a:lnSpc>
                <a:spcPct val="115000"/>
              </a:lnSpc>
              <a:spcBef>
                <a:spcPts val="375"/>
              </a:spcBef>
              <a:buNone/>
            </a:pPr>
            <a:endParaRPr sz="1200" dirty="0">
              <a:solidFill>
                <a:srgbClr val="0066FF"/>
              </a:solidFill>
              <a:latin typeface="Arial"/>
              <a:ea typeface="Arial"/>
              <a:cs typeface="Arial"/>
              <a:sym typeface="Arial"/>
            </a:endParaRPr>
          </a:p>
        </p:txBody>
      </p:sp>
      <p:grpSp>
        <p:nvGrpSpPr>
          <p:cNvPr id="2" name="Group 1">
            <a:extLst>
              <a:ext uri="{FF2B5EF4-FFF2-40B4-BE49-F238E27FC236}">
                <a16:creationId xmlns:a16="http://schemas.microsoft.com/office/drawing/2014/main" id="{DA243F73-59A6-5D45-944A-5DF93503B2D3}"/>
              </a:ext>
            </a:extLst>
          </p:cNvPr>
          <p:cNvGrpSpPr/>
          <p:nvPr/>
        </p:nvGrpSpPr>
        <p:grpSpPr>
          <a:xfrm>
            <a:off x="5063049" y="1025347"/>
            <a:ext cx="3171811" cy="3489505"/>
            <a:chOff x="4825324" y="1295400"/>
            <a:chExt cx="4132104" cy="4576891"/>
          </a:xfrm>
        </p:grpSpPr>
        <p:pic>
          <p:nvPicPr>
            <p:cNvPr id="3" name="Picture 2">
              <a:extLst>
                <a:ext uri="{FF2B5EF4-FFF2-40B4-BE49-F238E27FC236}">
                  <a16:creationId xmlns:a16="http://schemas.microsoft.com/office/drawing/2014/main" id="{A83B7FB0-4478-9E43-B275-2EE28C9F9C6A}"/>
                </a:ext>
              </a:extLst>
            </p:cNvPr>
            <p:cNvPicPr>
              <a:picLocks noChangeAspect="1"/>
            </p:cNvPicPr>
            <p:nvPr/>
          </p:nvPicPr>
          <p:blipFill>
            <a:blip r:embed="rId3"/>
            <a:stretch>
              <a:fillRect/>
            </a:stretch>
          </p:blipFill>
          <p:spPr>
            <a:xfrm>
              <a:off x="4825324" y="1446328"/>
              <a:ext cx="2066847" cy="1909473"/>
            </a:xfrm>
            <a:prstGeom prst="rect">
              <a:avLst/>
            </a:prstGeom>
          </p:spPr>
        </p:pic>
        <p:pic>
          <p:nvPicPr>
            <p:cNvPr id="5" name="Picture 4">
              <a:extLst>
                <a:ext uri="{FF2B5EF4-FFF2-40B4-BE49-F238E27FC236}">
                  <a16:creationId xmlns:a16="http://schemas.microsoft.com/office/drawing/2014/main" id="{FBEEAFDE-36A8-AA4D-917D-C35011A0C2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2171" y="1295400"/>
              <a:ext cx="2065257" cy="1908000"/>
            </a:xfrm>
            <a:prstGeom prst="rect">
              <a:avLst/>
            </a:prstGeom>
          </p:spPr>
        </p:pic>
        <p:pic>
          <p:nvPicPr>
            <p:cNvPr id="11" name="Picture 10">
              <a:extLst>
                <a:ext uri="{FF2B5EF4-FFF2-40B4-BE49-F238E27FC236}">
                  <a16:creationId xmlns:a16="http://schemas.microsoft.com/office/drawing/2014/main" id="{C3B7FFF7-0012-594B-A187-B0382E69E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6918" y="3648314"/>
              <a:ext cx="2065253" cy="1908000"/>
            </a:xfrm>
            <a:prstGeom prst="rect">
              <a:avLst/>
            </a:prstGeom>
          </p:spPr>
        </p:pic>
        <p:pic>
          <p:nvPicPr>
            <p:cNvPr id="12" name="Picture 11">
              <a:extLst>
                <a:ext uri="{FF2B5EF4-FFF2-40B4-BE49-F238E27FC236}">
                  <a16:creationId xmlns:a16="http://schemas.microsoft.com/office/drawing/2014/main" id="{57436AC2-15D2-2648-9CC4-A74BA4F85441}"/>
                </a:ext>
              </a:extLst>
            </p:cNvPr>
            <p:cNvPicPr>
              <a:picLocks noChangeAspect="1"/>
            </p:cNvPicPr>
            <p:nvPr/>
          </p:nvPicPr>
          <p:blipFill>
            <a:blip r:embed="rId6"/>
            <a:stretch>
              <a:fillRect/>
            </a:stretch>
          </p:blipFill>
          <p:spPr>
            <a:xfrm>
              <a:off x="6826195" y="3506729"/>
              <a:ext cx="2065253" cy="1908000"/>
            </a:xfrm>
            <a:prstGeom prst="rect">
              <a:avLst/>
            </a:prstGeom>
          </p:spPr>
        </p:pic>
        <p:sp>
          <p:nvSpPr>
            <p:cNvPr id="18" name="Google Shape;323;p54">
              <a:extLst>
                <a:ext uri="{FF2B5EF4-FFF2-40B4-BE49-F238E27FC236}">
                  <a16:creationId xmlns:a16="http://schemas.microsoft.com/office/drawing/2014/main" id="{2B7C3058-85A9-994A-B4A2-96B3A0393CFE}"/>
                </a:ext>
              </a:extLst>
            </p:cNvPr>
            <p:cNvSpPr txBox="1">
              <a:spLocks/>
            </p:cNvSpPr>
            <p:nvPr/>
          </p:nvSpPr>
          <p:spPr>
            <a:xfrm>
              <a:off x="7102273" y="5512423"/>
              <a:ext cx="1500442" cy="336404"/>
            </a:xfrm>
            <a:prstGeom prst="rect">
              <a:avLst/>
            </a:prstGeom>
            <a:noFill/>
            <a:ln>
              <a:noFill/>
            </a:ln>
          </p:spPr>
          <p:txBody>
            <a:bodyPr spcFirstLastPara="1" wrap="square" lIns="51427" tIns="25706" rIns="51427" bIns="25706" anchor="t" anchorCtr="0">
              <a:noAutofit/>
            </a:bodyPr>
            <a:lstStyle>
              <a:defPPr marR="0" lvl="0" algn="l" rtl="0">
                <a:lnSpc>
                  <a:spcPct val="100000"/>
                </a:lnSpc>
                <a:spcBef>
                  <a:spcPts val="0"/>
                </a:spcBef>
                <a:spcAft>
                  <a:spcPts val="0"/>
                </a:spcAft>
              </a:defPPr>
              <a:lvl1pPr marL="342900" marR="0" lvl="0" indent="-257175" algn="l" rtl="0">
                <a:lnSpc>
                  <a:spcPct val="100000"/>
                </a:lnSpc>
                <a:spcBef>
                  <a:spcPts val="270"/>
                </a:spcBef>
                <a:spcAft>
                  <a:spcPts val="0"/>
                </a:spcAft>
                <a:buClr>
                  <a:srgbClr val="002569"/>
                </a:buClr>
                <a:buSzPts val="1800"/>
                <a:buFont typeface="Arial"/>
                <a:buChar char="•"/>
                <a:defRPr sz="2400" b="1" i="0" u="none" strike="noStrike" cap="none">
                  <a:solidFill>
                    <a:srgbClr val="002569"/>
                  </a:solidFill>
                  <a:latin typeface="Calibri"/>
                  <a:ea typeface="Calibri"/>
                  <a:cs typeface="Calibri"/>
                  <a:sym typeface="Calibri"/>
                </a:defRPr>
              </a:lvl1pPr>
              <a:lvl2pPr marL="685800" marR="0" lvl="1" indent="-257175" algn="l" rtl="0">
                <a:lnSpc>
                  <a:spcPct val="100000"/>
                </a:lnSpc>
                <a:spcBef>
                  <a:spcPts val="270"/>
                </a:spcBef>
                <a:spcAft>
                  <a:spcPts val="0"/>
                </a:spcAft>
                <a:buClr>
                  <a:srgbClr val="002569"/>
                </a:buClr>
                <a:buSzPts val="1800"/>
                <a:buFont typeface="Arial"/>
                <a:buChar char="–"/>
                <a:defRPr sz="2000" b="0" i="0" u="none" strike="noStrike" cap="none">
                  <a:solidFill>
                    <a:srgbClr val="002569"/>
                  </a:solidFill>
                  <a:latin typeface="Calibri"/>
                  <a:ea typeface="Calibri"/>
                  <a:cs typeface="Calibri"/>
                  <a:sym typeface="Calibri"/>
                </a:defRPr>
              </a:lvl2pPr>
              <a:lvl3pPr marL="1028700" marR="0" lvl="2" indent="-257175" algn="l" rtl="0">
                <a:lnSpc>
                  <a:spcPct val="100000"/>
                </a:lnSpc>
                <a:spcBef>
                  <a:spcPts val="270"/>
                </a:spcBef>
                <a:spcAft>
                  <a:spcPts val="0"/>
                </a:spcAft>
                <a:buClr>
                  <a:srgbClr val="002569"/>
                </a:buClr>
                <a:buSzPts val="1800"/>
                <a:buFont typeface="Arial"/>
                <a:buChar char="•"/>
                <a:defRPr sz="1800" b="0" i="0" u="none" strike="noStrike" cap="none">
                  <a:solidFill>
                    <a:srgbClr val="002569"/>
                  </a:solidFill>
                  <a:latin typeface="Calibri"/>
                  <a:ea typeface="Calibri"/>
                  <a:cs typeface="Calibri"/>
                  <a:sym typeface="Calibri"/>
                </a:defRPr>
              </a:lvl3pPr>
              <a:lvl4pPr marL="1371600" marR="0" lvl="3"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4pPr>
              <a:lvl5pPr marL="1714500" marR="0" lvl="4"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15000"/>
                </a:lnSpc>
                <a:spcBef>
                  <a:spcPts val="281"/>
                </a:spcBef>
                <a:buNone/>
              </a:pPr>
              <a:r>
                <a:rPr lang="en-GB" sz="675" i="1" dirty="0">
                  <a:solidFill>
                    <a:srgbClr val="1F497D"/>
                  </a:solidFill>
                  <a:latin typeface="Arial"/>
                  <a:ea typeface="Arial"/>
                  <a:cs typeface="Arial"/>
                  <a:sym typeface="Arial"/>
                </a:rPr>
                <a:t>Geoid Inc. Angle image</a:t>
              </a:r>
              <a:endParaRPr lang="en-GB" sz="619" i="1" dirty="0">
                <a:solidFill>
                  <a:srgbClr val="1F497D"/>
                </a:solidFill>
                <a:latin typeface="Arial"/>
                <a:ea typeface="Arial"/>
                <a:cs typeface="Arial"/>
                <a:sym typeface="Arial"/>
              </a:endParaRPr>
            </a:p>
          </p:txBody>
        </p:sp>
        <p:sp>
          <p:nvSpPr>
            <p:cNvPr id="19" name="Google Shape;324;p54">
              <a:extLst>
                <a:ext uri="{FF2B5EF4-FFF2-40B4-BE49-F238E27FC236}">
                  <a16:creationId xmlns:a16="http://schemas.microsoft.com/office/drawing/2014/main" id="{B1789121-8E1B-7B48-A4EB-8908BD15436A}"/>
                </a:ext>
              </a:extLst>
            </p:cNvPr>
            <p:cNvSpPr txBox="1">
              <a:spLocks/>
            </p:cNvSpPr>
            <p:nvPr/>
          </p:nvSpPr>
          <p:spPr>
            <a:xfrm>
              <a:off x="5557736" y="5535887"/>
              <a:ext cx="1338029" cy="336404"/>
            </a:xfrm>
            <a:prstGeom prst="rect">
              <a:avLst/>
            </a:prstGeom>
            <a:noFill/>
            <a:ln>
              <a:noFill/>
            </a:ln>
          </p:spPr>
          <p:txBody>
            <a:bodyPr spcFirstLastPara="1" wrap="square" lIns="51427" tIns="25706" rIns="51427" bIns="25706" anchor="t" anchorCtr="0">
              <a:noAutofit/>
            </a:bodyPr>
            <a:lstStyle>
              <a:defPPr marR="0" lvl="0" algn="l" rtl="0">
                <a:lnSpc>
                  <a:spcPct val="100000"/>
                </a:lnSpc>
                <a:spcBef>
                  <a:spcPts val="0"/>
                </a:spcBef>
                <a:spcAft>
                  <a:spcPts val="0"/>
                </a:spcAft>
              </a:defPPr>
              <a:lvl1pPr marL="342900" marR="0" lvl="0" indent="-257175" algn="l" rtl="0">
                <a:lnSpc>
                  <a:spcPct val="100000"/>
                </a:lnSpc>
                <a:spcBef>
                  <a:spcPts val="270"/>
                </a:spcBef>
                <a:spcAft>
                  <a:spcPts val="0"/>
                </a:spcAft>
                <a:buClr>
                  <a:srgbClr val="002569"/>
                </a:buClr>
                <a:buSzPts val="1800"/>
                <a:buFont typeface="Arial"/>
                <a:buChar char="•"/>
                <a:defRPr sz="2400" b="1" i="0" u="none" strike="noStrike" cap="none">
                  <a:solidFill>
                    <a:srgbClr val="002569"/>
                  </a:solidFill>
                  <a:latin typeface="Calibri"/>
                  <a:ea typeface="Calibri"/>
                  <a:cs typeface="Calibri"/>
                  <a:sym typeface="Calibri"/>
                </a:defRPr>
              </a:lvl1pPr>
              <a:lvl2pPr marL="685800" marR="0" lvl="1" indent="-257175" algn="l" rtl="0">
                <a:lnSpc>
                  <a:spcPct val="100000"/>
                </a:lnSpc>
                <a:spcBef>
                  <a:spcPts val="270"/>
                </a:spcBef>
                <a:spcAft>
                  <a:spcPts val="0"/>
                </a:spcAft>
                <a:buClr>
                  <a:srgbClr val="002569"/>
                </a:buClr>
                <a:buSzPts val="1800"/>
                <a:buFont typeface="Arial"/>
                <a:buChar char="–"/>
                <a:defRPr sz="2000" b="0" i="0" u="none" strike="noStrike" cap="none">
                  <a:solidFill>
                    <a:srgbClr val="002569"/>
                  </a:solidFill>
                  <a:latin typeface="Calibri"/>
                  <a:ea typeface="Calibri"/>
                  <a:cs typeface="Calibri"/>
                  <a:sym typeface="Calibri"/>
                </a:defRPr>
              </a:lvl2pPr>
              <a:lvl3pPr marL="1028700" marR="0" lvl="2" indent="-257175" algn="l" rtl="0">
                <a:lnSpc>
                  <a:spcPct val="100000"/>
                </a:lnSpc>
                <a:spcBef>
                  <a:spcPts val="270"/>
                </a:spcBef>
                <a:spcAft>
                  <a:spcPts val="0"/>
                </a:spcAft>
                <a:buClr>
                  <a:srgbClr val="002569"/>
                </a:buClr>
                <a:buSzPts val="1800"/>
                <a:buFont typeface="Arial"/>
                <a:buChar char="•"/>
                <a:defRPr sz="1800" b="0" i="0" u="none" strike="noStrike" cap="none">
                  <a:solidFill>
                    <a:srgbClr val="002569"/>
                  </a:solidFill>
                  <a:latin typeface="Calibri"/>
                  <a:ea typeface="Calibri"/>
                  <a:cs typeface="Calibri"/>
                  <a:sym typeface="Calibri"/>
                </a:defRPr>
              </a:lvl3pPr>
              <a:lvl4pPr marL="1371600" marR="0" lvl="3"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4pPr>
              <a:lvl5pPr marL="1714500" marR="0" lvl="4"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15000"/>
                </a:lnSpc>
                <a:spcBef>
                  <a:spcPts val="281"/>
                </a:spcBef>
                <a:buNone/>
              </a:pPr>
              <a:r>
                <a:rPr lang="en-GB" sz="675" i="1" dirty="0">
                  <a:solidFill>
                    <a:srgbClr val="1F497D"/>
                  </a:solidFill>
                  <a:latin typeface="Arial"/>
                  <a:ea typeface="Arial"/>
                  <a:cs typeface="Arial"/>
                  <a:sym typeface="Arial"/>
                </a:rPr>
                <a:t>Data Mask image</a:t>
              </a:r>
              <a:endParaRPr lang="en-GB" sz="619" i="1" dirty="0">
                <a:solidFill>
                  <a:srgbClr val="1F497D"/>
                </a:solidFill>
                <a:latin typeface="Arial"/>
                <a:ea typeface="Arial"/>
                <a:cs typeface="Arial"/>
                <a:sym typeface="Arial"/>
              </a:endParaRPr>
            </a:p>
          </p:txBody>
        </p:sp>
        <p:sp>
          <p:nvSpPr>
            <p:cNvPr id="20" name="Google Shape;323;p54">
              <a:extLst>
                <a:ext uri="{FF2B5EF4-FFF2-40B4-BE49-F238E27FC236}">
                  <a16:creationId xmlns:a16="http://schemas.microsoft.com/office/drawing/2014/main" id="{B45ECAF7-6432-A44B-A032-570702C2145F}"/>
                </a:ext>
              </a:extLst>
            </p:cNvPr>
            <p:cNvSpPr txBox="1">
              <a:spLocks/>
            </p:cNvSpPr>
            <p:nvPr/>
          </p:nvSpPr>
          <p:spPr>
            <a:xfrm>
              <a:off x="7174579" y="3185155"/>
              <a:ext cx="1500442" cy="336404"/>
            </a:xfrm>
            <a:prstGeom prst="rect">
              <a:avLst/>
            </a:prstGeom>
            <a:noFill/>
            <a:ln>
              <a:noFill/>
            </a:ln>
          </p:spPr>
          <p:txBody>
            <a:bodyPr spcFirstLastPara="1" wrap="square" lIns="51427" tIns="25706" rIns="51427" bIns="25706" anchor="t" anchorCtr="0">
              <a:noAutofit/>
            </a:bodyPr>
            <a:lstStyle>
              <a:defPPr marR="0" lvl="0" algn="l" rtl="0">
                <a:lnSpc>
                  <a:spcPct val="100000"/>
                </a:lnSpc>
                <a:spcBef>
                  <a:spcPts val="0"/>
                </a:spcBef>
                <a:spcAft>
                  <a:spcPts val="0"/>
                </a:spcAft>
              </a:defPPr>
              <a:lvl1pPr marL="342900" marR="0" lvl="0" indent="-257175" algn="l" rtl="0">
                <a:lnSpc>
                  <a:spcPct val="100000"/>
                </a:lnSpc>
                <a:spcBef>
                  <a:spcPts val="270"/>
                </a:spcBef>
                <a:spcAft>
                  <a:spcPts val="0"/>
                </a:spcAft>
                <a:buClr>
                  <a:srgbClr val="002569"/>
                </a:buClr>
                <a:buSzPts val="1800"/>
                <a:buFont typeface="Arial"/>
                <a:buChar char="•"/>
                <a:defRPr sz="2400" b="1" i="0" u="none" strike="noStrike" cap="none">
                  <a:solidFill>
                    <a:srgbClr val="002569"/>
                  </a:solidFill>
                  <a:latin typeface="Calibri"/>
                  <a:ea typeface="Calibri"/>
                  <a:cs typeface="Calibri"/>
                  <a:sym typeface="Calibri"/>
                </a:defRPr>
              </a:lvl1pPr>
              <a:lvl2pPr marL="685800" marR="0" lvl="1" indent="-257175" algn="l" rtl="0">
                <a:lnSpc>
                  <a:spcPct val="100000"/>
                </a:lnSpc>
                <a:spcBef>
                  <a:spcPts val="270"/>
                </a:spcBef>
                <a:spcAft>
                  <a:spcPts val="0"/>
                </a:spcAft>
                <a:buClr>
                  <a:srgbClr val="002569"/>
                </a:buClr>
                <a:buSzPts val="1800"/>
                <a:buFont typeface="Arial"/>
                <a:buChar char="–"/>
                <a:defRPr sz="2000" b="0" i="0" u="none" strike="noStrike" cap="none">
                  <a:solidFill>
                    <a:srgbClr val="002569"/>
                  </a:solidFill>
                  <a:latin typeface="Calibri"/>
                  <a:ea typeface="Calibri"/>
                  <a:cs typeface="Calibri"/>
                  <a:sym typeface="Calibri"/>
                </a:defRPr>
              </a:lvl2pPr>
              <a:lvl3pPr marL="1028700" marR="0" lvl="2" indent="-257175" algn="l" rtl="0">
                <a:lnSpc>
                  <a:spcPct val="100000"/>
                </a:lnSpc>
                <a:spcBef>
                  <a:spcPts val="270"/>
                </a:spcBef>
                <a:spcAft>
                  <a:spcPts val="0"/>
                </a:spcAft>
                <a:buClr>
                  <a:srgbClr val="002569"/>
                </a:buClr>
                <a:buSzPts val="1800"/>
                <a:buFont typeface="Arial"/>
                <a:buChar char="•"/>
                <a:defRPr sz="1800" b="0" i="0" u="none" strike="noStrike" cap="none">
                  <a:solidFill>
                    <a:srgbClr val="002569"/>
                  </a:solidFill>
                  <a:latin typeface="Calibri"/>
                  <a:ea typeface="Calibri"/>
                  <a:cs typeface="Calibri"/>
                  <a:sym typeface="Calibri"/>
                </a:defRPr>
              </a:lvl3pPr>
              <a:lvl4pPr marL="1371600" marR="0" lvl="3"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4pPr>
              <a:lvl5pPr marL="1714500" marR="0" lvl="4"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15000"/>
                </a:lnSpc>
                <a:spcBef>
                  <a:spcPts val="281"/>
                </a:spcBef>
                <a:buNone/>
              </a:pPr>
              <a:r>
                <a:rPr lang="en-AU" sz="675" dirty="0">
                  <a:solidFill>
                    <a:srgbClr val="1F497D"/>
                  </a:solidFill>
                  <a:latin typeface="Symbol" pitchFamily="2" charset="2"/>
                  <a:ea typeface="Arial"/>
                  <a:cs typeface="Arial"/>
                  <a:sym typeface="Arial"/>
                </a:rPr>
                <a:t>s</a:t>
              </a:r>
              <a:r>
                <a:rPr lang="el-GR" sz="675" baseline="30000" dirty="0">
                  <a:solidFill>
                    <a:srgbClr val="1F497D"/>
                  </a:solidFill>
                  <a:latin typeface="Arial"/>
                  <a:ea typeface="Arial"/>
                  <a:cs typeface="Arial"/>
                  <a:sym typeface="Arial"/>
                </a:rPr>
                <a:t>0</a:t>
              </a:r>
              <a:r>
                <a:rPr lang="el-GR" sz="675" dirty="0">
                  <a:solidFill>
                    <a:srgbClr val="1F497D"/>
                  </a:solidFill>
                  <a:latin typeface="Arial"/>
                  <a:ea typeface="Arial"/>
                  <a:cs typeface="Arial"/>
                  <a:sym typeface="Arial"/>
                </a:rPr>
                <a:t> </a:t>
              </a:r>
              <a:r>
                <a:rPr lang="en-GB" sz="675" i="1" dirty="0">
                  <a:solidFill>
                    <a:srgbClr val="1F497D"/>
                  </a:solidFill>
                  <a:latin typeface="Arial"/>
                  <a:ea typeface="Arial"/>
                  <a:cs typeface="Arial"/>
                  <a:sym typeface="Arial"/>
                </a:rPr>
                <a:t>Backscatter (VH)</a:t>
              </a:r>
              <a:endParaRPr lang="en-GB" sz="619" i="1" dirty="0">
                <a:solidFill>
                  <a:srgbClr val="1F497D"/>
                </a:solidFill>
                <a:latin typeface="Arial"/>
                <a:ea typeface="Arial"/>
                <a:cs typeface="Arial"/>
                <a:sym typeface="Arial"/>
              </a:endParaRPr>
            </a:p>
          </p:txBody>
        </p:sp>
        <p:sp>
          <p:nvSpPr>
            <p:cNvPr id="21" name="Google Shape;324;p54">
              <a:extLst>
                <a:ext uri="{FF2B5EF4-FFF2-40B4-BE49-F238E27FC236}">
                  <a16:creationId xmlns:a16="http://schemas.microsoft.com/office/drawing/2014/main" id="{B586D2E1-8D4B-4C4F-99D2-69E758706631}"/>
                </a:ext>
              </a:extLst>
            </p:cNvPr>
            <p:cNvSpPr txBox="1">
              <a:spLocks/>
            </p:cNvSpPr>
            <p:nvPr/>
          </p:nvSpPr>
          <p:spPr>
            <a:xfrm>
              <a:off x="5630042" y="3208619"/>
              <a:ext cx="1338029" cy="336404"/>
            </a:xfrm>
            <a:prstGeom prst="rect">
              <a:avLst/>
            </a:prstGeom>
            <a:noFill/>
            <a:ln>
              <a:noFill/>
            </a:ln>
          </p:spPr>
          <p:txBody>
            <a:bodyPr spcFirstLastPara="1" wrap="square" lIns="51427" tIns="25706" rIns="51427" bIns="25706" anchor="t" anchorCtr="0">
              <a:noAutofit/>
            </a:bodyPr>
            <a:lstStyle>
              <a:defPPr marR="0" lvl="0" algn="l" rtl="0">
                <a:lnSpc>
                  <a:spcPct val="100000"/>
                </a:lnSpc>
                <a:spcBef>
                  <a:spcPts val="0"/>
                </a:spcBef>
                <a:spcAft>
                  <a:spcPts val="0"/>
                </a:spcAft>
              </a:defPPr>
              <a:lvl1pPr marL="342900" marR="0" lvl="0" indent="-257175" algn="l" rtl="0">
                <a:lnSpc>
                  <a:spcPct val="100000"/>
                </a:lnSpc>
                <a:spcBef>
                  <a:spcPts val="270"/>
                </a:spcBef>
                <a:spcAft>
                  <a:spcPts val="0"/>
                </a:spcAft>
                <a:buClr>
                  <a:srgbClr val="002569"/>
                </a:buClr>
                <a:buSzPts val="1800"/>
                <a:buFont typeface="Arial"/>
                <a:buChar char="•"/>
                <a:defRPr sz="2400" b="1" i="0" u="none" strike="noStrike" cap="none">
                  <a:solidFill>
                    <a:srgbClr val="002569"/>
                  </a:solidFill>
                  <a:latin typeface="Calibri"/>
                  <a:ea typeface="Calibri"/>
                  <a:cs typeface="Calibri"/>
                  <a:sym typeface="Calibri"/>
                </a:defRPr>
              </a:lvl1pPr>
              <a:lvl2pPr marL="685800" marR="0" lvl="1" indent="-257175" algn="l" rtl="0">
                <a:lnSpc>
                  <a:spcPct val="100000"/>
                </a:lnSpc>
                <a:spcBef>
                  <a:spcPts val="270"/>
                </a:spcBef>
                <a:spcAft>
                  <a:spcPts val="0"/>
                </a:spcAft>
                <a:buClr>
                  <a:srgbClr val="002569"/>
                </a:buClr>
                <a:buSzPts val="1800"/>
                <a:buFont typeface="Arial"/>
                <a:buChar char="–"/>
                <a:defRPr sz="2000" b="0" i="0" u="none" strike="noStrike" cap="none">
                  <a:solidFill>
                    <a:srgbClr val="002569"/>
                  </a:solidFill>
                  <a:latin typeface="Calibri"/>
                  <a:ea typeface="Calibri"/>
                  <a:cs typeface="Calibri"/>
                  <a:sym typeface="Calibri"/>
                </a:defRPr>
              </a:lvl2pPr>
              <a:lvl3pPr marL="1028700" marR="0" lvl="2" indent="-257175" algn="l" rtl="0">
                <a:lnSpc>
                  <a:spcPct val="100000"/>
                </a:lnSpc>
                <a:spcBef>
                  <a:spcPts val="270"/>
                </a:spcBef>
                <a:spcAft>
                  <a:spcPts val="0"/>
                </a:spcAft>
                <a:buClr>
                  <a:srgbClr val="002569"/>
                </a:buClr>
                <a:buSzPts val="1800"/>
                <a:buFont typeface="Arial"/>
                <a:buChar char="•"/>
                <a:defRPr sz="1800" b="0" i="0" u="none" strike="noStrike" cap="none">
                  <a:solidFill>
                    <a:srgbClr val="002569"/>
                  </a:solidFill>
                  <a:latin typeface="Calibri"/>
                  <a:ea typeface="Calibri"/>
                  <a:cs typeface="Calibri"/>
                  <a:sym typeface="Calibri"/>
                </a:defRPr>
              </a:lvl3pPr>
              <a:lvl4pPr marL="1371600" marR="0" lvl="3"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4pPr>
              <a:lvl5pPr marL="1714500" marR="0" lvl="4"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15000"/>
                </a:lnSpc>
                <a:spcBef>
                  <a:spcPts val="281"/>
                </a:spcBef>
                <a:buNone/>
              </a:pPr>
              <a:r>
                <a:rPr lang="en-AU" sz="675" dirty="0">
                  <a:solidFill>
                    <a:srgbClr val="1F497D"/>
                  </a:solidFill>
                  <a:latin typeface="Symbol" pitchFamily="2" charset="2"/>
                  <a:ea typeface="Arial"/>
                  <a:cs typeface="Arial"/>
                  <a:sym typeface="Arial"/>
                </a:rPr>
                <a:t>s</a:t>
              </a:r>
              <a:r>
                <a:rPr lang="el-GR" sz="675" baseline="30000" dirty="0">
                  <a:solidFill>
                    <a:srgbClr val="1F497D"/>
                  </a:solidFill>
                  <a:latin typeface="Arial"/>
                  <a:ea typeface="Arial"/>
                  <a:cs typeface="Arial"/>
                  <a:sym typeface="Arial"/>
                </a:rPr>
                <a:t>0</a:t>
              </a:r>
              <a:r>
                <a:rPr lang="el-GR" sz="675" dirty="0">
                  <a:solidFill>
                    <a:srgbClr val="1F497D"/>
                  </a:solidFill>
                  <a:latin typeface="Arial"/>
                  <a:ea typeface="Arial"/>
                  <a:cs typeface="Arial"/>
                  <a:sym typeface="Arial"/>
                </a:rPr>
                <a:t> </a:t>
              </a:r>
              <a:r>
                <a:rPr lang="en-GB" sz="675" i="1" dirty="0">
                  <a:solidFill>
                    <a:srgbClr val="1F497D"/>
                  </a:solidFill>
                  <a:latin typeface="Arial"/>
                  <a:ea typeface="Arial"/>
                  <a:cs typeface="Arial"/>
                  <a:sym typeface="Arial"/>
                </a:rPr>
                <a:t>Backscatter (VV)</a:t>
              </a:r>
              <a:endParaRPr lang="en-GB" sz="619" i="1" dirty="0">
                <a:solidFill>
                  <a:srgbClr val="1F497D"/>
                </a:solidFill>
                <a:latin typeface="Arial"/>
                <a:ea typeface="Arial"/>
                <a:cs typeface="Arial"/>
                <a:sym typeface="Arial"/>
              </a:endParaRPr>
            </a:p>
          </p:txBody>
        </p:sp>
      </p:grpSp>
      <p:sp>
        <p:nvSpPr>
          <p:cNvPr id="22" name="Google Shape;319;p54">
            <a:extLst>
              <a:ext uri="{FF2B5EF4-FFF2-40B4-BE49-F238E27FC236}">
                <a16:creationId xmlns:a16="http://schemas.microsoft.com/office/drawing/2014/main" id="{BB61187E-354D-1349-A981-496375858CC6}"/>
              </a:ext>
            </a:extLst>
          </p:cNvPr>
          <p:cNvSpPr txBox="1">
            <a:spLocks/>
          </p:cNvSpPr>
          <p:nvPr/>
        </p:nvSpPr>
        <p:spPr>
          <a:xfrm>
            <a:off x="6178013" y="4600575"/>
            <a:ext cx="1321317" cy="251414"/>
          </a:xfrm>
          <a:prstGeom prst="rect">
            <a:avLst/>
          </a:prstGeom>
          <a:noFill/>
          <a:ln>
            <a:noFill/>
          </a:ln>
        </p:spPr>
        <p:txBody>
          <a:bodyPr spcFirstLastPara="1" wrap="square" lIns="51427" tIns="25706" rIns="51427" bIns="25706" anchor="t" anchorCtr="0">
            <a:noAutofit/>
          </a:bodyPr>
          <a:lstStyle>
            <a:lvl1pPr marL="457200" lvl="0"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1pPr>
            <a:lvl2pPr marL="914400" lvl="1"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2pPr>
            <a:lvl3pPr marL="1371600" lvl="2"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3pPr>
            <a:lvl4pPr marL="1828800" lvl="3"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4pPr>
            <a:lvl5pPr marL="2286000" lvl="4"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5pPr>
            <a:lvl6pPr marL="2743200" lvl="5"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6pPr>
            <a:lvl7pPr marL="3200400" lvl="6"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7pPr>
            <a:lvl8pPr marL="3657600" lvl="7"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8pPr>
            <a:lvl9pPr marL="4114800" lvl="8"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9pPr>
          </a:lstStyle>
          <a:p>
            <a:pPr marL="0" indent="0" algn="ctr" defTabSz="685800">
              <a:lnSpc>
                <a:spcPct val="115000"/>
              </a:lnSpc>
              <a:spcBef>
                <a:spcPts val="281"/>
              </a:spcBef>
              <a:buNone/>
            </a:pPr>
            <a:r>
              <a:rPr lang="en-GB" sz="600" dirty="0">
                <a:solidFill>
                  <a:srgbClr val="1F497D"/>
                </a:solidFill>
                <a:latin typeface="Arial"/>
                <a:ea typeface="Arial"/>
                <a:cs typeface="Arial"/>
                <a:sym typeface="Arial"/>
              </a:rPr>
              <a:t>Sentinel-1 IWS                                      CEOS-ARD ORB (mock-up)   (Processing: soloEO)</a:t>
            </a:r>
          </a:p>
        </p:txBody>
      </p:sp>
      <p:sp>
        <p:nvSpPr>
          <p:cNvPr id="23" name="Google Shape;317;p54">
            <a:extLst>
              <a:ext uri="{FF2B5EF4-FFF2-40B4-BE49-F238E27FC236}">
                <a16:creationId xmlns:a16="http://schemas.microsoft.com/office/drawing/2014/main" id="{C314DCEC-DD05-F74F-8139-BD63E2BF05D8}"/>
              </a:ext>
            </a:extLst>
          </p:cNvPr>
          <p:cNvSpPr>
            <a:spLocks noGrp="1"/>
          </p:cNvSpPr>
          <p:nvPr>
            <p:ph type="sldNum" idx="12"/>
          </p:nvPr>
        </p:nvSpPr>
        <p:spPr>
          <a:xfrm>
            <a:off x="8915400" y="4933950"/>
            <a:ext cx="146475" cy="140400"/>
          </a:xfrm>
          <a:prstGeom prst="roundRect">
            <a:avLst>
              <a:gd name="adj" fmla="val 16667"/>
            </a:avLst>
          </a:prstGeom>
          <a:solidFill>
            <a:schemeClr val="lt1">
              <a:alpha val="48240"/>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noAutofit/>
          </a:bodyPr>
          <a:lstStyle/>
          <a:p>
            <a:fld id="{00000000-1234-1234-1234-123412341234}" type="slidenum">
              <a:rPr lang="en" sz="800"/>
              <a:pPr/>
              <a:t>13</a:t>
            </a:fld>
            <a:endParaRPr sz="800" dirty="0"/>
          </a:p>
        </p:txBody>
      </p:sp>
      <p:pic>
        <p:nvPicPr>
          <p:cNvPr id="26" name="Picture 25">
            <a:extLst>
              <a:ext uri="{FF2B5EF4-FFF2-40B4-BE49-F238E27FC236}">
                <a16:creationId xmlns:a16="http://schemas.microsoft.com/office/drawing/2014/main" id="{8F7433FC-9E34-B44D-817F-5FCF0D119897}"/>
              </a:ext>
            </a:extLst>
          </p:cNvPr>
          <p:cNvPicPr>
            <a:picLocks noChangeAspect="1"/>
          </p:cNvPicPr>
          <p:nvPr/>
        </p:nvPicPr>
        <p:blipFill rotWithShape="1">
          <a:blip r:embed="rId7"/>
          <a:srcRect b="24330"/>
          <a:stretch/>
        </p:blipFill>
        <p:spPr>
          <a:xfrm>
            <a:off x="442800" y="3638550"/>
            <a:ext cx="4129200" cy="1504950"/>
          </a:xfrm>
          <a:prstGeom prst="rect">
            <a:avLst/>
          </a:prstGeom>
        </p:spPr>
      </p:pic>
    </p:spTree>
    <p:extLst>
      <p:ext uri="{BB962C8B-B14F-4D97-AF65-F5344CB8AC3E}">
        <p14:creationId xmlns:p14="http://schemas.microsoft.com/office/powerpoint/2010/main" val="4054905055"/>
      </p:ext>
    </p:extLst>
  </p:cSld>
  <p:clrMapOvr>
    <a:masterClrMapping/>
  </p:clrMapOvr>
  <p:transition spd="med" advTm="78727"/>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Google Shape;396;p62">
            <a:extLst>
              <a:ext uri="{FF2B5EF4-FFF2-40B4-BE49-F238E27FC236}">
                <a16:creationId xmlns:a16="http://schemas.microsoft.com/office/drawing/2014/main" id="{4A2C3F91-2332-6E45-9B84-D37AF4E2FAC9}"/>
              </a:ext>
            </a:extLst>
          </p:cNvPr>
          <p:cNvSpPr txBox="1">
            <a:spLocks/>
          </p:cNvSpPr>
          <p:nvPr/>
        </p:nvSpPr>
        <p:spPr>
          <a:xfrm>
            <a:off x="2502431" y="-1"/>
            <a:ext cx="4398300" cy="857250"/>
          </a:xfrm>
          <a:prstGeom prst="rect">
            <a:avLst/>
          </a:prstGeom>
          <a:noFill/>
          <a:ln>
            <a:noFill/>
          </a:ln>
        </p:spPr>
        <p:txBody>
          <a:bodyPr spcFirstLastPara="1" wrap="square" lIns="68569" tIns="34275" rIns="68569" bIns="34275" anchor="ctr" anchorCtr="0">
            <a:no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ctr" defTabSz="685800" rtl="0">
              <a:buClr>
                <a:schemeClr val="dk1"/>
              </a:buClr>
              <a:buSzPts val="1100"/>
            </a:pPr>
            <a:r>
              <a:rPr lang="en" sz="2100" dirty="0"/>
              <a:t>CEOS-ARD for SAR</a:t>
            </a:r>
          </a:p>
          <a:p>
            <a:pPr algn="ctr" defTabSz="685800" rtl="0">
              <a:buClr>
                <a:schemeClr val="dk1"/>
              </a:buClr>
              <a:buSzPts val="1100"/>
            </a:pPr>
            <a:r>
              <a:rPr lang="en-GB" sz="1800" dirty="0"/>
              <a:t>Geocoded SLC (GSLC)</a:t>
            </a:r>
            <a:r>
              <a:rPr lang="en-GB" sz="750" dirty="0">
                <a:solidFill>
                  <a:schemeClr val="dk1"/>
                </a:solidFill>
                <a:latin typeface="Arial"/>
                <a:ea typeface="Arial"/>
                <a:cs typeface="Arial"/>
                <a:sym typeface="Arial"/>
              </a:rPr>
              <a:t> </a:t>
            </a:r>
            <a:endParaRPr lang="en-GB" sz="1800" dirty="0"/>
          </a:p>
        </p:txBody>
      </p:sp>
      <p:sp>
        <p:nvSpPr>
          <p:cNvPr id="42" name="Google Shape;317;p54">
            <a:extLst>
              <a:ext uri="{FF2B5EF4-FFF2-40B4-BE49-F238E27FC236}">
                <a16:creationId xmlns:a16="http://schemas.microsoft.com/office/drawing/2014/main" id="{3B6C12F5-E3A2-F54D-BD1E-85171D073436}"/>
              </a:ext>
            </a:extLst>
          </p:cNvPr>
          <p:cNvSpPr txBox="1">
            <a:spLocks/>
          </p:cNvSpPr>
          <p:nvPr/>
        </p:nvSpPr>
        <p:spPr>
          <a:xfrm>
            <a:off x="8915400" y="4933950"/>
            <a:ext cx="146475" cy="140400"/>
          </a:xfrm>
          <a:prstGeom prst="roundRect">
            <a:avLst>
              <a:gd name="adj" fmla="val 16667"/>
            </a:avLst>
          </a:prstGeom>
          <a:solidFill>
            <a:schemeClr val="lt1">
              <a:alpha val="48240"/>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noAutofit/>
          </a:bodyPr>
          <a:ls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a:lstStyle>
          <a:p>
            <a:fld id="{00000000-1234-1234-1234-123412341234}" type="slidenum">
              <a:rPr lang="en" sz="800" smtClean="0"/>
              <a:pPr/>
              <a:t>14</a:t>
            </a:fld>
            <a:endParaRPr lang="en" sz="800" dirty="0"/>
          </a:p>
        </p:txBody>
      </p:sp>
      <p:pic>
        <p:nvPicPr>
          <p:cNvPr id="41" name="Picture 40">
            <a:extLst>
              <a:ext uri="{FF2B5EF4-FFF2-40B4-BE49-F238E27FC236}">
                <a16:creationId xmlns:a16="http://schemas.microsoft.com/office/drawing/2014/main" id="{B57E0D72-FB86-7C41-8F2A-9328FD8B5405}"/>
              </a:ext>
            </a:extLst>
          </p:cNvPr>
          <p:cNvPicPr>
            <a:picLocks noChangeAspect="1"/>
          </p:cNvPicPr>
          <p:nvPr/>
        </p:nvPicPr>
        <p:blipFill>
          <a:blip r:embed="rId3"/>
          <a:stretch>
            <a:fillRect/>
          </a:stretch>
        </p:blipFill>
        <p:spPr>
          <a:xfrm>
            <a:off x="457200" y="3714750"/>
            <a:ext cx="4129200" cy="2278301"/>
          </a:xfrm>
          <a:prstGeom prst="rect">
            <a:avLst/>
          </a:prstGeom>
        </p:spPr>
      </p:pic>
      <p:pic>
        <p:nvPicPr>
          <p:cNvPr id="39" name="Picture 38">
            <a:extLst>
              <a:ext uri="{FF2B5EF4-FFF2-40B4-BE49-F238E27FC236}">
                <a16:creationId xmlns:a16="http://schemas.microsoft.com/office/drawing/2014/main" id="{E328AD3C-6F43-C34A-BC2E-4EF1316E517D}"/>
              </a:ext>
            </a:extLst>
          </p:cNvPr>
          <p:cNvPicPr>
            <a:picLocks noChangeAspect="1"/>
          </p:cNvPicPr>
          <p:nvPr/>
        </p:nvPicPr>
        <p:blipFill>
          <a:blip r:embed="rId4"/>
          <a:stretch>
            <a:fillRect/>
          </a:stretch>
        </p:blipFill>
        <p:spPr>
          <a:xfrm>
            <a:off x="4865652" y="971550"/>
            <a:ext cx="1743460" cy="1980000"/>
          </a:xfrm>
          <a:prstGeom prst="rect">
            <a:avLst/>
          </a:prstGeom>
        </p:spPr>
      </p:pic>
      <p:pic>
        <p:nvPicPr>
          <p:cNvPr id="43" name="Picture 42">
            <a:extLst>
              <a:ext uri="{FF2B5EF4-FFF2-40B4-BE49-F238E27FC236}">
                <a16:creationId xmlns:a16="http://schemas.microsoft.com/office/drawing/2014/main" id="{43A4AA36-0DC9-B842-B5D8-8D6F46265E7A}"/>
              </a:ext>
            </a:extLst>
          </p:cNvPr>
          <p:cNvPicPr>
            <a:picLocks noChangeAspect="1"/>
          </p:cNvPicPr>
          <p:nvPr/>
        </p:nvPicPr>
        <p:blipFill>
          <a:blip r:embed="rId5"/>
          <a:stretch>
            <a:fillRect/>
          </a:stretch>
        </p:blipFill>
        <p:spPr>
          <a:xfrm>
            <a:off x="6701536" y="971550"/>
            <a:ext cx="1751617" cy="1980000"/>
          </a:xfrm>
          <a:prstGeom prst="rect">
            <a:avLst/>
          </a:prstGeom>
        </p:spPr>
      </p:pic>
      <p:pic>
        <p:nvPicPr>
          <p:cNvPr id="44" name="Picture 43">
            <a:extLst>
              <a:ext uri="{FF2B5EF4-FFF2-40B4-BE49-F238E27FC236}">
                <a16:creationId xmlns:a16="http://schemas.microsoft.com/office/drawing/2014/main" id="{46D74A74-F747-A94F-B4F3-BAB08703C39C}"/>
              </a:ext>
            </a:extLst>
          </p:cNvPr>
          <p:cNvPicPr>
            <a:picLocks noChangeAspect="1"/>
          </p:cNvPicPr>
          <p:nvPr/>
        </p:nvPicPr>
        <p:blipFill>
          <a:blip r:embed="rId6"/>
          <a:stretch>
            <a:fillRect/>
          </a:stretch>
        </p:blipFill>
        <p:spPr>
          <a:xfrm>
            <a:off x="5421643" y="2790917"/>
            <a:ext cx="1751145" cy="1980000"/>
          </a:xfrm>
          <a:prstGeom prst="rect">
            <a:avLst/>
          </a:prstGeom>
        </p:spPr>
      </p:pic>
      <p:pic>
        <p:nvPicPr>
          <p:cNvPr id="45" name="Picture 44">
            <a:extLst>
              <a:ext uri="{FF2B5EF4-FFF2-40B4-BE49-F238E27FC236}">
                <a16:creationId xmlns:a16="http://schemas.microsoft.com/office/drawing/2014/main" id="{1750DEB2-0F4C-354A-BDBA-7CEC898160A9}"/>
              </a:ext>
            </a:extLst>
          </p:cNvPr>
          <p:cNvPicPr>
            <a:picLocks noChangeAspect="1"/>
          </p:cNvPicPr>
          <p:nvPr/>
        </p:nvPicPr>
        <p:blipFill>
          <a:blip r:embed="rId7"/>
          <a:stretch>
            <a:fillRect/>
          </a:stretch>
        </p:blipFill>
        <p:spPr>
          <a:xfrm>
            <a:off x="7259570" y="2790917"/>
            <a:ext cx="1749102" cy="1980000"/>
          </a:xfrm>
          <a:prstGeom prst="rect">
            <a:avLst/>
          </a:prstGeom>
        </p:spPr>
      </p:pic>
      <p:sp>
        <p:nvSpPr>
          <p:cNvPr id="46" name="Google Shape;102;p5">
            <a:extLst>
              <a:ext uri="{FF2B5EF4-FFF2-40B4-BE49-F238E27FC236}">
                <a16:creationId xmlns:a16="http://schemas.microsoft.com/office/drawing/2014/main" id="{6D54FCD0-5492-3041-978A-5E06351FECA8}"/>
              </a:ext>
            </a:extLst>
          </p:cNvPr>
          <p:cNvSpPr txBox="1"/>
          <p:nvPr/>
        </p:nvSpPr>
        <p:spPr>
          <a:xfrm>
            <a:off x="6330795" y="4933950"/>
            <a:ext cx="1882076" cy="18462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GB" sz="600" b="0" i="1" u="none" strike="noStrike" cap="none" dirty="0">
                <a:solidFill>
                  <a:srgbClr val="002060"/>
                </a:solidFill>
                <a:latin typeface="Arial" panose="020B0604020202020204" pitchFamily="34" charset="0"/>
                <a:ea typeface="Montserrat"/>
                <a:cs typeface="Arial" panose="020B0604020202020204" pitchFamily="34" charset="0"/>
                <a:sym typeface="Montserrat"/>
              </a:rPr>
              <a:t>RCM1  ©CSA </a:t>
            </a:r>
            <a:r>
              <a:rPr lang="en-GB" sz="600" i="1" dirty="0">
                <a:solidFill>
                  <a:srgbClr val="002060"/>
                </a:solidFill>
                <a:latin typeface="Arial" panose="020B0604020202020204" pitchFamily="34" charset="0"/>
                <a:ea typeface="Montserrat"/>
                <a:cs typeface="Arial" panose="020B0604020202020204" pitchFamily="34" charset="0"/>
                <a:sym typeface="Montserrat"/>
              </a:rPr>
              <a:t>Proc. F. Charbonneau, NRCan</a:t>
            </a:r>
            <a:endParaRPr sz="600" b="0" i="1" u="none" strike="noStrike" cap="none" dirty="0">
              <a:solidFill>
                <a:srgbClr val="002060"/>
              </a:solidFill>
              <a:latin typeface="Arial" panose="020B0604020202020204" pitchFamily="34" charset="0"/>
              <a:ea typeface="Montserrat"/>
              <a:cs typeface="Arial" panose="020B0604020202020204" pitchFamily="34" charset="0"/>
              <a:sym typeface="Montserrat"/>
            </a:endParaRPr>
          </a:p>
        </p:txBody>
      </p:sp>
      <p:sp>
        <p:nvSpPr>
          <p:cNvPr id="50" name="Google Shape;399;p62">
            <a:extLst>
              <a:ext uri="{FF2B5EF4-FFF2-40B4-BE49-F238E27FC236}">
                <a16:creationId xmlns:a16="http://schemas.microsoft.com/office/drawing/2014/main" id="{B5BCB740-AD17-F143-8BBD-E9991DBAFE38}"/>
              </a:ext>
            </a:extLst>
          </p:cNvPr>
          <p:cNvSpPr txBox="1">
            <a:spLocks/>
          </p:cNvSpPr>
          <p:nvPr/>
        </p:nvSpPr>
        <p:spPr>
          <a:xfrm>
            <a:off x="609600" y="1025346"/>
            <a:ext cx="4163628" cy="1765572"/>
          </a:xfrm>
          <a:prstGeom prst="rect">
            <a:avLst/>
          </a:prstGeom>
          <a:noFill/>
          <a:ln>
            <a:noFill/>
          </a:ln>
        </p:spPr>
        <p:txBody>
          <a:bodyPr spcFirstLastPara="1" wrap="square" lIns="68569" tIns="34275" rIns="68569" bIns="34275" anchor="t" anchorCtr="0">
            <a:noAutofit/>
          </a:bodyPr>
          <a:lstStyle>
            <a:lvl1pPr marL="257175" indent="-257175">
              <a:spcBef>
                <a:spcPts val="375"/>
              </a:spcBef>
              <a:buSzPct val="100000"/>
              <a:buFont typeface="Arial"/>
              <a:buChar char="•"/>
              <a:defRPr sz="1800">
                <a:solidFill>
                  <a:srgbClr val="002569"/>
                </a:solidFill>
                <a:latin typeface="Arial Bold"/>
                <a:ea typeface="Arial Bold"/>
                <a:cs typeface="Arial Bold"/>
                <a:sym typeface="Arial Bold"/>
              </a:defRPr>
            </a:lvl1pPr>
            <a:lvl2pPr marL="576695" indent="-233795">
              <a:spcBef>
                <a:spcPts val="375"/>
              </a:spcBef>
              <a:buSzPct val="100000"/>
              <a:buFont typeface="Arial"/>
              <a:buChar char="•"/>
              <a:defRPr sz="1800">
                <a:solidFill>
                  <a:srgbClr val="002569"/>
                </a:solidFill>
                <a:latin typeface="Arial Bold"/>
                <a:ea typeface="Arial Bold"/>
                <a:cs typeface="Arial Bold"/>
                <a:sym typeface="Arial Bold"/>
              </a:defRPr>
            </a:lvl2pPr>
            <a:lvl3pPr marL="891539" indent="-205739">
              <a:spcBef>
                <a:spcPts val="375"/>
              </a:spcBef>
              <a:buSzPct val="100000"/>
              <a:buFont typeface="Arial"/>
              <a:buChar char="o"/>
              <a:defRPr sz="1800">
                <a:solidFill>
                  <a:srgbClr val="002569"/>
                </a:solidFill>
                <a:latin typeface="Arial Bold"/>
                <a:ea typeface="Arial Bold"/>
                <a:cs typeface="Arial Bold"/>
                <a:sym typeface="Arial Bold"/>
              </a:defRPr>
            </a:lvl3pPr>
            <a:lvl4pPr marL="1257300" indent="-228600">
              <a:spcBef>
                <a:spcPts val="375"/>
              </a:spcBef>
              <a:buSzPct val="100000"/>
              <a:buFont typeface="Arial"/>
              <a:buChar char="▪"/>
              <a:defRPr sz="1800">
                <a:solidFill>
                  <a:srgbClr val="002569"/>
                </a:solidFill>
                <a:latin typeface="Arial Bold"/>
                <a:ea typeface="Arial Bold"/>
                <a:cs typeface="Arial Bold"/>
                <a:sym typeface="Arial Bold"/>
              </a:defRPr>
            </a:lvl4pPr>
            <a:lvl5pPr marL="1628775" indent="-257175">
              <a:spcBef>
                <a:spcPts val="375"/>
              </a:spcBef>
              <a:buSzPct val="100000"/>
              <a:buFont typeface="Arial"/>
              <a:buChar char="•"/>
              <a:defRPr sz="1800">
                <a:solidFill>
                  <a:srgbClr val="002569"/>
                </a:solidFill>
                <a:latin typeface="Arial Bold"/>
                <a:ea typeface="Arial Bold"/>
                <a:cs typeface="Arial Bold"/>
                <a:sym typeface="Arial Bold"/>
              </a:defRPr>
            </a:lvl5pPr>
            <a:lvl6pPr indent="1714500">
              <a:spcBef>
                <a:spcPts val="375"/>
              </a:spcBef>
              <a:buFont typeface="Arial"/>
              <a:defRPr sz="1800">
                <a:solidFill>
                  <a:srgbClr val="002569"/>
                </a:solidFill>
                <a:latin typeface="Arial Bold"/>
                <a:ea typeface="Arial Bold"/>
                <a:cs typeface="Arial Bold"/>
                <a:sym typeface="Arial Bold"/>
              </a:defRPr>
            </a:lvl6pPr>
            <a:lvl7pPr indent="2057400">
              <a:spcBef>
                <a:spcPts val="375"/>
              </a:spcBef>
              <a:buFont typeface="Arial"/>
              <a:defRPr sz="1800">
                <a:solidFill>
                  <a:srgbClr val="002569"/>
                </a:solidFill>
                <a:latin typeface="Arial Bold"/>
                <a:ea typeface="Arial Bold"/>
                <a:cs typeface="Arial Bold"/>
                <a:sym typeface="Arial Bold"/>
              </a:defRPr>
            </a:lvl7pPr>
            <a:lvl8pPr indent="2400300">
              <a:spcBef>
                <a:spcPts val="375"/>
              </a:spcBef>
              <a:buFont typeface="Arial"/>
              <a:defRPr sz="1800">
                <a:solidFill>
                  <a:srgbClr val="002569"/>
                </a:solidFill>
                <a:latin typeface="Arial Bold"/>
                <a:ea typeface="Arial Bold"/>
                <a:cs typeface="Arial Bold"/>
                <a:sym typeface="Arial Bold"/>
              </a:defRPr>
            </a:lvl8pPr>
            <a:lvl9pPr indent="2743200">
              <a:spcBef>
                <a:spcPts val="375"/>
              </a:spcBef>
              <a:buFont typeface="Arial"/>
              <a:defRPr sz="1800">
                <a:solidFill>
                  <a:srgbClr val="002569"/>
                </a:solidFill>
                <a:latin typeface="Arial Bold"/>
                <a:ea typeface="Arial Bold"/>
                <a:cs typeface="Arial Bold"/>
                <a:sym typeface="Arial Bold"/>
              </a:defRPr>
            </a:lvl9pPr>
          </a:lstStyle>
          <a:p>
            <a:pPr marL="0" indent="0" defTabSz="914400" rtl="0">
              <a:lnSpc>
                <a:spcPct val="115000"/>
              </a:lnSpc>
              <a:buFont typeface="Arial"/>
              <a:buNone/>
            </a:pPr>
            <a:r>
              <a:rPr lang="en-GB" sz="1200" dirty="0">
                <a:solidFill>
                  <a:srgbClr val="C00000"/>
                </a:solidFill>
                <a:latin typeface="Arial"/>
                <a:ea typeface="Arial"/>
                <a:cs typeface="Arial"/>
                <a:sym typeface="Arial"/>
              </a:rPr>
              <a:t>CEOS-ARD Geocoded Single-Look Complex [GSLC] </a:t>
            </a:r>
            <a:endParaRPr lang="en-GB" sz="1200" dirty="0">
              <a:solidFill>
                <a:schemeClr val="tx2"/>
              </a:solidFill>
              <a:latin typeface="Arial"/>
              <a:ea typeface="Arial"/>
              <a:cs typeface="Arial"/>
              <a:sym typeface="Arial"/>
            </a:endParaRPr>
          </a:p>
          <a:p>
            <a:pPr indent="-247650" defTabSz="914400" rtl="0">
              <a:lnSpc>
                <a:spcPct val="115000"/>
              </a:lnSpc>
              <a:buClr>
                <a:schemeClr val="tx2"/>
              </a:buClr>
              <a:buSzPts val="1600"/>
            </a:pPr>
            <a:r>
              <a:rPr lang="en-GB" sz="900" dirty="0">
                <a:solidFill>
                  <a:schemeClr val="tx2"/>
                </a:solidFill>
                <a:latin typeface="Arial"/>
                <a:ea typeface="Arial"/>
                <a:cs typeface="Arial"/>
                <a:sym typeface="Arial"/>
              </a:rPr>
              <a:t>Radar Measurement data:</a:t>
            </a:r>
            <a:endParaRPr lang="en-GB" sz="100" dirty="0">
              <a:solidFill>
                <a:schemeClr val="tx2"/>
              </a:solidFill>
              <a:latin typeface="Arial"/>
              <a:ea typeface="Arial"/>
              <a:cs typeface="Arial"/>
              <a:sym typeface="Arial"/>
            </a:endParaRPr>
          </a:p>
          <a:p>
            <a:pPr indent="-247650" defTabSz="914400" rtl="0">
              <a:lnSpc>
                <a:spcPct val="115000"/>
              </a:lnSpc>
              <a:buClr>
                <a:schemeClr val="tx2"/>
              </a:buClr>
              <a:buSzPts val="1600"/>
            </a:pPr>
            <a:endParaRPr lang="en-GB" sz="100" dirty="0">
              <a:solidFill>
                <a:schemeClr val="tx2"/>
              </a:solidFill>
              <a:latin typeface="Arial"/>
              <a:ea typeface="Arial"/>
              <a:cs typeface="Arial"/>
              <a:sym typeface="Arial"/>
            </a:endParaRPr>
          </a:p>
          <a:p>
            <a:pPr lvl="1" indent="-247650" defTabSz="914400" rtl="0">
              <a:lnSpc>
                <a:spcPct val="115000"/>
              </a:lnSpc>
              <a:spcBef>
                <a:spcPts val="0"/>
              </a:spcBef>
              <a:buClr>
                <a:schemeClr val="tx2"/>
              </a:buClr>
              <a:buSzPts val="1600"/>
            </a:pPr>
            <a:r>
              <a:rPr lang="en-GB" sz="900" dirty="0">
                <a:solidFill>
                  <a:schemeClr val="tx2"/>
                </a:solidFill>
                <a:latin typeface="Arial"/>
                <a:ea typeface="Arial"/>
                <a:cs typeface="Arial"/>
                <a:sym typeface="Arial"/>
              </a:rPr>
              <a:t>Backscatter in complex format (I+Q) from which both </a:t>
            </a:r>
            <a:r>
              <a:rPr lang="en-GB" sz="900" b="1" dirty="0">
                <a:solidFill>
                  <a:schemeClr val="tx2"/>
                </a:solidFill>
                <a:latin typeface="Arial"/>
                <a:ea typeface="Arial"/>
                <a:cs typeface="Arial"/>
                <a:sym typeface="Arial"/>
              </a:rPr>
              <a:t>amplitude</a:t>
            </a:r>
            <a:r>
              <a:rPr lang="en-GB" sz="900" dirty="0">
                <a:solidFill>
                  <a:schemeClr val="tx2"/>
                </a:solidFill>
                <a:latin typeface="Arial"/>
                <a:ea typeface="Arial"/>
                <a:cs typeface="Arial"/>
                <a:sym typeface="Arial"/>
              </a:rPr>
              <a:t> and </a:t>
            </a:r>
            <a:r>
              <a:rPr lang="en-GB" sz="900" b="1" dirty="0">
                <a:solidFill>
                  <a:schemeClr val="tx2"/>
                </a:solidFill>
                <a:latin typeface="Arial"/>
                <a:ea typeface="Arial"/>
                <a:cs typeface="Arial"/>
                <a:sym typeface="Arial"/>
              </a:rPr>
              <a:t>phase</a:t>
            </a:r>
            <a:r>
              <a:rPr lang="en-GB" sz="900" dirty="0">
                <a:solidFill>
                  <a:schemeClr val="tx2"/>
                </a:solidFill>
                <a:latin typeface="Arial"/>
                <a:ea typeface="Arial"/>
                <a:cs typeface="Arial"/>
                <a:sym typeface="Arial"/>
              </a:rPr>
              <a:t> can be derived</a:t>
            </a:r>
          </a:p>
          <a:p>
            <a:pPr lvl="1" indent="-247650" defTabSz="914400" rtl="0">
              <a:lnSpc>
                <a:spcPct val="115000"/>
              </a:lnSpc>
              <a:spcBef>
                <a:spcPts val="0"/>
              </a:spcBef>
              <a:buClr>
                <a:schemeClr val="tx2"/>
              </a:buClr>
              <a:buSzPts val="1600"/>
            </a:pPr>
            <a:r>
              <a:rPr lang="en-GB" sz="900" dirty="0">
                <a:solidFill>
                  <a:schemeClr val="tx2"/>
                </a:solidFill>
                <a:latin typeface="Arial"/>
                <a:ea typeface="Arial"/>
                <a:cs typeface="Arial"/>
                <a:sym typeface="Arial"/>
              </a:rPr>
              <a:t>Radiometry: Radiometric slope correction, expressed as </a:t>
            </a:r>
            <a:r>
              <a:rPr lang="en-GB" sz="1050" dirty="0">
                <a:solidFill>
                  <a:srgbClr val="1F497D"/>
                </a:solidFill>
                <a:latin typeface="Symbol" pitchFamily="2" charset="2"/>
                <a:ea typeface="Arial"/>
                <a:cs typeface="Arial"/>
                <a:sym typeface="Arial"/>
              </a:rPr>
              <a:t>g</a:t>
            </a:r>
            <a:r>
              <a:rPr lang="en-GB" sz="1050" baseline="30000" dirty="0">
                <a:solidFill>
                  <a:srgbClr val="1F497D"/>
                </a:solidFill>
                <a:latin typeface="Arial"/>
                <a:ea typeface="Arial"/>
                <a:cs typeface="Arial"/>
                <a:sym typeface="Arial"/>
              </a:rPr>
              <a:t>0</a:t>
            </a:r>
            <a:r>
              <a:rPr lang="en-GB" sz="900" dirty="0">
                <a:solidFill>
                  <a:srgbClr val="1F497D"/>
                </a:solidFill>
                <a:latin typeface="Arial"/>
                <a:ea typeface="Arial"/>
                <a:cs typeface="Arial"/>
                <a:sym typeface="Arial"/>
              </a:rPr>
              <a:t> </a:t>
            </a:r>
          </a:p>
          <a:p>
            <a:pPr lvl="1" indent="-247650" defTabSz="914400" rtl="0">
              <a:lnSpc>
                <a:spcPct val="115000"/>
              </a:lnSpc>
              <a:spcBef>
                <a:spcPts val="0"/>
              </a:spcBef>
              <a:buClr>
                <a:schemeClr val="tx2"/>
              </a:buClr>
              <a:buSzPts val="1600"/>
            </a:pPr>
            <a:r>
              <a:rPr lang="en-GB" sz="900" dirty="0">
                <a:solidFill>
                  <a:schemeClr val="tx2"/>
                </a:solidFill>
                <a:latin typeface="Arial"/>
                <a:cs typeface="Arial"/>
                <a:sym typeface="Arial"/>
              </a:rPr>
              <a:t>Geometry: </a:t>
            </a:r>
          </a:p>
          <a:p>
            <a:pPr marL="815339" lvl="2" indent="-171450" defTabSz="914400" rtl="0">
              <a:lnSpc>
                <a:spcPct val="115000"/>
              </a:lnSpc>
              <a:spcBef>
                <a:spcPts val="0"/>
              </a:spcBef>
              <a:buClr>
                <a:schemeClr val="tx2"/>
              </a:buClr>
              <a:buSzPts val="1600"/>
              <a:buFontTx/>
              <a:buChar char="-"/>
            </a:pPr>
            <a:r>
              <a:rPr lang="en-GB" sz="900" dirty="0">
                <a:solidFill>
                  <a:schemeClr val="tx2"/>
                </a:solidFill>
                <a:latin typeface="Arial"/>
                <a:cs typeface="Arial"/>
                <a:sym typeface="Arial"/>
              </a:rPr>
              <a:t>Ground-based map projection (i.e. not slant range)</a:t>
            </a:r>
          </a:p>
          <a:p>
            <a:pPr marL="815339" lvl="2" indent="-171450" defTabSz="914400" rtl="0">
              <a:lnSpc>
                <a:spcPct val="115000"/>
              </a:lnSpc>
              <a:spcBef>
                <a:spcPts val="0"/>
              </a:spcBef>
              <a:buClr>
                <a:schemeClr val="tx2"/>
              </a:buClr>
              <a:buSzPts val="1600"/>
              <a:buFontTx/>
              <a:buChar char="-"/>
            </a:pPr>
            <a:r>
              <a:rPr lang="en-GB" sz="900" dirty="0">
                <a:solidFill>
                  <a:schemeClr val="tx2"/>
                </a:solidFill>
                <a:latin typeface="Arial"/>
                <a:cs typeface="Arial"/>
                <a:sym typeface="Arial"/>
              </a:rPr>
              <a:t>Corrected relative to a common reference orbit </a:t>
            </a:r>
            <a:r>
              <a:rPr lang="en-GB" sz="900" dirty="0">
                <a:solidFill>
                  <a:schemeClr val="tx2"/>
                </a:solidFill>
                <a:latin typeface="Arial"/>
                <a:cs typeface="Arial"/>
                <a:sym typeface="Wingdings" pitchFamily="2" charset="2"/>
              </a:rPr>
              <a:t>                 </a:t>
            </a:r>
            <a:r>
              <a:rPr lang="en-GB" sz="900" dirty="0">
                <a:solidFill>
                  <a:schemeClr val="tx2"/>
                </a:solidFill>
                <a:latin typeface="Arial"/>
                <a:cs typeface="Arial"/>
                <a:sym typeface="Arial"/>
              </a:rPr>
              <a:t>Co-registered GSLC images in a stack have same geometry </a:t>
            </a:r>
            <a:r>
              <a:rPr lang="en-GB" sz="900" dirty="0">
                <a:solidFill>
                  <a:schemeClr val="tx2"/>
                </a:solidFill>
                <a:latin typeface="Arial"/>
                <a:cs typeface="Arial"/>
                <a:sym typeface="Wingdings" pitchFamily="2" charset="2"/>
              </a:rPr>
              <a:t></a:t>
            </a:r>
            <a:r>
              <a:rPr lang="en-GB" sz="900" dirty="0">
                <a:solidFill>
                  <a:schemeClr val="tx2"/>
                </a:solidFill>
                <a:latin typeface="Arial"/>
                <a:cs typeface="Arial"/>
                <a:sym typeface="Arial"/>
              </a:rPr>
              <a:t> interferometric applications feasible by simple image math </a:t>
            </a:r>
          </a:p>
          <a:p>
            <a:pPr lvl="1" indent="-247650" defTabSz="914400" rtl="0">
              <a:lnSpc>
                <a:spcPct val="115000"/>
              </a:lnSpc>
              <a:spcBef>
                <a:spcPts val="0"/>
              </a:spcBef>
              <a:buClr>
                <a:schemeClr val="tx2"/>
              </a:buClr>
              <a:buSzPts val="1600"/>
            </a:pPr>
            <a:endParaRPr lang="en-GB" sz="900" dirty="0">
              <a:solidFill>
                <a:schemeClr val="tx2"/>
              </a:solidFill>
              <a:latin typeface="Arial"/>
              <a:cs typeface="Arial"/>
              <a:sym typeface="Arial"/>
            </a:endParaRPr>
          </a:p>
          <a:p>
            <a:pPr indent="-247650" defTabSz="914400" rtl="0">
              <a:lnSpc>
                <a:spcPct val="115000"/>
              </a:lnSpc>
              <a:spcBef>
                <a:spcPts val="0"/>
              </a:spcBef>
              <a:buClr>
                <a:schemeClr val="tx2"/>
              </a:buClr>
              <a:buSzPts val="1600"/>
            </a:pPr>
            <a:r>
              <a:rPr lang="en-GB" sz="900" dirty="0">
                <a:solidFill>
                  <a:schemeClr val="tx2"/>
                </a:solidFill>
                <a:latin typeface="Arial"/>
                <a:cs typeface="Arial"/>
                <a:sym typeface="Arial"/>
              </a:rPr>
              <a:t>Per-pixel metadata (Threshold):</a:t>
            </a:r>
          </a:p>
          <a:p>
            <a:pPr lvl="1" indent="-247650" defTabSz="914400" rtl="0">
              <a:lnSpc>
                <a:spcPct val="115000"/>
              </a:lnSpc>
              <a:spcBef>
                <a:spcPts val="0"/>
              </a:spcBef>
              <a:buClr>
                <a:schemeClr val="tx2"/>
              </a:buClr>
              <a:buSzPts val="1600"/>
            </a:pPr>
            <a:r>
              <a:rPr lang="en-GB" sz="900" dirty="0">
                <a:solidFill>
                  <a:schemeClr val="tx2"/>
                </a:solidFill>
                <a:latin typeface="Arial"/>
                <a:cs typeface="Arial"/>
                <a:sym typeface="Arial"/>
              </a:rPr>
              <a:t>Local Incidence Angle image</a:t>
            </a:r>
          </a:p>
          <a:p>
            <a:pPr lvl="1" indent="-247650" defTabSz="914400" rtl="0">
              <a:lnSpc>
                <a:spcPct val="115000"/>
              </a:lnSpc>
              <a:spcBef>
                <a:spcPts val="0"/>
              </a:spcBef>
              <a:buClr>
                <a:schemeClr val="tx2"/>
              </a:buClr>
              <a:buSzPts val="1600"/>
            </a:pPr>
            <a:r>
              <a:rPr lang="en-GB" sz="900" dirty="0">
                <a:solidFill>
                  <a:schemeClr val="tx2"/>
                </a:solidFill>
                <a:latin typeface="Arial"/>
                <a:cs typeface="Arial"/>
                <a:sym typeface="Arial"/>
              </a:rPr>
              <a:t>Mask image</a:t>
            </a:r>
          </a:p>
          <a:p>
            <a:pPr lvl="1" indent="-247650" defTabSz="914400" rtl="0">
              <a:lnSpc>
                <a:spcPct val="115000"/>
              </a:lnSpc>
              <a:spcBef>
                <a:spcPts val="0"/>
              </a:spcBef>
              <a:buClr>
                <a:schemeClr val="tx2"/>
              </a:buClr>
              <a:buSzPts val="1600"/>
            </a:pPr>
            <a:r>
              <a:rPr lang="en-GB" sz="900" dirty="0">
                <a:solidFill>
                  <a:schemeClr val="tx2"/>
                </a:solidFill>
                <a:latin typeface="Arial"/>
                <a:cs typeface="Arial"/>
                <a:sym typeface="Arial"/>
              </a:rPr>
              <a:t>Acquisition ID image (for composite products)</a:t>
            </a:r>
          </a:p>
          <a:p>
            <a:pPr lvl="1" indent="-247650" defTabSz="914400" rtl="0">
              <a:lnSpc>
                <a:spcPct val="115000"/>
              </a:lnSpc>
              <a:spcBef>
                <a:spcPts val="0"/>
              </a:spcBef>
              <a:buClr>
                <a:schemeClr val="tx2"/>
              </a:buClr>
              <a:buSzPts val="1600"/>
            </a:pPr>
            <a:endParaRPr lang="en-GB" sz="900" dirty="0">
              <a:solidFill>
                <a:schemeClr val="tx2"/>
              </a:solidFill>
              <a:latin typeface="Arial"/>
              <a:cs typeface="Arial"/>
              <a:sym typeface="Arial"/>
            </a:endParaRPr>
          </a:p>
          <a:p>
            <a:pPr lvl="1" indent="-247650" defTabSz="914400" rtl="0">
              <a:lnSpc>
                <a:spcPct val="115000"/>
              </a:lnSpc>
              <a:spcBef>
                <a:spcPts val="0"/>
              </a:spcBef>
              <a:buClr>
                <a:schemeClr val="tx2"/>
              </a:buClr>
              <a:buSzPts val="1600"/>
            </a:pPr>
            <a:endParaRPr lang="en-GB" sz="900" dirty="0">
              <a:solidFill>
                <a:schemeClr val="tx2"/>
              </a:solidFill>
              <a:latin typeface="Arial"/>
              <a:cs typeface="Arial"/>
              <a:sym typeface="Arial"/>
            </a:endParaRPr>
          </a:p>
          <a:p>
            <a:pPr marL="0" indent="0" defTabSz="914400" rtl="0">
              <a:lnSpc>
                <a:spcPct val="115000"/>
              </a:lnSpc>
              <a:buFont typeface="Arial"/>
              <a:buNone/>
            </a:pPr>
            <a:endParaRPr lang="en-GB" sz="1200" dirty="0">
              <a:solidFill>
                <a:srgbClr val="0066FF"/>
              </a:solidFill>
              <a:latin typeface="Arial"/>
              <a:ea typeface="Arial"/>
              <a:cs typeface="Arial"/>
              <a:sym typeface="Arial"/>
            </a:endParaRPr>
          </a:p>
        </p:txBody>
      </p:sp>
      <p:sp>
        <p:nvSpPr>
          <p:cNvPr id="51" name="Google Shape;324;p54">
            <a:extLst>
              <a:ext uri="{FF2B5EF4-FFF2-40B4-BE49-F238E27FC236}">
                <a16:creationId xmlns:a16="http://schemas.microsoft.com/office/drawing/2014/main" id="{F3B89BB7-DDDB-464D-A97A-14DA94ED6680}"/>
              </a:ext>
            </a:extLst>
          </p:cNvPr>
          <p:cNvSpPr txBox="1">
            <a:spLocks/>
          </p:cNvSpPr>
          <p:nvPr/>
        </p:nvSpPr>
        <p:spPr>
          <a:xfrm>
            <a:off x="6019800" y="971550"/>
            <a:ext cx="832388" cy="272079"/>
          </a:xfrm>
          <a:prstGeom prst="rect">
            <a:avLst/>
          </a:prstGeom>
          <a:noFill/>
          <a:ln>
            <a:noFill/>
          </a:ln>
        </p:spPr>
        <p:txBody>
          <a:bodyPr spcFirstLastPara="1" wrap="square" lIns="51427" tIns="25706" rIns="51427" bIns="25706" anchor="t" anchorCtr="0">
            <a:noAutofit/>
          </a:bodyPr>
          <a:lstStyle>
            <a:defPPr marR="0" lvl="0" algn="l" rtl="0">
              <a:lnSpc>
                <a:spcPct val="100000"/>
              </a:lnSpc>
              <a:spcBef>
                <a:spcPts val="0"/>
              </a:spcBef>
              <a:spcAft>
                <a:spcPts val="0"/>
              </a:spcAft>
            </a:defPPr>
            <a:lvl1pPr marL="342900" marR="0" lvl="0" indent="-257175" algn="l" rtl="0">
              <a:lnSpc>
                <a:spcPct val="100000"/>
              </a:lnSpc>
              <a:spcBef>
                <a:spcPts val="270"/>
              </a:spcBef>
              <a:spcAft>
                <a:spcPts val="0"/>
              </a:spcAft>
              <a:buClr>
                <a:srgbClr val="002569"/>
              </a:buClr>
              <a:buSzPts val="1800"/>
              <a:buFont typeface="Arial"/>
              <a:buChar char="•"/>
              <a:defRPr sz="2400" b="1" i="0" u="none" strike="noStrike" cap="none">
                <a:solidFill>
                  <a:srgbClr val="002569"/>
                </a:solidFill>
                <a:latin typeface="Calibri"/>
                <a:ea typeface="Calibri"/>
                <a:cs typeface="Calibri"/>
                <a:sym typeface="Calibri"/>
              </a:defRPr>
            </a:lvl1pPr>
            <a:lvl2pPr marL="685800" marR="0" lvl="1" indent="-257175" algn="l" rtl="0">
              <a:lnSpc>
                <a:spcPct val="100000"/>
              </a:lnSpc>
              <a:spcBef>
                <a:spcPts val="270"/>
              </a:spcBef>
              <a:spcAft>
                <a:spcPts val="0"/>
              </a:spcAft>
              <a:buClr>
                <a:srgbClr val="002569"/>
              </a:buClr>
              <a:buSzPts val="1800"/>
              <a:buFont typeface="Arial"/>
              <a:buChar char="–"/>
              <a:defRPr sz="2000" b="0" i="0" u="none" strike="noStrike" cap="none">
                <a:solidFill>
                  <a:srgbClr val="002569"/>
                </a:solidFill>
                <a:latin typeface="Calibri"/>
                <a:ea typeface="Calibri"/>
                <a:cs typeface="Calibri"/>
                <a:sym typeface="Calibri"/>
              </a:defRPr>
            </a:lvl2pPr>
            <a:lvl3pPr marL="1028700" marR="0" lvl="2" indent="-257175" algn="l" rtl="0">
              <a:lnSpc>
                <a:spcPct val="100000"/>
              </a:lnSpc>
              <a:spcBef>
                <a:spcPts val="270"/>
              </a:spcBef>
              <a:spcAft>
                <a:spcPts val="0"/>
              </a:spcAft>
              <a:buClr>
                <a:srgbClr val="002569"/>
              </a:buClr>
              <a:buSzPts val="1800"/>
              <a:buFont typeface="Arial"/>
              <a:buChar char="•"/>
              <a:defRPr sz="1800" b="0" i="0" u="none" strike="noStrike" cap="none">
                <a:solidFill>
                  <a:srgbClr val="002569"/>
                </a:solidFill>
                <a:latin typeface="Calibri"/>
                <a:ea typeface="Calibri"/>
                <a:cs typeface="Calibri"/>
                <a:sym typeface="Calibri"/>
              </a:defRPr>
            </a:lvl3pPr>
            <a:lvl4pPr marL="1371600" marR="0" lvl="3"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4pPr>
            <a:lvl5pPr marL="1714500" marR="0" lvl="4"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15000"/>
              </a:lnSpc>
              <a:spcBef>
                <a:spcPts val="281"/>
              </a:spcBef>
              <a:buNone/>
            </a:pPr>
            <a:r>
              <a:rPr lang="en-GB" sz="675" i="1" dirty="0">
                <a:solidFill>
                  <a:srgbClr val="1F497D"/>
                </a:solidFill>
                <a:latin typeface="Arial"/>
                <a:ea typeface="Arial"/>
                <a:cs typeface="Arial"/>
                <a:sym typeface="Arial"/>
              </a:rPr>
              <a:t>Complex backscatter (</a:t>
            </a:r>
            <a:r>
              <a:rPr lang="el-GR" sz="675" dirty="0">
                <a:solidFill>
                  <a:srgbClr val="1F497D"/>
                </a:solidFill>
                <a:latin typeface="Arial"/>
                <a:ea typeface="Arial"/>
                <a:cs typeface="Arial"/>
                <a:sym typeface="Arial"/>
              </a:rPr>
              <a:t>γ</a:t>
            </a:r>
            <a:r>
              <a:rPr lang="el-GR" sz="675" baseline="30000" dirty="0">
                <a:solidFill>
                  <a:srgbClr val="1F497D"/>
                </a:solidFill>
                <a:latin typeface="Arial"/>
                <a:ea typeface="Arial"/>
                <a:cs typeface="Arial"/>
                <a:sym typeface="Arial"/>
              </a:rPr>
              <a:t>0 </a:t>
            </a:r>
            <a:r>
              <a:rPr lang="en-GB" sz="675" i="1" dirty="0">
                <a:solidFill>
                  <a:srgbClr val="1F497D"/>
                </a:solidFill>
                <a:latin typeface="Arial"/>
                <a:ea typeface="Arial"/>
                <a:cs typeface="Arial"/>
                <a:sym typeface="Arial"/>
              </a:rPr>
              <a:t>)</a:t>
            </a:r>
            <a:endParaRPr lang="en-GB" sz="619" i="1" dirty="0">
              <a:solidFill>
                <a:srgbClr val="1F497D"/>
              </a:solidFill>
              <a:latin typeface="Arial"/>
              <a:ea typeface="Arial"/>
              <a:cs typeface="Arial"/>
              <a:sym typeface="Arial"/>
            </a:endParaRPr>
          </a:p>
        </p:txBody>
      </p:sp>
      <p:sp>
        <p:nvSpPr>
          <p:cNvPr id="52" name="Google Shape;324;p54">
            <a:extLst>
              <a:ext uri="{FF2B5EF4-FFF2-40B4-BE49-F238E27FC236}">
                <a16:creationId xmlns:a16="http://schemas.microsoft.com/office/drawing/2014/main" id="{B25FEBFD-7BAB-8C48-8A90-732547D65A67}"/>
              </a:ext>
            </a:extLst>
          </p:cNvPr>
          <p:cNvSpPr txBox="1">
            <a:spLocks/>
          </p:cNvSpPr>
          <p:nvPr/>
        </p:nvSpPr>
        <p:spPr>
          <a:xfrm>
            <a:off x="7924800" y="996448"/>
            <a:ext cx="832388" cy="272079"/>
          </a:xfrm>
          <a:prstGeom prst="rect">
            <a:avLst/>
          </a:prstGeom>
          <a:noFill/>
          <a:ln>
            <a:noFill/>
          </a:ln>
        </p:spPr>
        <p:txBody>
          <a:bodyPr spcFirstLastPara="1" wrap="square" lIns="51427" tIns="25706" rIns="51427" bIns="25706" anchor="t" anchorCtr="0">
            <a:noAutofit/>
          </a:bodyPr>
          <a:lstStyle>
            <a:defPPr marR="0" lvl="0" algn="l" rtl="0">
              <a:lnSpc>
                <a:spcPct val="100000"/>
              </a:lnSpc>
              <a:spcBef>
                <a:spcPts val="0"/>
              </a:spcBef>
              <a:spcAft>
                <a:spcPts val="0"/>
              </a:spcAft>
            </a:defPPr>
            <a:lvl1pPr marL="342900" marR="0" lvl="0" indent="-257175" algn="l" rtl="0">
              <a:lnSpc>
                <a:spcPct val="100000"/>
              </a:lnSpc>
              <a:spcBef>
                <a:spcPts val="270"/>
              </a:spcBef>
              <a:spcAft>
                <a:spcPts val="0"/>
              </a:spcAft>
              <a:buClr>
                <a:srgbClr val="002569"/>
              </a:buClr>
              <a:buSzPts val="1800"/>
              <a:buFont typeface="Arial"/>
              <a:buChar char="•"/>
              <a:defRPr sz="2400" b="1" i="0" u="none" strike="noStrike" cap="none">
                <a:solidFill>
                  <a:srgbClr val="002569"/>
                </a:solidFill>
                <a:latin typeface="Calibri"/>
                <a:ea typeface="Calibri"/>
                <a:cs typeface="Calibri"/>
                <a:sym typeface="Calibri"/>
              </a:defRPr>
            </a:lvl1pPr>
            <a:lvl2pPr marL="685800" marR="0" lvl="1" indent="-257175" algn="l" rtl="0">
              <a:lnSpc>
                <a:spcPct val="100000"/>
              </a:lnSpc>
              <a:spcBef>
                <a:spcPts val="270"/>
              </a:spcBef>
              <a:spcAft>
                <a:spcPts val="0"/>
              </a:spcAft>
              <a:buClr>
                <a:srgbClr val="002569"/>
              </a:buClr>
              <a:buSzPts val="1800"/>
              <a:buFont typeface="Arial"/>
              <a:buChar char="–"/>
              <a:defRPr sz="2000" b="0" i="0" u="none" strike="noStrike" cap="none">
                <a:solidFill>
                  <a:srgbClr val="002569"/>
                </a:solidFill>
                <a:latin typeface="Calibri"/>
                <a:ea typeface="Calibri"/>
                <a:cs typeface="Calibri"/>
                <a:sym typeface="Calibri"/>
              </a:defRPr>
            </a:lvl2pPr>
            <a:lvl3pPr marL="1028700" marR="0" lvl="2" indent="-257175" algn="l" rtl="0">
              <a:lnSpc>
                <a:spcPct val="100000"/>
              </a:lnSpc>
              <a:spcBef>
                <a:spcPts val="270"/>
              </a:spcBef>
              <a:spcAft>
                <a:spcPts val="0"/>
              </a:spcAft>
              <a:buClr>
                <a:srgbClr val="002569"/>
              </a:buClr>
              <a:buSzPts val="1800"/>
              <a:buFont typeface="Arial"/>
              <a:buChar char="•"/>
              <a:defRPr sz="1800" b="0" i="0" u="none" strike="noStrike" cap="none">
                <a:solidFill>
                  <a:srgbClr val="002569"/>
                </a:solidFill>
                <a:latin typeface="Calibri"/>
                <a:ea typeface="Calibri"/>
                <a:cs typeface="Calibri"/>
                <a:sym typeface="Calibri"/>
              </a:defRPr>
            </a:lvl3pPr>
            <a:lvl4pPr marL="1371600" marR="0" lvl="3"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4pPr>
            <a:lvl5pPr marL="1714500" marR="0" lvl="4"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15000"/>
              </a:lnSpc>
              <a:spcBef>
                <a:spcPts val="281"/>
              </a:spcBef>
              <a:buNone/>
            </a:pPr>
            <a:r>
              <a:rPr lang="en-AU" sz="675" i="1" dirty="0">
                <a:solidFill>
                  <a:srgbClr val="1F497D"/>
                </a:solidFill>
                <a:latin typeface="Arial"/>
                <a:ea typeface="Arial"/>
                <a:cs typeface="Arial"/>
                <a:sym typeface="Arial"/>
              </a:rPr>
              <a:t>InSAR phase</a:t>
            </a:r>
            <a:endParaRPr lang="en-GB" sz="619" i="1" dirty="0">
              <a:solidFill>
                <a:srgbClr val="1F497D"/>
              </a:solidFill>
              <a:latin typeface="Arial"/>
              <a:ea typeface="Arial"/>
              <a:cs typeface="Arial"/>
              <a:sym typeface="Arial"/>
            </a:endParaRPr>
          </a:p>
        </p:txBody>
      </p:sp>
      <p:sp>
        <p:nvSpPr>
          <p:cNvPr id="54" name="Google Shape;324;p54">
            <a:extLst>
              <a:ext uri="{FF2B5EF4-FFF2-40B4-BE49-F238E27FC236}">
                <a16:creationId xmlns:a16="http://schemas.microsoft.com/office/drawing/2014/main" id="{8742DB50-AB0D-3240-9AA9-9CD47CE4F5BA}"/>
              </a:ext>
            </a:extLst>
          </p:cNvPr>
          <p:cNvSpPr txBox="1">
            <a:spLocks/>
          </p:cNvSpPr>
          <p:nvPr/>
        </p:nvSpPr>
        <p:spPr>
          <a:xfrm>
            <a:off x="6449827" y="2716192"/>
            <a:ext cx="832388" cy="272079"/>
          </a:xfrm>
          <a:prstGeom prst="rect">
            <a:avLst/>
          </a:prstGeom>
          <a:noFill/>
          <a:ln>
            <a:noFill/>
          </a:ln>
        </p:spPr>
        <p:txBody>
          <a:bodyPr spcFirstLastPara="1" wrap="square" lIns="51427" tIns="25706" rIns="51427" bIns="25706" anchor="t" anchorCtr="0">
            <a:noAutofit/>
          </a:bodyPr>
          <a:lstStyle>
            <a:defPPr marR="0" lvl="0" algn="l" rtl="0">
              <a:lnSpc>
                <a:spcPct val="100000"/>
              </a:lnSpc>
              <a:spcBef>
                <a:spcPts val="0"/>
              </a:spcBef>
              <a:spcAft>
                <a:spcPts val="0"/>
              </a:spcAft>
            </a:defPPr>
            <a:lvl1pPr marL="342900" marR="0" lvl="0" indent="-257175" algn="l" rtl="0">
              <a:lnSpc>
                <a:spcPct val="100000"/>
              </a:lnSpc>
              <a:spcBef>
                <a:spcPts val="270"/>
              </a:spcBef>
              <a:spcAft>
                <a:spcPts val="0"/>
              </a:spcAft>
              <a:buClr>
                <a:srgbClr val="002569"/>
              </a:buClr>
              <a:buSzPts val="1800"/>
              <a:buFont typeface="Arial"/>
              <a:buChar char="•"/>
              <a:defRPr sz="2400" b="1" i="0" u="none" strike="noStrike" cap="none">
                <a:solidFill>
                  <a:srgbClr val="002569"/>
                </a:solidFill>
                <a:latin typeface="Calibri"/>
                <a:ea typeface="Calibri"/>
                <a:cs typeface="Calibri"/>
                <a:sym typeface="Calibri"/>
              </a:defRPr>
            </a:lvl1pPr>
            <a:lvl2pPr marL="685800" marR="0" lvl="1" indent="-257175" algn="l" rtl="0">
              <a:lnSpc>
                <a:spcPct val="100000"/>
              </a:lnSpc>
              <a:spcBef>
                <a:spcPts val="270"/>
              </a:spcBef>
              <a:spcAft>
                <a:spcPts val="0"/>
              </a:spcAft>
              <a:buClr>
                <a:srgbClr val="002569"/>
              </a:buClr>
              <a:buSzPts val="1800"/>
              <a:buFont typeface="Arial"/>
              <a:buChar char="–"/>
              <a:defRPr sz="2000" b="0" i="0" u="none" strike="noStrike" cap="none">
                <a:solidFill>
                  <a:srgbClr val="002569"/>
                </a:solidFill>
                <a:latin typeface="Calibri"/>
                <a:ea typeface="Calibri"/>
                <a:cs typeface="Calibri"/>
                <a:sym typeface="Calibri"/>
              </a:defRPr>
            </a:lvl2pPr>
            <a:lvl3pPr marL="1028700" marR="0" lvl="2" indent="-257175" algn="l" rtl="0">
              <a:lnSpc>
                <a:spcPct val="100000"/>
              </a:lnSpc>
              <a:spcBef>
                <a:spcPts val="270"/>
              </a:spcBef>
              <a:spcAft>
                <a:spcPts val="0"/>
              </a:spcAft>
              <a:buClr>
                <a:srgbClr val="002569"/>
              </a:buClr>
              <a:buSzPts val="1800"/>
              <a:buFont typeface="Arial"/>
              <a:buChar char="•"/>
              <a:defRPr sz="1800" b="0" i="0" u="none" strike="noStrike" cap="none">
                <a:solidFill>
                  <a:srgbClr val="002569"/>
                </a:solidFill>
                <a:latin typeface="Calibri"/>
                <a:ea typeface="Calibri"/>
                <a:cs typeface="Calibri"/>
                <a:sym typeface="Calibri"/>
              </a:defRPr>
            </a:lvl3pPr>
            <a:lvl4pPr marL="1371600" marR="0" lvl="3"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4pPr>
            <a:lvl5pPr marL="1714500" marR="0" lvl="4"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15000"/>
              </a:lnSpc>
              <a:spcBef>
                <a:spcPts val="281"/>
              </a:spcBef>
              <a:buNone/>
            </a:pPr>
            <a:r>
              <a:rPr lang="en-AU" sz="675" i="1" dirty="0">
                <a:solidFill>
                  <a:srgbClr val="1F497D"/>
                </a:solidFill>
                <a:latin typeface="Arial"/>
                <a:ea typeface="Arial"/>
                <a:cs typeface="Arial"/>
                <a:sym typeface="Arial"/>
              </a:rPr>
              <a:t>Gamma-to-Sigma ratio image</a:t>
            </a:r>
            <a:endParaRPr lang="en-GB" sz="619" i="1" dirty="0">
              <a:solidFill>
                <a:srgbClr val="1F497D"/>
              </a:solidFill>
              <a:latin typeface="Arial"/>
              <a:ea typeface="Arial"/>
              <a:cs typeface="Arial"/>
              <a:sym typeface="Arial"/>
            </a:endParaRPr>
          </a:p>
        </p:txBody>
      </p:sp>
      <p:sp>
        <p:nvSpPr>
          <p:cNvPr id="55" name="Google Shape;324;p54">
            <a:extLst>
              <a:ext uri="{FF2B5EF4-FFF2-40B4-BE49-F238E27FC236}">
                <a16:creationId xmlns:a16="http://schemas.microsoft.com/office/drawing/2014/main" id="{9F632FC6-7BD0-C643-9003-1FB4162CA205}"/>
              </a:ext>
            </a:extLst>
          </p:cNvPr>
          <p:cNvSpPr txBox="1">
            <a:spLocks/>
          </p:cNvSpPr>
          <p:nvPr/>
        </p:nvSpPr>
        <p:spPr>
          <a:xfrm>
            <a:off x="8340994" y="2704369"/>
            <a:ext cx="832388" cy="272079"/>
          </a:xfrm>
          <a:prstGeom prst="rect">
            <a:avLst/>
          </a:prstGeom>
          <a:noFill/>
          <a:ln>
            <a:noFill/>
          </a:ln>
        </p:spPr>
        <p:txBody>
          <a:bodyPr spcFirstLastPara="1" wrap="square" lIns="51427" tIns="25706" rIns="51427" bIns="25706" anchor="t" anchorCtr="0">
            <a:noAutofit/>
          </a:bodyPr>
          <a:lstStyle>
            <a:defPPr marR="0" lvl="0" algn="l" rtl="0">
              <a:lnSpc>
                <a:spcPct val="100000"/>
              </a:lnSpc>
              <a:spcBef>
                <a:spcPts val="0"/>
              </a:spcBef>
              <a:spcAft>
                <a:spcPts val="0"/>
              </a:spcAft>
            </a:defPPr>
            <a:lvl1pPr marL="342900" marR="0" lvl="0" indent="-257175" algn="l" rtl="0">
              <a:lnSpc>
                <a:spcPct val="100000"/>
              </a:lnSpc>
              <a:spcBef>
                <a:spcPts val="270"/>
              </a:spcBef>
              <a:spcAft>
                <a:spcPts val="0"/>
              </a:spcAft>
              <a:buClr>
                <a:srgbClr val="002569"/>
              </a:buClr>
              <a:buSzPts val="1800"/>
              <a:buFont typeface="Arial"/>
              <a:buChar char="•"/>
              <a:defRPr sz="2400" b="1" i="0" u="none" strike="noStrike" cap="none">
                <a:solidFill>
                  <a:srgbClr val="002569"/>
                </a:solidFill>
                <a:latin typeface="Calibri"/>
                <a:ea typeface="Calibri"/>
                <a:cs typeface="Calibri"/>
                <a:sym typeface="Calibri"/>
              </a:defRPr>
            </a:lvl1pPr>
            <a:lvl2pPr marL="685800" marR="0" lvl="1" indent="-257175" algn="l" rtl="0">
              <a:lnSpc>
                <a:spcPct val="100000"/>
              </a:lnSpc>
              <a:spcBef>
                <a:spcPts val="270"/>
              </a:spcBef>
              <a:spcAft>
                <a:spcPts val="0"/>
              </a:spcAft>
              <a:buClr>
                <a:srgbClr val="002569"/>
              </a:buClr>
              <a:buSzPts val="1800"/>
              <a:buFont typeface="Arial"/>
              <a:buChar char="–"/>
              <a:defRPr sz="2000" b="0" i="0" u="none" strike="noStrike" cap="none">
                <a:solidFill>
                  <a:srgbClr val="002569"/>
                </a:solidFill>
                <a:latin typeface="Calibri"/>
                <a:ea typeface="Calibri"/>
                <a:cs typeface="Calibri"/>
                <a:sym typeface="Calibri"/>
              </a:defRPr>
            </a:lvl2pPr>
            <a:lvl3pPr marL="1028700" marR="0" lvl="2" indent="-257175" algn="l" rtl="0">
              <a:lnSpc>
                <a:spcPct val="100000"/>
              </a:lnSpc>
              <a:spcBef>
                <a:spcPts val="270"/>
              </a:spcBef>
              <a:spcAft>
                <a:spcPts val="0"/>
              </a:spcAft>
              <a:buClr>
                <a:srgbClr val="002569"/>
              </a:buClr>
              <a:buSzPts val="1800"/>
              <a:buFont typeface="Arial"/>
              <a:buChar char="•"/>
              <a:defRPr sz="1800" b="0" i="0" u="none" strike="noStrike" cap="none">
                <a:solidFill>
                  <a:srgbClr val="002569"/>
                </a:solidFill>
                <a:latin typeface="Calibri"/>
                <a:ea typeface="Calibri"/>
                <a:cs typeface="Calibri"/>
                <a:sym typeface="Calibri"/>
              </a:defRPr>
            </a:lvl3pPr>
            <a:lvl4pPr marL="1371600" marR="0" lvl="3"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4pPr>
            <a:lvl5pPr marL="1714500" marR="0" lvl="4"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15000"/>
              </a:lnSpc>
              <a:spcBef>
                <a:spcPts val="281"/>
              </a:spcBef>
              <a:buNone/>
            </a:pPr>
            <a:r>
              <a:rPr lang="en-AU" sz="675" i="1" dirty="0">
                <a:solidFill>
                  <a:srgbClr val="1F497D"/>
                </a:solidFill>
                <a:latin typeface="Arial"/>
                <a:ea typeface="Arial"/>
                <a:cs typeface="Arial"/>
                <a:sym typeface="Arial"/>
              </a:rPr>
              <a:t>Radar Unit Look Vector Grid image</a:t>
            </a:r>
            <a:endParaRPr lang="en-GB" sz="619" i="1" dirty="0">
              <a:solidFill>
                <a:srgbClr val="1F497D"/>
              </a:solidFill>
              <a:latin typeface="Arial"/>
              <a:ea typeface="Arial"/>
              <a:cs typeface="Arial"/>
              <a:sym typeface="Arial"/>
            </a:endParaRPr>
          </a:p>
        </p:txBody>
      </p:sp>
    </p:spTree>
    <p:extLst>
      <p:ext uri="{BB962C8B-B14F-4D97-AF65-F5344CB8AC3E}">
        <p14:creationId xmlns:p14="http://schemas.microsoft.com/office/powerpoint/2010/main" val="446823825"/>
      </p:ext>
    </p:extLst>
  </p:cSld>
  <p:clrMapOvr>
    <a:masterClrMapping/>
  </p:clrMapOvr>
  <p:transition spd="med" advTm="82916"/>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C3FD878-C823-4048-BC17-6A064E1F2CAF}"/>
              </a:ext>
            </a:extLst>
          </p:cNvPr>
          <p:cNvSpPr txBox="1"/>
          <p:nvPr/>
        </p:nvSpPr>
        <p:spPr>
          <a:xfrm>
            <a:off x="0" y="895350"/>
            <a:ext cx="9144000" cy="4248150"/>
          </a:xfrm>
          <a:prstGeom prst="rect">
            <a:avLst/>
          </a:prstGeom>
          <a:solidFill>
            <a:schemeClr val="l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2569"/>
              </a:solidFill>
              <a:effectLst/>
              <a:uFillTx/>
            </a:endParaRPr>
          </a:p>
        </p:txBody>
      </p:sp>
      <p:sp>
        <p:nvSpPr>
          <p:cNvPr id="2" name="TextBox 1">
            <a:extLst>
              <a:ext uri="{FF2B5EF4-FFF2-40B4-BE49-F238E27FC236}">
                <a16:creationId xmlns:a16="http://schemas.microsoft.com/office/drawing/2014/main" id="{204F0DD0-CCF0-12BE-94A2-58CB4EBDBCD2}"/>
              </a:ext>
            </a:extLst>
          </p:cNvPr>
          <p:cNvSpPr txBox="1"/>
          <p:nvPr/>
        </p:nvSpPr>
        <p:spPr>
          <a:xfrm>
            <a:off x="1143000" y="857248"/>
            <a:ext cx="6858000" cy="346247"/>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l" rtl="0" latinLnBrk="1" hangingPunct="0"/>
            <a:endParaRPr lang="en-GB" dirty="0"/>
          </a:p>
        </p:txBody>
      </p:sp>
      <p:sp>
        <p:nvSpPr>
          <p:cNvPr id="14" name="Google Shape;396;p62">
            <a:extLst>
              <a:ext uri="{FF2B5EF4-FFF2-40B4-BE49-F238E27FC236}">
                <a16:creationId xmlns:a16="http://schemas.microsoft.com/office/drawing/2014/main" id="{DB0C3E29-FFEB-5D4D-9D7C-CD68B1D02DE9}"/>
              </a:ext>
            </a:extLst>
          </p:cNvPr>
          <p:cNvSpPr txBox="1">
            <a:spLocks/>
          </p:cNvSpPr>
          <p:nvPr/>
        </p:nvSpPr>
        <p:spPr>
          <a:xfrm>
            <a:off x="2502431" y="-1"/>
            <a:ext cx="4398300" cy="857250"/>
          </a:xfrm>
          <a:prstGeom prst="rect">
            <a:avLst/>
          </a:prstGeom>
          <a:noFill/>
          <a:ln>
            <a:noFill/>
          </a:ln>
        </p:spPr>
        <p:txBody>
          <a:bodyPr spcFirstLastPara="1" wrap="square" lIns="68569" tIns="34275" rIns="68569" bIns="34275" anchor="ctr" anchorCtr="0">
            <a:no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ctr" rtl="0">
              <a:buClr>
                <a:schemeClr val="dk1"/>
              </a:buClr>
              <a:buSzPts val="1100"/>
            </a:pPr>
            <a:r>
              <a:rPr lang="en-GB" sz="1800" dirty="0">
                <a:latin typeface="Arial" panose="020B0604020202020204" pitchFamily="34" charset="0"/>
                <a:ea typeface="Montserrat"/>
                <a:cs typeface="Arial" panose="020B0604020202020204" pitchFamily="34" charset="0"/>
                <a:sym typeface="Montserrat"/>
              </a:rPr>
              <a:t>CEOS-ARD for SAR</a:t>
            </a:r>
          </a:p>
          <a:p>
            <a:pPr algn="ctr" rtl="0">
              <a:buClr>
                <a:schemeClr val="dk1"/>
              </a:buClr>
              <a:buSzPts val="1100"/>
            </a:pPr>
            <a:r>
              <a:rPr lang="en-GB" sz="1800" dirty="0">
                <a:solidFill>
                  <a:srgbClr val="FFC000"/>
                </a:solidFill>
                <a:latin typeface="Arial" panose="020B0604020202020204" pitchFamily="34" charset="0"/>
                <a:ea typeface="Montserrat"/>
                <a:cs typeface="Arial" panose="020B0604020202020204" pitchFamily="34" charset="0"/>
                <a:sym typeface="Montserrat"/>
              </a:rPr>
              <a:t>One PFS to Rule Them All</a:t>
            </a:r>
            <a:endParaRPr lang="en-GB" sz="825" dirty="0">
              <a:latin typeface="Arial" panose="020B0604020202020204" pitchFamily="34" charset="0"/>
              <a:cs typeface="Arial" panose="020B0604020202020204" pitchFamily="34" charset="0"/>
            </a:endParaRPr>
          </a:p>
        </p:txBody>
      </p:sp>
      <p:sp>
        <p:nvSpPr>
          <p:cNvPr id="12" name="Google Shape;100;p5">
            <a:extLst>
              <a:ext uri="{FF2B5EF4-FFF2-40B4-BE49-F238E27FC236}">
                <a16:creationId xmlns:a16="http://schemas.microsoft.com/office/drawing/2014/main" id="{32A3B197-C36C-BF38-DE4E-C18B9FEE9323}"/>
              </a:ext>
            </a:extLst>
          </p:cNvPr>
          <p:cNvSpPr txBox="1"/>
          <p:nvPr/>
        </p:nvSpPr>
        <p:spPr>
          <a:xfrm>
            <a:off x="580520" y="1184445"/>
            <a:ext cx="5058280" cy="2853450"/>
          </a:xfrm>
          <a:prstGeom prst="rect">
            <a:avLst/>
          </a:prstGeom>
          <a:noFill/>
          <a:ln>
            <a:noFill/>
          </a:ln>
        </p:spPr>
        <p:txBody>
          <a:bodyPr spcFirstLastPara="1" wrap="square" lIns="38569" tIns="19275" rIns="38569" bIns="19275" anchor="t" anchorCtr="0">
            <a:noAutofit/>
          </a:bodyPr>
          <a:lstStyle/>
          <a:p>
            <a:pPr algn="l" rtl="0">
              <a:lnSpc>
                <a:spcPct val="115000"/>
              </a:lnSpc>
              <a:spcBef>
                <a:spcPts val="211"/>
              </a:spcBef>
            </a:pPr>
            <a:r>
              <a:rPr lang="en-GB" sz="1200" dirty="0">
                <a:solidFill>
                  <a:srgbClr val="FFC000"/>
                </a:solidFill>
                <a:latin typeface="Arial" panose="020B0604020202020204" pitchFamily="34" charset="0"/>
                <a:ea typeface="Montserrat"/>
                <a:cs typeface="Arial" panose="020B0604020202020204" pitchFamily="34" charset="0"/>
                <a:sym typeface="Montserrat"/>
              </a:rPr>
              <a:t>        </a:t>
            </a:r>
            <a:r>
              <a:rPr lang="en-GB" sz="1200" dirty="0">
                <a:solidFill>
                  <a:srgbClr val="C00000"/>
                </a:solidFill>
                <a:latin typeface="Arial" panose="020B0604020202020204" pitchFamily="34" charset="0"/>
                <a:ea typeface="Montserrat"/>
                <a:cs typeface="Arial" panose="020B0604020202020204" pitchFamily="34" charset="0"/>
                <a:sym typeface="Montserrat"/>
              </a:rPr>
              <a:t>CEOS ARD for Synthetic Aperture Radar (CARD4SAR) PFS</a:t>
            </a:r>
          </a:p>
          <a:p>
            <a:pPr algn="l" rtl="0">
              <a:lnSpc>
                <a:spcPct val="115000"/>
              </a:lnSpc>
              <a:spcBef>
                <a:spcPts val="211"/>
              </a:spcBef>
            </a:pPr>
            <a:r>
              <a:rPr lang="en-GB" sz="1200" dirty="0">
                <a:solidFill>
                  <a:srgbClr val="FFC000"/>
                </a:solidFill>
                <a:latin typeface="Arial" panose="020B0604020202020204" pitchFamily="34" charset="0"/>
                <a:ea typeface="Montserrat"/>
                <a:cs typeface="Arial" panose="020B0604020202020204" pitchFamily="34" charset="0"/>
                <a:sym typeface="Montserrat"/>
              </a:rPr>
              <a:t>	</a:t>
            </a:r>
            <a:r>
              <a:rPr lang="en-GB" sz="1200" dirty="0">
                <a:solidFill>
                  <a:schemeClr val="tx2"/>
                </a:solidFill>
                <a:latin typeface="Arial" panose="020B0604020202020204" pitchFamily="34" charset="0"/>
                <a:ea typeface="Montserrat"/>
                <a:cs typeface="Arial" panose="020B0604020202020204" pitchFamily="34" charset="0"/>
                <a:sym typeface="Montserrat"/>
              </a:rPr>
              <a:t>Single specification document for all CEOS-ARD SAR products: </a:t>
            </a:r>
            <a:endParaRPr sz="1200" dirty="0">
              <a:solidFill>
                <a:schemeClr val="tx2"/>
              </a:solidFill>
              <a:latin typeface="Arial" panose="020B0604020202020204" pitchFamily="34" charset="0"/>
              <a:cs typeface="Arial" panose="020B0604020202020204" pitchFamily="34" charset="0"/>
            </a:endParaRPr>
          </a:p>
          <a:p>
            <a:pPr marL="514350" lvl="1" indent="-133946" algn="l" rtl="0">
              <a:lnSpc>
                <a:spcPct val="115000"/>
              </a:lnSpc>
              <a:spcBef>
                <a:spcPts val="211"/>
              </a:spcBef>
              <a:buClr>
                <a:srgbClr val="1F497D"/>
              </a:buClr>
              <a:buSzPts val="1400"/>
              <a:buFont typeface="Arial"/>
              <a:buChar char="–"/>
            </a:pPr>
            <a:r>
              <a:rPr lang="en-GB" sz="1200" dirty="0">
                <a:solidFill>
                  <a:schemeClr val="dk1"/>
                </a:solidFill>
                <a:latin typeface="Arial" panose="020B0604020202020204" pitchFamily="34" charset="0"/>
                <a:ea typeface="Montserrat"/>
                <a:cs typeface="Arial" panose="020B0604020202020204" pitchFamily="34" charset="0"/>
                <a:sym typeface="Montserrat"/>
              </a:rPr>
              <a:t>NRB, </a:t>
            </a:r>
            <a:r>
              <a:rPr lang="en-GB" sz="1200" dirty="0">
                <a:solidFill>
                  <a:srgbClr val="00B050"/>
                </a:solidFill>
                <a:latin typeface="Arial" panose="020B0604020202020204" pitchFamily="34" charset="0"/>
                <a:ea typeface="Montserrat"/>
                <a:cs typeface="Arial" panose="020B0604020202020204" pitchFamily="34" charset="0"/>
                <a:sym typeface="Montserrat"/>
              </a:rPr>
              <a:t>POL</a:t>
            </a:r>
            <a:r>
              <a:rPr lang="en-GB" sz="1200" dirty="0">
                <a:solidFill>
                  <a:schemeClr val="dk1"/>
                </a:solidFill>
                <a:latin typeface="Arial" panose="020B0604020202020204" pitchFamily="34" charset="0"/>
                <a:ea typeface="Montserrat"/>
                <a:cs typeface="Arial" panose="020B0604020202020204" pitchFamily="34" charset="0"/>
                <a:sym typeface="Montserrat"/>
              </a:rPr>
              <a:t>, </a:t>
            </a:r>
            <a:r>
              <a:rPr lang="en-GB" sz="1200" dirty="0">
                <a:solidFill>
                  <a:srgbClr val="0070C0"/>
                </a:solidFill>
                <a:latin typeface="Arial" panose="020B0604020202020204" pitchFamily="34" charset="0"/>
                <a:ea typeface="Montserrat"/>
                <a:cs typeface="Arial" panose="020B0604020202020204" pitchFamily="34" charset="0"/>
                <a:sym typeface="Montserrat"/>
              </a:rPr>
              <a:t>ORB</a:t>
            </a:r>
            <a:r>
              <a:rPr lang="en-GB" sz="1200" dirty="0">
                <a:solidFill>
                  <a:schemeClr val="dk1"/>
                </a:solidFill>
                <a:latin typeface="Arial" panose="020B0604020202020204" pitchFamily="34" charset="0"/>
                <a:ea typeface="Montserrat"/>
                <a:cs typeface="Arial" panose="020B0604020202020204" pitchFamily="34" charset="0"/>
                <a:sym typeface="Montserrat"/>
              </a:rPr>
              <a:t>, </a:t>
            </a:r>
            <a:r>
              <a:rPr lang="en-GB" sz="1200" dirty="0">
                <a:solidFill>
                  <a:schemeClr val="accent6"/>
                </a:solidFill>
                <a:latin typeface="Arial" panose="020B0604020202020204" pitchFamily="34" charset="0"/>
                <a:ea typeface="Montserrat"/>
                <a:cs typeface="Arial" panose="020B0604020202020204" pitchFamily="34" charset="0"/>
                <a:sym typeface="Montserrat"/>
              </a:rPr>
              <a:t>GLSC</a:t>
            </a:r>
            <a:endParaRPr sz="1200" dirty="0">
              <a:solidFill>
                <a:schemeClr val="accent6"/>
              </a:solidFill>
              <a:latin typeface="Arial" panose="020B0604020202020204" pitchFamily="34" charset="0"/>
              <a:ea typeface="Montserrat"/>
              <a:cs typeface="Arial" panose="020B0604020202020204" pitchFamily="34" charset="0"/>
              <a:sym typeface="Montserrat"/>
            </a:endParaRPr>
          </a:p>
          <a:p>
            <a:pPr marL="514350" lvl="1" indent="-67270" algn="l" rtl="0">
              <a:lnSpc>
                <a:spcPct val="115000"/>
              </a:lnSpc>
              <a:spcBef>
                <a:spcPts val="211"/>
              </a:spcBef>
              <a:buClr>
                <a:srgbClr val="1F497D"/>
              </a:buClr>
              <a:buSzPts val="1400"/>
            </a:pPr>
            <a:endParaRPr sz="1200" dirty="0">
              <a:solidFill>
                <a:schemeClr val="accent6"/>
              </a:solidFill>
              <a:latin typeface="Arial" panose="020B0604020202020204" pitchFamily="34" charset="0"/>
              <a:ea typeface="Montserrat"/>
              <a:cs typeface="Arial" panose="020B0604020202020204" pitchFamily="34" charset="0"/>
              <a:sym typeface="Montserrat"/>
            </a:endParaRPr>
          </a:p>
          <a:p>
            <a:pPr marL="257175" indent="-133946" algn="l" rtl="0">
              <a:lnSpc>
                <a:spcPct val="115000"/>
              </a:lnSpc>
              <a:spcBef>
                <a:spcPts val="211"/>
              </a:spcBef>
              <a:buClr>
                <a:srgbClr val="1F497D"/>
              </a:buClr>
              <a:buSzPts val="1400"/>
              <a:buFont typeface="Arial"/>
              <a:buChar char="•"/>
            </a:pPr>
            <a:r>
              <a:rPr lang="en-GB" sz="1200" dirty="0">
                <a:solidFill>
                  <a:schemeClr val="tx2"/>
                </a:solidFill>
                <a:latin typeface="Arial" panose="020B0604020202020204" pitchFamily="34" charset="0"/>
                <a:ea typeface="Montserrat"/>
                <a:cs typeface="Arial" panose="020B0604020202020204" pitchFamily="34" charset="0"/>
                <a:sym typeface="Montserrat"/>
              </a:rPr>
              <a:t>Goals: </a:t>
            </a:r>
            <a:endParaRPr sz="1200" dirty="0">
              <a:solidFill>
                <a:schemeClr val="tx2"/>
              </a:solidFill>
              <a:latin typeface="Arial" panose="020B0604020202020204" pitchFamily="34" charset="0"/>
              <a:cs typeface="Arial" panose="020B0604020202020204" pitchFamily="34" charset="0"/>
            </a:endParaRPr>
          </a:p>
          <a:p>
            <a:pPr marL="514350" lvl="1" indent="-133946" algn="l" rtl="0">
              <a:lnSpc>
                <a:spcPct val="115000"/>
              </a:lnSpc>
              <a:spcBef>
                <a:spcPts val="211"/>
              </a:spcBef>
              <a:buClr>
                <a:srgbClr val="1F497D"/>
              </a:buClr>
              <a:buSzPts val="1400"/>
              <a:buFont typeface="Arial"/>
              <a:buChar char="–"/>
            </a:pPr>
            <a:r>
              <a:rPr lang="en-GB" sz="1200" dirty="0">
                <a:solidFill>
                  <a:schemeClr val="tx2"/>
                </a:solidFill>
                <a:latin typeface="Arial" panose="020B0604020202020204" pitchFamily="34" charset="0"/>
                <a:ea typeface="Montserrat"/>
                <a:cs typeface="Arial" panose="020B0604020202020204" pitchFamily="34" charset="0"/>
                <a:sym typeface="Montserrat"/>
              </a:rPr>
              <a:t>Ensuring consistent parameter names and specifications across all SAR PFSs</a:t>
            </a:r>
            <a:endParaRPr sz="1200" dirty="0">
              <a:solidFill>
                <a:schemeClr val="tx2"/>
              </a:solidFill>
              <a:latin typeface="Arial" panose="020B0604020202020204" pitchFamily="34" charset="0"/>
              <a:cs typeface="Arial" panose="020B0604020202020204" pitchFamily="34" charset="0"/>
            </a:endParaRPr>
          </a:p>
          <a:p>
            <a:pPr marL="514350" lvl="1" indent="-133946" algn="l" rtl="0">
              <a:lnSpc>
                <a:spcPct val="115000"/>
              </a:lnSpc>
              <a:spcBef>
                <a:spcPts val="211"/>
              </a:spcBef>
              <a:buClr>
                <a:srgbClr val="1F497D"/>
              </a:buClr>
              <a:buSzPts val="1400"/>
              <a:buFont typeface="Arial"/>
              <a:buChar char="–"/>
            </a:pPr>
            <a:r>
              <a:rPr lang="en-GB" sz="1200" dirty="0">
                <a:solidFill>
                  <a:schemeClr val="tx2"/>
                </a:solidFill>
                <a:latin typeface="Arial" panose="020B0604020202020204" pitchFamily="34" charset="0"/>
                <a:ea typeface="Montserrat"/>
                <a:cs typeface="Arial" panose="020B0604020202020204" pitchFamily="34" charset="0"/>
                <a:sym typeface="Montserrat"/>
              </a:rPr>
              <a:t>Simplifying revisions and change tracking</a:t>
            </a:r>
            <a:endParaRPr sz="1200" dirty="0">
              <a:solidFill>
                <a:schemeClr val="tx2"/>
              </a:solidFill>
              <a:latin typeface="Arial" panose="020B0604020202020204" pitchFamily="34" charset="0"/>
              <a:cs typeface="Arial" panose="020B0604020202020204" pitchFamily="34" charset="0"/>
            </a:endParaRPr>
          </a:p>
          <a:p>
            <a:pPr marL="514350" lvl="1" indent="-133946" algn="l" rtl="0">
              <a:lnSpc>
                <a:spcPct val="115000"/>
              </a:lnSpc>
              <a:spcBef>
                <a:spcPts val="211"/>
              </a:spcBef>
              <a:buClr>
                <a:srgbClr val="1F497D"/>
              </a:buClr>
              <a:buSzPts val="1400"/>
              <a:buFont typeface="Arial"/>
              <a:buChar char="–"/>
            </a:pPr>
            <a:r>
              <a:rPr lang="en-GB" sz="1200" dirty="0">
                <a:solidFill>
                  <a:schemeClr val="tx2"/>
                </a:solidFill>
                <a:latin typeface="Arial" panose="020B0604020202020204" pitchFamily="34" charset="0"/>
                <a:ea typeface="Montserrat"/>
                <a:cs typeface="Arial" panose="020B0604020202020204" pitchFamily="34" charset="0"/>
                <a:sym typeface="Montserrat"/>
              </a:rPr>
              <a:t>Maintains PFS clarity and readability while describing multiple products </a:t>
            </a:r>
            <a:endParaRPr sz="1200" dirty="0">
              <a:solidFill>
                <a:schemeClr val="tx2"/>
              </a:solidFill>
              <a:latin typeface="Arial" panose="020B0604020202020204" pitchFamily="34" charset="0"/>
              <a:cs typeface="Arial" panose="020B0604020202020204" pitchFamily="34" charset="0"/>
            </a:endParaRPr>
          </a:p>
          <a:p>
            <a:pPr marL="514350" lvl="1" indent="-133946" algn="l" rtl="0">
              <a:lnSpc>
                <a:spcPct val="115000"/>
              </a:lnSpc>
              <a:spcBef>
                <a:spcPts val="211"/>
              </a:spcBef>
              <a:buClr>
                <a:srgbClr val="1F497D"/>
              </a:buClr>
              <a:buSzPts val="1400"/>
              <a:buFont typeface="Arial"/>
              <a:buChar char="–"/>
            </a:pPr>
            <a:r>
              <a:rPr lang="en-GB" sz="1200" dirty="0">
                <a:solidFill>
                  <a:schemeClr val="tx2"/>
                </a:solidFill>
                <a:latin typeface="Arial" panose="020B0604020202020204" pitchFamily="34" charset="0"/>
                <a:ea typeface="Montserrat"/>
                <a:cs typeface="Arial" panose="020B0604020202020204" pitchFamily="34" charset="0"/>
                <a:sym typeface="Montserrat"/>
              </a:rPr>
              <a:t>No changes to (Threshold) specifications for endorsed PFSs</a:t>
            </a:r>
          </a:p>
          <a:p>
            <a:pPr marL="514350" lvl="1" indent="-133946" algn="l" rtl="0">
              <a:lnSpc>
                <a:spcPct val="115000"/>
              </a:lnSpc>
              <a:spcBef>
                <a:spcPts val="211"/>
              </a:spcBef>
              <a:buClr>
                <a:srgbClr val="1F497D"/>
              </a:buClr>
              <a:buSzPts val="1400"/>
              <a:buFont typeface="Arial"/>
              <a:buChar char="–"/>
            </a:pPr>
            <a:endParaRPr sz="1200" dirty="0">
              <a:solidFill>
                <a:schemeClr val="tx2"/>
              </a:solidFill>
              <a:latin typeface="Arial" panose="020B0604020202020204" pitchFamily="34" charset="0"/>
              <a:ea typeface="Montserrat"/>
              <a:cs typeface="Arial" panose="020B0604020202020204" pitchFamily="34" charset="0"/>
              <a:sym typeface="Montserrat"/>
            </a:endParaRPr>
          </a:p>
          <a:p>
            <a:pPr marL="257175" indent="-133946" algn="l" rtl="0">
              <a:lnSpc>
                <a:spcPct val="115000"/>
              </a:lnSpc>
              <a:spcBef>
                <a:spcPts val="211"/>
              </a:spcBef>
              <a:buClr>
                <a:srgbClr val="1F497D"/>
              </a:buClr>
              <a:buSzPts val="1400"/>
              <a:buFont typeface="Arial"/>
              <a:buChar char="•"/>
            </a:pPr>
            <a:r>
              <a:rPr lang="en-AU" sz="1200" dirty="0">
                <a:solidFill>
                  <a:schemeClr val="tx2"/>
                </a:solidFill>
                <a:latin typeface="Arial" panose="020B0604020202020204" pitchFamily="34" charset="0"/>
              </a:rPr>
              <a:t>The CEOS-ARD for SAR product specification was endorsed and released in October 2023</a:t>
            </a:r>
          </a:p>
          <a:p>
            <a:pPr marL="123230" algn="l" rtl="0">
              <a:lnSpc>
                <a:spcPct val="115000"/>
              </a:lnSpc>
              <a:spcBef>
                <a:spcPts val="211"/>
              </a:spcBef>
              <a:buClr>
                <a:srgbClr val="1F497D"/>
              </a:buClr>
              <a:buSzPts val="1400"/>
            </a:pPr>
            <a:endParaRPr sz="1200" dirty="0">
              <a:solidFill>
                <a:schemeClr val="dk1"/>
              </a:solidFill>
              <a:latin typeface="Arial" panose="020B0604020202020204" pitchFamily="34" charset="0"/>
              <a:ea typeface="Montserrat"/>
              <a:cs typeface="Arial" panose="020B0604020202020204" pitchFamily="34" charset="0"/>
              <a:sym typeface="Montserrat"/>
            </a:endParaRPr>
          </a:p>
        </p:txBody>
      </p:sp>
      <p:pic>
        <p:nvPicPr>
          <p:cNvPr id="15" name="Google Shape;104;p5">
            <a:extLst>
              <a:ext uri="{FF2B5EF4-FFF2-40B4-BE49-F238E27FC236}">
                <a16:creationId xmlns:a16="http://schemas.microsoft.com/office/drawing/2014/main" id="{D0FA0293-60C1-6E95-2557-86E314D84F70}"/>
              </a:ext>
            </a:extLst>
          </p:cNvPr>
          <p:cNvPicPr preferRelativeResize="0"/>
          <p:nvPr/>
        </p:nvPicPr>
        <p:blipFill rotWithShape="1">
          <a:blip r:embed="rId3">
            <a:alphaModFix/>
          </a:blip>
          <a:srcRect/>
          <a:stretch/>
        </p:blipFill>
        <p:spPr>
          <a:xfrm>
            <a:off x="6800930" y="1184445"/>
            <a:ext cx="1248280" cy="1543050"/>
          </a:xfrm>
          <a:prstGeom prst="rect">
            <a:avLst/>
          </a:prstGeom>
          <a:noFill/>
          <a:ln>
            <a:noFill/>
          </a:ln>
        </p:spPr>
      </p:pic>
      <p:sp>
        <p:nvSpPr>
          <p:cNvPr id="7" name="Google Shape;317;p54">
            <a:extLst>
              <a:ext uri="{FF2B5EF4-FFF2-40B4-BE49-F238E27FC236}">
                <a16:creationId xmlns:a16="http://schemas.microsoft.com/office/drawing/2014/main" id="{EE9CFFF4-82F3-7D46-AF96-DE746DD418A7}"/>
              </a:ext>
            </a:extLst>
          </p:cNvPr>
          <p:cNvSpPr txBox="1">
            <a:spLocks/>
          </p:cNvSpPr>
          <p:nvPr/>
        </p:nvSpPr>
        <p:spPr>
          <a:xfrm>
            <a:off x="8915400" y="4933950"/>
            <a:ext cx="146475" cy="140400"/>
          </a:xfrm>
          <a:prstGeom prst="roundRect">
            <a:avLst>
              <a:gd name="adj" fmla="val 16667"/>
            </a:avLst>
          </a:prstGeom>
          <a:solidFill>
            <a:schemeClr val="lt1">
              <a:alpha val="48240"/>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noAutofit/>
          </a:bodyPr>
          <a:ls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a:lstStyle>
          <a:p>
            <a:fld id="{00000000-1234-1234-1234-123412341234}" type="slidenum">
              <a:rPr lang="en" sz="800" smtClean="0"/>
              <a:pPr/>
              <a:t>15</a:t>
            </a:fld>
            <a:endParaRPr lang="en" sz="800" dirty="0"/>
          </a:p>
        </p:txBody>
      </p:sp>
      <p:pic>
        <p:nvPicPr>
          <p:cNvPr id="10" name="Picture 9">
            <a:extLst>
              <a:ext uri="{FF2B5EF4-FFF2-40B4-BE49-F238E27FC236}">
                <a16:creationId xmlns:a16="http://schemas.microsoft.com/office/drawing/2014/main" id="{F64338C4-8DEF-ED41-B3E4-3583C7DC2ED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3123" y="4126665"/>
            <a:ext cx="1120877" cy="914400"/>
          </a:xfrm>
          <a:prstGeom prst="rect">
            <a:avLst/>
          </a:prstGeom>
        </p:spPr>
      </p:pic>
    </p:spTree>
    <p:extLst>
      <p:ext uri="{BB962C8B-B14F-4D97-AF65-F5344CB8AC3E}">
        <p14:creationId xmlns:p14="http://schemas.microsoft.com/office/powerpoint/2010/main" val="3732596158"/>
      </p:ext>
    </p:extLst>
  </p:cSld>
  <p:clrMapOvr>
    <a:masterClrMapping/>
  </p:clrMapOvr>
  <p:transition spd="med" advTm="69036"/>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4F0DD0-CCF0-12BE-94A2-58CB4EBDBCD2}"/>
              </a:ext>
            </a:extLst>
          </p:cNvPr>
          <p:cNvSpPr txBox="1"/>
          <p:nvPr/>
        </p:nvSpPr>
        <p:spPr>
          <a:xfrm>
            <a:off x="1143000" y="857248"/>
            <a:ext cx="6858000" cy="346247"/>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l" rtl="0" latinLnBrk="1" hangingPunct="0"/>
            <a:endParaRPr lang="en-GB" dirty="0"/>
          </a:p>
        </p:txBody>
      </p:sp>
      <p:sp>
        <p:nvSpPr>
          <p:cNvPr id="14" name="Google Shape;396;p62">
            <a:extLst>
              <a:ext uri="{FF2B5EF4-FFF2-40B4-BE49-F238E27FC236}">
                <a16:creationId xmlns:a16="http://schemas.microsoft.com/office/drawing/2014/main" id="{DB0C3E29-FFEB-5D4D-9D7C-CD68B1D02DE9}"/>
              </a:ext>
            </a:extLst>
          </p:cNvPr>
          <p:cNvSpPr txBox="1">
            <a:spLocks/>
          </p:cNvSpPr>
          <p:nvPr/>
        </p:nvSpPr>
        <p:spPr>
          <a:xfrm>
            <a:off x="2114550" y="-1"/>
            <a:ext cx="5174061" cy="857250"/>
          </a:xfrm>
          <a:prstGeom prst="rect">
            <a:avLst/>
          </a:prstGeom>
          <a:noFill/>
          <a:ln>
            <a:noFill/>
          </a:ln>
        </p:spPr>
        <p:txBody>
          <a:bodyPr spcFirstLastPara="1" wrap="square" lIns="68569" tIns="34275" rIns="68569" bIns="34275" anchor="ctr" anchorCtr="0">
            <a:no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ctr" rtl="0">
              <a:buClr>
                <a:schemeClr val="dk1"/>
              </a:buClr>
              <a:buSzPts val="1100"/>
            </a:pPr>
            <a:r>
              <a:rPr lang="en-GB" sz="1800" dirty="0">
                <a:latin typeface="Arial" panose="020B0604020202020204" pitchFamily="34" charset="0"/>
                <a:ea typeface="Montserrat"/>
                <a:cs typeface="Arial" panose="020B0604020202020204" pitchFamily="34" charset="0"/>
                <a:sym typeface="Montserrat"/>
              </a:rPr>
              <a:t>CEOS-ARD</a:t>
            </a:r>
          </a:p>
          <a:p>
            <a:pPr algn="ctr" rtl="0">
              <a:buClr>
                <a:schemeClr val="dk1"/>
              </a:buClr>
              <a:buSzPts val="1100"/>
            </a:pPr>
            <a:r>
              <a:rPr lang="en-GB" sz="1800" dirty="0">
                <a:latin typeface="Arial" panose="020B0604020202020204" pitchFamily="34" charset="0"/>
                <a:ea typeface="Montserrat"/>
                <a:cs typeface="Arial" panose="020B0604020202020204" pitchFamily="34" charset="0"/>
                <a:sym typeface="Montserrat"/>
              </a:rPr>
              <a:t>Towards formal standardisation </a:t>
            </a:r>
          </a:p>
        </p:txBody>
      </p:sp>
      <p:sp>
        <p:nvSpPr>
          <p:cNvPr id="12" name="Google Shape;100;p5">
            <a:extLst>
              <a:ext uri="{FF2B5EF4-FFF2-40B4-BE49-F238E27FC236}">
                <a16:creationId xmlns:a16="http://schemas.microsoft.com/office/drawing/2014/main" id="{32A3B197-C36C-BF38-DE4E-C18B9FEE9323}"/>
              </a:ext>
            </a:extLst>
          </p:cNvPr>
          <p:cNvSpPr txBox="1"/>
          <p:nvPr/>
        </p:nvSpPr>
        <p:spPr>
          <a:xfrm>
            <a:off x="794626" y="804148"/>
            <a:ext cx="4386973" cy="2853450"/>
          </a:xfrm>
          <a:prstGeom prst="rect">
            <a:avLst/>
          </a:prstGeom>
          <a:noFill/>
          <a:ln>
            <a:noFill/>
          </a:ln>
        </p:spPr>
        <p:txBody>
          <a:bodyPr spcFirstLastPara="1" wrap="square" lIns="38569" tIns="19275" rIns="38569" bIns="19275" anchor="t" anchorCtr="0">
            <a:noAutofit/>
          </a:bodyPr>
          <a:lstStyle/>
          <a:p>
            <a:pPr marL="514350" lvl="1" indent="-67270" algn="l" rtl="0">
              <a:lnSpc>
                <a:spcPct val="115000"/>
              </a:lnSpc>
              <a:spcBef>
                <a:spcPts val="211"/>
              </a:spcBef>
              <a:buClr>
                <a:srgbClr val="1F497D"/>
              </a:buClr>
              <a:buSzPts val="1400"/>
            </a:pPr>
            <a:endParaRPr sz="1200" dirty="0">
              <a:solidFill>
                <a:schemeClr val="accent6"/>
              </a:solidFill>
              <a:latin typeface="Arial" panose="020B0604020202020204" pitchFamily="34" charset="0"/>
              <a:ea typeface="Montserrat"/>
              <a:cs typeface="Arial" panose="020B0604020202020204" pitchFamily="34" charset="0"/>
              <a:sym typeface="Montserrat"/>
            </a:endParaRPr>
          </a:p>
          <a:p>
            <a:pPr marL="123230" algn="l" rtl="0">
              <a:lnSpc>
                <a:spcPct val="115000"/>
              </a:lnSpc>
              <a:spcBef>
                <a:spcPts val="211"/>
              </a:spcBef>
              <a:buClr>
                <a:srgbClr val="1F497D"/>
              </a:buClr>
              <a:buSzPts val="1400"/>
            </a:pPr>
            <a:r>
              <a:rPr lang="en-GB" b="1" dirty="0">
                <a:latin typeface="Arial" panose="020B0604020202020204" pitchFamily="34" charset="0"/>
                <a:ea typeface="Montserrat"/>
                <a:cs typeface="Arial" panose="020B0604020202020204" pitchFamily="34" charset="0"/>
                <a:sym typeface="Montserrat"/>
              </a:rPr>
              <a:t>Development of joint ISO-OGC standards </a:t>
            </a:r>
            <a:endParaRPr lang="en-GB" b="1" i="0" u="none" strike="noStrike" cap="none" dirty="0">
              <a:solidFill>
                <a:srgbClr val="FFFFFF"/>
              </a:solidFill>
              <a:latin typeface="Arial" panose="020B0604020202020204" pitchFamily="34" charset="0"/>
              <a:ea typeface="Montserrat"/>
              <a:cs typeface="Arial" panose="020B0604020202020204" pitchFamily="34" charset="0"/>
              <a:sym typeface="Montserrat"/>
            </a:endParaRPr>
          </a:p>
          <a:p>
            <a:pPr marL="257175" indent="-133946" algn="l" rtl="0">
              <a:lnSpc>
                <a:spcPct val="115000"/>
              </a:lnSpc>
              <a:spcBef>
                <a:spcPts val="211"/>
              </a:spcBef>
              <a:buClr>
                <a:srgbClr val="1F497D"/>
              </a:buClr>
              <a:buSzPts val="1400"/>
              <a:buFont typeface="Arial"/>
              <a:buChar char="•"/>
            </a:pPr>
            <a:endParaRPr lang="en-GB" sz="1200" dirty="0"/>
          </a:p>
          <a:p>
            <a:pPr marL="257175" indent="-133946" algn="l" rtl="0">
              <a:lnSpc>
                <a:spcPct val="115000"/>
              </a:lnSpc>
              <a:spcBef>
                <a:spcPts val="211"/>
              </a:spcBef>
              <a:buClr>
                <a:srgbClr val="1F497D"/>
              </a:buClr>
              <a:buSzPts val="1400"/>
              <a:buFont typeface="Arial"/>
              <a:buChar char="•"/>
            </a:pPr>
            <a:r>
              <a:rPr lang="en-GB" sz="1200" dirty="0"/>
              <a:t>CEOS-ARD Product Family Specifications are not formal standards. </a:t>
            </a:r>
            <a:endParaRPr lang="en-GB" sz="375" dirty="0"/>
          </a:p>
          <a:p>
            <a:pPr marL="257175" indent="-133946" algn="l" rtl="0">
              <a:lnSpc>
                <a:spcPct val="115000"/>
              </a:lnSpc>
              <a:spcBef>
                <a:spcPts val="211"/>
              </a:spcBef>
              <a:buClr>
                <a:srgbClr val="1F497D"/>
              </a:buClr>
              <a:buSzPts val="1400"/>
              <a:buFont typeface="Arial"/>
              <a:buChar char="•"/>
            </a:pPr>
            <a:endParaRPr lang="en-GB" sz="375" dirty="0"/>
          </a:p>
          <a:p>
            <a:pPr marL="257175" indent="-133946" algn="l" rtl="0">
              <a:lnSpc>
                <a:spcPct val="115000"/>
              </a:lnSpc>
              <a:spcBef>
                <a:spcPts val="211"/>
              </a:spcBef>
              <a:buClr>
                <a:srgbClr val="1F497D"/>
              </a:buClr>
              <a:buSzPts val="1400"/>
              <a:buFont typeface="Arial"/>
              <a:buChar char="•"/>
            </a:pPr>
            <a:r>
              <a:rPr lang="en-GB" sz="1200" dirty="0">
                <a:solidFill>
                  <a:schemeClr val="tx2"/>
                </a:solidFill>
                <a:latin typeface="Arial" panose="020B0604020202020204" pitchFamily="34" charset="0"/>
                <a:ea typeface="Montserrat"/>
                <a:cs typeface="Arial" panose="020B0604020202020204" pitchFamily="34" charset="0"/>
                <a:sym typeface="Montserrat"/>
              </a:rPr>
              <a:t>CEOS has been exploring the idea of formal standardisation of the concepts that make up CEOS-ARD </a:t>
            </a:r>
            <a:r>
              <a:rPr lang="en-GB" sz="1200" dirty="0"/>
              <a:t>to achieve broad uptake, particularly by the commercial sector. </a:t>
            </a:r>
          </a:p>
          <a:p>
            <a:pPr marL="257175" indent="-133946" algn="l" rtl="0">
              <a:lnSpc>
                <a:spcPct val="115000"/>
              </a:lnSpc>
              <a:spcBef>
                <a:spcPts val="211"/>
              </a:spcBef>
              <a:buClr>
                <a:srgbClr val="1F497D"/>
              </a:buClr>
              <a:buSzPts val="1400"/>
              <a:buFont typeface="Arial"/>
              <a:buChar char="•"/>
            </a:pPr>
            <a:endParaRPr lang="en-GB" sz="1200" dirty="0"/>
          </a:p>
          <a:p>
            <a:pPr marL="123230" algn="l" rtl="0">
              <a:lnSpc>
                <a:spcPct val="115000"/>
              </a:lnSpc>
              <a:spcBef>
                <a:spcPts val="211"/>
              </a:spcBef>
              <a:buClr>
                <a:srgbClr val="1F497D"/>
              </a:buClr>
              <a:buSzPts val="1400"/>
            </a:pPr>
            <a:endParaRPr sz="1200" dirty="0">
              <a:solidFill>
                <a:schemeClr val="dk1"/>
              </a:solidFill>
              <a:latin typeface="Arial" panose="020B0604020202020204" pitchFamily="34" charset="0"/>
              <a:ea typeface="Montserrat"/>
              <a:cs typeface="Arial" panose="020B0604020202020204" pitchFamily="34" charset="0"/>
              <a:sym typeface="Montserrat"/>
            </a:endParaRPr>
          </a:p>
        </p:txBody>
      </p:sp>
      <p:pic>
        <p:nvPicPr>
          <p:cNvPr id="4" name="Picture 3">
            <a:extLst>
              <a:ext uri="{FF2B5EF4-FFF2-40B4-BE49-F238E27FC236}">
                <a16:creationId xmlns:a16="http://schemas.microsoft.com/office/drawing/2014/main" id="{7FD3934D-667D-6E45-888E-168114B44657}"/>
              </a:ext>
            </a:extLst>
          </p:cNvPr>
          <p:cNvPicPr>
            <a:picLocks noChangeAspect="1"/>
          </p:cNvPicPr>
          <p:nvPr/>
        </p:nvPicPr>
        <p:blipFill>
          <a:blip r:embed="rId3"/>
          <a:stretch>
            <a:fillRect/>
          </a:stretch>
        </p:blipFill>
        <p:spPr>
          <a:xfrm>
            <a:off x="5976225" y="1047681"/>
            <a:ext cx="2639524" cy="1963548"/>
          </a:xfrm>
          <a:prstGeom prst="rect">
            <a:avLst/>
          </a:prstGeom>
          <a:effectLst>
            <a:outerShdw blurRad="50800" dist="38100" dir="2700000" algn="tl" rotWithShape="0">
              <a:prstClr val="black">
                <a:alpha val="40000"/>
              </a:prstClr>
            </a:outerShdw>
          </a:effectLst>
        </p:spPr>
      </p:pic>
      <p:sp>
        <p:nvSpPr>
          <p:cNvPr id="7" name="Google Shape;100;p5">
            <a:extLst>
              <a:ext uri="{FF2B5EF4-FFF2-40B4-BE49-F238E27FC236}">
                <a16:creationId xmlns:a16="http://schemas.microsoft.com/office/drawing/2014/main" id="{1C6B4CED-D277-FE46-AB9A-1FC9128332D2}"/>
              </a:ext>
            </a:extLst>
          </p:cNvPr>
          <p:cNvSpPr txBox="1"/>
          <p:nvPr/>
        </p:nvSpPr>
        <p:spPr>
          <a:xfrm>
            <a:off x="794626" y="3011229"/>
            <a:ext cx="5553062" cy="1885950"/>
          </a:xfrm>
          <a:prstGeom prst="rect">
            <a:avLst/>
          </a:prstGeom>
          <a:noFill/>
          <a:ln>
            <a:noFill/>
          </a:ln>
        </p:spPr>
        <p:txBody>
          <a:bodyPr spcFirstLastPara="1" wrap="square" lIns="38569" tIns="19275" rIns="38569" bIns="19275" anchor="t" anchorCtr="0">
            <a:noAutofit/>
          </a:bodyPr>
          <a:lstStyle/>
          <a:p>
            <a:pPr marL="257175" indent="-133946" algn="l" rtl="0">
              <a:lnSpc>
                <a:spcPct val="115000"/>
              </a:lnSpc>
              <a:spcBef>
                <a:spcPts val="211"/>
              </a:spcBef>
              <a:buClr>
                <a:srgbClr val="1F497D"/>
              </a:buClr>
              <a:buSzPts val="1400"/>
              <a:buFont typeface="Arial"/>
              <a:buChar char="•"/>
            </a:pPr>
            <a:endParaRPr lang="en-GB" sz="1200" dirty="0"/>
          </a:p>
          <a:p>
            <a:pPr marL="257175" indent="-133946" algn="l" rtl="0">
              <a:lnSpc>
                <a:spcPct val="115000"/>
              </a:lnSpc>
              <a:spcBef>
                <a:spcPts val="211"/>
              </a:spcBef>
              <a:buClr>
                <a:srgbClr val="1F497D"/>
              </a:buClr>
              <a:buSzPts val="1400"/>
              <a:buFont typeface="Arial"/>
              <a:buChar char="•"/>
            </a:pPr>
            <a:r>
              <a:rPr lang="en-GB" sz="1200" dirty="0"/>
              <a:t>Defining ARD through international standard bodies will also help promote the ARD concept and help avoid the divergence that can be caused by various groups working towards different interpretations of ARD.</a:t>
            </a:r>
            <a:endParaRPr lang="en-GB" sz="375" dirty="0"/>
          </a:p>
          <a:p>
            <a:pPr marL="257175" indent="-133946" algn="l" rtl="0">
              <a:lnSpc>
                <a:spcPct val="115000"/>
              </a:lnSpc>
              <a:spcBef>
                <a:spcPts val="211"/>
              </a:spcBef>
              <a:buClr>
                <a:srgbClr val="1F497D"/>
              </a:buClr>
              <a:buSzPts val="1400"/>
              <a:buFont typeface="Arial"/>
              <a:buChar char="•"/>
            </a:pPr>
            <a:endParaRPr lang="en-GB" sz="375" dirty="0"/>
          </a:p>
          <a:p>
            <a:pPr marL="257175" indent="-133946" algn="l" rtl="0">
              <a:lnSpc>
                <a:spcPct val="115000"/>
              </a:lnSpc>
              <a:spcBef>
                <a:spcPts val="211"/>
              </a:spcBef>
              <a:buClr>
                <a:srgbClr val="1F497D"/>
              </a:buClr>
              <a:buSzPts val="1400"/>
              <a:buFont typeface="Arial"/>
              <a:buChar char="•"/>
            </a:pPr>
            <a:r>
              <a:rPr lang="en-GB" sz="1200" dirty="0">
                <a:solidFill>
                  <a:schemeClr val="tx2"/>
                </a:solidFill>
                <a:latin typeface="Arial" panose="020B0604020202020204" pitchFamily="34" charset="0"/>
                <a:ea typeface="Montserrat"/>
                <a:cs typeface="Arial" panose="020B0604020202020204" pitchFamily="34" charset="0"/>
                <a:sym typeface="Montserrat"/>
              </a:rPr>
              <a:t>OGC ARD standard working group (ARD-SWG) established in May 2023 to develop joint ISO-OGC standards on geospatial ARD – 19176-6.</a:t>
            </a:r>
          </a:p>
          <a:p>
            <a:pPr marL="123230" algn="l" rtl="0">
              <a:lnSpc>
                <a:spcPct val="115000"/>
              </a:lnSpc>
              <a:spcBef>
                <a:spcPts val="211"/>
              </a:spcBef>
              <a:buClr>
                <a:srgbClr val="1F497D"/>
              </a:buClr>
              <a:buSzPts val="1400"/>
            </a:pPr>
            <a:endParaRPr sz="1200" dirty="0">
              <a:solidFill>
                <a:schemeClr val="dk1"/>
              </a:solidFill>
              <a:latin typeface="Arial" panose="020B0604020202020204" pitchFamily="34" charset="0"/>
              <a:ea typeface="Montserrat"/>
              <a:cs typeface="Arial" panose="020B0604020202020204" pitchFamily="34" charset="0"/>
              <a:sym typeface="Montserrat"/>
            </a:endParaRPr>
          </a:p>
        </p:txBody>
      </p:sp>
      <p:sp>
        <p:nvSpPr>
          <p:cNvPr id="8" name="Google Shape;317;p54">
            <a:extLst>
              <a:ext uri="{FF2B5EF4-FFF2-40B4-BE49-F238E27FC236}">
                <a16:creationId xmlns:a16="http://schemas.microsoft.com/office/drawing/2014/main" id="{78618742-8B46-6C47-8055-ACF58BA0CEB1}"/>
              </a:ext>
            </a:extLst>
          </p:cNvPr>
          <p:cNvSpPr txBox="1">
            <a:spLocks/>
          </p:cNvSpPr>
          <p:nvPr/>
        </p:nvSpPr>
        <p:spPr>
          <a:xfrm>
            <a:off x="8915400" y="4933950"/>
            <a:ext cx="146475" cy="140400"/>
          </a:xfrm>
          <a:prstGeom prst="roundRect">
            <a:avLst>
              <a:gd name="adj" fmla="val 16667"/>
            </a:avLst>
          </a:prstGeom>
          <a:solidFill>
            <a:schemeClr val="lt1">
              <a:alpha val="48240"/>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noAutofit/>
          </a:bodyPr>
          <a:ls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a:lstStyle>
          <a:p>
            <a:fld id="{00000000-1234-1234-1234-123412341234}" type="slidenum">
              <a:rPr lang="en" sz="800" smtClean="0"/>
              <a:pPr/>
              <a:t>16</a:t>
            </a:fld>
            <a:endParaRPr lang="en" sz="800" dirty="0"/>
          </a:p>
        </p:txBody>
      </p:sp>
    </p:spTree>
    <p:extLst>
      <p:ext uri="{BB962C8B-B14F-4D97-AF65-F5344CB8AC3E}">
        <p14:creationId xmlns:p14="http://schemas.microsoft.com/office/powerpoint/2010/main" val="357939114"/>
      </p:ext>
    </p:extLst>
  </p:cSld>
  <p:clrMapOvr>
    <a:masterClrMapping/>
  </p:clrMapOvr>
  <p:transition spd="med" advTm="69036"/>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8" name="Picture 7">
            <a:extLst>
              <a:ext uri="{FF2B5EF4-FFF2-40B4-BE49-F238E27FC236}">
                <a16:creationId xmlns:a16="http://schemas.microsoft.com/office/drawing/2014/main" id="{C45D2AEF-2AB8-E546-9A58-B18B16753A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4219575"/>
            <a:ext cx="913475" cy="923925"/>
          </a:xfrm>
          <a:prstGeom prst="rect">
            <a:avLst/>
          </a:prstGeom>
        </p:spPr>
      </p:pic>
      <p:sp>
        <p:nvSpPr>
          <p:cNvPr id="6" name="Google Shape;250;p46">
            <a:extLst>
              <a:ext uri="{FF2B5EF4-FFF2-40B4-BE49-F238E27FC236}">
                <a16:creationId xmlns:a16="http://schemas.microsoft.com/office/drawing/2014/main" id="{492E5BDD-B144-C247-8A1A-526DFE5EFC99}"/>
              </a:ext>
            </a:extLst>
          </p:cNvPr>
          <p:cNvSpPr txBox="1">
            <a:spLocks noGrp="1"/>
          </p:cNvSpPr>
          <p:nvPr>
            <p:ph type="title"/>
          </p:nvPr>
        </p:nvSpPr>
        <p:spPr>
          <a:xfrm>
            <a:off x="2502431" y="-1"/>
            <a:ext cx="4398300" cy="857250"/>
          </a:xfrm>
          <a:prstGeom prst="rect">
            <a:avLst/>
          </a:prstGeom>
          <a:noFill/>
          <a:ln>
            <a:noFill/>
          </a:ln>
        </p:spPr>
        <p:txBody>
          <a:bodyPr spcFirstLastPara="1" wrap="square" lIns="68569" tIns="34275" rIns="68569" bIns="34275" anchor="ctr" anchorCtr="0">
            <a:noAutofit/>
          </a:bodyPr>
          <a:lstStyle/>
          <a:p>
            <a:pPr lvl="0" rtl="0">
              <a:buClr>
                <a:schemeClr val="dk1"/>
              </a:buClr>
              <a:buSzPts val="1100"/>
            </a:pPr>
            <a:r>
              <a:rPr lang="en" sz="1800" dirty="0"/>
              <a:t>CEOS ARD </a:t>
            </a:r>
            <a:br>
              <a:rPr lang="en" sz="1800" dirty="0"/>
            </a:br>
            <a:r>
              <a:rPr lang="en" sz="1800" dirty="0"/>
              <a:t>Synthetic Aperture Radar</a:t>
            </a:r>
            <a:endParaRPr sz="1800" dirty="0"/>
          </a:p>
        </p:txBody>
      </p:sp>
      <p:sp>
        <p:nvSpPr>
          <p:cNvPr id="7" name="Google Shape;268;p48">
            <a:extLst>
              <a:ext uri="{FF2B5EF4-FFF2-40B4-BE49-F238E27FC236}">
                <a16:creationId xmlns:a16="http://schemas.microsoft.com/office/drawing/2014/main" id="{A1F556D5-CD80-4E42-9B89-C26C1687D64F}"/>
              </a:ext>
            </a:extLst>
          </p:cNvPr>
          <p:cNvSpPr txBox="1">
            <a:spLocks/>
          </p:cNvSpPr>
          <p:nvPr/>
        </p:nvSpPr>
        <p:spPr>
          <a:xfrm>
            <a:off x="1143000" y="841249"/>
            <a:ext cx="6919199" cy="400051"/>
          </a:xfrm>
          <a:prstGeom prst="rect">
            <a:avLst/>
          </a:prstGeom>
          <a:noFill/>
          <a:ln>
            <a:noFill/>
          </a:ln>
        </p:spPr>
        <p:txBody>
          <a:bodyPr spcFirstLastPara="1" wrap="square" lIns="51427" tIns="25706" rIns="51427" bIns="25706" anchor="t" anchorCtr="0">
            <a:noAutofit/>
          </a:bodyPr>
          <a:lstStyle>
            <a:defPPr marR="0" lvl="0" algn="l" rtl="0">
              <a:lnSpc>
                <a:spcPct val="100000"/>
              </a:lnSpc>
              <a:spcBef>
                <a:spcPts val="0"/>
              </a:spcBef>
              <a:spcAft>
                <a:spcPts val="0"/>
              </a:spcAft>
            </a:defPPr>
            <a:lvl1pPr marL="342900" marR="0" lvl="0" indent="-257175" algn="l" rtl="0">
              <a:lnSpc>
                <a:spcPct val="100000"/>
              </a:lnSpc>
              <a:spcBef>
                <a:spcPts val="270"/>
              </a:spcBef>
              <a:spcAft>
                <a:spcPts val="0"/>
              </a:spcAft>
              <a:buClr>
                <a:srgbClr val="002569"/>
              </a:buClr>
              <a:buSzPts val="1800"/>
              <a:buFont typeface="Arial"/>
              <a:buChar char="•"/>
              <a:defRPr sz="2400" b="1" i="0" u="none" strike="noStrike" cap="none">
                <a:solidFill>
                  <a:srgbClr val="002569"/>
                </a:solidFill>
                <a:latin typeface="Calibri"/>
                <a:ea typeface="Calibri"/>
                <a:cs typeface="Calibri"/>
                <a:sym typeface="Calibri"/>
              </a:defRPr>
            </a:lvl1pPr>
            <a:lvl2pPr marL="685800" marR="0" lvl="1" indent="-257175" algn="l" rtl="0">
              <a:lnSpc>
                <a:spcPct val="100000"/>
              </a:lnSpc>
              <a:spcBef>
                <a:spcPts val="270"/>
              </a:spcBef>
              <a:spcAft>
                <a:spcPts val="0"/>
              </a:spcAft>
              <a:buClr>
                <a:srgbClr val="002569"/>
              </a:buClr>
              <a:buSzPts val="1800"/>
              <a:buFont typeface="Arial"/>
              <a:buChar char="–"/>
              <a:defRPr sz="2000" b="0" i="0" u="none" strike="noStrike" cap="none">
                <a:solidFill>
                  <a:srgbClr val="002569"/>
                </a:solidFill>
                <a:latin typeface="Calibri"/>
                <a:ea typeface="Calibri"/>
                <a:cs typeface="Calibri"/>
                <a:sym typeface="Calibri"/>
              </a:defRPr>
            </a:lvl2pPr>
            <a:lvl3pPr marL="1028700" marR="0" lvl="2" indent="-257175" algn="l" rtl="0">
              <a:lnSpc>
                <a:spcPct val="100000"/>
              </a:lnSpc>
              <a:spcBef>
                <a:spcPts val="270"/>
              </a:spcBef>
              <a:spcAft>
                <a:spcPts val="0"/>
              </a:spcAft>
              <a:buClr>
                <a:srgbClr val="002569"/>
              </a:buClr>
              <a:buSzPts val="1800"/>
              <a:buFont typeface="Arial"/>
              <a:buChar char="•"/>
              <a:defRPr sz="1800" b="0" i="0" u="none" strike="noStrike" cap="none">
                <a:solidFill>
                  <a:srgbClr val="002569"/>
                </a:solidFill>
                <a:latin typeface="Calibri"/>
                <a:ea typeface="Calibri"/>
                <a:cs typeface="Calibri"/>
                <a:sym typeface="Calibri"/>
              </a:defRPr>
            </a:lvl3pPr>
            <a:lvl4pPr marL="1371600" marR="0" lvl="3"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4pPr>
            <a:lvl5pPr marL="1714500" marR="0" lvl="4"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lnSpc>
                <a:spcPct val="150000"/>
              </a:lnSpc>
              <a:spcBef>
                <a:spcPts val="225"/>
              </a:spcBef>
              <a:buNone/>
            </a:pPr>
            <a:r>
              <a:rPr lang="en-GB" sz="1500" b="0" dirty="0">
                <a:solidFill>
                  <a:srgbClr val="1F497D"/>
                </a:solidFill>
                <a:latin typeface="Arial" panose="020B0604020202020204" pitchFamily="34" charset="0"/>
                <a:ea typeface="Arial"/>
                <a:cs typeface="Arial" panose="020B0604020202020204" pitchFamily="34" charset="0"/>
                <a:sym typeface="Arial"/>
              </a:rPr>
              <a:t>More information at </a:t>
            </a:r>
            <a:r>
              <a:rPr lang="en-GB" sz="1500" dirty="0">
                <a:solidFill>
                  <a:srgbClr val="0070C0"/>
                </a:solidFill>
                <a:latin typeface="Arial" panose="020B0604020202020204" pitchFamily="34" charset="0"/>
                <a:cs typeface="Arial" panose="020B0604020202020204" pitchFamily="34" charset="0"/>
                <a:hlinkClick r:id="rId4"/>
              </a:rPr>
              <a:t>http://ceos.org/ard</a:t>
            </a:r>
            <a:endParaRPr lang="en-GB" sz="1500" dirty="0">
              <a:solidFill>
                <a:srgbClr val="0070C0"/>
              </a:solidFill>
              <a:latin typeface="Arial" panose="020B0604020202020204" pitchFamily="34" charset="0"/>
              <a:cs typeface="Arial" panose="020B0604020202020204" pitchFamily="34" charset="0"/>
            </a:endParaRPr>
          </a:p>
          <a:p>
            <a:pPr marL="0" indent="0" algn="ctr">
              <a:lnSpc>
                <a:spcPct val="150000"/>
              </a:lnSpc>
              <a:spcBef>
                <a:spcPts val="225"/>
              </a:spcBef>
              <a:buNone/>
            </a:pPr>
            <a:r>
              <a:rPr lang="en-GB" sz="1500" b="0" dirty="0">
                <a:solidFill>
                  <a:schemeClr val="tx1"/>
                </a:solidFill>
                <a:latin typeface="Arial" panose="020B0604020202020204" pitchFamily="34" charset="0"/>
                <a:ea typeface="Arial"/>
                <a:cs typeface="Arial" panose="020B0604020202020204" pitchFamily="34" charset="0"/>
                <a:sym typeface="Arial"/>
              </a:rPr>
              <a:t>CEOS-ARD sample products: </a:t>
            </a:r>
            <a:r>
              <a:rPr lang="en-GB" sz="1500" dirty="0">
                <a:solidFill>
                  <a:srgbClr val="0070C0"/>
                </a:solidFill>
                <a:latin typeface="Arial" panose="020B0604020202020204" pitchFamily="34" charset="0"/>
                <a:ea typeface="Arial"/>
                <a:cs typeface="Arial" panose="020B0604020202020204" pitchFamily="34" charset="0"/>
                <a:sym typeface="Arial"/>
                <a:hlinkClick r:id="rId5"/>
              </a:rPr>
              <a:t>https://gofile.me/6A5cs/t8W6ExxRA</a:t>
            </a:r>
            <a:endParaRPr lang="en-GB" sz="1500" dirty="0">
              <a:solidFill>
                <a:srgbClr val="0070C0"/>
              </a:solidFill>
              <a:latin typeface="Arial" panose="020B0604020202020204" pitchFamily="34" charset="0"/>
              <a:ea typeface="Arial"/>
              <a:cs typeface="Arial" panose="020B0604020202020204" pitchFamily="34" charset="0"/>
              <a:sym typeface="Arial"/>
            </a:endParaRPr>
          </a:p>
          <a:p>
            <a:pPr marL="0" indent="0" algn="ctr">
              <a:lnSpc>
                <a:spcPct val="150000"/>
              </a:lnSpc>
              <a:spcBef>
                <a:spcPts val="225"/>
              </a:spcBef>
              <a:buNone/>
            </a:pPr>
            <a:endParaRPr lang="en-GB" sz="1800" dirty="0">
              <a:solidFill>
                <a:srgbClr val="1F497D"/>
              </a:solidFill>
              <a:latin typeface="Arial" panose="020B0604020202020204" pitchFamily="34" charset="0"/>
              <a:ea typeface="Arial"/>
              <a:cs typeface="Arial" panose="020B0604020202020204" pitchFamily="34" charset="0"/>
              <a:sym typeface="Arial"/>
            </a:endParaRPr>
          </a:p>
        </p:txBody>
      </p:sp>
      <p:pic>
        <p:nvPicPr>
          <p:cNvPr id="2" name="Picture 1">
            <a:extLst>
              <a:ext uri="{FF2B5EF4-FFF2-40B4-BE49-F238E27FC236}">
                <a16:creationId xmlns:a16="http://schemas.microsoft.com/office/drawing/2014/main" id="{230F4C4F-06B5-3047-91DC-604275A72B92}"/>
              </a:ext>
            </a:extLst>
          </p:cNvPr>
          <p:cNvPicPr>
            <a:picLocks noChangeAspect="1"/>
          </p:cNvPicPr>
          <p:nvPr/>
        </p:nvPicPr>
        <p:blipFill>
          <a:blip r:embed="rId6"/>
          <a:stretch>
            <a:fillRect/>
          </a:stretch>
        </p:blipFill>
        <p:spPr>
          <a:xfrm>
            <a:off x="2343150" y="1755080"/>
            <a:ext cx="4743450" cy="3346239"/>
          </a:xfrm>
          <a:prstGeom prst="rect">
            <a:avLst/>
          </a:prstGeom>
        </p:spPr>
      </p:pic>
      <p:sp>
        <p:nvSpPr>
          <p:cNvPr id="9" name="Google Shape;317;p54">
            <a:extLst>
              <a:ext uri="{FF2B5EF4-FFF2-40B4-BE49-F238E27FC236}">
                <a16:creationId xmlns:a16="http://schemas.microsoft.com/office/drawing/2014/main" id="{E0562436-C9BC-F842-9035-3533F01120E5}"/>
              </a:ext>
            </a:extLst>
          </p:cNvPr>
          <p:cNvSpPr>
            <a:spLocks noGrp="1"/>
          </p:cNvSpPr>
          <p:nvPr>
            <p:ph type="sldNum" idx="12"/>
          </p:nvPr>
        </p:nvSpPr>
        <p:spPr>
          <a:xfrm>
            <a:off x="8915400" y="4933950"/>
            <a:ext cx="146475" cy="140400"/>
          </a:xfrm>
          <a:prstGeom prst="roundRect">
            <a:avLst>
              <a:gd name="adj" fmla="val 16667"/>
            </a:avLst>
          </a:prstGeom>
          <a:solidFill>
            <a:schemeClr val="lt1">
              <a:alpha val="48240"/>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noAutofit/>
          </a:bodyPr>
          <a:lstStyle/>
          <a:p>
            <a:fld id="{00000000-1234-1234-1234-123412341234}" type="slidenum">
              <a:rPr lang="en" sz="800"/>
              <a:pPr/>
              <a:t>17</a:t>
            </a:fld>
            <a:endParaRPr sz="800" dirty="0"/>
          </a:p>
        </p:txBody>
      </p:sp>
    </p:spTree>
    <p:extLst>
      <p:ext uri="{BB962C8B-B14F-4D97-AF65-F5344CB8AC3E}">
        <p14:creationId xmlns:p14="http://schemas.microsoft.com/office/powerpoint/2010/main" val="1135549662"/>
      </p:ext>
    </p:extLst>
  </p:cSld>
  <p:clrMapOvr>
    <a:masterClrMapping/>
  </p:clrMapOvr>
  <mc:AlternateContent xmlns:mc="http://schemas.openxmlformats.org/markup-compatibility/2006" xmlns:p14="http://schemas.microsoft.com/office/powerpoint/2010/main">
    <mc:Choice Requires="p14">
      <p:transition spd="slow" p14:dur="2000" advTm="17989"/>
    </mc:Choice>
    <mc:Fallback xmlns="">
      <p:transition spd="slow" advTm="17989"/>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315"/>
        <p:cNvGrpSpPr/>
        <p:nvPr/>
      </p:nvGrpSpPr>
      <p:grpSpPr>
        <a:xfrm>
          <a:off x="0" y="0"/>
          <a:ext cx="0" cy="0"/>
          <a:chOff x="0" y="0"/>
          <a:chExt cx="0" cy="0"/>
        </a:xfrm>
      </p:grpSpPr>
      <p:sp>
        <p:nvSpPr>
          <p:cNvPr id="41" name="Google Shape;317;p54">
            <a:extLst>
              <a:ext uri="{FF2B5EF4-FFF2-40B4-BE49-F238E27FC236}">
                <a16:creationId xmlns:a16="http://schemas.microsoft.com/office/drawing/2014/main" id="{7DB5271D-AE43-074F-810E-1F2C38162DB3}"/>
              </a:ext>
            </a:extLst>
          </p:cNvPr>
          <p:cNvSpPr>
            <a:spLocks noGrp="1"/>
          </p:cNvSpPr>
          <p:nvPr>
            <p:ph type="sldNum" idx="12"/>
          </p:nvPr>
        </p:nvSpPr>
        <p:spPr>
          <a:xfrm>
            <a:off x="8915400" y="4933950"/>
            <a:ext cx="146475" cy="140400"/>
          </a:xfrm>
          <a:prstGeom prst="roundRect">
            <a:avLst>
              <a:gd name="adj" fmla="val 16667"/>
            </a:avLst>
          </a:prstGeom>
          <a:solidFill>
            <a:schemeClr val="lt1">
              <a:alpha val="48240"/>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noAutofit/>
          </a:bodyPr>
          <a:lstStyle/>
          <a:p>
            <a:fld id="{00000000-1234-1234-1234-123412341234}" type="slidenum">
              <a:rPr lang="en"/>
              <a:pPr/>
              <a:t>2</a:t>
            </a:fld>
            <a:endParaRPr dirty="0"/>
          </a:p>
        </p:txBody>
      </p:sp>
      <p:sp>
        <p:nvSpPr>
          <p:cNvPr id="6" name="Google Shape;250;p46">
            <a:extLst>
              <a:ext uri="{FF2B5EF4-FFF2-40B4-BE49-F238E27FC236}">
                <a16:creationId xmlns:a16="http://schemas.microsoft.com/office/drawing/2014/main" id="{492E5BDD-B144-C247-8A1A-526DFE5EFC99}"/>
              </a:ext>
            </a:extLst>
          </p:cNvPr>
          <p:cNvSpPr txBox="1">
            <a:spLocks noGrp="1"/>
          </p:cNvSpPr>
          <p:nvPr>
            <p:ph type="title"/>
          </p:nvPr>
        </p:nvSpPr>
        <p:spPr>
          <a:xfrm>
            <a:off x="2502431" y="-1"/>
            <a:ext cx="4398300" cy="857250"/>
          </a:xfrm>
          <a:prstGeom prst="rect">
            <a:avLst/>
          </a:prstGeom>
          <a:noFill/>
          <a:ln>
            <a:noFill/>
          </a:ln>
        </p:spPr>
        <p:txBody>
          <a:bodyPr spcFirstLastPara="1" wrap="square" lIns="68569" tIns="34275" rIns="68569" bIns="34275" anchor="ctr" anchorCtr="0">
            <a:noAutofit/>
          </a:bodyPr>
          <a:lstStyle/>
          <a:p>
            <a:pPr lvl="0" rtl="0">
              <a:buClr>
                <a:schemeClr val="dk1"/>
              </a:buClr>
              <a:buSzPts val="1100"/>
            </a:pPr>
            <a:r>
              <a:rPr lang="en" sz="1800" dirty="0"/>
              <a:t>Analysis Ready Data (ARD) &amp;</a:t>
            </a:r>
            <a:br>
              <a:rPr lang="en" sz="1800" dirty="0"/>
            </a:br>
            <a:r>
              <a:rPr lang="en" sz="1800" dirty="0"/>
              <a:t>CEOS Analysis Ready Data (CEOS-ARD)</a:t>
            </a:r>
            <a:endParaRPr sz="1800" dirty="0"/>
          </a:p>
        </p:txBody>
      </p:sp>
      <p:sp>
        <p:nvSpPr>
          <p:cNvPr id="10" name="Google Shape;251;p46">
            <a:extLst>
              <a:ext uri="{FF2B5EF4-FFF2-40B4-BE49-F238E27FC236}">
                <a16:creationId xmlns:a16="http://schemas.microsoft.com/office/drawing/2014/main" id="{D889F072-184B-AB4A-A6B0-6BE7D53D4FF0}"/>
              </a:ext>
            </a:extLst>
          </p:cNvPr>
          <p:cNvSpPr txBox="1">
            <a:spLocks/>
          </p:cNvSpPr>
          <p:nvPr/>
        </p:nvSpPr>
        <p:spPr>
          <a:xfrm>
            <a:off x="685801" y="971550"/>
            <a:ext cx="6477000" cy="925050"/>
          </a:xfrm>
          <a:prstGeom prst="rect">
            <a:avLst/>
          </a:prstGeom>
          <a:noFill/>
          <a:ln>
            <a:noFill/>
          </a:ln>
        </p:spPr>
        <p:txBody>
          <a:bodyPr spcFirstLastPara="1" wrap="square" lIns="68569" tIns="34275" rIns="68569" bIns="34275" anchor="t" anchorCtr="0">
            <a:noAutofit/>
          </a:bodyPr>
          <a:lstStyle>
            <a:lvl1pPr marL="457200" lvl="0"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1pPr>
            <a:lvl2pPr marL="914400" lvl="1"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2pPr>
            <a:lvl3pPr marL="1371600" lvl="2"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3pPr>
            <a:lvl4pPr marL="1828800" lvl="3"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4pPr>
            <a:lvl5pPr marL="2286000" lvl="4"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5pPr>
            <a:lvl6pPr marL="2743200" lvl="5"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6pPr>
            <a:lvl7pPr marL="3200400" lvl="6"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7pPr>
            <a:lvl8pPr marL="3657600" lvl="7"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8pPr>
            <a:lvl9pPr marL="4114800" lvl="8"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9pPr>
          </a:lstStyle>
          <a:p>
            <a:pPr marL="0" indent="0" defTabSz="685800" rtl="0">
              <a:lnSpc>
                <a:spcPct val="150000"/>
              </a:lnSpc>
              <a:spcBef>
                <a:spcPts val="300"/>
              </a:spcBef>
              <a:buNone/>
            </a:pPr>
            <a:r>
              <a:rPr lang="en-GB" sz="1050" b="1" dirty="0">
                <a:solidFill>
                  <a:srgbClr val="1F497D"/>
                </a:solidFill>
              </a:rPr>
              <a:t>Why Analysis Ready Data?</a:t>
            </a:r>
            <a:endParaRPr lang="en-GB" sz="1050" b="1" dirty="0"/>
          </a:p>
          <a:p>
            <a:pPr indent="-266700" defTabSz="685800" rtl="0">
              <a:lnSpc>
                <a:spcPct val="115000"/>
              </a:lnSpc>
              <a:spcBef>
                <a:spcPts val="300"/>
              </a:spcBef>
              <a:buSzPts val="2000"/>
            </a:pPr>
            <a:r>
              <a:rPr lang="en-GB" sz="1050" dirty="0"/>
              <a:t>Recognition by satellite data providers of the need – and expectations – for Earth Observation (EO) data products that do not require expert knowledge to ingest and analyse.</a:t>
            </a:r>
            <a:endParaRPr lang="en-GB" sz="525" dirty="0"/>
          </a:p>
          <a:p>
            <a:pPr indent="-266700" defTabSz="685800" rtl="0">
              <a:lnSpc>
                <a:spcPct val="115000"/>
              </a:lnSpc>
              <a:spcBef>
                <a:spcPts val="300"/>
              </a:spcBef>
              <a:buSzPts val="2000"/>
            </a:pPr>
            <a:endParaRPr lang="en-GB" sz="525" dirty="0"/>
          </a:p>
          <a:p>
            <a:pPr indent="-266700" defTabSz="685800" rtl="0">
              <a:lnSpc>
                <a:spcPct val="115000"/>
              </a:lnSpc>
              <a:spcBef>
                <a:spcPts val="300"/>
              </a:spcBef>
              <a:buSzPts val="2000"/>
            </a:pPr>
            <a:r>
              <a:rPr lang="en-GB" sz="1050" dirty="0"/>
              <a:t>EO user community:</a:t>
            </a:r>
          </a:p>
          <a:p>
            <a:pPr lvl="1" indent="-266700" defTabSz="685800" rtl="0">
              <a:lnSpc>
                <a:spcPct val="115000"/>
              </a:lnSpc>
              <a:spcBef>
                <a:spcPts val="300"/>
              </a:spcBef>
              <a:buSzPts val="2000"/>
            </a:pPr>
            <a:r>
              <a:rPr lang="en-GB" sz="1050" dirty="0"/>
              <a:t>Increase in non-expert users</a:t>
            </a:r>
          </a:p>
          <a:p>
            <a:pPr lvl="1" indent="-266700" defTabSz="685800" rtl="0">
              <a:lnSpc>
                <a:spcPct val="115000"/>
              </a:lnSpc>
              <a:spcBef>
                <a:spcPts val="300"/>
              </a:spcBef>
              <a:buSzPts val="2000"/>
            </a:pPr>
            <a:r>
              <a:rPr lang="en-GB" sz="1050" dirty="0"/>
              <a:t>Move from R&amp;D towards operational applications with requirements for Big Data</a:t>
            </a:r>
            <a:endParaRPr lang="en-GB" sz="600" dirty="0"/>
          </a:p>
          <a:p>
            <a:pPr lvl="1" indent="-266700" defTabSz="685800" rtl="0">
              <a:lnSpc>
                <a:spcPct val="115000"/>
              </a:lnSpc>
              <a:spcBef>
                <a:spcPts val="300"/>
              </a:spcBef>
              <a:buSzPts val="2000"/>
            </a:pPr>
            <a:endParaRPr lang="en-GB" sz="600" dirty="0"/>
          </a:p>
          <a:p>
            <a:pPr indent="-266700" defTabSz="685800" rtl="0">
              <a:lnSpc>
                <a:spcPct val="115000"/>
              </a:lnSpc>
              <a:spcBef>
                <a:spcPts val="300"/>
              </a:spcBef>
              <a:buSzPts val="2000"/>
            </a:pPr>
            <a:r>
              <a:rPr lang="en-GB" sz="1050" dirty="0"/>
              <a:t>Analysis Ready Data (ARD) </a:t>
            </a:r>
          </a:p>
          <a:p>
            <a:pPr lvl="1" indent="-266700" defTabSz="685800" rtl="0">
              <a:lnSpc>
                <a:spcPct val="115000"/>
              </a:lnSpc>
              <a:spcBef>
                <a:spcPts val="300"/>
              </a:spcBef>
              <a:buSzPts val="2000"/>
            </a:pPr>
            <a:r>
              <a:rPr lang="en-GB" sz="1050" dirty="0"/>
              <a:t>Term frequently used by satellite data providers today but common ARD standard lacking</a:t>
            </a:r>
          </a:p>
          <a:p>
            <a:pPr lvl="1" indent="-266700" defTabSz="685800" rtl="0">
              <a:lnSpc>
                <a:spcPct val="115000"/>
              </a:lnSpc>
              <a:spcBef>
                <a:spcPts val="300"/>
              </a:spcBef>
              <a:buSzPts val="2000"/>
            </a:pPr>
            <a:r>
              <a:rPr lang="en-GB" sz="1050" dirty="0"/>
              <a:t>No common standards </a:t>
            </a:r>
            <a:r>
              <a:rPr lang="en-GB" sz="1050" dirty="0">
                <a:sym typeface="Wingdings" pitchFamily="2" charset="2"/>
              </a:rPr>
              <a:t> lost </a:t>
            </a:r>
            <a:r>
              <a:rPr lang="en-GB" sz="1050" dirty="0"/>
              <a:t>opportunity for interoperability</a:t>
            </a:r>
            <a:endParaRPr lang="en-GB" sz="525" dirty="0"/>
          </a:p>
          <a:p>
            <a:pPr lvl="1" indent="-266700" defTabSz="685800" rtl="0">
              <a:lnSpc>
                <a:spcPct val="115000"/>
              </a:lnSpc>
              <a:spcBef>
                <a:spcPts val="300"/>
              </a:spcBef>
              <a:buSzPts val="2000"/>
            </a:pPr>
            <a:endParaRPr lang="en-GB" sz="525" dirty="0"/>
          </a:p>
          <a:p>
            <a:pPr indent="-266700" defTabSz="685800" rtl="0">
              <a:lnSpc>
                <a:spcPct val="115000"/>
              </a:lnSpc>
              <a:spcBef>
                <a:spcPts val="300"/>
              </a:spcBef>
              <a:buSzPts val="2000"/>
            </a:pPr>
            <a:r>
              <a:rPr lang="en-GB" sz="1050" dirty="0">
                <a:solidFill>
                  <a:schemeClr val="accent2"/>
                </a:solidFill>
              </a:rPr>
              <a:t>CEOS Analysis Ready Data</a:t>
            </a:r>
            <a:r>
              <a:rPr lang="en-GB" sz="1050" dirty="0"/>
              <a:t> (CEOS-ARD)</a:t>
            </a:r>
          </a:p>
          <a:p>
            <a:pPr lvl="1" indent="-266700" defTabSz="685800" rtl="0">
              <a:lnSpc>
                <a:spcPct val="115000"/>
              </a:lnSpc>
              <a:spcBef>
                <a:spcPts val="300"/>
              </a:spcBef>
              <a:buSzPts val="2000"/>
            </a:pPr>
            <a:r>
              <a:rPr lang="en-GB" sz="1050" dirty="0"/>
              <a:t>Previously referred to as “CARD4L” (CEOS ARD for Land)</a:t>
            </a:r>
          </a:p>
          <a:p>
            <a:pPr lvl="1" indent="-266700" defTabSz="685800" rtl="0">
              <a:lnSpc>
                <a:spcPct val="115000"/>
              </a:lnSpc>
              <a:spcBef>
                <a:spcPts val="300"/>
              </a:spcBef>
              <a:buSzPts val="2000"/>
            </a:pPr>
            <a:r>
              <a:rPr lang="en-GB" sz="1050" dirty="0"/>
              <a:t>CEOS effort to develop a set of well-defined </a:t>
            </a:r>
            <a:r>
              <a:rPr lang="en-GB" sz="1050" u="sng" dirty="0"/>
              <a:t>ARD specifications </a:t>
            </a:r>
            <a:r>
              <a:rPr lang="en-GB" sz="1050" dirty="0"/>
              <a:t>for key sensor types (optical, SAR, Lidar) which </a:t>
            </a:r>
            <a:r>
              <a:rPr lang="en-GB" sz="1050" u="sng" dirty="0"/>
              <a:t>data providers </a:t>
            </a:r>
            <a:r>
              <a:rPr lang="en-GB" sz="1050" dirty="0"/>
              <a:t>– CEOS organisations and private sector –         </a:t>
            </a:r>
            <a:r>
              <a:rPr lang="en-GB" sz="1050" u="sng" dirty="0"/>
              <a:t>can opt</a:t>
            </a:r>
            <a:r>
              <a:rPr lang="en-GB" sz="1050" dirty="0"/>
              <a:t> to include in their suites of satellite data products offered to users. </a:t>
            </a:r>
          </a:p>
          <a:p>
            <a:pPr lvl="1" indent="-266700" defTabSz="685800" rtl="0">
              <a:lnSpc>
                <a:spcPct val="115000"/>
              </a:lnSpc>
              <a:spcBef>
                <a:spcPts val="300"/>
              </a:spcBef>
              <a:buSzPts val="2000"/>
            </a:pPr>
            <a:r>
              <a:rPr lang="en-GB" sz="1050" dirty="0"/>
              <a:t>Key driver – help broaden the EO user community</a:t>
            </a:r>
          </a:p>
        </p:txBody>
      </p:sp>
    </p:spTree>
    <p:extLst>
      <p:ext uri="{BB962C8B-B14F-4D97-AF65-F5344CB8AC3E}">
        <p14:creationId xmlns:p14="http://schemas.microsoft.com/office/powerpoint/2010/main" val="3472905302"/>
      </p:ext>
    </p:extLst>
  </p:cSld>
  <p:clrMapOvr>
    <a:masterClrMapping/>
  </p:clrMapOvr>
  <mc:AlternateContent xmlns:mc="http://schemas.openxmlformats.org/markup-compatibility/2006" xmlns:p14="http://schemas.microsoft.com/office/powerpoint/2010/main">
    <mc:Choice Requires="p14">
      <p:transition spd="slow" p14:dur="2000" advTm="105891"/>
    </mc:Choice>
    <mc:Fallback xmlns="">
      <p:transition spd="slow" advTm="10589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10" name="Picture 9">
            <a:extLst>
              <a:ext uri="{FF2B5EF4-FFF2-40B4-BE49-F238E27FC236}">
                <a16:creationId xmlns:a16="http://schemas.microsoft.com/office/drawing/2014/main" id="{B94AF66E-B7AF-FC44-8F17-5119C88D63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4219575"/>
            <a:ext cx="913475" cy="923925"/>
          </a:xfrm>
          <a:prstGeom prst="rect">
            <a:avLst/>
          </a:prstGeom>
        </p:spPr>
      </p:pic>
      <p:sp>
        <p:nvSpPr>
          <p:cNvPr id="39" name="Google Shape;250;p46">
            <a:extLst>
              <a:ext uri="{FF2B5EF4-FFF2-40B4-BE49-F238E27FC236}">
                <a16:creationId xmlns:a16="http://schemas.microsoft.com/office/drawing/2014/main" id="{7E2FA341-6340-1448-BE7D-EBAC3BE932A3}"/>
              </a:ext>
            </a:extLst>
          </p:cNvPr>
          <p:cNvSpPr txBox="1">
            <a:spLocks/>
          </p:cNvSpPr>
          <p:nvPr/>
        </p:nvSpPr>
        <p:spPr>
          <a:xfrm>
            <a:off x="2502431" y="-1"/>
            <a:ext cx="4398300" cy="857250"/>
          </a:xfrm>
          <a:prstGeom prst="rect">
            <a:avLst/>
          </a:prstGeom>
          <a:noFill/>
          <a:ln>
            <a:noFill/>
          </a:ln>
        </p:spPr>
        <p:txBody>
          <a:bodyPr spcFirstLastPara="1" wrap="square" lIns="68569" tIns="34275" rIns="68569" bIns="34275" anchor="ctr" anchorCtr="0">
            <a:noAutofit/>
          </a:bodyPr>
          <a:lstStyle>
            <a:lvl1pPr lvl="0" algn="ctr">
              <a:spcBef>
                <a:spcPts val="0"/>
              </a:spcBef>
              <a:spcAft>
                <a:spcPts val="0"/>
              </a:spcAft>
              <a:buClr>
                <a:srgbClr val="FFFFFF"/>
              </a:buClr>
              <a:buSzPts val="1800"/>
              <a:buNone/>
              <a:defRPr sz="3200">
                <a:solidFill>
                  <a:srgbClr val="FFFFFF"/>
                </a:solidFill>
                <a:latin typeface="Arial Bold"/>
                <a:ea typeface="Arial Bold"/>
                <a:cs typeface="Arial Bold"/>
                <a:sym typeface="Arial Bold"/>
              </a:defRPr>
            </a:lvl1pPr>
            <a:lvl2pPr lvl="1" algn="r">
              <a:spcBef>
                <a:spcPts val="0"/>
              </a:spcBef>
              <a:spcAft>
                <a:spcPts val="0"/>
              </a:spcAft>
              <a:buSzPts val="1400"/>
              <a:buNone/>
              <a:defRPr sz="3200">
                <a:solidFill>
                  <a:srgbClr val="FFFFFF"/>
                </a:solidFill>
                <a:latin typeface="Arial Bold"/>
                <a:ea typeface="Arial Bold"/>
                <a:cs typeface="Arial Bold"/>
                <a:sym typeface="Arial Bold"/>
              </a:defRPr>
            </a:lvl2pPr>
            <a:lvl3pPr lvl="2" algn="r">
              <a:spcBef>
                <a:spcPts val="0"/>
              </a:spcBef>
              <a:spcAft>
                <a:spcPts val="0"/>
              </a:spcAft>
              <a:buSzPts val="1400"/>
              <a:buNone/>
              <a:defRPr sz="3200">
                <a:solidFill>
                  <a:srgbClr val="FFFFFF"/>
                </a:solidFill>
                <a:latin typeface="Arial Bold"/>
                <a:ea typeface="Arial Bold"/>
                <a:cs typeface="Arial Bold"/>
                <a:sym typeface="Arial Bold"/>
              </a:defRPr>
            </a:lvl3pPr>
            <a:lvl4pPr lvl="3" algn="r">
              <a:spcBef>
                <a:spcPts val="0"/>
              </a:spcBef>
              <a:spcAft>
                <a:spcPts val="0"/>
              </a:spcAft>
              <a:buSzPts val="1400"/>
              <a:buNone/>
              <a:defRPr sz="3200">
                <a:solidFill>
                  <a:srgbClr val="FFFFFF"/>
                </a:solidFill>
                <a:latin typeface="Arial Bold"/>
                <a:ea typeface="Arial Bold"/>
                <a:cs typeface="Arial Bold"/>
                <a:sym typeface="Arial Bold"/>
              </a:defRPr>
            </a:lvl4pPr>
            <a:lvl5pPr lvl="4" algn="r">
              <a:spcBef>
                <a:spcPts val="0"/>
              </a:spcBef>
              <a:spcAft>
                <a:spcPts val="0"/>
              </a:spcAft>
              <a:buSzPts val="1400"/>
              <a:buNone/>
              <a:defRPr sz="3200">
                <a:solidFill>
                  <a:srgbClr val="FFFFFF"/>
                </a:solidFill>
                <a:latin typeface="Arial Bold"/>
                <a:ea typeface="Arial Bold"/>
                <a:cs typeface="Arial Bold"/>
                <a:sym typeface="Arial Bold"/>
              </a:defRPr>
            </a:lvl5pPr>
            <a:lvl6pPr lvl="5" indent="457200" algn="r">
              <a:spcBef>
                <a:spcPts val="0"/>
              </a:spcBef>
              <a:spcAft>
                <a:spcPts val="0"/>
              </a:spcAft>
              <a:buSzPts val="1400"/>
              <a:buNone/>
              <a:defRPr sz="3200">
                <a:solidFill>
                  <a:srgbClr val="FFFFFF"/>
                </a:solidFill>
                <a:latin typeface="Arial Bold"/>
                <a:ea typeface="Arial Bold"/>
                <a:cs typeface="Arial Bold"/>
                <a:sym typeface="Arial Bold"/>
              </a:defRPr>
            </a:lvl6pPr>
            <a:lvl7pPr lvl="6" indent="914400" algn="r">
              <a:spcBef>
                <a:spcPts val="0"/>
              </a:spcBef>
              <a:spcAft>
                <a:spcPts val="0"/>
              </a:spcAft>
              <a:buSzPts val="1400"/>
              <a:buNone/>
              <a:defRPr sz="3200">
                <a:solidFill>
                  <a:srgbClr val="FFFFFF"/>
                </a:solidFill>
                <a:latin typeface="Arial Bold"/>
                <a:ea typeface="Arial Bold"/>
                <a:cs typeface="Arial Bold"/>
                <a:sym typeface="Arial Bold"/>
              </a:defRPr>
            </a:lvl7pPr>
            <a:lvl8pPr lvl="7" indent="1371600" algn="r">
              <a:spcBef>
                <a:spcPts val="0"/>
              </a:spcBef>
              <a:spcAft>
                <a:spcPts val="0"/>
              </a:spcAft>
              <a:buSzPts val="1400"/>
              <a:buNone/>
              <a:defRPr sz="3200">
                <a:solidFill>
                  <a:srgbClr val="FFFFFF"/>
                </a:solidFill>
                <a:latin typeface="Arial Bold"/>
                <a:ea typeface="Arial Bold"/>
                <a:cs typeface="Arial Bold"/>
                <a:sym typeface="Arial Bold"/>
              </a:defRPr>
            </a:lvl8pPr>
            <a:lvl9pPr lvl="8" indent="1828800" algn="r">
              <a:spcBef>
                <a:spcPts val="0"/>
              </a:spcBef>
              <a:spcAft>
                <a:spcPts val="0"/>
              </a:spcAft>
              <a:buSzPts val="1400"/>
              <a:buNone/>
              <a:defRPr sz="3200">
                <a:solidFill>
                  <a:srgbClr val="FFFFFF"/>
                </a:solidFill>
                <a:latin typeface="Arial Bold"/>
                <a:ea typeface="Arial Bold"/>
                <a:cs typeface="Arial Bold"/>
                <a:sym typeface="Arial Bold"/>
              </a:defRPr>
            </a:lvl9pPr>
          </a:lstStyle>
          <a:p>
            <a:pPr defTabSz="685800" rtl="0">
              <a:buClr>
                <a:schemeClr val="dk1"/>
              </a:buClr>
              <a:buSzPts val="1100"/>
            </a:pPr>
            <a:r>
              <a:rPr lang="en-GB" sz="1800" dirty="0"/>
              <a:t>CEOS ARD for SAR</a:t>
            </a:r>
          </a:p>
          <a:p>
            <a:pPr defTabSz="685800" rtl="0">
              <a:buSzPts val="2400"/>
            </a:pPr>
            <a:r>
              <a:rPr lang="en-GB" sz="1800" dirty="0"/>
              <a:t>Current status</a:t>
            </a:r>
          </a:p>
        </p:txBody>
      </p:sp>
      <p:sp>
        <p:nvSpPr>
          <p:cNvPr id="7" name="Google Shape;268;p48">
            <a:extLst>
              <a:ext uri="{FF2B5EF4-FFF2-40B4-BE49-F238E27FC236}">
                <a16:creationId xmlns:a16="http://schemas.microsoft.com/office/drawing/2014/main" id="{866B3939-218A-254A-903C-927F96C527C4}"/>
              </a:ext>
            </a:extLst>
          </p:cNvPr>
          <p:cNvSpPr txBox="1">
            <a:spLocks/>
          </p:cNvSpPr>
          <p:nvPr/>
        </p:nvSpPr>
        <p:spPr>
          <a:xfrm>
            <a:off x="801178" y="914401"/>
            <a:ext cx="6172200" cy="800100"/>
          </a:xfrm>
          <a:prstGeom prst="rect">
            <a:avLst/>
          </a:prstGeom>
          <a:noFill/>
          <a:ln>
            <a:noFill/>
          </a:ln>
        </p:spPr>
        <p:txBody>
          <a:bodyPr spcFirstLastPara="1" wrap="square" lIns="51427" tIns="25706" rIns="51427" bIns="25706" anchor="t" anchorCtr="0">
            <a:noAutofit/>
          </a:bodyPr>
          <a:lstStyle>
            <a:defPPr marR="0" lvl="0" algn="l" rtl="0">
              <a:lnSpc>
                <a:spcPct val="100000"/>
              </a:lnSpc>
              <a:spcBef>
                <a:spcPts val="0"/>
              </a:spcBef>
              <a:spcAft>
                <a:spcPts val="0"/>
              </a:spcAft>
            </a:defPPr>
            <a:lvl1pPr marL="342900" marR="0" lvl="0" indent="-257175" algn="l" rtl="0">
              <a:lnSpc>
                <a:spcPct val="100000"/>
              </a:lnSpc>
              <a:spcBef>
                <a:spcPts val="270"/>
              </a:spcBef>
              <a:spcAft>
                <a:spcPts val="0"/>
              </a:spcAft>
              <a:buClr>
                <a:srgbClr val="002569"/>
              </a:buClr>
              <a:buSzPts val="1800"/>
              <a:buFont typeface="Arial"/>
              <a:buChar char="•"/>
              <a:defRPr sz="2400" b="1" i="0" u="none" strike="noStrike" cap="none">
                <a:solidFill>
                  <a:srgbClr val="002569"/>
                </a:solidFill>
                <a:latin typeface="Calibri"/>
                <a:ea typeface="Calibri"/>
                <a:cs typeface="Calibri"/>
                <a:sym typeface="Calibri"/>
              </a:defRPr>
            </a:lvl1pPr>
            <a:lvl2pPr marL="685800" marR="0" lvl="1" indent="-257175" algn="l" rtl="0">
              <a:lnSpc>
                <a:spcPct val="100000"/>
              </a:lnSpc>
              <a:spcBef>
                <a:spcPts val="270"/>
              </a:spcBef>
              <a:spcAft>
                <a:spcPts val="0"/>
              </a:spcAft>
              <a:buClr>
                <a:srgbClr val="002569"/>
              </a:buClr>
              <a:buSzPts val="1800"/>
              <a:buFont typeface="Arial"/>
              <a:buChar char="–"/>
              <a:defRPr sz="2000" b="0" i="0" u="none" strike="noStrike" cap="none">
                <a:solidFill>
                  <a:srgbClr val="002569"/>
                </a:solidFill>
                <a:latin typeface="Calibri"/>
                <a:ea typeface="Calibri"/>
                <a:cs typeface="Calibri"/>
                <a:sym typeface="Calibri"/>
              </a:defRPr>
            </a:lvl2pPr>
            <a:lvl3pPr marL="1028700" marR="0" lvl="2" indent="-257175" algn="l" rtl="0">
              <a:lnSpc>
                <a:spcPct val="100000"/>
              </a:lnSpc>
              <a:spcBef>
                <a:spcPts val="270"/>
              </a:spcBef>
              <a:spcAft>
                <a:spcPts val="0"/>
              </a:spcAft>
              <a:buClr>
                <a:srgbClr val="002569"/>
              </a:buClr>
              <a:buSzPts val="1800"/>
              <a:buFont typeface="Arial"/>
              <a:buChar char="•"/>
              <a:defRPr sz="1800" b="0" i="0" u="none" strike="noStrike" cap="none">
                <a:solidFill>
                  <a:srgbClr val="002569"/>
                </a:solidFill>
                <a:latin typeface="Calibri"/>
                <a:ea typeface="Calibri"/>
                <a:cs typeface="Calibri"/>
                <a:sym typeface="Calibri"/>
              </a:defRPr>
            </a:lvl3pPr>
            <a:lvl4pPr marL="1371600" marR="0" lvl="3"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4pPr>
            <a:lvl5pPr marL="1714500" marR="0" lvl="4"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50000"/>
              </a:lnSpc>
              <a:spcBef>
                <a:spcPts val="225"/>
              </a:spcBef>
              <a:buNone/>
            </a:pPr>
            <a:r>
              <a:rPr lang="en-GB" sz="1350" dirty="0">
                <a:solidFill>
                  <a:srgbClr val="1F497D"/>
                </a:solidFill>
                <a:latin typeface="Arial" panose="020B0604020202020204" pitchFamily="34" charset="0"/>
                <a:ea typeface="Arial"/>
                <a:cs typeface="Arial" panose="020B0604020202020204" pitchFamily="34" charset="0"/>
                <a:sym typeface="Arial"/>
              </a:rPr>
              <a:t>CEOS ARD specifications for Synthetic Aperture Radar (SAR) products:</a:t>
            </a:r>
          </a:p>
          <a:p>
            <a:pPr marL="0" indent="0">
              <a:lnSpc>
                <a:spcPct val="150000"/>
              </a:lnSpc>
              <a:spcBef>
                <a:spcPts val="225"/>
              </a:spcBef>
              <a:buNone/>
            </a:pPr>
            <a:r>
              <a:rPr lang="en-GB" sz="1200" dirty="0">
                <a:solidFill>
                  <a:srgbClr val="1F497D"/>
                </a:solidFill>
                <a:latin typeface="Arial" panose="020B0604020202020204" pitchFamily="34" charset="0"/>
                <a:ea typeface="Arial"/>
                <a:cs typeface="Arial" panose="020B0604020202020204" pitchFamily="34" charset="0"/>
                <a:sym typeface="Arial"/>
              </a:rPr>
              <a:t>Endorsed and available at </a:t>
            </a:r>
            <a:r>
              <a:rPr lang="en-GB" sz="1200" dirty="0">
                <a:solidFill>
                  <a:srgbClr val="0070C0"/>
                </a:solidFill>
                <a:latin typeface="Arial" panose="020B0604020202020204" pitchFamily="34" charset="0"/>
                <a:cs typeface="Arial" panose="020B0604020202020204" pitchFamily="34" charset="0"/>
              </a:rPr>
              <a:t>http://</a:t>
            </a:r>
            <a:r>
              <a:rPr lang="en-GB" sz="1200" dirty="0" err="1">
                <a:solidFill>
                  <a:srgbClr val="0070C0"/>
                </a:solidFill>
                <a:latin typeface="Arial" panose="020B0604020202020204" pitchFamily="34" charset="0"/>
                <a:cs typeface="Arial" panose="020B0604020202020204" pitchFamily="34" charset="0"/>
              </a:rPr>
              <a:t>ceos.org</a:t>
            </a:r>
            <a:r>
              <a:rPr lang="en-GB" sz="1200" dirty="0">
                <a:solidFill>
                  <a:srgbClr val="0070C0"/>
                </a:solidFill>
                <a:latin typeface="Arial" panose="020B0604020202020204" pitchFamily="34" charset="0"/>
                <a:cs typeface="Arial" panose="020B0604020202020204" pitchFamily="34" charset="0"/>
              </a:rPr>
              <a:t>/</a:t>
            </a:r>
            <a:r>
              <a:rPr lang="en-GB" sz="1200" dirty="0" err="1">
                <a:solidFill>
                  <a:srgbClr val="0070C0"/>
                </a:solidFill>
                <a:latin typeface="Arial" panose="020B0604020202020204" pitchFamily="34" charset="0"/>
                <a:cs typeface="Arial" panose="020B0604020202020204" pitchFamily="34" charset="0"/>
              </a:rPr>
              <a:t>ard</a:t>
            </a:r>
            <a:endParaRPr lang="en-GB" sz="1350" dirty="0">
              <a:solidFill>
                <a:srgbClr val="1F497D"/>
              </a:solidFill>
              <a:latin typeface="Arial" panose="020B0604020202020204" pitchFamily="34" charset="0"/>
              <a:ea typeface="Arial"/>
              <a:cs typeface="Arial" panose="020B0604020202020204" pitchFamily="34" charset="0"/>
              <a:sym typeface="Arial"/>
            </a:endParaRPr>
          </a:p>
        </p:txBody>
      </p:sp>
      <p:sp>
        <p:nvSpPr>
          <p:cNvPr id="9" name="Google Shape;268;p48">
            <a:extLst>
              <a:ext uri="{FF2B5EF4-FFF2-40B4-BE49-F238E27FC236}">
                <a16:creationId xmlns:a16="http://schemas.microsoft.com/office/drawing/2014/main" id="{F3B374D8-2B79-4645-B5BC-111614B6FE29}"/>
              </a:ext>
            </a:extLst>
          </p:cNvPr>
          <p:cNvSpPr txBox="1">
            <a:spLocks/>
          </p:cNvSpPr>
          <p:nvPr/>
        </p:nvSpPr>
        <p:spPr>
          <a:xfrm>
            <a:off x="762000" y="1714501"/>
            <a:ext cx="3316364" cy="2628900"/>
          </a:xfrm>
          <a:prstGeom prst="rect">
            <a:avLst/>
          </a:prstGeom>
          <a:noFill/>
          <a:ln>
            <a:noFill/>
          </a:ln>
        </p:spPr>
        <p:txBody>
          <a:bodyPr spcFirstLastPara="1" wrap="square" lIns="51427" tIns="25706" rIns="51427" bIns="25706" anchor="t" anchorCtr="0">
            <a:noAutofit/>
          </a:bodyPr>
          <a:lstStyle>
            <a:defPPr marR="0" lvl="0" algn="l" rtl="0">
              <a:lnSpc>
                <a:spcPct val="100000"/>
              </a:lnSpc>
              <a:spcBef>
                <a:spcPts val="0"/>
              </a:spcBef>
              <a:spcAft>
                <a:spcPts val="0"/>
              </a:spcAft>
            </a:defPPr>
            <a:lvl1pPr marL="342900" marR="0" lvl="0" indent="-257175" algn="l" rtl="0">
              <a:lnSpc>
                <a:spcPct val="100000"/>
              </a:lnSpc>
              <a:spcBef>
                <a:spcPts val="270"/>
              </a:spcBef>
              <a:spcAft>
                <a:spcPts val="0"/>
              </a:spcAft>
              <a:buClr>
                <a:srgbClr val="002569"/>
              </a:buClr>
              <a:buSzPts val="1800"/>
              <a:buFont typeface="Arial"/>
              <a:buChar char="•"/>
              <a:defRPr sz="2400" b="1" i="0" u="none" strike="noStrike" cap="none">
                <a:solidFill>
                  <a:srgbClr val="002569"/>
                </a:solidFill>
                <a:latin typeface="Calibri"/>
                <a:ea typeface="Calibri"/>
                <a:cs typeface="Calibri"/>
                <a:sym typeface="Calibri"/>
              </a:defRPr>
            </a:lvl1pPr>
            <a:lvl2pPr marL="685800" marR="0" lvl="1" indent="-257175" algn="l" rtl="0">
              <a:lnSpc>
                <a:spcPct val="100000"/>
              </a:lnSpc>
              <a:spcBef>
                <a:spcPts val="270"/>
              </a:spcBef>
              <a:spcAft>
                <a:spcPts val="0"/>
              </a:spcAft>
              <a:buClr>
                <a:srgbClr val="002569"/>
              </a:buClr>
              <a:buSzPts val="1800"/>
              <a:buFont typeface="Arial"/>
              <a:buChar char="–"/>
              <a:defRPr sz="2000" b="0" i="0" u="none" strike="noStrike" cap="none">
                <a:solidFill>
                  <a:srgbClr val="002569"/>
                </a:solidFill>
                <a:latin typeface="Calibri"/>
                <a:ea typeface="Calibri"/>
                <a:cs typeface="Calibri"/>
                <a:sym typeface="Calibri"/>
              </a:defRPr>
            </a:lvl2pPr>
            <a:lvl3pPr marL="1028700" marR="0" lvl="2" indent="-257175" algn="l" rtl="0">
              <a:lnSpc>
                <a:spcPct val="100000"/>
              </a:lnSpc>
              <a:spcBef>
                <a:spcPts val="270"/>
              </a:spcBef>
              <a:spcAft>
                <a:spcPts val="0"/>
              </a:spcAft>
              <a:buClr>
                <a:srgbClr val="002569"/>
              </a:buClr>
              <a:buSzPts val="1800"/>
              <a:buFont typeface="Arial"/>
              <a:buChar char="•"/>
              <a:defRPr sz="1800" b="0" i="0" u="none" strike="noStrike" cap="none">
                <a:solidFill>
                  <a:srgbClr val="002569"/>
                </a:solidFill>
                <a:latin typeface="Calibri"/>
                <a:ea typeface="Calibri"/>
                <a:cs typeface="Calibri"/>
                <a:sym typeface="Calibri"/>
              </a:defRPr>
            </a:lvl3pPr>
            <a:lvl4pPr marL="1371600" marR="0" lvl="3"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4pPr>
            <a:lvl5pPr marL="1714500" marR="0" lvl="4"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indent="-178594">
              <a:lnSpc>
                <a:spcPct val="115000"/>
              </a:lnSpc>
              <a:spcBef>
                <a:spcPts val="281"/>
              </a:spcBef>
              <a:buClr>
                <a:srgbClr val="1F497D"/>
              </a:buClr>
              <a:buSzPts val="1400"/>
            </a:pPr>
            <a:r>
              <a:rPr lang="en-GB" sz="1200" b="0" dirty="0">
                <a:solidFill>
                  <a:srgbClr val="1F497D"/>
                </a:solidFill>
                <a:latin typeface="Arial" panose="020B0604020202020204" pitchFamily="34" charset="0"/>
                <a:ea typeface="Arial"/>
                <a:cs typeface="Arial" panose="020B0604020202020204" pitchFamily="34" charset="0"/>
                <a:sym typeface="Arial"/>
              </a:rPr>
              <a:t>CEOS-ARD for Synthetic Aperture Radar </a:t>
            </a:r>
          </a:p>
          <a:p>
            <a:pPr lvl="1" indent="-178594">
              <a:lnSpc>
                <a:spcPct val="115000"/>
              </a:lnSpc>
              <a:spcBef>
                <a:spcPts val="281"/>
              </a:spcBef>
              <a:buClr>
                <a:srgbClr val="1F497D"/>
              </a:buClr>
              <a:buSzPts val="1400"/>
            </a:pPr>
            <a:r>
              <a:rPr lang="en-GB" sz="1050" dirty="0">
                <a:solidFill>
                  <a:srgbClr val="1F497D"/>
                </a:solidFill>
                <a:latin typeface="Arial" panose="020B0604020202020204" pitchFamily="34" charset="0"/>
                <a:ea typeface="Arial"/>
                <a:cs typeface="Arial" panose="020B0604020202020204" pitchFamily="34" charset="0"/>
                <a:sym typeface="Arial"/>
              </a:rPr>
              <a:t>Normalised Radar Backscatter (NRB)</a:t>
            </a:r>
            <a:endParaRPr lang="en-GB" sz="1050" b="1" dirty="0">
              <a:solidFill>
                <a:srgbClr val="1F497D"/>
              </a:solidFill>
              <a:latin typeface="Arial" panose="020B0604020202020204" pitchFamily="34" charset="0"/>
              <a:ea typeface="Arial"/>
              <a:cs typeface="Arial" panose="020B0604020202020204" pitchFamily="34" charset="0"/>
              <a:sym typeface="Arial"/>
            </a:endParaRPr>
          </a:p>
          <a:p>
            <a:pPr lvl="1" indent="-178594">
              <a:lnSpc>
                <a:spcPct val="115000"/>
              </a:lnSpc>
              <a:spcBef>
                <a:spcPts val="281"/>
              </a:spcBef>
              <a:buClr>
                <a:srgbClr val="1F497D"/>
              </a:buClr>
              <a:buSzPts val="1400"/>
            </a:pPr>
            <a:r>
              <a:rPr lang="en-GB" sz="1050" dirty="0">
                <a:solidFill>
                  <a:srgbClr val="1F497D"/>
                </a:solidFill>
                <a:latin typeface="Arial" panose="020B0604020202020204" pitchFamily="34" charset="0"/>
                <a:ea typeface="Arial"/>
                <a:cs typeface="Arial" panose="020B0604020202020204" pitchFamily="34" charset="0"/>
                <a:sym typeface="Arial"/>
              </a:rPr>
              <a:t>Polarimetric Radar (POL)</a:t>
            </a:r>
          </a:p>
          <a:p>
            <a:pPr lvl="1" indent="-178594">
              <a:lnSpc>
                <a:spcPct val="115000"/>
              </a:lnSpc>
              <a:spcBef>
                <a:spcPts val="281"/>
              </a:spcBef>
              <a:buClr>
                <a:srgbClr val="1F497D"/>
              </a:buClr>
              <a:buSzPts val="1400"/>
            </a:pPr>
            <a:r>
              <a:rPr lang="en-GB" sz="1050" dirty="0">
                <a:solidFill>
                  <a:srgbClr val="1F497D"/>
                </a:solidFill>
                <a:latin typeface="Arial" panose="020B0604020202020204" pitchFamily="34" charset="0"/>
                <a:ea typeface="Arial"/>
                <a:cs typeface="Arial" panose="020B0604020202020204" pitchFamily="34" charset="0"/>
                <a:sym typeface="Arial"/>
              </a:rPr>
              <a:t>Ocean Radar Backscatter (ORB)</a:t>
            </a:r>
          </a:p>
          <a:p>
            <a:pPr lvl="1" indent="-178594">
              <a:lnSpc>
                <a:spcPct val="115000"/>
              </a:lnSpc>
              <a:spcBef>
                <a:spcPts val="281"/>
              </a:spcBef>
              <a:buClr>
                <a:srgbClr val="1F497D"/>
              </a:buClr>
              <a:buSzPts val="1400"/>
            </a:pPr>
            <a:r>
              <a:rPr lang="en-GB" sz="1050" dirty="0">
                <a:solidFill>
                  <a:srgbClr val="1F497D"/>
                </a:solidFill>
                <a:latin typeface="Arial" panose="020B0604020202020204" pitchFamily="34" charset="0"/>
                <a:ea typeface="Arial"/>
                <a:cs typeface="Arial" panose="020B0604020202020204" pitchFamily="34" charset="0"/>
                <a:sym typeface="Arial"/>
              </a:rPr>
              <a:t>Geocoded SLC (GSLC)</a:t>
            </a:r>
          </a:p>
          <a:p>
            <a:pPr indent="-178594">
              <a:lnSpc>
                <a:spcPct val="115000"/>
              </a:lnSpc>
              <a:spcBef>
                <a:spcPts val="281"/>
              </a:spcBef>
              <a:buClr>
                <a:srgbClr val="1F497D"/>
              </a:buClr>
              <a:buSzPts val="1400"/>
            </a:pPr>
            <a:r>
              <a:rPr lang="en-GB" sz="1200" b="0" dirty="0">
                <a:solidFill>
                  <a:schemeClr val="bg1">
                    <a:lumMod val="50000"/>
                  </a:schemeClr>
                </a:solidFill>
                <a:latin typeface="Arial" panose="020B0604020202020204" pitchFamily="34" charset="0"/>
                <a:ea typeface="Arial"/>
                <a:cs typeface="Arial" panose="020B0604020202020204" pitchFamily="34" charset="0"/>
                <a:sym typeface="Arial"/>
              </a:rPr>
              <a:t>Surface Reflectance (SR)</a:t>
            </a:r>
          </a:p>
          <a:p>
            <a:pPr indent="-178594">
              <a:lnSpc>
                <a:spcPct val="115000"/>
              </a:lnSpc>
              <a:spcBef>
                <a:spcPts val="281"/>
              </a:spcBef>
              <a:buClr>
                <a:srgbClr val="1F497D"/>
              </a:buClr>
              <a:buSzPts val="1400"/>
            </a:pPr>
            <a:r>
              <a:rPr lang="en-GB" sz="1200" b="0" dirty="0">
                <a:solidFill>
                  <a:schemeClr val="bg1">
                    <a:lumMod val="50000"/>
                  </a:schemeClr>
                </a:solidFill>
                <a:latin typeface="Arial" panose="020B0604020202020204" pitchFamily="34" charset="0"/>
                <a:ea typeface="Arial"/>
                <a:cs typeface="Arial" panose="020B0604020202020204" pitchFamily="34" charset="0"/>
                <a:sym typeface="Arial"/>
              </a:rPr>
              <a:t>Surface Temperature (ST)</a:t>
            </a:r>
            <a:r>
              <a:rPr lang="en-GB" sz="600" b="0" dirty="0">
                <a:solidFill>
                  <a:schemeClr val="bg1">
                    <a:lumMod val="50000"/>
                  </a:schemeClr>
                </a:solidFill>
                <a:latin typeface="Arial" panose="020B0604020202020204" pitchFamily="34" charset="0"/>
                <a:ea typeface="Arial"/>
                <a:cs typeface="Arial" panose="020B0604020202020204" pitchFamily="34" charset="0"/>
                <a:sym typeface="Arial"/>
              </a:rPr>
              <a:t> </a:t>
            </a:r>
          </a:p>
          <a:p>
            <a:pPr indent="-178594">
              <a:lnSpc>
                <a:spcPct val="115000"/>
              </a:lnSpc>
              <a:spcBef>
                <a:spcPts val="281"/>
              </a:spcBef>
              <a:buClr>
                <a:srgbClr val="1F497D"/>
              </a:buClr>
              <a:buSzPts val="1400"/>
            </a:pPr>
            <a:r>
              <a:rPr lang="en-GB" sz="1200" b="0" dirty="0">
                <a:solidFill>
                  <a:schemeClr val="bg1">
                    <a:lumMod val="50000"/>
                  </a:schemeClr>
                </a:solidFill>
                <a:latin typeface="Arial" panose="020B0604020202020204" pitchFamily="34" charset="0"/>
                <a:cs typeface="Arial" panose="020B0604020202020204" pitchFamily="34" charset="0"/>
                <a:sym typeface="Arial"/>
              </a:rPr>
              <a:t>Nightlight Radiance (NLSR)</a:t>
            </a:r>
          </a:p>
          <a:p>
            <a:pPr indent="-178594">
              <a:lnSpc>
                <a:spcPct val="115000"/>
              </a:lnSpc>
              <a:spcBef>
                <a:spcPts val="281"/>
              </a:spcBef>
              <a:buClr>
                <a:srgbClr val="1F497D"/>
              </a:buClr>
              <a:buSzPts val="1400"/>
            </a:pPr>
            <a:r>
              <a:rPr lang="en-GB" sz="1200" b="0" dirty="0">
                <a:solidFill>
                  <a:schemeClr val="bg1">
                    <a:lumMod val="50000"/>
                  </a:schemeClr>
                </a:solidFill>
                <a:latin typeface="Arial" panose="020B0604020202020204" pitchFamily="34" charset="0"/>
                <a:cs typeface="Arial" panose="020B0604020202020204" pitchFamily="34" charset="0"/>
                <a:sym typeface="Arial"/>
              </a:rPr>
              <a:t>Aquatic Reflectance (AR)</a:t>
            </a:r>
          </a:p>
          <a:p>
            <a:pPr marL="78581" indent="0">
              <a:lnSpc>
                <a:spcPct val="115000"/>
              </a:lnSpc>
              <a:spcBef>
                <a:spcPts val="281"/>
              </a:spcBef>
              <a:buClr>
                <a:srgbClr val="1F497D"/>
              </a:buClr>
              <a:buSzPts val="1400"/>
              <a:buNone/>
            </a:pPr>
            <a:endParaRPr lang="en-GB" sz="525" dirty="0">
              <a:solidFill>
                <a:srgbClr val="1F497D"/>
              </a:solidFill>
              <a:latin typeface="Arial" panose="020B0604020202020204" pitchFamily="34" charset="0"/>
              <a:cs typeface="Arial" panose="020B0604020202020204" pitchFamily="34" charset="0"/>
              <a:sym typeface="Arial"/>
            </a:endParaRPr>
          </a:p>
          <a:p>
            <a:pPr marL="0" indent="0">
              <a:lnSpc>
                <a:spcPct val="150000"/>
              </a:lnSpc>
              <a:spcBef>
                <a:spcPts val="225"/>
              </a:spcBef>
              <a:buNone/>
            </a:pPr>
            <a:r>
              <a:rPr lang="en-GB" sz="1200" dirty="0">
                <a:solidFill>
                  <a:srgbClr val="1F497D"/>
                </a:solidFill>
                <a:latin typeface="Arial" panose="020B0604020202020204" pitchFamily="34" charset="0"/>
                <a:cs typeface="Arial" panose="020B0604020202020204" pitchFamily="34" charset="0"/>
                <a:sym typeface="Arial"/>
              </a:rPr>
              <a:t>In the pipeline:</a:t>
            </a:r>
            <a:endParaRPr lang="en-GB" sz="600" b="0" dirty="0">
              <a:solidFill>
                <a:srgbClr val="1F497D"/>
              </a:solidFill>
              <a:latin typeface="Arial" panose="020B0604020202020204" pitchFamily="34" charset="0"/>
              <a:ea typeface="Arial"/>
              <a:cs typeface="Arial" panose="020B0604020202020204" pitchFamily="34" charset="0"/>
              <a:sym typeface="Arial"/>
            </a:endParaRPr>
          </a:p>
          <a:p>
            <a:pPr indent="-178594">
              <a:lnSpc>
                <a:spcPct val="115000"/>
              </a:lnSpc>
              <a:spcBef>
                <a:spcPts val="281"/>
              </a:spcBef>
              <a:buClr>
                <a:srgbClr val="1F497D"/>
              </a:buClr>
              <a:buSzPts val="1400"/>
            </a:pPr>
            <a:r>
              <a:rPr lang="en-GB" sz="1200" b="0" dirty="0">
                <a:solidFill>
                  <a:srgbClr val="1F497D"/>
                </a:solidFill>
                <a:latin typeface="Arial" panose="020B0604020202020204" pitchFamily="34" charset="0"/>
                <a:ea typeface="Arial"/>
                <a:cs typeface="Arial" panose="020B0604020202020204" pitchFamily="34" charset="0"/>
                <a:sym typeface="Arial"/>
              </a:rPr>
              <a:t>Interferometric Radar (INSAR)</a:t>
            </a:r>
            <a:endParaRPr lang="en-GB" sz="1200" b="0" dirty="0">
              <a:solidFill>
                <a:schemeClr val="bg1">
                  <a:lumMod val="65000"/>
                </a:schemeClr>
              </a:solidFill>
              <a:latin typeface="Arial" panose="020B0604020202020204" pitchFamily="34" charset="0"/>
              <a:ea typeface="Arial"/>
              <a:cs typeface="Arial" panose="020B0604020202020204" pitchFamily="34" charset="0"/>
              <a:sym typeface="Arial"/>
            </a:endParaRPr>
          </a:p>
          <a:p>
            <a:pPr indent="-178594">
              <a:lnSpc>
                <a:spcPct val="115000"/>
              </a:lnSpc>
              <a:spcBef>
                <a:spcPts val="281"/>
              </a:spcBef>
              <a:buClr>
                <a:srgbClr val="1F497D"/>
              </a:buClr>
              <a:buSzPts val="1400"/>
            </a:pPr>
            <a:r>
              <a:rPr lang="en-GB" sz="1200" b="0" dirty="0">
                <a:solidFill>
                  <a:schemeClr val="bg1">
                    <a:lumMod val="50000"/>
                  </a:schemeClr>
                </a:solidFill>
                <a:latin typeface="Arial" panose="020B0604020202020204" pitchFamily="34" charset="0"/>
                <a:ea typeface="Arial"/>
                <a:cs typeface="Arial" panose="020B0604020202020204" pitchFamily="34" charset="0"/>
                <a:sym typeface="Arial"/>
              </a:rPr>
              <a:t>Lidar Terrain &amp; Canopy Height</a:t>
            </a:r>
          </a:p>
        </p:txBody>
      </p:sp>
      <p:pic>
        <p:nvPicPr>
          <p:cNvPr id="11" name="Picture 10">
            <a:extLst>
              <a:ext uri="{FF2B5EF4-FFF2-40B4-BE49-F238E27FC236}">
                <a16:creationId xmlns:a16="http://schemas.microsoft.com/office/drawing/2014/main" id="{68996983-67BA-CD49-B262-E1A5F3C609B3}"/>
              </a:ext>
            </a:extLst>
          </p:cNvPr>
          <p:cNvPicPr>
            <a:picLocks noChangeAspect="1"/>
          </p:cNvPicPr>
          <p:nvPr/>
        </p:nvPicPr>
        <p:blipFill>
          <a:blip r:embed="rId4"/>
          <a:stretch>
            <a:fillRect/>
          </a:stretch>
        </p:blipFill>
        <p:spPr>
          <a:xfrm>
            <a:off x="4495800" y="1411852"/>
            <a:ext cx="4078655" cy="2956949"/>
          </a:xfrm>
          <a:prstGeom prst="rect">
            <a:avLst/>
          </a:prstGeom>
        </p:spPr>
      </p:pic>
      <p:sp>
        <p:nvSpPr>
          <p:cNvPr id="8" name="Google Shape;317;p54">
            <a:extLst>
              <a:ext uri="{FF2B5EF4-FFF2-40B4-BE49-F238E27FC236}">
                <a16:creationId xmlns:a16="http://schemas.microsoft.com/office/drawing/2014/main" id="{E8D239A5-9DBA-0543-9396-4E898E2339F6}"/>
              </a:ext>
            </a:extLst>
          </p:cNvPr>
          <p:cNvSpPr>
            <a:spLocks noGrp="1"/>
          </p:cNvSpPr>
          <p:nvPr>
            <p:ph type="sldNum" idx="12"/>
          </p:nvPr>
        </p:nvSpPr>
        <p:spPr>
          <a:xfrm>
            <a:off x="8915400" y="4933950"/>
            <a:ext cx="146475" cy="140400"/>
          </a:xfrm>
          <a:prstGeom prst="roundRect">
            <a:avLst>
              <a:gd name="adj" fmla="val 16667"/>
            </a:avLst>
          </a:prstGeom>
          <a:solidFill>
            <a:schemeClr val="lt1">
              <a:alpha val="48240"/>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noAutofit/>
          </a:bodyPr>
          <a:lstStyle/>
          <a:p>
            <a:fld id="{00000000-1234-1234-1234-123412341234}" type="slidenum">
              <a:rPr lang="en"/>
              <a:pPr/>
              <a:t>3</a:t>
            </a:fld>
            <a:endParaRPr dirty="0"/>
          </a:p>
        </p:txBody>
      </p:sp>
    </p:spTree>
    <p:extLst>
      <p:ext uri="{BB962C8B-B14F-4D97-AF65-F5344CB8AC3E}">
        <p14:creationId xmlns:p14="http://schemas.microsoft.com/office/powerpoint/2010/main" val="3104178789"/>
      </p:ext>
    </p:extLst>
  </p:cSld>
  <p:clrMapOvr>
    <a:masterClrMapping/>
  </p:clrMapOvr>
  <mc:AlternateContent xmlns:mc="http://schemas.openxmlformats.org/markup-compatibility/2006" xmlns:p14="http://schemas.microsoft.com/office/powerpoint/2010/main">
    <mc:Choice Requires="p14">
      <p:transition spd="slow" p14:dur="2000" advTm="87035"/>
    </mc:Choice>
    <mc:Fallback xmlns="">
      <p:transition spd="slow" advTm="8703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10" name="Google Shape;368;p58">
            <a:extLst>
              <a:ext uri="{FF2B5EF4-FFF2-40B4-BE49-F238E27FC236}">
                <a16:creationId xmlns:a16="http://schemas.microsoft.com/office/drawing/2014/main" id="{6B36658F-F7B8-854B-842C-3CDB79A37126}"/>
              </a:ext>
            </a:extLst>
          </p:cNvPr>
          <p:cNvSpPr txBox="1">
            <a:spLocks noGrp="1"/>
          </p:cNvSpPr>
          <p:nvPr>
            <p:ph type="body" idx="1"/>
          </p:nvPr>
        </p:nvSpPr>
        <p:spPr>
          <a:xfrm>
            <a:off x="4724400" y="1047750"/>
            <a:ext cx="3886200" cy="685800"/>
          </a:xfrm>
          <a:prstGeom prst="rect">
            <a:avLst/>
          </a:prstGeom>
          <a:noFill/>
          <a:ln>
            <a:noFill/>
          </a:ln>
        </p:spPr>
        <p:txBody>
          <a:bodyPr spcFirstLastPara="1" wrap="square" lIns="68569" tIns="34275" rIns="68569" bIns="34275" anchor="t" anchorCtr="0">
            <a:noAutofit/>
          </a:bodyPr>
          <a:lstStyle/>
          <a:p>
            <a:pPr marL="0" indent="0" rtl="0">
              <a:lnSpc>
                <a:spcPct val="115000"/>
              </a:lnSpc>
              <a:spcBef>
                <a:spcPts val="375"/>
              </a:spcBef>
              <a:buNone/>
            </a:pPr>
            <a:r>
              <a:rPr lang="en-AU" sz="1350" b="1" dirty="0">
                <a:solidFill>
                  <a:srgbClr val="1F497D"/>
                </a:solidFill>
                <a:latin typeface="Arial"/>
                <a:ea typeface="Arial"/>
                <a:cs typeface="Arial"/>
                <a:sym typeface="Arial"/>
              </a:rPr>
              <a:t>CEOS-ARD specs </a:t>
            </a:r>
          </a:p>
          <a:p>
            <a:pPr marL="0" indent="0" rtl="0">
              <a:lnSpc>
                <a:spcPct val="115000"/>
              </a:lnSpc>
              <a:spcBef>
                <a:spcPts val="375"/>
              </a:spcBef>
              <a:buNone/>
            </a:pPr>
            <a:r>
              <a:rPr lang="en-AU" sz="1350" b="1" dirty="0">
                <a:solidFill>
                  <a:srgbClr val="1F497D"/>
                </a:solidFill>
                <a:latin typeface="Arial"/>
                <a:ea typeface="Arial"/>
                <a:cs typeface="Arial"/>
                <a:sym typeface="Arial"/>
              </a:rPr>
              <a:t>(a.k.a. Product Family Specifications – PFS)</a:t>
            </a:r>
            <a:endParaRPr lang="en-AU" sz="525" b="1" dirty="0">
              <a:solidFill>
                <a:srgbClr val="1F497D"/>
              </a:solidFill>
              <a:latin typeface="Arial"/>
              <a:ea typeface="Arial"/>
              <a:cs typeface="Arial"/>
              <a:sym typeface="Arial"/>
            </a:endParaRPr>
          </a:p>
          <a:p>
            <a:pPr marL="0" indent="0" rtl="0">
              <a:lnSpc>
                <a:spcPct val="115000"/>
              </a:lnSpc>
              <a:spcBef>
                <a:spcPts val="375"/>
              </a:spcBef>
              <a:buNone/>
            </a:pPr>
            <a:endParaRPr lang="en-AU" sz="525" b="1" dirty="0">
              <a:solidFill>
                <a:srgbClr val="1F497D"/>
              </a:solidFill>
              <a:latin typeface="Arial"/>
              <a:ea typeface="Arial"/>
              <a:cs typeface="Arial"/>
              <a:sym typeface="Arial"/>
            </a:endParaRPr>
          </a:p>
          <a:p>
            <a:pPr indent="-247650" rtl="0">
              <a:lnSpc>
                <a:spcPct val="115000"/>
              </a:lnSpc>
              <a:spcBef>
                <a:spcPts val="375"/>
              </a:spcBef>
              <a:buClr>
                <a:srgbClr val="1F497D"/>
              </a:buClr>
              <a:buSzPts val="1600"/>
            </a:pPr>
            <a:r>
              <a:rPr lang="en-AU" sz="1350" dirty="0">
                <a:solidFill>
                  <a:srgbClr val="1F497D"/>
                </a:solidFill>
                <a:latin typeface="Arial"/>
                <a:ea typeface="Arial"/>
                <a:cs typeface="Arial"/>
                <a:sym typeface="Arial"/>
              </a:rPr>
              <a:t>“Guidance document” for data providers:</a:t>
            </a:r>
          </a:p>
          <a:p>
            <a:pPr lvl="1" indent="-247650" rtl="0">
              <a:lnSpc>
                <a:spcPct val="115000"/>
              </a:lnSpc>
              <a:spcBef>
                <a:spcPts val="375"/>
              </a:spcBef>
              <a:buClr>
                <a:srgbClr val="1F497D"/>
              </a:buClr>
              <a:buSzPts val="1600"/>
              <a:buChar char="•"/>
            </a:pPr>
            <a:r>
              <a:rPr lang="en-AU" sz="1200" dirty="0">
                <a:solidFill>
                  <a:srgbClr val="1F497D"/>
                </a:solidFill>
                <a:latin typeface="Arial"/>
                <a:ea typeface="Arial"/>
                <a:cs typeface="Arial"/>
                <a:sym typeface="Arial"/>
              </a:rPr>
              <a:t>Geometric corrections</a:t>
            </a:r>
          </a:p>
          <a:p>
            <a:pPr lvl="1" indent="-247650" rtl="0">
              <a:lnSpc>
                <a:spcPct val="115000"/>
              </a:lnSpc>
              <a:spcBef>
                <a:spcPts val="375"/>
              </a:spcBef>
              <a:buClr>
                <a:srgbClr val="1F497D"/>
              </a:buClr>
              <a:buSzPts val="1600"/>
              <a:buChar char="•"/>
            </a:pPr>
            <a:r>
              <a:rPr lang="en-AU" sz="1200" dirty="0">
                <a:solidFill>
                  <a:srgbClr val="1F497D"/>
                </a:solidFill>
                <a:latin typeface="Arial"/>
                <a:ea typeface="Arial"/>
                <a:cs typeface="Arial"/>
                <a:sym typeface="Arial"/>
              </a:rPr>
              <a:t>Radiometric corrections</a:t>
            </a:r>
          </a:p>
          <a:p>
            <a:pPr lvl="1" indent="-247650" rtl="0">
              <a:lnSpc>
                <a:spcPct val="115000"/>
              </a:lnSpc>
              <a:spcBef>
                <a:spcPts val="375"/>
              </a:spcBef>
              <a:buClr>
                <a:srgbClr val="1F497D"/>
              </a:buClr>
              <a:buSzPts val="1600"/>
              <a:buChar char="•"/>
            </a:pPr>
            <a:r>
              <a:rPr lang="en-AU" sz="1200" dirty="0">
                <a:solidFill>
                  <a:srgbClr val="1F497D"/>
                </a:solidFill>
                <a:latin typeface="Arial"/>
                <a:ea typeface="Arial"/>
                <a:cs typeface="Arial"/>
                <a:sym typeface="Arial"/>
              </a:rPr>
              <a:t>General meta (ancillary) data</a:t>
            </a:r>
          </a:p>
          <a:p>
            <a:pPr lvl="1" indent="-247650" rtl="0">
              <a:lnSpc>
                <a:spcPct val="115000"/>
              </a:lnSpc>
              <a:spcBef>
                <a:spcPts val="375"/>
              </a:spcBef>
              <a:buClr>
                <a:srgbClr val="1F497D"/>
              </a:buClr>
              <a:buSzPts val="1600"/>
              <a:buChar char="•"/>
            </a:pPr>
            <a:r>
              <a:rPr lang="en-AU" sz="1200" dirty="0">
                <a:solidFill>
                  <a:srgbClr val="1F497D"/>
                </a:solidFill>
                <a:latin typeface="Arial"/>
                <a:ea typeface="Arial"/>
                <a:cs typeface="Arial"/>
                <a:sym typeface="Arial"/>
              </a:rPr>
              <a:t>Per-pixel (image) meta data</a:t>
            </a:r>
          </a:p>
          <a:p>
            <a:pPr lvl="1" indent="-247650" rtl="0">
              <a:lnSpc>
                <a:spcPct val="115000"/>
              </a:lnSpc>
              <a:spcBef>
                <a:spcPts val="375"/>
              </a:spcBef>
              <a:buClr>
                <a:srgbClr val="1F497D"/>
              </a:buClr>
              <a:buSzPts val="1600"/>
              <a:buChar char="•"/>
            </a:pPr>
            <a:endParaRPr lang="en-AU" sz="1200" dirty="0">
              <a:solidFill>
                <a:srgbClr val="1F497D"/>
              </a:solidFill>
              <a:latin typeface="Arial"/>
              <a:ea typeface="Arial"/>
              <a:cs typeface="Arial"/>
              <a:sym typeface="Arial"/>
            </a:endParaRPr>
          </a:p>
          <a:p>
            <a:pPr indent="-247650" rtl="0">
              <a:lnSpc>
                <a:spcPct val="115000"/>
              </a:lnSpc>
              <a:spcBef>
                <a:spcPts val="375"/>
              </a:spcBef>
              <a:buClr>
                <a:srgbClr val="1F497D"/>
              </a:buClr>
              <a:buSzPts val="1600"/>
            </a:pPr>
            <a:r>
              <a:rPr lang="en-AU" sz="1350" dirty="0">
                <a:solidFill>
                  <a:srgbClr val="1F497D"/>
                </a:solidFill>
                <a:latin typeface="Arial"/>
                <a:ea typeface="Arial"/>
                <a:cs typeface="Arial"/>
                <a:sym typeface="Arial"/>
              </a:rPr>
              <a:t>Two levels of requirements</a:t>
            </a:r>
          </a:p>
          <a:p>
            <a:pPr lvl="1" indent="-247650" rtl="0">
              <a:lnSpc>
                <a:spcPct val="115000"/>
              </a:lnSpc>
              <a:spcBef>
                <a:spcPts val="375"/>
              </a:spcBef>
              <a:buClr>
                <a:srgbClr val="1F497D"/>
              </a:buClr>
              <a:buSzPts val="1600"/>
              <a:buChar char="•"/>
            </a:pPr>
            <a:r>
              <a:rPr lang="en-AU" sz="1200" dirty="0">
                <a:solidFill>
                  <a:srgbClr val="1F497D"/>
                </a:solidFill>
                <a:latin typeface="Arial"/>
                <a:ea typeface="Arial"/>
                <a:cs typeface="Arial"/>
                <a:sym typeface="Arial"/>
              </a:rPr>
              <a:t>Threshold (mandatory) requirement</a:t>
            </a:r>
          </a:p>
          <a:p>
            <a:pPr lvl="1" indent="-247650" rtl="0">
              <a:lnSpc>
                <a:spcPct val="115000"/>
              </a:lnSpc>
              <a:spcBef>
                <a:spcPts val="375"/>
              </a:spcBef>
              <a:buClr>
                <a:srgbClr val="1F497D"/>
              </a:buClr>
              <a:buSzPts val="1600"/>
              <a:buChar char="•"/>
            </a:pPr>
            <a:r>
              <a:rPr lang="en-AU" sz="1200" dirty="0">
                <a:solidFill>
                  <a:srgbClr val="1F497D"/>
                </a:solidFill>
                <a:latin typeface="Arial"/>
                <a:ea typeface="Arial"/>
                <a:cs typeface="Arial"/>
                <a:sym typeface="Arial"/>
              </a:rPr>
              <a:t>Goal (optional) requirement</a:t>
            </a:r>
          </a:p>
          <a:p>
            <a:pPr indent="0" rtl="0">
              <a:lnSpc>
                <a:spcPct val="115000"/>
              </a:lnSpc>
              <a:spcBef>
                <a:spcPts val="375"/>
              </a:spcBef>
              <a:buNone/>
            </a:pPr>
            <a:endParaRPr sz="1350" dirty="0">
              <a:solidFill>
                <a:srgbClr val="1F497D"/>
              </a:solidFill>
              <a:latin typeface="Arial"/>
              <a:ea typeface="Arial"/>
              <a:cs typeface="Arial"/>
              <a:sym typeface="Arial"/>
            </a:endParaRPr>
          </a:p>
        </p:txBody>
      </p:sp>
      <p:sp>
        <p:nvSpPr>
          <p:cNvPr id="11" name="Google Shape;266;p48">
            <a:extLst>
              <a:ext uri="{FF2B5EF4-FFF2-40B4-BE49-F238E27FC236}">
                <a16:creationId xmlns:a16="http://schemas.microsoft.com/office/drawing/2014/main" id="{706AA748-C5FA-5F45-85C4-F1A0591FFA16}"/>
              </a:ext>
            </a:extLst>
          </p:cNvPr>
          <p:cNvSpPr txBox="1">
            <a:spLocks noGrp="1"/>
          </p:cNvSpPr>
          <p:nvPr>
            <p:ph type="title"/>
          </p:nvPr>
        </p:nvSpPr>
        <p:spPr>
          <a:xfrm>
            <a:off x="2502431" y="-1"/>
            <a:ext cx="4398300" cy="857250"/>
          </a:xfrm>
          <a:prstGeom prst="rect">
            <a:avLst/>
          </a:prstGeom>
          <a:noFill/>
          <a:ln>
            <a:noFill/>
          </a:ln>
        </p:spPr>
        <p:txBody>
          <a:bodyPr spcFirstLastPara="1" wrap="square" lIns="68569" tIns="34275" rIns="68569" bIns="34275" anchor="ctr" anchorCtr="0">
            <a:noAutofit/>
          </a:bodyPr>
          <a:lstStyle/>
          <a:p>
            <a:pPr rtl="0">
              <a:buClr>
                <a:schemeClr val="dk1"/>
              </a:buClr>
              <a:buSzPts val="1100"/>
            </a:pPr>
            <a:r>
              <a:rPr lang="en" sz="1800" dirty="0"/>
              <a:t>CEOS-ARD for SAR</a:t>
            </a:r>
            <a:endParaRPr sz="1800" dirty="0"/>
          </a:p>
          <a:p>
            <a:pPr rtl="0">
              <a:buSzPts val="2400"/>
            </a:pPr>
            <a:r>
              <a:rPr lang="en" sz="1800" dirty="0"/>
              <a:t>Specifications for Data Providers</a:t>
            </a:r>
            <a:endParaRPr sz="1800" dirty="0"/>
          </a:p>
        </p:txBody>
      </p:sp>
      <p:sp>
        <p:nvSpPr>
          <p:cNvPr id="13" name="Google Shape;319;p54">
            <a:extLst>
              <a:ext uri="{FF2B5EF4-FFF2-40B4-BE49-F238E27FC236}">
                <a16:creationId xmlns:a16="http://schemas.microsoft.com/office/drawing/2014/main" id="{EF448692-594D-AC40-8FF7-CD57DA2799DB}"/>
              </a:ext>
            </a:extLst>
          </p:cNvPr>
          <p:cNvSpPr txBox="1">
            <a:spLocks/>
          </p:cNvSpPr>
          <p:nvPr/>
        </p:nvSpPr>
        <p:spPr>
          <a:xfrm>
            <a:off x="1073928" y="4835636"/>
            <a:ext cx="2507669" cy="251414"/>
          </a:xfrm>
          <a:prstGeom prst="rect">
            <a:avLst/>
          </a:prstGeom>
          <a:noFill/>
          <a:ln>
            <a:noFill/>
          </a:ln>
        </p:spPr>
        <p:txBody>
          <a:bodyPr spcFirstLastPara="1" wrap="square" lIns="51427" tIns="25706" rIns="51427" bIns="25706" anchor="t" anchorCtr="0">
            <a:noAutofit/>
          </a:bodyPr>
          <a:lstStyle>
            <a:lvl1pPr marL="457200" lvl="0"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1pPr>
            <a:lvl2pPr marL="914400" lvl="1"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2pPr>
            <a:lvl3pPr marL="1371600" lvl="2"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3pPr>
            <a:lvl4pPr marL="1828800" lvl="3"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4pPr>
            <a:lvl5pPr marL="2286000" lvl="4"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5pPr>
            <a:lvl6pPr marL="2743200" lvl="5"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6pPr>
            <a:lvl7pPr marL="3200400" lvl="6"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7pPr>
            <a:lvl8pPr marL="3657600" lvl="7"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8pPr>
            <a:lvl9pPr marL="4114800" lvl="8"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9pPr>
          </a:lstStyle>
          <a:p>
            <a:pPr marL="0" indent="0" algn="ctr" defTabSz="685800">
              <a:lnSpc>
                <a:spcPct val="115000"/>
              </a:lnSpc>
              <a:spcBef>
                <a:spcPts val="281"/>
              </a:spcBef>
              <a:buNone/>
            </a:pPr>
            <a:r>
              <a:rPr lang="en-GB" sz="675" dirty="0">
                <a:solidFill>
                  <a:srgbClr val="1F497D"/>
                </a:solidFill>
                <a:latin typeface="Arial"/>
                <a:ea typeface="Arial"/>
                <a:cs typeface="Arial"/>
                <a:sym typeface="Arial"/>
              </a:rPr>
              <a:t>Extract from CEOS-ARD NRB specification document</a:t>
            </a:r>
          </a:p>
        </p:txBody>
      </p:sp>
      <p:sp>
        <p:nvSpPr>
          <p:cNvPr id="8" name="Google Shape;317;p54">
            <a:extLst>
              <a:ext uri="{FF2B5EF4-FFF2-40B4-BE49-F238E27FC236}">
                <a16:creationId xmlns:a16="http://schemas.microsoft.com/office/drawing/2014/main" id="{8CCD9F54-CB06-5040-A5B7-1C9559921FDC}"/>
              </a:ext>
            </a:extLst>
          </p:cNvPr>
          <p:cNvSpPr>
            <a:spLocks noGrp="1"/>
          </p:cNvSpPr>
          <p:nvPr>
            <p:ph type="sldNum" idx="12"/>
          </p:nvPr>
        </p:nvSpPr>
        <p:spPr>
          <a:xfrm>
            <a:off x="8915400" y="4933950"/>
            <a:ext cx="146475" cy="140400"/>
          </a:xfrm>
          <a:prstGeom prst="roundRect">
            <a:avLst>
              <a:gd name="adj" fmla="val 16667"/>
            </a:avLst>
          </a:prstGeom>
          <a:solidFill>
            <a:schemeClr val="lt1">
              <a:alpha val="48240"/>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noAutofit/>
          </a:bodyPr>
          <a:lstStyle/>
          <a:p>
            <a:fld id="{00000000-1234-1234-1234-123412341234}" type="slidenum">
              <a:rPr lang="en"/>
              <a:pPr/>
              <a:t>4</a:t>
            </a:fld>
            <a:endParaRPr dirty="0"/>
          </a:p>
        </p:txBody>
      </p:sp>
      <p:pic>
        <p:nvPicPr>
          <p:cNvPr id="2" name="Picture 1">
            <a:extLst>
              <a:ext uri="{FF2B5EF4-FFF2-40B4-BE49-F238E27FC236}">
                <a16:creationId xmlns:a16="http://schemas.microsoft.com/office/drawing/2014/main" id="{1DABD7F5-51F3-9545-A56F-A4DE46E5FC73}"/>
              </a:ext>
            </a:extLst>
          </p:cNvPr>
          <p:cNvPicPr>
            <a:picLocks noChangeAspect="1"/>
          </p:cNvPicPr>
          <p:nvPr/>
        </p:nvPicPr>
        <p:blipFill>
          <a:blip r:embed="rId3"/>
          <a:stretch>
            <a:fillRect/>
          </a:stretch>
        </p:blipFill>
        <p:spPr>
          <a:xfrm>
            <a:off x="517393" y="1704180"/>
            <a:ext cx="3970075" cy="3009851"/>
          </a:xfrm>
          <a:prstGeom prst="rect">
            <a:avLst/>
          </a:prstGeom>
        </p:spPr>
      </p:pic>
      <p:pic>
        <p:nvPicPr>
          <p:cNvPr id="4" name="Picture 3">
            <a:extLst>
              <a:ext uri="{FF2B5EF4-FFF2-40B4-BE49-F238E27FC236}">
                <a16:creationId xmlns:a16="http://schemas.microsoft.com/office/drawing/2014/main" id="{0D0CCFDB-18BF-3D47-B8EB-43A2E30686ED}"/>
              </a:ext>
            </a:extLst>
          </p:cNvPr>
          <p:cNvPicPr>
            <a:picLocks noChangeAspect="1"/>
          </p:cNvPicPr>
          <p:nvPr/>
        </p:nvPicPr>
        <p:blipFill>
          <a:blip r:embed="rId4"/>
          <a:stretch>
            <a:fillRect/>
          </a:stretch>
        </p:blipFill>
        <p:spPr>
          <a:xfrm>
            <a:off x="762000" y="958746"/>
            <a:ext cx="3341844" cy="675879"/>
          </a:xfrm>
          <a:prstGeom prst="rect">
            <a:avLst/>
          </a:prstGeom>
        </p:spPr>
      </p:pic>
    </p:spTree>
    <p:extLst>
      <p:ext uri="{BB962C8B-B14F-4D97-AF65-F5344CB8AC3E}">
        <p14:creationId xmlns:p14="http://schemas.microsoft.com/office/powerpoint/2010/main" val="2674942653"/>
      </p:ext>
    </p:extLst>
  </p:cSld>
  <p:clrMapOvr>
    <a:masterClrMapping/>
  </p:clrMapOvr>
  <mc:AlternateContent xmlns:mc="http://schemas.openxmlformats.org/markup-compatibility/2006" xmlns:p14="http://schemas.microsoft.com/office/powerpoint/2010/main">
    <mc:Choice Requires="p14">
      <p:transition spd="slow" p14:dur="2000" advTm="58060"/>
    </mc:Choice>
    <mc:Fallback xmlns="">
      <p:transition spd="slow" advTm="5806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9" name="Google Shape;368;p58">
            <a:extLst>
              <a:ext uri="{FF2B5EF4-FFF2-40B4-BE49-F238E27FC236}">
                <a16:creationId xmlns:a16="http://schemas.microsoft.com/office/drawing/2014/main" id="{6BE86902-26EE-F442-B3D6-60A1B9800D1B}"/>
              </a:ext>
            </a:extLst>
          </p:cNvPr>
          <p:cNvSpPr txBox="1">
            <a:spLocks noGrp="1"/>
          </p:cNvSpPr>
          <p:nvPr>
            <p:ph type="body" idx="1"/>
          </p:nvPr>
        </p:nvSpPr>
        <p:spPr>
          <a:xfrm>
            <a:off x="5472555" y="971550"/>
            <a:ext cx="3354340" cy="3653775"/>
          </a:xfrm>
          <a:prstGeom prst="rect">
            <a:avLst/>
          </a:prstGeom>
          <a:noFill/>
          <a:ln>
            <a:noFill/>
          </a:ln>
        </p:spPr>
        <p:txBody>
          <a:bodyPr spcFirstLastPara="1" wrap="square" lIns="68569" tIns="34275" rIns="68569" bIns="34275" anchor="t" anchorCtr="0">
            <a:noAutofit/>
          </a:bodyPr>
          <a:lstStyle/>
          <a:p>
            <a:pPr marL="0" indent="0" rtl="0">
              <a:lnSpc>
                <a:spcPct val="115000"/>
              </a:lnSpc>
              <a:spcBef>
                <a:spcPts val="375"/>
              </a:spcBef>
              <a:buNone/>
            </a:pPr>
            <a:r>
              <a:rPr lang="en" sz="1350" dirty="0">
                <a:solidFill>
                  <a:srgbClr val="1F497D"/>
                </a:solidFill>
                <a:latin typeface="Arial"/>
                <a:ea typeface="Arial"/>
                <a:cs typeface="Arial"/>
                <a:sym typeface="Arial"/>
              </a:rPr>
              <a:t>Metadata Specifications</a:t>
            </a:r>
            <a:endParaRPr sz="450" dirty="0">
              <a:solidFill>
                <a:srgbClr val="1F497D"/>
              </a:solidFill>
              <a:latin typeface="Arial"/>
              <a:ea typeface="Arial"/>
              <a:cs typeface="Arial"/>
              <a:sym typeface="Arial"/>
            </a:endParaRPr>
          </a:p>
          <a:p>
            <a:pPr marL="0" indent="0" rtl="0">
              <a:lnSpc>
                <a:spcPct val="115000"/>
              </a:lnSpc>
              <a:spcBef>
                <a:spcPts val="375"/>
              </a:spcBef>
              <a:buNone/>
            </a:pPr>
            <a:endParaRPr sz="450" dirty="0">
              <a:solidFill>
                <a:srgbClr val="1F497D"/>
              </a:solidFill>
              <a:latin typeface="Arial"/>
              <a:ea typeface="Arial"/>
              <a:cs typeface="Arial"/>
              <a:sym typeface="Arial"/>
            </a:endParaRPr>
          </a:p>
          <a:p>
            <a:pPr indent="-247650" rtl="0">
              <a:lnSpc>
                <a:spcPct val="115000"/>
              </a:lnSpc>
              <a:spcBef>
                <a:spcPts val="375"/>
              </a:spcBef>
              <a:buClr>
                <a:srgbClr val="1F497D"/>
              </a:buClr>
              <a:buSzPts val="1600"/>
            </a:pPr>
            <a:r>
              <a:rPr lang="en" sz="1050" dirty="0">
                <a:solidFill>
                  <a:srgbClr val="1F497D"/>
                </a:solidFill>
                <a:latin typeface="Arial"/>
                <a:ea typeface="Arial"/>
                <a:cs typeface="Arial"/>
                <a:sym typeface="Arial"/>
              </a:rPr>
              <a:t>Metadata specification developed to accompany each Radar PSF</a:t>
            </a:r>
            <a:endParaRPr sz="375" dirty="0">
              <a:solidFill>
                <a:srgbClr val="1F497D"/>
              </a:solidFill>
              <a:latin typeface="Arial"/>
              <a:ea typeface="Arial"/>
              <a:cs typeface="Arial"/>
              <a:sym typeface="Arial"/>
            </a:endParaRPr>
          </a:p>
          <a:p>
            <a:pPr marL="685800" indent="0" rtl="0">
              <a:lnSpc>
                <a:spcPct val="115000"/>
              </a:lnSpc>
              <a:spcBef>
                <a:spcPts val="375"/>
              </a:spcBef>
              <a:buNone/>
            </a:pPr>
            <a:endParaRPr sz="375" dirty="0">
              <a:solidFill>
                <a:srgbClr val="1F497D"/>
              </a:solidFill>
              <a:latin typeface="Arial"/>
              <a:ea typeface="Arial"/>
              <a:cs typeface="Arial"/>
              <a:sym typeface="Arial"/>
            </a:endParaRPr>
          </a:p>
          <a:p>
            <a:pPr indent="-247650" rtl="0">
              <a:lnSpc>
                <a:spcPct val="115000"/>
              </a:lnSpc>
              <a:spcBef>
                <a:spcPts val="375"/>
              </a:spcBef>
              <a:buClr>
                <a:srgbClr val="1F497D"/>
              </a:buClr>
              <a:buSzPts val="1600"/>
            </a:pPr>
            <a:r>
              <a:rPr lang="en-GB" sz="1050" dirty="0">
                <a:solidFill>
                  <a:srgbClr val="1F497D"/>
                </a:solidFill>
                <a:latin typeface="Arial"/>
                <a:ea typeface="Arial"/>
                <a:cs typeface="Arial"/>
                <a:sym typeface="Arial"/>
              </a:rPr>
              <a:t>Consistent mapping of parameter names between PFS and metadata</a:t>
            </a:r>
            <a:endParaRPr lang="en-GB" sz="375" dirty="0">
              <a:solidFill>
                <a:srgbClr val="1F497D"/>
              </a:solidFill>
              <a:latin typeface="Arial"/>
              <a:ea typeface="Arial"/>
              <a:cs typeface="Arial"/>
              <a:sym typeface="Arial"/>
            </a:endParaRPr>
          </a:p>
          <a:p>
            <a:pPr marL="685800" indent="0" rtl="0">
              <a:lnSpc>
                <a:spcPct val="115000"/>
              </a:lnSpc>
              <a:spcBef>
                <a:spcPts val="375"/>
              </a:spcBef>
              <a:buNone/>
            </a:pPr>
            <a:endParaRPr lang="en-GB" sz="375" dirty="0">
              <a:solidFill>
                <a:srgbClr val="1F497D"/>
              </a:solidFill>
              <a:latin typeface="Arial"/>
              <a:ea typeface="Arial"/>
              <a:cs typeface="Arial"/>
              <a:sym typeface="Arial"/>
            </a:endParaRPr>
          </a:p>
          <a:p>
            <a:pPr indent="-247650" rtl="0">
              <a:lnSpc>
                <a:spcPct val="115000"/>
              </a:lnSpc>
              <a:spcBef>
                <a:spcPts val="375"/>
              </a:spcBef>
              <a:buClr>
                <a:srgbClr val="1F497D"/>
              </a:buClr>
              <a:buSzPts val="1600"/>
            </a:pPr>
            <a:r>
              <a:rPr lang="en-GB" sz="1050" dirty="0">
                <a:solidFill>
                  <a:srgbClr val="1F497D"/>
                </a:solidFill>
                <a:latin typeface="Arial"/>
                <a:ea typeface="Arial"/>
                <a:cs typeface="Arial"/>
                <a:sym typeface="Arial"/>
              </a:rPr>
              <a:t>S</a:t>
            </a:r>
            <a:r>
              <a:rPr lang="en" sz="1050" dirty="0">
                <a:solidFill>
                  <a:srgbClr val="1F497D"/>
                </a:solidFill>
                <a:latin typeface="Arial"/>
                <a:ea typeface="Arial"/>
                <a:cs typeface="Arial"/>
                <a:sym typeface="Arial"/>
              </a:rPr>
              <a:t>pecs for XML format but data provider may select other metadata formats (</a:t>
            </a:r>
            <a:r>
              <a:rPr lang="en" sz="1050" dirty="0" err="1">
                <a:solidFill>
                  <a:srgbClr val="1F497D"/>
                </a:solidFill>
                <a:latin typeface="Arial"/>
                <a:ea typeface="Arial"/>
                <a:cs typeface="Arial"/>
                <a:sym typeface="Arial"/>
              </a:rPr>
              <a:t>yaml</a:t>
            </a:r>
            <a:r>
              <a:rPr lang="en" sz="1050" dirty="0">
                <a:solidFill>
                  <a:srgbClr val="1F497D"/>
                </a:solidFill>
                <a:latin typeface="Arial"/>
                <a:ea typeface="Arial"/>
                <a:cs typeface="Arial"/>
                <a:sym typeface="Arial"/>
              </a:rPr>
              <a:t>, json, etc.)</a:t>
            </a:r>
            <a:endParaRPr sz="375" dirty="0">
              <a:solidFill>
                <a:schemeClr val="dk2"/>
              </a:solidFill>
              <a:latin typeface="Arial"/>
              <a:ea typeface="Arial"/>
              <a:cs typeface="Arial"/>
              <a:sym typeface="Arial"/>
            </a:endParaRPr>
          </a:p>
          <a:p>
            <a:pPr marL="685800" indent="0" rtl="0">
              <a:lnSpc>
                <a:spcPct val="115000"/>
              </a:lnSpc>
              <a:spcBef>
                <a:spcPts val="375"/>
              </a:spcBef>
              <a:buNone/>
            </a:pPr>
            <a:endParaRPr sz="375" dirty="0">
              <a:solidFill>
                <a:schemeClr val="dk2"/>
              </a:solidFill>
              <a:latin typeface="Arial"/>
              <a:ea typeface="Arial"/>
              <a:cs typeface="Arial"/>
              <a:sym typeface="Arial"/>
            </a:endParaRPr>
          </a:p>
          <a:p>
            <a:pPr indent="-247650" rtl="0">
              <a:lnSpc>
                <a:spcPct val="115000"/>
              </a:lnSpc>
              <a:spcBef>
                <a:spcPts val="375"/>
              </a:spcBef>
              <a:buClr>
                <a:schemeClr val="dk2"/>
              </a:buClr>
              <a:buSzPts val="1600"/>
            </a:pPr>
            <a:r>
              <a:rPr lang="en" sz="1050" dirty="0">
                <a:solidFill>
                  <a:schemeClr val="dk2"/>
                </a:solidFill>
                <a:latin typeface="Arial"/>
                <a:ea typeface="Arial"/>
                <a:cs typeface="Arial"/>
                <a:sym typeface="Arial"/>
              </a:rPr>
              <a:t>Non-mandatory (Goal req.), yet broad uptake by SAR agencies</a:t>
            </a:r>
            <a:endParaRPr sz="1050" dirty="0">
              <a:solidFill>
                <a:schemeClr val="dk2"/>
              </a:solidFill>
              <a:latin typeface="Arial"/>
              <a:ea typeface="Arial"/>
              <a:cs typeface="Arial"/>
              <a:sym typeface="Arial"/>
            </a:endParaRPr>
          </a:p>
          <a:p>
            <a:pPr marL="0" indent="0" rtl="0">
              <a:lnSpc>
                <a:spcPct val="115000"/>
              </a:lnSpc>
              <a:spcBef>
                <a:spcPts val="375"/>
              </a:spcBef>
              <a:buNone/>
            </a:pPr>
            <a:endParaRPr sz="788" dirty="0">
              <a:solidFill>
                <a:schemeClr val="dk2"/>
              </a:solidFill>
              <a:latin typeface="Arial"/>
              <a:ea typeface="Arial"/>
              <a:cs typeface="Arial"/>
              <a:sym typeface="Arial"/>
            </a:endParaRPr>
          </a:p>
          <a:p>
            <a:pPr marL="0" indent="0" rtl="0">
              <a:lnSpc>
                <a:spcPct val="115000"/>
              </a:lnSpc>
              <a:spcBef>
                <a:spcPts val="375"/>
              </a:spcBef>
              <a:buNone/>
            </a:pPr>
            <a:endParaRPr lang="en-AU" sz="825" dirty="0">
              <a:solidFill>
                <a:srgbClr val="1F497D"/>
              </a:solidFill>
              <a:latin typeface="Arial"/>
              <a:ea typeface="Arial"/>
              <a:cs typeface="Arial"/>
              <a:sym typeface="Arial"/>
            </a:endParaRPr>
          </a:p>
          <a:p>
            <a:pPr marL="0" indent="0" rtl="0">
              <a:lnSpc>
                <a:spcPct val="115000"/>
              </a:lnSpc>
              <a:spcBef>
                <a:spcPts val="375"/>
              </a:spcBef>
              <a:buNone/>
            </a:pPr>
            <a:endParaRPr sz="825" dirty="0">
              <a:solidFill>
                <a:srgbClr val="1F497D"/>
              </a:solidFill>
              <a:latin typeface="Arial"/>
              <a:ea typeface="Arial"/>
              <a:cs typeface="Arial"/>
              <a:sym typeface="Arial"/>
            </a:endParaRPr>
          </a:p>
          <a:p>
            <a:pPr marL="0" indent="0" rtl="0">
              <a:lnSpc>
                <a:spcPct val="115000"/>
              </a:lnSpc>
              <a:spcBef>
                <a:spcPts val="375"/>
              </a:spcBef>
              <a:buNone/>
            </a:pPr>
            <a:endParaRPr sz="1125" dirty="0">
              <a:solidFill>
                <a:srgbClr val="1F497D"/>
              </a:solidFill>
              <a:latin typeface="Arial"/>
              <a:ea typeface="Arial"/>
              <a:cs typeface="Arial"/>
              <a:sym typeface="Arial"/>
            </a:endParaRPr>
          </a:p>
        </p:txBody>
      </p:sp>
      <p:sp>
        <p:nvSpPr>
          <p:cNvPr id="7" name="Google Shape;319;p54">
            <a:extLst>
              <a:ext uri="{FF2B5EF4-FFF2-40B4-BE49-F238E27FC236}">
                <a16:creationId xmlns:a16="http://schemas.microsoft.com/office/drawing/2014/main" id="{FD598B00-F576-CB43-94DA-9B1B438C8E02}"/>
              </a:ext>
            </a:extLst>
          </p:cNvPr>
          <p:cNvSpPr txBox="1">
            <a:spLocks/>
          </p:cNvSpPr>
          <p:nvPr/>
        </p:nvSpPr>
        <p:spPr>
          <a:xfrm>
            <a:off x="1721432" y="4859393"/>
            <a:ext cx="2894276" cy="251414"/>
          </a:xfrm>
          <a:prstGeom prst="rect">
            <a:avLst/>
          </a:prstGeom>
          <a:noFill/>
          <a:ln>
            <a:noFill/>
          </a:ln>
        </p:spPr>
        <p:txBody>
          <a:bodyPr spcFirstLastPara="1" wrap="square" lIns="51427" tIns="25706" rIns="51427" bIns="25706" anchor="t" anchorCtr="0">
            <a:noAutofit/>
          </a:bodyPr>
          <a:lstStyle>
            <a:lvl1pPr marL="457200" lvl="0"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1pPr>
            <a:lvl2pPr marL="914400" lvl="1"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2pPr>
            <a:lvl3pPr marL="1371600" lvl="2"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3pPr>
            <a:lvl4pPr marL="1828800" lvl="3"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4pPr>
            <a:lvl5pPr marL="2286000" lvl="4"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5pPr>
            <a:lvl6pPr marL="2743200" lvl="5"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6pPr>
            <a:lvl7pPr marL="3200400" lvl="6"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7pPr>
            <a:lvl8pPr marL="3657600" lvl="7"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8pPr>
            <a:lvl9pPr marL="4114800" lvl="8"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9pPr>
          </a:lstStyle>
          <a:p>
            <a:pPr marL="0" indent="0" algn="ctr" defTabSz="685800">
              <a:lnSpc>
                <a:spcPct val="115000"/>
              </a:lnSpc>
              <a:spcBef>
                <a:spcPts val="281"/>
              </a:spcBef>
              <a:buNone/>
            </a:pPr>
            <a:r>
              <a:rPr lang="en-GB" sz="675" dirty="0">
                <a:solidFill>
                  <a:srgbClr val="1F497D"/>
                </a:solidFill>
                <a:latin typeface="Arial"/>
                <a:ea typeface="Arial"/>
                <a:cs typeface="Arial"/>
                <a:sym typeface="Arial"/>
              </a:rPr>
              <a:t>Extract from XML metadata file for a  POL CARD4L product</a:t>
            </a:r>
          </a:p>
        </p:txBody>
      </p:sp>
      <p:pic>
        <p:nvPicPr>
          <p:cNvPr id="11" name="Google Shape;1212;p132">
            <a:extLst>
              <a:ext uri="{FF2B5EF4-FFF2-40B4-BE49-F238E27FC236}">
                <a16:creationId xmlns:a16="http://schemas.microsoft.com/office/drawing/2014/main" id="{9F945734-1ECC-3F46-946B-BFB53D139836}"/>
              </a:ext>
            </a:extLst>
          </p:cNvPr>
          <p:cNvPicPr preferRelativeResize="0">
            <a:picLocks noChangeAspect="1"/>
          </p:cNvPicPr>
          <p:nvPr/>
        </p:nvPicPr>
        <p:blipFill rotWithShape="1">
          <a:blip r:embed="rId3">
            <a:alphaModFix/>
          </a:blip>
          <a:srcRect b="56587"/>
          <a:stretch/>
        </p:blipFill>
        <p:spPr>
          <a:xfrm>
            <a:off x="592172" y="3372696"/>
            <a:ext cx="4011918" cy="2170853"/>
          </a:xfrm>
          <a:prstGeom prst="rect">
            <a:avLst/>
          </a:prstGeom>
          <a:noFill/>
          <a:ln>
            <a:noFill/>
          </a:ln>
        </p:spPr>
      </p:pic>
      <p:pic>
        <p:nvPicPr>
          <p:cNvPr id="14" name="Google Shape;1218;p132">
            <a:extLst>
              <a:ext uri="{FF2B5EF4-FFF2-40B4-BE49-F238E27FC236}">
                <a16:creationId xmlns:a16="http://schemas.microsoft.com/office/drawing/2014/main" id="{403026AA-4CFE-7F44-9C84-1F73B4973A2D}"/>
              </a:ext>
            </a:extLst>
          </p:cNvPr>
          <p:cNvPicPr preferRelativeResize="0">
            <a:picLocks noChangeAspect="1"/>
          </p:cNvPicPr>
          <p:nvPr/>
        </p:nvPicPr>
        <p:blipFill>
          <a:blip r:embed="rId4">
            <a:alphaModFix/>
          </a:blip>
          <a:stretch>
            <a:fillRect/>
          </a:stretch>
        </p:blipFill>
        <p:spPr>
          <a:xfrm>
            <a:off x="5867400" y="3638550"/>
            <a:ext cx="2298095" cy="739123"/>
          </a:xfrm>
          <a:prstGeom prst="rect">
            <a:avLst/>
          </a:prstGeom>
          <a:noFill/>
          <a:ln>
            <a:noFill/>
          </a:ln>
        </p:spPr>
      </p:pic>
      <p:sp>
        <p:nvSpPr>
          <p:cNvPr id="13" name="Google Shape;250;p46">
            <a:extLst>
              <a:ext uri="{FF2B5EF4-FFF2-40B4-BE49-F238E27FC236}">
                <a16:creationId xmlns:a16="http://schemas.microsoft.com/office/drawing/2014/main" id="{00E0BFEE-C083-E04B-9723-9F2E7156DB3A}"/>
              </a:ext>
            </a:extLst>
          </p:cNvPr>
          <p:cNvSpPr txBox="1">
            <a:spLocks/>
          </p:cNvSpPr>
          <p:nvPr/>
        </p:nvSpPr>
        <p:spPr>
          <a:xfrm>
            <a:off x="2502431" y="-1"/>
            <a:ext cx="4398300" cy="857250"/>
          </a:xfrm>
          <a:prstGeom prst="rect">
            <a:avLst/>
          </a:prstGeom>
          <a:noFill/>
          <a:ln>
            <a:noFill/>
          </a:ln>
        </p:spPr>
        <p:txBody>
          <a:bodyPr spcFirstLastPara="1" wrap="square" lIns="68569" tIns="34275" rIns="68569" bIns="34275" anchor="ctr" anchorCtr="0">
            <a:noAutofit/>
          </a:bodyPr>
          <a:lstStyle>
            <a:lvl1pPr lvl="0" algn="ctr">
              <a:spcBef>
                <a:spcPts val="0"/>
              </a:spcBef>
              <a:spcAft>
                <a:spcPts val="0"/>
              </a:spcAft>
              <a:buClr>
                <a:srgbClr val="FFFFFF"/>
              </a:buClr>
              <a:buSzPts val="1800"/>
              <a:buNone/>
              <a:defRPr sz="3200">
                <a:solidFill>
                  <a:srgbClr val="FFFFFF"/>
                </a:solidFill>
                <a:latin typeface="Arial Bold"/>
                <a:ea typeface="Arial Bold"/>
                <a:cs typeface="Arial Bold"/>
                <a:sym typeface="Arial Bold"/>
              </a:defRPr>
            </a:lvl1pPr>
            <a:lvl2pPr lvl="1" algn="r">
              <a:spcBef>
                <a:spcPts val="0"/>
              </a:spcBef>
              <a:spcAft>
                <a:spcPts val="0"/>
              </a:spcAft>
              <a:buSzPts val="1400"/>
              <a:buNone/>
              <a:defRPr sz="3200">
                <a:solidFill>
                  <a:srgbClr val="FFFFFF"/>
                </a:solidFill>
                <a:latin typeface="Arial Bold"/>
                <a:ea typeface="Arial Bold"/>
                <a:cs typeface="Arial Bold"/>
                <a:sym typeface="Arial Bold"/>
              </a:defRPr>
            </a:lvl2pPr>
            <a:lvl3pPr lvl="2" algn="r">
              <a:spcBef>
                <a:spcPts val="0"/>
              </a:spcBef>
              <a:spcAft>
                <a:spcPts val="0"/>
              </a:spcAft>
              <a:buSzPts val="1400"/>
              <a:buNone/>
              <a:defRPr sz="3200">
                <a:solidFill>
                  <a:srgbClr val="FFFFFF"/>
                </a:solidFill>
                <a:latin typeface="Arial Bold"/>
                <a:ea typeface="Arial Bold"/>
                <a:cs typeface="Arial Bold"/>
                <a:sym typeface="Arial Bold"/>
              </a:defRPr>
            </a:lvl3pPr>
            <a:lvl4pPr lvl="3" algn="r">
              <a:spcBef>
                <a:spcPts val="0"/>
              </a:spcBef>
              <a:spcAft>
                <a:spcPts val="0"/>
              </a:spcAft>
              <a:buSzPts val="1400"/>
              <a:buNone/>
              <a:defRPr sz="3200">
                <a:solidFill>
                  <a:srgbClr val="FFFFFF"/>
                </a:solidFill>
                <a:latin typeface="Arial Bold"/>
                <a:ea typeface="Arial Bold"/>
                <a:cs typeface="Arial Bold"/>
                <a:sym typeface="Arial Bold"/>
              </a:defRPr>
            </a:lvl4pPr>
            <a:lvl5pPr lvl="4" algn="r">
              <a:spcBef>
                <a:spcPts val="0"/>
              </a:spcBef>
              <a:spcAft>
                <a:spcPts val="0"/>
              </a:spcAft>
              <a:buSzPts val="1400"/>
              <a:buNone/>
              <a:defRPr sz="3200">
                <a:solidFill>
                  <a:srgbClr val="FFFFFF"/>
                </a:solidFill>
                <a:latin typeface="Arial Bold"/>
                <a:ea typeface="Arial Bold"/>
                <a:cs typeface="Arial Bold"/>
                <a:sym typeface="Arial Bold"/>
              </a:defRPr>
            </a:lvl5pPr>
            <a:lvl6pPr lvl="5" indent="457200" algn="r">
              <a:spcBef>
                <a:spcPts val="0"/>
              </a:spcBef>
              <a:spcAft>
                <a:spcPts val="0"/>
              </a:spcAft>
              <a:buSzPts val="1400"/>
              <a:buNone/>
              <a:defRPr sz="3200">
                <a:solidFill>
                  <a:srgbClr val="FFFFFF"/>
                </a:solidFill>
                <a:latin typeface="Arial Bold"/>
                <a:ea typeface="Arial Bold"/>
                <a:cs typeface="Arial Bold"/>
                <a:sym typeface="Arial Bold"/>
              </a:defRPr>
            </a:lvl6pPr>
            <a:lvl7pPr lvl="6" indent="914400" algn="r">
              <a:spcBef>
                <a:spcPts val="0"/>
              </a:spcBef>
              <a:spcAft>
                <a:spcPts val="0"/>
              </a:spcAft>
              <a:buSzPts val="1400"/>
              <a:buNone/>
              <a:defRPr sz="3200">
                <a:solidFill>
                  <a:srgbClr val="FFFFFF"/>
                </a:solidFill>
                <a:latin typeface="Arial Bold"/>
                <a:ea typeface="Arial Bold"/>
                <a:cs typeface="Arial Bold"/>
                <a:sym typeface="Arial Bold"/>
              </a:defRPr>
            </a:lvl7pPr>
            <a:lvl8pPr lvl="7" indent="1371600" algn="r">
              <a:spcBef>
                <a:spcPts val="0"/>
              </a:spcBef>
              <a:spcAft>
                <a:spcPts val="0"/>
              </a:spcAft>
              <a:buSzPts val="1400"/>
              <a:buNone/>
              <a:defRPr sz="3200">
                <a:solidFill>
                  <a:srgbClr val="FFFFFF"/>
                </a:solidFill>
                <a:latin typeface="Arial Bold"/>
                <a:ea typeface="Arial Bold"/>
                <a:cs typeface="Arial Bold"/>
                <a:sym typeface="Arial Bold"/>
              </a:defRPr>
            </a:lvl8pPr>
            <a:lvl9pPr lvl="8" indent="1828800" algn="r">
              <a:spcBef>
                <a:spcPts val="0"/>
              </a:spcBef>
              <a:spcAft>
                <a:spcPts val="0"/>
              </a:spcAft>
              <a:buSzPts val="1400"/>
              <a:buNone/>
              <a:defRPr sz="3200">
                <a:solidFill>
                  <a:srgbClr val="FFFFFF"/>
                </a:solidFill>
                <a:latin typeface="Arial Bold"/>
                <a:ea typeface="Arial Bold"/>
                <a:cs typeface="Arial Bold"/>
                <a:sym typeface="Arial Bold"/>
              </a:defRPr>
            </a:lvl9pPr>
          </a:lstStyle>
          <a:p>
            <a:pPr defTabSz="685800" rtl="0">
              <a:buClr>
                <a:schemeClr val="dk1"/>
              </a:buClr>
              <a:buSzPts val="1100"/>
            </a:pPr>
            <a:r>
              <a:rPr lang="en-GB" sz="2100" dirty="0"/>
              <a:t>CEOS-ARD for SAR</a:t>
            </a:r>
          </a:p>
          <a:p>
            <a:pPr defTabSz="685800" rtl="0">
              <a:buSzPts val="2400"/>
            </a:pPr>
            <a:r>
              <a:rPr lang="en-GB" sz="2100" dirty="0"/>
              <a:t>Metadata</a:t>
            </a:r>
          </a:p>
        </p:txBody>
      </p:sp>
      <p:sp>
        <p:nvSpPr>
          <p:cNvPr id="10" name="Google Shape;317;p54">
            <a:extLst>
              <a:ext uri="{FF2B5EF4-FFF2-40B4-BE49-F238E27FC236}">
                <a16:creationId xmlns:a16="http://schemas.microsoft.com/office/drawing/2014/main" id="{7B5A101C-1F0D-DC43-BAD3-ABDE2928D285}"/>
              </a:ext>
            </a:extLst>
          </p:cNvPr>
          <p:cNvSpPr>
            <a:spLocks noGrp="1"/>
          </p:cNvSpPr>
          <p:nvPr>
            <p:ph type="sldNum" idx="12"/>
          </p:nvPr>
        </p:nvSpPr>
        <p:spPr>
          <a:xfrm>
            <a:off x="8915400" y="4933950"/>
            <a:ext cx="146475" cy="140400"/>
          </a:xfrm>
          <a:prstGeom prst="roundRect">
            <a:avLst>
              <a:gd name="adj" fmla="val 16667"/>
            </a:avLst>
          </a:prstGeom>
          <a:solidFill>
            <a:schemeClr val="lt1">
              <a:alpha val="48240"/>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noAutofit/>
          </a:bodyPr>
          <a:lstStyle/>
          <a:p>
            <a:fld id="{00000000-1234-1234-1234-123412341234}" type="slidenum">
              <a:rPr lang="en"/>
              <a:pPr/>
              <a:t>5</a:t>
            </a:fld>
            <a:endParaRPr dirty="0"/>
          </a:p>
        </p:txBody>
      </p:sp>
      <p:pic>
        <p:nvPicPr>
          <p:cNvPr id="2" name="Picture 1">
            <a:extLst>
              <a:ext uri="{FF2B5EF4-FFF2-40B4-BE49-F238E27FC236}">
                <a16:creationId xmlns:a16="http://schemas.microsoft.com/office/drawing/2014/main" id="{969CF974-7A14-3E47-B173-E70DDB7657FE}"/>
              </a:ext>
            </a:extLst>
          </p:cNvPr>
          <p:cNvPicPr>
            <a:picLocks noChangeAspect="1"/>
          </p:cNvPicPr>
          <p:nvPr/>
        </p:nvPicPr>
        <p:blipFill>
          <a:blip r:embed="rId5"/>
          <a:stretch>
            <a:fillRect/>
          </a:stretch>
        </p:blipFill>
        <p:spPr>
          <a:xfrm>
            <a:off x="297612" y="1047750"/>
            <a:ext cx="4872892" cy="2209800"/>
          </a:xfrm>
          <a:prstGeom prst="rect">
            <a:avLst/>
          </a:prstGeom>
        </p:spPr>
      </p:pic>
    </p:spTree>
    <p:extLst>
      <p:ext uri="{BB962C8B-B14F-4D97-AF65-F5344CB8AC3E}">
        <p14:creationId xmlns:p14="http://schemas.microsoft.com/office/powerpoint/2010/main" val="1253510805"/>
      </p:ext>
    </p:extLst>
  </p:cSld>
  <p:clrMapOvr>
    <a:masterClrMapping/>
  </p:clrMapOvr>
  <mc:AlternateContent xmlns:mc="http://schemas.openxmlformats.org/markup-compatibility/2006" xmlns:p14="http://schemas.microsoft.com/office/powerpoint/2010/main">
    <mc:Choice Requires="p14">
      <p:transition spd="slow" p14:dur="2000" advTm="87035"/>
    </mc:Choice>
    <mc:Fallback xmlns="">
      <p:transition spd="slow" advTm="8703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7" name="Google Shape;266;p48">
            <a:extLst>
              <a:ext uri="{FF2B5EF4-FFF2-40B4-BE49-F238E27FC236}">
                <a16:creationId xmlns:a16="http://schemas.microsoft.com/office/drawing/2014/main" id="{D81BD754-DA6C-0948-B893-FA7359DBA1FE}"/>
              </a:ext>
            </a:extLst>
          </p:cNvPr>
          <p:cNvSpPr txBox="1">
            <a:spLocks noGrp="1"/>
          </p:cNvSpPr>
          <p:nvPr>
            <p:ph type="title"/>
          </p:nvPr>
        </p:nvSpPr>
        <p:spPr>
          <a:xfrm>
            <a:off x="2502431" y="-1"/>
            <a:ext cx="4398300" cy="857250"/>
          </a:xfrm>
          <a:prstGeom prst="rect">
            <a:avLst/>
          </a:prstGeom>
          <a:noFill/>
          <a:ln>
            <a:noFill/>
          </a:ln>
        </p:spPr>
        <p:txBody>
          <a:bodyPr spcFirstLastPara="1" wrap="square" lIns="68569" tIns="34275" rIns="68569" bIns="34275" anchor="ctr" anchorCtr="0">
            <a:noAutofit/>
          </a:bodyPr>
          <a:lstStyle/>
          <a:p>
            <a:pPr rtl="0">
              <a:buClr>
                <a:schemeClr val="dk1"/>
              </a:buClr>
              <a:buSzPts val="1100"/>
            </a:pPr>
            <a:r>
              <a:rPr lang="en-AU" sz="1800" dirty="0"/>
              <a:t>STAC CARD4L SAR Extension</a:t>
            </a:r>
            <a:endParaRPr sz="1800" dirty="0"/>
          </a:p>
        </p:txBody>
      </p:sp>
      <p:pic>
        <p:nvPicPr>
          <p:cNvPr id="5" name="Picture 4">
            <a:extLst>
              <a:ext uri="{FF2B5EF4-FFF2-40B4-BE49-F238E27FC236}">
                <a16:creationId xmlns:a16="http://schemas.microsoft.com/office/drawing/2014/main" id="{EDC608B4-60E9-FD4E-AFEF-795438273087}"/>
              </a:ext>
            </a:extLst>
          </p:cNvPr>
          <p:cNvPicPr>
            <a:picLocks noChangeAspect="1"/>
          </p:cNvPicPr>
          <p:nvPr/>
        </p:nvPicPr>
        <p:blipFill>
          <a:blip r:embed="rId3"/>
          <a:stretch>
            <a:fillRect/>
          </a:stretch>
        </p:blipFill>
        <p:spPr>
          <a:xfrm>
            <a:off x="228600" y="1009473"/>
            <a:ext cx="5715000" cy="4172127"/>
          </a:xfrm>
          <a:prstGeom prst="rect">
            <a:avLst/>
          </a:prstGeom>
        </p:spPr>
      </p:pic>
      <p:sp>
        <p:nvSpPr>
          <p:cNvPr id="6" name="Google Shape;317;p54">
            <a:extLst>
              <a:ext uri="{FF2B5EF4-FFF2-40B4-BE49-F238E27FC236}">
                <a16:creationId xmlns:a16="http://schemas.microsoft.com/office/drawing/2014/main" id="{3CAB07FF-64B3-2E42-A39D-18572650015F}"/>
              </a:ext>
            </a:extLst>
          </p:cNvPr>
          <p:cNvSpPr>
            <a:spLocks noGrp="1"/>
          </p:cNvSpPr>
          <p:nvPr>
            <p:ph type="sldNum" idx="12"/>
          </p:nvPr>
        </p:nvSpPr>
        <p:spPr>
          <a:xfrm>
            <a:off x="8915400" y="4933950"/>
            <a:ext cx="146475" cy="140400"/>
          </a:xfrm>
          <a:prstGeom prst="roundRect">
            <a:avLst>
              <a:gd name="adj" fmla="val 16667"/>
            </a:avLst>
          </a:prstGeom>
          <a:solidFill>
            <a:schemeClr val="lt1">
              <a:alpha val="48240"/>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noAutofit/>
          </a:bodyPr>
          <a:lstStyle/>
          <a:p>
            <a:fld id="{00000000-1234-1234-1234-123412341234}" type="slidenum">
              <a:rPr lang="en"/>
              <a:pPr/>
              <a:t>6</a:t>
            </a:fld>
            <a:endParaRPr dirty="0"/>
          </a:p>
        </p:txBody>
      </p:sp>
      <p:sp>
        <p:nvSpPr>
          <p:cNvPr id="7" name="Google Shape;368;p58">
            <a:extLst>
              <a:ext uri="{FF2B5EF4-FFF2-40B4-BE49-F238E27FC236}">
                <a16:creationId xmlns:a16="http://schemas.microsoft.com/office/drawing/2014/main" id="{414CDCD7-E0F7-5046-A337-0D088D2DE5A0}"/>
              </a:ext>
            </a:extLst>
          </p:cNvPr>
          <p:cNvSpPr txBox="1">
            <a:spLocks noGrp="1"/>
          </p:cNvSpPr>
          <p:nvPr>
            <p:ph type="body" idx="1"/>
          </p:nvPr>
        </p:nvSpPr>
        <p:spPr>
          <a:xfrm>
            <a:off x="6012000" y="1200150"/>
            <a:ext cx="2835000" cy="3653775"/>
          </a:xfrm>
          <a:prstGeom prst="rect">
            <a:avLst/>
          </a:prstGeom>
          <a:noFill/>
          <a:ln>
            <a:noFill/>
          </a:ln>
        </p:spPr>
        <p:txBody>
          <a:bodyPr spcFirstLastPara="1" wrap="square" lIns="68569" tIns="34275" rIns="68569" bIns="34275" anchor="t" anchorCtr="0">
            <a:noAutofit/>
          </a:bodyPr>
          <a:lstStyle/>
          <a:p>
            <a:pPr marL="0" indent="0" rtl="0">
              <a:lnSpc>
                <a:spcPct val="115000"/>
              </a:lnSpc>
              <a:spcBef>
                <a:spcPts val="375"/>
              </a:spcBef>
              <a:buNone/>
            </a:pPr>
            <a:r>
              <a:rPr lang="en-AU" sz="1350" dirty="0">
                <a:solidFill>
                  <a:srgbClr val="1F497D"/>
                </a:solidFill>
                <a:latin typeface="Arial"/>
                <a:ea typeface="Arial"/>
                <a:cs typeface="Arial"/>
                <a:sym typeface="Arial"/>
              </a:rPr>
              <a:t>STAC extensions</a:t>
            </a:r>
            <a:endParaRPr sz="450" dirty="0">
              <a:solidFill>
                <a:srgbClr val="1F497D"/>
              </a:solidFill>
              <a:latin typeface="Arial"/>
              <a:ea typeface="Arial"/>
              <a:cs typeface="Arial"/>
              <a:sym typeface="Arial"/>
            </a:endParaRPr>
          </a:p>
          <a:p>
            <a:pPr marL="0" indent="0" rtl="0">
              <a:lnSpc>
                <a:spcPct val="115000"/>
              </a:lnSpc>
              <a:spcBef>
                <a:spcPts val="375"/>
              </a:spcBef>
              <a:buNone/>
            </a:pPr>
            <a:endParaRPr sz="450" dirty="0">
              <a:solidFill>
                <a:srgbClr val="1F497D"/>
              </a:solidFill>
              <a:latin typeface="Arial"/>
              <a:ea typeface="Arial"/>
              <a:cs typeface="Arial"/>
              <a:sym typeface="Arial"/>
            </a:endParaRPr>
          </a:p>
          <a:p>
            <a:pPr indent="-247650" rtl="0">
              <a:lnSpc>
                <a:spcPct val="115000"/>
              </a:lnSpc>
              <a:spcBef>
                <a:spcPts val="375"/>
              </a:spcBef>
              <a:buClr>
                <a:srgbClr val="1F497D"/>
              </a:buClr>
              <a:buSzPts val="1600"/>
            </a:pPr>
            <a:r>
              <a:rPr lang="en-AU" sz="1050" dirty="0">
                <a:solidFill>
                  <a:srgbClr val="1F497D"/>
                </a:solidFill>
                <a:latin typeface="Arial"/>
                <a:ea typeface="Arial"/>
                <a:cs typeface="Arial"/>
                <a:sym typeface="Arial"/>
              </a:rPr>
              <a:t>Developed in 2021 for optical and SAR (NRB &amp; POL) PFSs</a:t>
            </a:r>
            <a:endParaRPr sz="375" dirty="0">
              <a:solidFill>
                <a:srgbClr val="1F497D"/>
              </a:solidFill>
              <a:latin typeface="Arial"/>
              <a:ea typeface="Arial"/>
              <a:cs typeface="Arial"/>
              <a:sym typeface="Arial"/>
            </a:endParaRPr>
          </a:p>
          <a:p>
            <a:pPr marL="685800" indent="0" rtl="0">
              <a:lnSpc>
                <a:spcPct val="115000"/>
              </a:lnSpc>
              <a:spcBef>
                <a:spcPts val="375"/>
              </a:spcBef>
              <a:buNone/>
            </a:pPr>
            <a:endParaRPr sz="375" dirty="0">
              <a:solidFill>
                <a:srgbClr val="1F497D"/>
              </a:solidFill>
              <a:latin typeface="Arial"/>
              <a:ea typeface="Arial"/>
              <a:cs typeface="Arial"/>
              <a:sym typeface="Arial"/>
            </a:endParaRPr>
          </a:p>
          <a:p>
            <a:pPr indent="-247650" rtl="0">
              <a:lnSpc>
                <a:spcPct val="115000"/>
              </a:lnSpc>
              <a:spcBef>
                <a:spcPts val="375"/>
              </a:spcBef>
              <a:buClr>
                <a:srgbClr val="1F497D"/>
              </a:buClr>
              <a:buSzPts val="1600"/>
            </a:pPr>
            <a:r>
              <a:rPr lang="en-GB" sz="1050" dirty="0">
                <a:solidFill>
                  <a:srgbClr val="1F497D"/>
                </a:solidFill>
                <a:latin typeface="Arial"/>
                <a:ea typeface="Arial"/>
                <a:cs typeface="Arial"/>
                <a:sym typeface="Arial"/>
              </a:rPr>
              <a:t>Name change: CARD4L </a:t>
            </a:r>
            <a:r>
              <a:rPr lang="en-GB" sz="1050" dirty="0">
                <a:solidFill>
                  <a:srgbClr val="1F497D"/>
                </a:solidFill>
                <a:latin typeface="Arial"/>
                <a:ea typeface="Arial"/>
                <a:cs typeface="Arial"/>
                <a:sym typeface="Wingdings" pitchFamily="2" charset="2"/>
              </a:rPr>
              <a:t> CEOS-ARD</a:t>
            </a:r>
            <a:endParaRPr lang="en-GB" sz="375" dirty="0">
              <a:solidFill>
                <a:srgbClr val="1F497D"/>
              </a:solidFill>
              <a:latin typeface="Arial"/>
              <a:ea typeface="Arial"/>
              <a:cs typeface="Arial"/>
              <a:sym typeface="Arial"/>
            </a:endParaRPr>
          </a:p>
          <a:p>
            <a:pPr marL="685800" indent="0" rtl="0">
              <a:lnSpc>
                <a:spcPct val="115000"/>
              </a:lnSpc>
              <a:spcBef>
                <a:spcPts val="375"/>
              </a:spcBef>
              <a:buNone/>
            </a:pPr>
            <a:endParaRPr lang="en-GB" sz="375" dirty="0">
              <a:solidFill>
                <a:srgbClr val="1F497D"/>
              </a:solidFill>
              <a:latin typeface="Arial"/>
              <a:ea typeface="Arial"/>
              <a:cs typeface="Arial"/>
              <a:sym typeface="Arial"/>
            </a:endParaRPr>
          </a:p>
          <a:p>
            <a:pPr indent="-247650" rtl="0">
              <a:lnSpc>
                <a:spcPct val="115000"/>
              </a:lnSpc>
              <a:spcBef>
                <a:spcPts val="375"/>
              </a:spcBef>
              <a:buClr>
                <a:srgbClr val="1F497D"/>
              </a:buClr>
              <a:buSzPts val="1600"/>
            </a:pPr>
            <a:r>
              <a:rPr lang="en-AU" sz="1050" dirty="0">
                <a:solidFill>
                  <a:srgbClr val="1F497D"/>
                </a:solidFill>
                <a:latin typeface="Arial"/>
                <a:ea typeface="Arial"/>
                <a:cs typeface="Arial"/>
                <a:sym typeface="Arial"/>
              </a:rPr>
              <a:t>Major revision in 2024</a:t>
            </a:r>
            <a:endParaRPr sz="375" dirty="0">
              <a:solidFill>
                <a:schemeClr val="dk2"/>
              </a:solidFill>
              <a:latin typeface="Arial"/>
              <a:ea typeface="Arial"/>
              <a:cs typeface="Arial"/>
              <a:sym typeface="Arial"/>
            </a:endParaRPr>
          </a:p>
          <a:p>
            <a:pPr marL="685800" indent="0" rtl="0">
              <a:lnSpc>
                <a:spcPct val="115000"/>
              </a:lnSpc>
              <a:spcBef>
                <a:spcPts val="375"/>
              </a:spcBef>
              <a:buNone/>
            </a:pPr>
            <a:endParaRPr sz="375" dirty="0">
              <a:solidFill>
                <a:schemeClr val="dk2"/>
              </a:solidFill>
              <a:latin typeface="Arial"/>
              <a:ea typeface="Arial"/>
              <a:cs typeface="Arial"/>
              <a:sym typeface="Arial"/>
            </a:endParaRPr>
          </a:p>
          <a:p>
            <a:pPr marL="0" indent="0" rtl="0">
              <a:lnSpc>
                <a:spcPct val="115000"/>
              </a:lnSpc>
              <a:spcBef>
                <a:spcPts val="375"/>
              </a:spcBef>
              <a:buNone/>
            </a:pPr>
            <a:endParaRPr sz="788" dirty="0">
              <a:solidFill>
                <a:schemeClr val="dk2"/>
              </a:solidFill>
              <a:latin typeface="Arial"/>
              <a:ea typeface="Arial"/>
              <a:cs typeface="Arial"/>
              <a:sym typeface="Arial"/>
            </a:endParaRPr>
          </a:p>
          <a:p>
            <a:pPr marL="0" indent="0" rtl="0">
              <a:lnSpc>
                <a:spcPct val="115000"/>
              </a:lnSpc>
              <a:spcBef>
                <a:spcPts val="375"/>
              </a:spcBef>
              <a:buNone/>
            </a:pPr>
            <a:endParaRPr lang="en-AU" sz="825" dirty="0">
              <a:solidFill>
                <a:srgbClr val="1F497D"/>
              </a:solidFill>
              <a:latin typeface="Arial"/>
              <a:ea typeface="Arial"/>
              <a:cs typeface="Arial"/>
              <a:sym typeface="Arial"/>
            </a:endParaRPr>
          </a:p>
          <a:p>
            <a:pPr marL="0" indent="0" rtl="0">
              <a:lnSpc>
                <a:spcPct val="115000"/>
              </a:lnSpc>
              <a:spcBef>
                <a:spcPts val="375"/>
              </a:spcBef>
              <a:buNone/>
            </a:pPr>
            <a:endParaRPr sz="825" dirty="0">
              <a:solidFill>
                <a:srgbClr val="1F497D"/>
              </a:solidFill>
              <a:latin typeface="Arial"/>
              <a:ea typeface="Arial"/>
              <a:cs typeface="Arial"/>
              <a:sym typeface="Arial"/>
            </a:endParaRPr>
          </a:p>
          <a:p>
            <a:pPr marL="0" indent="0" rtl="0">
              <a:lnSpc>
                <a:spcPct val="115000"/>
              </a:lnSpc>
              <a:spcBef>
                <a:spcPts val="375"/>
              </a:spcBef>
              <a:buNone/>
            </a:pPr>
            <a:endParaRPr sz="1125" dirty="0">
              <a:solidFill>
                <a:srgbClr val="1F497D"/>
              </a:solidFill>
              <a:latin typeface="Arial"/>
              <a:ea typeface="Arial"/>
              <a:cs typeface="Arial"/>
              <a:sym typeface="Arial"/>
            </a:endParaRPr>
          </a:p>
        </p:txBody>
      </p:sp>
    </p:spTree>
    <p:extLst>
      <p:ext uri="{BB962C8B-B14F-4D97-AF65-F5344CB8AC3E}">
        <p14:creationId xmlns:p14="http://schemas.microsoft.com/office/powerpoint/2010/main" val="1280044973"/>
      </p:ext>
    </p:extLst>
  </p:cSld>
  <p:clrMapOvr>
    <a:masterClrMapping/>
  </p:clrMapOvr>
  <mc:AlternateContent xmlns:mc="http://schemas.openxmlformats.org/markup-compatibility/2006" xmlns:p14="http://schemas.microsoft.com/office/powerpoint/2010/main">
    <mc:Choice Requires="p14">
      <p:transition spd="slow" p14:dur="2000" advTm="87035"/>
    </mc:Choice>
    <mc:Fallback xmlns="">
      <p:transition spd="slow" advTm="8703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42" name="TextBox 41">
            <a:extLst>
              <a:ext uri="{FF2B5EF4-FFF2-40B4-BE49-F238E27FC236}">
                <a16:creationId xmlns:a16="http://schemas.microsoft.com/office/drawing/2014/main" id="{52B4DFCE-7B6D-BB40-BB38-1286CE582571}"/>
              </a:ext>
            </a:extLst>
          </p:cNvPr>
          <p:cNvSpPr txBox="1"/>
          <p:nvPr/>
        </p:nvSpPr>
        <p:spPr>
          <a:xfrm>
            <a:off x="24859" y="895350"/>
            <a:ext cx="9144000" cy="4248150"/>
          </a:xfrm>
          <a:prstGeom prst="rect">
            <a:avLst/>
          </a:prstGeom>
          <a:solidFill>
            <a:schemeClr val="l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2569"/>
              </a:solidFill>
              <a:effectLst/>
              <a:uFillTx/>
            </a:endParaRPr>
          </a:p>
        </p:txBody>
      </p:sp>
      <p:sp>
        <p:nvSpPr>
          <p:cNvPr id="323" name="Google Shape;323;p54"/>
          <p:cNvSpPr txBox="1">
            <a:spLocks noGrp="1"/>
          </p:cNvSpPr>
          <p:nvPr>
            <p:ph type="body" idx="1"/>
          </p:nvPr>
        </p:nvSpPr>
        <p:spPr>
          <a:xfrm>
            <a:off x="4897485" y="1047750"/>
            <a:ext cx="2501704" cy="271539"/>
          </a:xfrm>
          <a:prstGeom prst="rect">
            <a:avLst/>
          </a:prstGeom>
          <a:noFill/>
          <a:ln>
            <a:noFill/>
          </a:ln>
        </p:spPr>
        <p:txBody>
          <a:bodyPr spcFirstLastPara="1" wrap="square" lIns="51427" tIns="25706" rIns="51427" bIns="25706" anchor="t" anchorCtr="0">
            <a:noAutofit/>
          </a:bodyPr>
          <a:lstStyle/>
          <a:p>
            <a:pPr marL="0" indent="0" algn="ctr">
              <a:lnSpc>
                <a:spcPct val="115000"/>
              </a:lnSpc>
              <a:spcBef>
                <a:spcPts val="281"/>
              </a:spcBef>
              <a:buNone/>
            </a:pPr>
            <a:r>
              <a:rPr lang="en" sz="900" b="1" dirty="0">
                <a:solidFill>
                  <a:srgbClr val="1F497D"/>
                </a:solidFill>
                <a:latin typeface="Arial"/>
                <a:ea typeface="Arial"/>
                <a:cs typeface="Arial"/>
                <a:sym typeface="Arial"/>
              </a:rPr>
              <a:t>2. Per-Pixel Metadata (image data)</a:t>
            </a:r>
            <a:endParaRPr sz="825" b="1" dirty="0">
              <a:solidFill>
                <a:srgbClr val="1F497D"/>
              </a:solidFill>
              <a:latin typeface="Arial"/>
              <a:ea typeface="Arial"/>
              <a:cs typeface="Arial"/>
              <a:sym typeface="Arial"/>
            </a:endParaRPr>
          </a:p>
        </p:txBody>
      </p:sp>
      <p:sp>
        <p:nvSpPr>
          <p:cNvPr id="28" name="Google Shape;323;p54">
            <a:extLst>
              <a:ext uri="{FF2B5EF4-FFF2-40B4-BE49-F238E27FC236}">
                <a16:creationId xmlns:a16="http://schemas.microsoft.com/office/drawing/2014/main" id="{41352C85-BFFF-3E4A-B7FA-2608C9566A2E}"/>
              </a:ext>
            </a:extLst>
          </p:cNvPr>
          <p:cNvSpPr txBox="1">
            <a:spLocks/>
          </p:cNvSpPr>
          <p:nvPr/>
        </p:nvSpPr>
        <p:spPr>
          <a:xfrm>
            <a:off x="4816760" y="2287598"/>
            <a:ext cx="1127194" cy="261681"/>
          </a:xfrm>
          <a:prstGeom prst="rect">
            <a:avLst/>
          </a:prstGeom>
          <a:noFill/>
          <a:ln>
            <a:noFill/>
          </a:ln>
        </p:spPr>
        <p:txBody>
          <a:bodyPr spcFirstLastPara="1" wrap="square" lIns="51427" tIns="25706" rIns="51427" bIns="25706" anchor="t" anchorCtr="0">
            <a:noAutofit/>
          </a:bodyPr>
          <a:lstStyle>
            <a:defPPr marR="0" lvl="0" algn="l" rtl="0">
              <a:lnSpc>
                <a:spcPct val="100000"/>
              </a:lnSpc>
              <a:spcBef>
                <a:spcPts val="0"/>
              </a:spcBef>
              <a:spcAft>
                <a:spcPts val="0"/>
              </a:spcAft>
            </a:defPPr>
            <a:lvl1pPr marL="342900" marR="0" lvl="0" indent="-257175" algn="l" rtl="0">
              <a:lnSpc>
                <a:spcPct val="100000"/>
              </a:lnSpc>
              <a:spcBef>
                <a:spcPts val="270"/>
              </a:spcBef>
              <a:spcAft>
                <a:spcPts val="0"/>
              </a:spcAft>
              <a:buClr>
                <a:srgbClr val="002569"/>
              </a:buClr>
              <a:buSzPts val="1800"/>
              <a:buFont typeface="Arial"/>
              <a:buChar char="•"/>
              <a:defRPr sz="2400" b="1" i="0" u="none" strike="noStrike" cap="none">
                <a:solidFill>
                  <a:srgbClr val="002569"/>
                </a:solidFill>
                <a:latin typeface="Calibri"/>
                <a:ea typeface="Calibri"/>
                <a:cs typeface="Calibri"/>
                <a:sym typeface="Calibri"/>
              </a:defRPr>
            </a:lvl1pPr>
            <a:lvl2pPr marL="685800" marR="0" lvl="1" indent="-257175" algn="l" rtl="0">
              <a:lnSpc>
                <a:spcPct val="100000"/>
              </a:lnSpc>
              <a:spcBef>
                <a:spcPts val="270"/>
              </a:spcBef>
              <a:spcAft>
                <a:spcPts val="0"/>
              </a:spcAft>
              <a:buClr>
                <a:srgbClr val="002569"/>
              </a:buClr>
              <a:buSzPts val="1800"/>
              <a:buFont typeface="Arial"/>
              <a:buChar char="–"/>
              <a:defRPr sz="2000" b="0" i="0" u="none" strike="noStrike" cap="none">
                <a:solidFill>
                  <a:srgbClr val="002569"/>
                </a:solidFill>
                <a:latin typeface="Calibri"/>
                <a:ea typeface="Calibri"/>
                <a:cs typeface="Calibri"/>
                <a:sym typeface="Calibri"/>
              </a:defRPr>
            </a:lvl2pPr>
            <a:lvl3pPr marL="1028700" marR="0" lvl="2" indent="-257175" algn="l" rtl="0">
              <a:lnSpc>
                <a:spcPct val="100000"/>
              </a:lnSpc>
              <a:spcBef>
                <a:spcPts val="270"/>
              </a:spcBef>
              <a:spcAft>
                <a:spcPts val="0"/>
              </a:spcAft>
              <a:buClr>
                <a:srgbClr val="002569"/>
              </a:buClr>
              <a:buSzPts val="1800"/>
              <a:buFont typeface="Arial"/>
              <a:buChar char="•"/>
              <a:defRPr sz="1800" b="0" i="0" u="none" strike="noStrike" cap="none">
                <a:solidFill>
                  <a:srgbClr val="002569"/>
                </a:solidFill>
                <a:latin typeface="Calibri"/>
                <a:ea typeface="Calibri"/>
                <a:cs typeface="Calibri"/>
                <a:sym typeface="Calibri"/>
              </a:defRPr>
            </a:lvl3pPr>
            <a:lvl4pPr marL="1371600" marR="0" lvl="3"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4pPr>
            <a:lvl5pPr marL="1714500" marR="0" lvl="4"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lnSpc>
                <a:spcPct val="115000"/>
              </a:lnSpc>
              <a:spcBef>
                <a:spcPts val="281"/>
              </a:spcBef>
              <a:buNone/>
            </a:pPr>
            <a:r>
              <a:rPr lang="en-GB" sz="675" i="1" dirty="0">
                <a:solidFill>
                  <a:srgbClr val="1F497D"/>
                </a:solidFill>
                <a:latin typeface="Arial"/>
                <a:ea typeface="Arial"/>
                <a:cs typeface="Arial"/>
                <a:sym typeface="Arial"/>
              </a:rPr>
              <a:t>Local Inc Angle (Target)</a:t>
            </a:r>
            <a:endParaRPr lang="en-GB" sz="619" i="1" dirty="0">
              <a:solidFill>
                <a:srgbClr val="1F497D"/>
              </a:solidFill>
              <a:latin typeface="Arial"/>
              <a:ea typeface="Arial"/>
              <a:cs typeface="Arial"/>
              <a:sym typeface="Arial"/>
            </a:endParaRPr>
          </a:p>
        </p:txBody>
      </p:sp>
      <p:sp>
        <p:nvSpPr>
          <p:cNvPr id="29" name="Google Shape;324;p54">
            <a:extLst>
              <a:ext uri="{FF2B5EF4-FFF2-40B4-BE49-F238E27FC236}">
                <a16:creationId xmlns:a16="http://schemas.microsoft.com/office/drawing/2014/main" id="{881C0484-9607-9243-B145-B89911C1FD97}"/>
              </a:ext>
            </a:extLst>
          </p:cNvPr>
          <p:cNvSpPr txBox="1">
            <a:spLocks/>
          </p:cNvSpPr>
          <p:nvPr/>
        </p:nvSpPr>
        <p:spPr>
          <a:xfrm>
            <a:off x="6295194" y="2284880"/>
            <a:ext cx="1064924" cy="261681"/>
          </a:xfrm>
          <a:prstGeom prst="rect">
            <a:avLst/>
          </a:prstGeom>
          <a:noFill/>
          <a:ln>
            <a:noFill/>
          </a:ln>
        </p:spPr>
        <p:txBody>
          <a:bodyPr spcFirstLastPara="1" wrap="square" lIns="51427" tIns="25706" rIns="51427" bIns="25706" anchor="t" anchorCtr="0">
            <a:noAutofit/>
          </a:bodyPr>
          <a:lstStyle>
            <a:defPPr marR="0" lvl="0" algn="l" rtl="0">
              <a:lnSpc>
                <a:spcPct val="100000"/>
              </a:lnSpc>
              <a:spcBef>
                <a:spcPts val="0"/>
              </a:spcBef>
              <a:spcAft>
                <a:spcPts val="0"/>
              </a:spcAft>
            </a:defPPr>
            <a:lvl1pPr marL="342900" marR="0" lvl="0" indent="-257175" algn="l" rtl="0">
              <a:lnSpc>
                <a:spcPct val="100000"/>
              </a:lnSpc>
              <a:spcBef>
                <a:spcPts val="270"/>
              </a:spcBef>
              <a:spcAft>
                <a:spcPts val="0"/>
              </a:spcAft>
              <a:buClr>
                <a:srgbClr val="002569"/>
              </a:buClr>
              <a:buSzPts val="1800"/>
              <a:buFont typeface="Arial"/>
              <a:buChar char="•"/>
              <a:defRPr sz="2400" b="1" i="0" u="none" strike="noStrike" cap="none">
                <a:solidFill>
                  <a:srgbClr val="002569"/>
                </a:solidFill>
                <a:latin typeface="Calibri"/>
                <a:ea typeface="Calibri"/>
                <a:cs typeface="Calibri"/>
                <a:sym typeface="Calibri"/>
              </a:defRPr>
            </a:lvl1pPr>
            <a:lvl2pPr marL="685800" marR="0" lvl="1" indent="-257175" algn="l" rtl="0">
              <a:lnSpc>
                <a:spcPct val="100000"/>
              </a:lnSpc>
              <a:spcBef>
                <a:spcPts val="270"/>
              </a:spcBef>
              <a:spcAft>
                <a:spcPts val="0"/>
              </a:spcAft>
              <a:buClr>
                <a:srgbClr val="002569"/>
              </a:buClr>
              <a:buSzPts val="1800"/>
              <a:buFont typeface="Arial"/>
              <a:buChar char="–"/>
              <a:defRPr sz="2000" b="0" i="0" u="none" strike="noStrike" cap="none">
                <a:solidFill>
                  <a:srgbClr val="002569"/>
                </a:solidFill>
                <a:latin typeface="Calibri"/>
                <a:ea typeface="Calibri"/>
                <a:cs typeface="Calibri"/>
                <a:sym typeface="Calibri"/>
              </a:defRPr>
            </a:lvl2pPr>
            <a:lvl3pPr marL="1028700" marR="0" lvl="2" indent="-257175" algn="l" rtl="0">
              <a:lnSpc>
                <a:spcPct val="100000"/>
              </a:lnSpc>
              <a:spcBef>
                <a:spcPts val="270"/>
              </a:spcBef>
              <a:spcAft>
                <a:spcPts val="0"/>
              </a:spcAft>
              <a:buClr>
                <a:srgbClr val="002569"/>
              </a:buClr>
              <a:buSzPts val="1800"/>
              <a:buFont typeface="Arial"/>
              <a:buChar char="•"/>
              <a:defRPr sz="1800" b="0" i="0" u="none" strike="noStrike" cap="none">
                <a:solidFill>
                  <a:srgbClr val="002569"/>
                </a:solidFill>
                <a:latin typeface="Calibri"/>
                <a:ea typeface="Calibri"/>
                <a:cs typeface="Calibri"/>
                <a:sym typeface="Calibri"/>
              </a:defRPr>
            </a:lvl3pPr>
            <a:lvl4pPr marL="1371600" marR="0" lvl="3"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4pPr>
            <a:lvl5pPr marL="1714500" marR="0" lvl="4"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lnSpc>
                <a:spcPct val="115000"/>
              </a:lnSpc>
              <a:spcBef>
                <a:spcPts val="281"/>
              </a:spcBef>
              <a:buNone/>
            </a:pPr>
            <a:r>
              <a:rPr lang="en-GB" sz="675" i="1" dirty="0">
                <a:solidFill>
                  <a:srgbClr val="1F497D"/>
                </a:solidFill>
                <a:latin typeface="Arial"/>
                <a:ea typeface="Arial"/>
                <a:cs typeface="Arial"/>
                <a:sym typeface="Arial"/>
              </a:rPr>
              <a:t>Scattering Area (Goal)</a:t>
            </a:r>
            <a:endParaRPr lang="en-GB" sz="619" i="1" dirty="0">
              <a:solidFill>
                <a:srgbClr val="1F497D"/>
              </a:solidFill>
              <a:latin typeface="Arial"/>
              <a:ea typeface="Arial"/>
              <a:cs typeface="Arial"/>
              <a:sym typeface="Arial"/>
            </a:endParaRPr>
          </a:p>
        </p:txBody>
      </p:sp>
      <p:sp>
        <p:nvSpPr>
          <p:cNvPr id="30" name="Google Shape;323;p54">
            <a:extLst>
              <a:ext uri="{FF2B5EF4-FFF2-40B4-BE49-F238E27FC236}">
                <a16:creationId xmlns:a16="http://schemas.microsoft.com/office/drawing/2014/main" id="{C989D7BD-9AF5-884E-AC94-2C81E09B22D2}"/>
              </a:ext>
            </a:extLst>
          </p:cNvPr>
          <p:cNvSpPr txBox="1">
            <a:spLocks/>
          </p:cNvSpPr>
          <p:nvPr/>
        </p:nvSpPr>
        <p:spPr>
          <a:xfrm>
            <a:off x="6172264" y="3499627"/>
            <a:ext cx="1310785" cy="261681"/>
          </a:xfrm>
          <a:prstGeom prst="rect">
            <a:avLst/>
          </a:prstGeom>
          <a:noFill/>
          <a:ln>
            <a:noFill/>
          </a:ln>
        </p:spPr>
        <p:txBody>
          <a:bodyPr spcFirstLastPara="1" wrap="square" lIns="51427" tIns="25706" rIns="51427" bIns="25706" anchor="t" anchorCtr="0">
            <a:noAutofit/>
          </a:bodyPr>
          <a:lstStyle>
            <a:defPPr marR="0" lvl="0" algn="l" rtl="0">
              <a:lnSpc>
                <a:spcPct val="100000"/>
              </a:lnSpc>
              <a:spcBef>
                <a:spcPts val="0"/>
              </a:spcBef>
              <a:spcAft>
                <a:spcPts val="0"/>
              </a:spcAft>
            </a:defPPr>
            <a:lvl1pPr marL="342900" marR="0" lvl="0" indent="-257175" algn="l" rtl="0">
              <a:lnSpc>
                <a:spcPct val="100000"/>
              </a:lnSpc>
              <a:spcBef>
                <a:spcPts val="270"/>
              </a:spcBef>
              <a:spcAft>
                <a:spcPts val="0"/>
              </a:spcAft>
              <a:buClr>
                <a:srgbClr val="002569"/>
              </a:buClr>
              <a:buSzPts val="1800"/>
              <a:buFont typeface="Arial"/>
              <a:buChar char="•"/>
              <a:defRPr sz="2400" b="1" i="0" u="none" strike="noStrike" cap="none">
                <a:solidFill>
                  <a:srgbClr val="002569"/>
                </a:solidFill>
                <a:latin typeface="Calibri"/>
                <a:ea typeface="Calibri"/>
                <a:cs typeface="Calibri"/>
                <a:sym typeface="Calibri"/>
              </a:defRPr>
            </a:lvl1pPr>
            <a:lvl2pPr marL="685800" marR="0" lvl="1" indent="-257175" algn="l" rtl="0">
              <a:lnSpc>
                <a:spcPct val="100000"/>
              </a:lnSpc>
              <a:spcBef>
                <a:spcPts val="270"/>
              </a:spcBef>
              <a:spcAft>
                <a:spcPts val="0"/>
              </a:spcAft>
              <a:buClr>
                <a:srgbClr val="002569"/>
              </a:buClr>
              <a:buSzPts val="1800"/>
              <a:buFont typeface="Arial"/>
              <a:buChar char="–"/>
              <a:defRPr sz="2000" b="0" i="0" u="none" strike="noStrike" cap="none">
                <a:solidFill>
                  <a:srgbClr val="002569"/>
                </a:solidFill>
                <a:latin typeface="Calibri"/>
                <a:ea typeface="Calibri"/>
                <a:cs typeface="Calibri"/>
                <a:sym typeface="Calibri"/>
              </a:defRPr>
            </a:lvl2pPr>
            <a:lvl3pPr marL="1028700" marR="0" lvl="2" indent="-257175" algn="l" rtl="0">
              <a:lnSpc>
                <a:spcPct val="100000"/>
              </a:lnSpc>
              <a:spcBef>
                <a:spcPts val="270"/>
              </a:spcBef>
              <a:spcAft>
                <a:spcPts val="0"/>
              </a:spcAft>
              <a:buClr>
                <a:srgbClr val="002569"/>
              </a:buClr>
              <a:buSzPts val="1800"/>
              <a:buFont typeface="Arial"/>
              <a:buChar char="•"/>
              <a:defRPr sz="1800" b="0" i="0" u="none" strike="noStrike" cap="none">
                <a:solidFill>
                  <a:srgbClr val="002569"/>
                </a:solidFill>
                <a:latin typeface="Calibri"/>
                <a:ea typeface="Calibri"/>
                <a:cs typeface="Calibri"/>
                <a:sym typeface="Calibri"/>
              </a:defRPr>
            </a:lvl3pPr>
            <a:lvl4pPr marL="1371600" marR="0" lvl="3"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4pPr>
            <a:lvl5pPr marL="1714500" marR="0" lvl="4"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lnSpc>
                <a:spcPct val="115000"/>
              </a:lnSpc>
              <a:spcBef>
                <a:spcPts val="281"/>
              </a:spcBef>
              <a:buNone/>
            </a:pPr>
            <a:r>
              <a:rPr lang="en-GB" sz="675" i="1" dirty="0">
                <a:solidFill>
                  <a:srgbClr val="1F497D"/>
                </a:solidFill>
                <a:latin typeface="Arial"/>
                <a:ea typeface="Arial"/>
                <a:cs typeface="Arial"/>
                <a:sym typeface="Arial"/>
              </a:rPr>
              <a:t>Sigma-to-Gamma ratio (Goal)</a:t>
            </a:r>
            <a:endParaRPr lang="en-GB" sz="619" i="1" dirty="0">
              <a:solidFill>
                <a:srgbClr val="1F497D"/>
              </a:solidFill>
              <a:latin typeface="Arial"/>
              <a:ea typeface="Arial"/>
              <a:cs typeface="Arial"/>
              <a:sym typeface="Arial"/>
            </a:endParaRPr>
          </a:p>
        </p:txBody>
      </p:sp>
      <p:sp>
        <p:nvSpPr>
          <p:cNvPr id="31" name="Google Shape;324;p54">
            <a:extLst>
              <a:ext uri="{FF2B5EF4-FFF2-40B4-BE49-F238E27FC236}">
                <a16:creationId xmlns:a16="http://schemas.microsoft.com/office/drawing/2014/main" id="{CBB0E17E-618A-5C47-BE6E-A1435E013605}"/>
              </a:ext>
            </a:extLst>
          </p:cNvPr>
          <p:cNvSpPr txBox="1">
            <a:spLocks/>
          </p:cNvSpPr>
          <p:nvPr/>
        </p:nvSpPr>
        <p:spPr>
          <a:xfrm>
            <a:off x="4847895" y="3507069"/>
            <a:ext cx="1064924" cy="261681"/>
          </a:xfrm>
          <a:prstGeom prst="rect">
            <a:avLst/>
          </a:prstGeom>
          <a:noFill/>
          <a:ln>
            <a:noFill/>
          </a:ln>
        </p:spPr>
        <p:txBody>
          <a:bodyPr spcFirstLastPara="1" wrap="square" lIns="51427" tIns="25706" rIns="51427" bIns="25706" anchor="t" anchorCtr="0">
            <a:noAutofit/>
          </a:bodyPr>
          <a:lstStyle>
            <a:defPPr marR="0" lvl="0" algn="l" rtl="0">
              <a:lnSpc>
                <a:spcPct val="100000"/>
              </a:lnSpc>
              <a:spcBef>
                <a:spcPts val="0"/>
              </a:spcBef>
              <a:spcAft>
                <a:spcPts val="0"/>
              </a:spcAft>
            </a:defPPr>
            <a:lvl1pPr marL="342900" marR="0" lvl="0" indent="-257175" algn="l" rtl="0">
              <a:lnSpc>
                <a:spcPct val="100000"/>
              </a:lnSpc>
              <a:spcBef>
                <a:spcPts val="270"/>
              </a:spcBef>
              <a:spcAft>
                <a:spcPts val="0"/>
              </a:spcAft>
              <a:buClr>
                <a:srgbClr val="002569"/>
              </a:buClr>
              <a:buSzPts val="1800"/>
              <a:buFont typeface="Arial"/>
              <a:buChar char="•"/>
              <a:defRPr sz="2400" b="1" i="0" u="none" strike="noStrike" cap="none">
                <a:solidFill>
                  <a:srgbClr val="002569"/>
                </a:solidFill>
                <a:latin typeface="Calibri"/>
                <a:ea typeface="Calibri"/>
                <a:cs typeface="Calibri"/>
                <a:sym typeface="Calibri"/>
              </a:defRPr>
            </a:lvl1pPr>
            <a:lvl2pPr marL="685800" marR="0" lvl="1" indent="-257175" algn="l" rtl="0">
              <a:lnSpc>
                <a:spcPct val="100000"/>
              </a:lnSpc>
              <a:spcBef>
                <a:spcPts val="270"/>
              </a:spcBef>
              <a:spcAft>
                <a:spcPts val="0"/>
              </a:spcAft>
              <a:buClr>
                <a:srgbClr val="002569"/>
              </a:buClr>
              <a:buSzPts val="1800"/>
              <a:buFont typeface="Arial"/>
              <a:buChar char="–"/>
              <a:defRPr sz="2000" b="0" i="0" u="none" strike="noStrike" cap="none">
                <a:solidFill>
                  <a:srgbClr val="002569"/>
                </a:solidFill>
                <a:latin typeface="Calibri"/>
                <a:ea typeface="Calibri"/>
                <a:cs typeface="Calibri"/>
                <a:sym typeface="Calibri"/>
              </a:defRPr>
            </a:lvl2pPr>
            <a:lvl3pPr marL="1028700" marR="0" lvl="2" indent="-257175" algn="l" rtl="0">
              <a:lnSpc>
                <a:spcPct val="100000"/>
              </a:lnSpc>
              <a:spcBef>
                <a:spcPts val="270"/>
              </a:spcBef>
              <a:spcAft>
                <a:spcPts val="0"/>
              </a:spcAft>
              <a:buClr>
                <a:srgbClr val="002569"/>
              </a:buClr>
              <a:buSzPts val="1800"/>
              <a:buFont typeface="Arial"/>
              <a:buChar char="•"/>
              <a:defRPr sz="1800" b="0" i="0" u="none" strike="noStrike" cap="none">
                <a:solidFill>
                  <a:srgbClr val="002569"/>
                </a:solidFill>
                <a:latin typeface="Calibri"/>
                <a:ea typeface="Calibri"/>
                <a:cs typeface="Calibri"/>
                <a:sym typeface="Calibri"/>
              </a:defRPr>
            </a:lvl3pPr>
            <a:lvl4pPr marL="1371600" marR="0" lvl="3"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4pPr>
            <a:lvl5pPr marL="1714500" marR="0" lvl="4"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lnSpc>
                <a:spcPct val="115000"/>
              </a:lnSpc>
              <a:spcBef>
                <a:spcPts val="281"/>
              </a:spcBef>
              <a:buNone/>
            </a:pPr>
            <a:r>
              <a:rPr lang="en-GB" sz="675" i="1" dirty="0">
                <a:solidFill>
                  <a:srgbClr val="1F497D"/>
                </a:solidFill>
                <a:latin typeface="Arial"/>
                <a:ea typeface="Arial"/>
                <a:cs typeface="Arial"/>
                <a:sym typeface="Arial"/>
              </a:rPr>
              <a:t>Data Mask (Target)</a:t>
            </a:r>
            <a:endParaRPr lang="en-GB" sz="619" i="1" dirty="0">
              <a:solidFill>
                <a:srgbClr val="1F497D"/>
              </a:solidFill>
              <a:latin typeface="Arial"/>
              <a:ea typeface="Arial"/>
              <a:cs typeface="Arial"/>
              <a:sym typeface="Arial"/>
            </a:endParaRPr>
          </a:p>
        </p:txBody>
      </p:sp>
      <p:sp>
        <p:nvSpPr>
          <p:cNvPr id="32" name="Google Shape;323;p54">
            <a:extLst>
              <a:ext uri="{FF2B5EF4-FFF2-40B4-BE49-F238E27FC236}">
                <a16:creationId xmlns:a16="http://schemas.microsoft.com/office/drawing/2014/main" id="{BF1AD29C-8718-6A41-ADB7-FE2EB9BA68EE}"/>
              </a:ext>
            </a:extLst>
          </p:cNvPr>
          <p:cNvSpPr txBox="1">
            <a:spLocks/>
          </p:cNvSpPr>
          <p:nvPr/>
        </p:nvSpPr>
        <p:spPr>
          <a:xfrm>
            <a:off x="6172263" y="4622246"/>
            <a:ext cx="1310786" cy="261681"/>
          </a:xfrm>
          <a:prstGeom prst="rect">
            <a:avLst/>
          </a:prstGeom>
          <a:noFill/>
          <a:ln>
            <a:noFill/>
          </a:ln>
        </p:spPr>
        <p:txBody>
          <a:bodyPr spcFirstLastPara="1" wrap="square" lIns="51427" tIns="25706" rIns="51427" bIns="25706" anchor="t" anchorCtr="0">
            <a:noAutofit/>
          </a:bodyPr>
          <a:lstStyle>
            <a:defPPr marR="0" lvl="0" algn="l" rtl="0">
              <a:lnSpc>
                <a:spcPct val="100000"/>
              </a:lnSpc>
              <a:spcBef>
                <a:spcPts val="0"/>
              </a:spcBef>
              <a:spcAft>
                <a:spcPts val="0"/>
              </a:spcAft>
            </a:defPPr>
            <a:lvl1pPr marL="342900" marR="0" lvl="0" indent="-257175" algn="l" rtl="0">
              <a:lnSpc>
                <a:spcPct val="100000"/>
              </a:lnSpc>
              <a:spcBef>
                <a:spcPts val="270"/>
              </a:spcBef>
              <a:spcAft>
                <a:spcPts val="0"/>
              </a:spcAft>
              <a:buClr>
                <a:srgbClr val="002569"/>
              </a:buClr>
              <a:buSzPts val="1800"/>
              <a:buFont typeface="Arial"/>
              <a:buChar char="•"/>
              <a:defRPr sz="2400" b="1" i="0" u="none" strike="noStrike" cap="none">
                <a:solidFill>
                  <a:srgbClr val="002569"/>
                </a:solidFill>
                <a:latin typeface="Calibri"/>
                <a:ea typeface="Calibri"/>
                <a:cs typeface="Calibri"/>
                <a:sym typeface="Calibri"/>
              </a:defRPr>
            </a:lvl1pPr>
            <a:lvl2pPr marL="685800" marR="0" lvl="1" indent="-257175" algn="l" rtl="0">
              <a:lnSpc>
                <a:spcPct val="100000"/>
              </a:lnSpc>
              <a:spcBef>
                <a:spcPts val="270"/>
              </a:spcBef>
              <a:spcAft>
                <a:spcPts val="0"/>
              </a:spcAft>
              <a:buClr>
                <a:srgbClr val="002569"/>
              </a:buClr>
              <a:buSzPts val="1800"/>
              <a:buFont typeface="Arial"/>
              <a:buChar char="–"/>
              <a:defRPr sz="2000" b="0" i="0" u="none" strike="noStrike" cap="none">
                <a:solidFill>
                  <a:srgbClr val="002569"/>
                </a:solidFill>
                <a:latin typeface="Calibri"/>
                <a:ea typeface="Calibri"/>
                <a:cs typeface="Calibri"/>
                <a:sym typeface="Calibri"/>
              </a:defRPr>
            </a:lvl2pPr>
            <a:lvl3pPr marL="1028700" marR="0" lvl="2" indent="-257175" algn="l" rtl="0">
              <a:lnSpc>
                <a:spcPct val="100000"/>
              </a:lnSpc>
              <a:spcBef>
                <a:spcPts val="270"/>
              </a:spcBef>
              <a:spcAft>
                <a:spcPts val="0"/>
              </a:spcAft>
              <a:buClr>
                <a:srgbClr val="002569"/>
              </a:buClr>
              <a:buSzPts val="1800"/>
              <a:buFont typeface="Arial"/>
              <a:buChar char="•"/>
              <a:defRPr sz="1800" b="0" i="0" u="none" strike="noStrike" cap="none">
                <a:solidFill>
                  <a:srgbClr val="002569"/>
                </a:solidFill>
                <a:latin typeface="Calibri"/>
                <a:ea typeface="Calibri"/>
                <a:cs typeface="Calibri"/>
                <a:sym typeface="Calibri"/>
              </a:defRPr>
            </a:lvl3pPr>
            <a:lvl4pPr marL="1371600" marR="0" lvl="3"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4pPr>
            <a:lvl5pPr marL="1714500" marR="0" lvl="4"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lnSpc>
                <a:spcPct val="115000"/>
              </a:lnSpc>
              <a:spcBef>
                <a:spcPts val="281"/>
              </a:spcBef>
              <a:buNone/>
            </a:pPr>
            <a:r>
              <a:rPr lang="en-GB" sz="675" i="1" dirty="0">
                <a:solidFill>
                  <a:srgbClr val="1F497D"/>
                </a:solidFill>
                <a:latin typeface="Arial"/>
                <a:ea typeface="Arial"/>
                <a:cs typeface="Arial"/>
                <a:sym typeface="Arial"/>
              </a:rPr>
              <a:t>Ellipsoid  Inc Angle (Goal)</a:t>
            </a:r>
            <a:endParaRPr lang="en-GB" sz="619" i="1" dirty="0">
              <a:solidFill>
                <a:srgbClr val="1F497D"/>
              </a:solidFill>
              <a:latin typeface="Arial"/>
              <a:ea typeface="Arial"/>
              <a:cs typeface="Arial"/>
              <a:sym typeface="Arial"/>
            </a:endParaRPr>
          </a:p>
        </p:txBody>
      </p:sp>
      <p:sp>
        <p:nvSpPr>
          <p:cNvPr id="33" name="Google Shape;324;p54">
            <a:extLst>
              <a:ext uri="{FF2B5EF4-FFF2-40B4-BE49-F238E27FC236}">
                <a16:creationId xmlns:a16="http://schemas.microsoft.com/office/drawing/2014/main" id="{540B3E4B-C2DA-F94F-8B20-B57D8EBE7E52}"/>
              </a:ext>
            </a:extLst>
          </p:cNvPr>
          <p:cNvSpPr txBox="1">
            <a:spLocks/>
          </p:cNvSpPr>
          <p:nvPr/>
        </p:nvSpPr>
        <p:spPr>
          <a:xfrm>
            <a:off x="4847895" y="4614144"/>
            <a:ext cx="1064924" cy="261681"/>
          </a:xfrm>
          <a:prstGeom prst="rect">
            <a:avLst/>
          </a:prstGeom>
          <a:noFill/>
          <a:ln>
            <a:noFill/>
          </a:ln>
        </p:spPr>
        <p:txBody>
          <a:bodyPr spcFirstLastPara="1" wrap="square" lIns="51427" tIns="25706" rIns="51427" bIns="25706" anchor="t" anchorCtr="0">
            <a:noAutofit/>
          </a:bodyPr>
          <a:lstStyle>
            <a:defPPr marR="0" lvl="0" algn="l" rtl="0">
              <a:lnSpc>
                <a:spcPct val="100000"/>
              </a:lnSpc>
              <a:spcBef>
                <a:spcPts val="0"/>
              </a:spcBef>
              <a:spcAft>
                <a:spcPts val="0"/>
              </a:spcAft>
            </a:defPPr>
            <a:lvl1pPr marL="342900" marR="0" lvl="0" indent="-257175" algn="l" rtl="0">
              <a:lnSpc>
                <a:spcPct val="100000"/>
              </a:lnSpc>
              <a:spcBef>
                <a:spcPts val="270"/>
              </a:spcBef>
              <a:spcAft>
                <a:spcPts val="0"/>
              </a:spcAft>
              <a:buClr>
                <a:srgbClr val="002569"/>
              </a:buClr>
              <a:buSzPts val="1800"/>
              <a:buFont typeface="Arial"/>
              <a:buChar char="•"/>
              <a:defRPr sz="2400" b="1" i="0" u="none" strike="noStrike" cap="none">
                <a:solidFill>
                  <a:srgbClr val="002569"/>
                </a:solidFill>
                <a:latin typeface="Calibri"/>
                <a:ea typeface="Calibri"/>
                <a:cs typeface="Calibri"/>
                <a:sym typeface="Calibri"/>
              </a:defRPr>
            </a:lvl1pPr>
            <a:lvl2pPr marL="685800" marR="0" lvl="1" indent="-257175" algn="l" rtl="0">
              <a:lnSpc>
                <a:spcPct val="100000"/>
              </a:lnSpc>
              <a:spcBef>
                <a:spcPts val="270"/>
              </a:spcBef>
              <a:spcAft>
                <a:spcPts val="0"/>
              </a:spcAft>
              <a:buClr>
                <a:srgbClr val="002569"/>
              </a:buClr>
              <a:buSzPts val="1800"/>
              <a:buFont typeface="Arial"/>
              <a:buChar char="–"/>
              <a:defRPr sz="2000" b="0" i="0" u="none" strike="noStrike" cap="none">
                <a:solidFill>
                  <a:srgbClr val="002569"/>
                </a:solidFill>
                <a:latin typeface="Calibri"/>
                <a:ea typeface="Calibri"/>
                <a:cs typeface="Calibri"/>
                <a:sym typeface="Calibri"/>
              </a:defRPr>
            </a:lvl2pPr>
            <a:lvl3pPr marL="1028700" marR="0" lvl="2" indent="-257175" algn="l" rtl="0">
              <a:lnSpc>
                <a:spcPct val="100000"/>
              </a:lnSpc>
              <a:spcBef>
                <a:spcPts val="270"/>
              </a:spcBef>
              <a:spcAft>
                <a:spcPts val="0"/>
              </a:spcAft>
              <a:buClr>
                <a:srgbClr val="002569"/>
              </a:buClr>
              <a:buSzPts val="1800"/>
              <a:buFont typeface="Arial"/>
              <a:buChar char="•"/>
              <a:defRPr sz="1800" b="0" i="0" u="none" strike="noStrike" cap="none">
                <a:solidFill>
                  <a:srgbClr val="002569"/>
                </a:solidFill>
                <a:latin typeface="Calibri"/>
                <a:ea typeface="Calibri"/>
                <a:cs typeface="Calibri"/>
                <a:sym typeface="Calibri"/>
              </a:defRPr>
            </a:lvl3pPr>
            <a:lvl4pPr marL="1371600" marR="0" lvl="3"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4pPr>
            <a:lvl5pPr marL="1714500" marR="0" lvl="4"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lnSpc>
                <a:spcPct val="115000"/>
              </a:lnSpc>
              <a:spcBef>
                <a:spcPts val="281"/>
              </a:spcBef>
              <a:buNone/>
            </a:pPr>
            <a:r>
              <a:rPr lang="en-GB" sz="675" i="1" dirty="0">
                <a:solidFill>
                  <a:srgbClr val="1F497D"/>
                </a:solidFill>
                <a:latin typeface="Arial"/>
                <a:ea typeface="Arial"/>
                <a:cs typeface="Arial"/>
                <a:sym typeface="Arial"/>
              </a:rPr>
              <a:t>Noise Power (Goal)</a:t>
            </a:r>
            <a:endParaRPr lang="en-GB" sz="619" i="1" dirty="0">
              <a:solidFill>
                <a:srgbClr val="1F497D"/>
              </a:solidFill>
              <a:latin typeface="Arial"/>
              <a:ea typeface="Arial"/>
              <a:cs typeface="Arial"/>
              <a:sym typeface="Arial"/>
            </a:endParaRPr>
          </a:p>
        </p:txBody>
      </p:sp>
      <p:sp>
        <p:nvSpPr>
          <p:cNvPr id="35" name="Google Shape;323;p54">
            <a:extLst>
              <a:ext uri="{FF2B5EF4-FFF2-40B4-BE49-F238E27FC236}">
                <a16:creationId xmlns:a16="http://schemas.microsoft.com/office/drawing/2014/main" id="{59C19138-2E62-AF43-8D5B-FB9F67950FE8}"/>
              </a:ext>
            </a:extLst>
          </p:cNvPr>
          <p:cNvSpPr txBox="1">
            <a:spLocks/>
          </p:cNvSpPr>
          <p:nvPr/>
        </p:nvSpPr>
        <p:spPr>
          <a:xfrm>
            <a:off x="843838" y="2612056"/>
            <a:ext cx="3276600" cy="211444"/>
          </a:xfrm>
          <a:prstGeom prst="rect">
            <a:avLst/>
          </a:prstGeom>
          <a:noFill/>
          <a:ln>
            <a:noFill/>
          </a:ln>
        </p:spPr>
        <p:txBody>
          <a:bodyPr spcFirstLastPara="1" wrap="square" lIns="51427" tIns="25706" rIns="51427" bIns="25706" anchor="t" anchorCtr="0">
            <a:noAutofit/>
          </a:bodyPr>
          <a:lstStyle>
            <a:defPPr marR="0" lvl="0" algn="l" rtl="0">
              <a:lnSpc>
                <a:spcPct val="100000"/>
              </a:lnSpc>
              <a:spcBef>
                <a:spcPts val="0"/>
              </a:spcBef>
              <a:spcAft>
                <a:spcPts val="0"/>
              </a:spcAft>
            </a:defPPr>
            <a:lvl1pPr marL="342900" marR="0" lvl="0" indent="-257175" algn="l" rtl="0">
              <a:lnSpc>
                <a:spcPct val="100000"/>
              </a:lnSpc>
              <a:spcBef>
                <a:spcPts val="270"/>
              </a:spcBef>
              <a:spcAft>
                <a:spcPts val="0"/>
              </a:spcAft>
              <a:buClr>
                <a:srgbClr val="002569"/>
              </a:buClr>
              <a:buSzPts val="1800"/>
              <a:buFont typeface="Arial"/>
              <a:buChar char="•"/>
              <a:defRPr sz="2400" b="1" i="0" u="none" strike="noStrike" cap="none">
                <a:solidFill>
                  <a:srgbClr val="002569"/>
                </a:solidFill>
                <a:latin typeface="Calibri"/>
                <a:ea typeface="Calibri"/>
                <a:cs typeface="Calibri"/>
                <a:sym typeface="Calibri"/>
              </a:defRPr>
            </a:lvl1pPr>
            <a:lvl2pPr marL="685800" marR="0" lvl="1" indent="-257175" algn="l" rtl="0">
              <a:lnSpc>
                <a:spcPct val="100000"/>
              </a:lnSpc>
              <a:spcBef>
                <a:spcPts val="270"/>
              </a:spcBef>
              <a:spcAft>
                <a:spcPts val="0"/>
              </a:spcAft>
              <a:buClr>
                <a:srgbClr val="002569"/>
              </a:buClr>
              <a:buSzPts val="1800"/>
              <a:buFont typeface="Arial"/>
              <a:buChar char="–"/>
              <a:defRPr sz="2000" b="0" i="0" u="none" strike="noStrike" cap="none">
                <a:solidFill>
                  <a:srgbClr val="002569"/>
                </a:solidFill>
                <a:latin typeface="Calibri"/>
                <a:ea typeface="Calibri"/>
                <a:cs typeface="Calibri"/>
                <a:sym typeface="Calibri"/>
              </a:defRPr>
            </a:lvl2pPr>
            <a:lvl3pPr marL="1028700" marR="0" lvl="2" indent="-257175" algn="l" rtl="0">
              <a:lnSpc>
                <a:spcPct val="100000"/>
              </a:lnSpc>
              <a:spcBef>
                <a:spcPts val="270"/>
              </a:spcBef>
              <a:spcAft>
                <a:spcPts val="0"/>
              </a:spcAft>
              <a:buClr>
                <a:srgbClr val="002569"/>
              </a:buClr>
              <a:buSzPts val="1800"/>
              <a:buFont typeface="Arial"/>
              <a:buChar char="•"/>
              <a:defRPr sz="1800" b="0" i="0" u="none" strike="noStrike" cap="none">
                <a:solidFill>
                  <a:srgbClr val="002569"/>
                </a:solidFill>
                <a:latin typeface="Calibri"/>
                <a:ea typeface="Calibri"/>
                <a:cs typeface="Calibri"/>
                <a:sym typeface="Calibri"/>
              </a:defRPr>
            </a:lvl3pPr>
            <a:lvl4pPr marL="1371600" marR="0" lvl="3"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4pPr>
            <a:lvl5pPr marL="1714500" marR="0" lvl="4"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lnSpc>
                <a:spcPct val="115000"/>
              </a:lnSpc>
              <a:spcBef>
                <a:spcPts val="281"/>
              </a:spcBef>
              <a:buNone/>
            </a:pPr>
            <a:r>
              <a:rPr lang="en-GB" sz="900" dirty="0">
                <a:solidFill>
                  <a:srgbClr val="1F497D"/>
                </a:solidFill>
                <a:latin typeface="Arial"/>
                <a:ea typeface="Arial"/>
                <a:cs typeface="Arial"/>
                <a:sym typeface="Arial"/>
              </a:rPr>
              <a:t>3. General Metadata</a:t>
            </a:r>
            <a:endParaRPr lang="en-GB" sz="825" b="0" dirty="0">
              <a:solidFill>
                <a:srgbClr val="1F497D"/>
              </a:solidFill>
              <a:latin typeface="Arial"/>
              <a:ea typeface="Arial"/>
              <a:cs typeface="Arial"/>
              <a:sym typeface="Arial"/>
            </a:endParaRPr>
          </a:p>
        </p:txBody>
      </p:sp>
      <p:sp>
        <p:nvSpPr>
          <p:cNvPr id="36" name="Google Shape;323;p54">
            <a:extLst>
              <a:ext uri="{FF2B5EF4-FFF2-40B4-BE49-F238E27FC236}">
                <a16:creationId xmlns:a16="http://schemas.microsoft.com/office/drawing/2014/main" id="{AA64FFB7-550A-DB4A-BC61-7A23E63B0742}"/>
              </a:ext>
            </a:extLst>
          </p:cNvPr>
          <p:cNvSpPr txBox="1">
            <a:spLocks/>
          </p:cNvSpPr>
          <p:nvPr/>
        </p:nvSpPr>
        <p:spPr>
          <a:xfrm>
            <a:off x="1488022" y="947486"/>
            <a:ext cx="1988232" cy="211444"/>
          </a:xfrm>
          <a:prstGeom prst="rect">
            <a:avLst/>
          </a:prstGeom>
          <a:noFill/>
          <a:ln>
            <a:noFill/>
          </a:ln>
        </p:spPr>
        <p:txBody>
          <a:bodyPr spcFirstLastPara="1" wrap="square" lIns="51427" tIns="25706" rIns="51427" bIns="25706" anchor="t" anchorCtr="0">
            <a:noAutofit/>
          </a:bodyPr>
          <a:lstStyle>
            <a:defPPr marR="0" lvl="0" algn="l" rtl="0">
              <a:lnSpc>
                <a:spcPct val="100000"/>
              </a:lnSpc>
              <a:spcBef>
                <a:spcPts val="0"/>
              </a:spcBef>
              <a:spcAft>
                <a:spcPts val="0"/>
              </a:spcAft>
            </a:defPPr>
            <a:lvl1pPr marL="342900" marR="0" lvl="0" indent="-257175" algn="l" rtl="0">
              <a:lnSpc>
                <a:spcPct val="100000"/>
              </a:lnSpc>
              <a:spcBef>
                <a:spcPts val="270"/>
              </a:spcBef>
              <a:spcAft>
                <a:spcPts val="0"/>
              </a:spcAft>
              <a:buClr>
                <a:srgbClr val="002569"/>
              </a:buClr>
              <a:buSzPts val="1800"/>
              <a:buFont typeface="Arial"/>
              <a:buChar char="•"/>
              <a:defRPr sz="2400" b="1" i="0" u="none" strike="noStrike" cap="none">
                <a:solidFill>
                  <a:srgbClr val="002569"/>
                </a:solidFill>
                <a:latin typeface="Calibri"/>
                <a:ea typeface="Calibri"/>
                <a:cs typeface="Calibri"/>
                <a:sym typeface="Calibri"/>
              </a:defRPr>
            </a:lvl1pPr>
            <a:lvl2pPr marL="685800" marR="0" lvl="1" indent="-257175" algn="l" rtl="0">
              <a:lnSpc>
                <a:spcPct val="100000"/>
              </a:lnSpc>
              <a:spcBef>
                <a:spcPts val="270"/>
              </a:spcBef>
              <a:spcAft>
                <a:spcPts val="0"/>
              </a:spcAft>
              <a:buClr>
                <a:srgbClr val="002569"/>
              </a:buClr>
              <a:buSzPts val="1800"/>
              <a:buFont typeface="Arial"/>
              <a:buChar char="–"/>
              <a:defRPr sz="2000" b="0" i="0" u="none" strike="noStrike" cap="none">
                <a:solidFill>
                  <a:srgbClr val="002569"/>
                </a:solidFill>
                <a:latin typeface="Calibri"/>
                <a:ea typeface="Calibri"/>
                <a:cs typeface="Calibri"/>
                <a:sym typeface="Calibri"/>
              </a:defRPr>
            </a:lvl2pPr>
            <a:lvl3pPr marL="1028700" marR="0" lvl="2" indent="-257175" algn="l" rtl="0">
              <a:lnSpc>
                <a:spcPct val="100000"/>
              </a:lnSpc>
              <a:spcBef>
                <a:spcPts val="270"/>
              </a:spcBef>
              <a:spcAft>
                <a:spcPts val="0"/>
              </a:spcAft>
              <a:buClr>
                <a:srgbClr val="002569"/>
              </a:buClr>
              <a:buSzPts val="1800"/>
              <a:buFont typeface="Arial"/>
              <a:buChar char="•"/>
              <a:defRPr sz="1800" b="0" i="0" u="none" strike="noStrike" cap="none">
                <a:solidFill>
                  <a:srgbClr val="002569"/>
                </a:solidFill>
                <a:latin typeface="Calibri"/>
                <a:ea typeface="Calibri"/>
                <a:cs typeface="Calibri"/>
                <a:sym typeface="Calibri"/>
              </a:defRPr>
            </a:lvl3pPr>
            <a:lvl4pPr marL="1371600" marR="0" lvl="3"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4pPr>
            <a:lvl5pPr marL="1714500" marR="0" lvl="4"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lnSpc>
                <a:spcPct val="115000"/>
              </a:lnSpc>
              <a:spcBef>
                <a:spcPts val="281"/>
              </a:spcBef>
              <a:buNone/>
            </a:pPr>
            <a:r>
              <a:rPr lang="en-GB" sz="900" dirty="0">
                <a:solidFill>
                  <a:srgbClr val="1F497D"/>
                </a:solidFill>
                <a:latin typeface="Arial"/>
                <a:ea typeface="Arial"/>
                <a:cs typeface="Arial"/>
                <a:sym typeface="Arial"/>
              </a:rPr>
              <a:t>1. Radar Measurements </a:t>
            </a:r>
          </a:p>
          <a:p>
            <a:pPr marL="0" indent="0" algn="ctr">
              <a:lnSpc>
                <a:spcPct val="115000"/>
              </a:lnSpc>
              <a:spcBef>
                <a:spcPts val="281"/>
              </a:spcBef>
              <a:buNone/>
            </a:pPr>
            <a:r>
              <a:rPr lang="en-GB" sz="900" dirty="0">
                <a:solidFill>
                  <a:srgbClr val="1F497D"/>
                </a:solidFill>
                <a:latin typeface="Arial"/>
                <a:ea typeface="Arial"/>
                <a:cs typeface="Arial"/>
                <a:sym typeface="Arial"/>
              </a:rPr>
              <a:t>Radiometric and Geometric specs</a:t>
            </a:r>
            <a:endParaRPr lang="en-GB" sz="825" b="0" dirty="0">
              <a:solidFill>
                <a:srgbClr val="1F497D"/>
              </a:solidFill>
              <a:latin typeface="Arial"/>
              <a:ea typeface="Arial"/>
              <a:cs typeface="Arial"/>
              <a:sym typeface="Arial"/>
            </a:endParaRPr>
          </a:p>
        </p:txBody>
      </p:sp>
      <p:sp>
        <p:nvSpPr>
          <p:cNvPr id="37" name="Google Shape;266;p48">
            <a:extLst>
              <a:ext uri="{FF2B5EF4-FFF2-40B4-BE49-F238E27FC236}">
                <a16:creationId xmlns:a16="http://schemas.microsoft.com/office/drawing/2014/main" id="{D81BD754-DA6C-0948-B893-FA7359DBA1FE}"/>
              </a:ext>
            </a:extLst>
          </p:cNvPr>
          <p:cNvSpPr txBox="1">
            <a:spLocks noGrp="1"/>
          </p:cNvSpPr>
          <p:nvPr>
            <p:ph type="title"/>
          </p:nvPr>
        </p:nvSpPr>
        <p:spPr>
          <a:xfrm>
            <a:off x="2502431" y="-1"/>
            <a:ext cx="4398300" cy="857250"/>
          </a:xfrm>
          <a:prstGeom prst="rect">
            <a:avLst/>
          </a:prstGeom>
          <a:noFill/>
          <a:ln>
            <a:noFill/>
          </a:ln>
        </p:spPr>
        <p:txBody>
          <a:bodyPr spcFirstLastPara="1" wrap="square" lIns="68569" tIns="34275" rIns="68569" bIns="34275" anchor="ctr" anchorCtr="0">
            <a:noAutofit/>
          </a:bodyPr>
          <a:lstStyle/>
          <a:p>
            <a:pPr rtl="0">
              <a:buClr>
                <a:schemeClr val="dk1"/>
              </a:buClr>
              <a:buSzPts val="1100"/>
            </a:pPr>
            <a:r>
              <a:rPr lang="en" sz="2100" dirty="0"/>
              <a:t>CEOS-ARD for SAR</a:t>
            </a:r>
            <a:endParaRPr sz="2100" dirty="0"/>
          </a:p>
          <a:p>
            <a:pPr rtl="0">
              <a:buSzPts val="2400"/>
            </a:pPr>
            <a:r>
              <a:rPr lang="en" sz="2100" dirty="0"/>
              <a:t>General PFS structure</a:t>
            </a:r>
            <a:endParaRPr sz="2100" dirty="0"/>
          </a:p>
        </p:txBody>
      </p:sp>
      <p:pic>
        <p:nvPicPr>
          <p:cNvPr id="26" name="Google Shape;322;p54">
            <a:extLst>
              <a:ext uri="{FF2B5EF4-FFF2-40B4-BE49-F238E27FC236}">
                <a16:creationId xmlns:a16="http://schemas.microsoft.com/office/drawing/2014/main" id="{D4907FE1-CCEA-3C4C-A0F2-8E2142C22448}"/>
              </a:ext>
            </a:extLst>
          </p:cNvPr>
          <p:cNvPicPr preferRelativeResize="0">
            <a:picLocks noChangeAspect="1"/>
          </p:cNvPicPr>
          <p:nvPr/>
        </p:nvPicPr>
        <p:blipFill>
          <a:blip r:embed="rId3">
            <a:alphaModFix/>
          </a:blip>
          <a:stretch>
            <a:fillRect/>
          </a:stretch>
        </p:blipFill>
        <p:spPr>
          <a:xfrm>
            <a:off x="1105997" y="1382422"/>
            <a:ext cx="2755412" cy="1080000"/>
          </a:xfrm>
          <a:prstGeom prst="rect">
            <a:avLst/>
          </a:prstGeom>
          <a:noFill/>
          <a:ln>
            <a:noFill/>
          </a:ln>
        </p:spPr>
      </p:pic>
      <p:sp>
        <p:nvSpPr>
          <p:cNvPr id="34" name="Google Shape;317;p54">
            <a:extLst>
              <a:ext uri="{FF2B5EF4-FFF2-40B4-BE49-F238E27FC236}">
                <a16:creationId xmlns:a16="http://schemas.microsoft.com/office/drawing/2014/main" id="{2D726641-595F-2E4A-B74B-09057416FC2C}"/>
              </a:ext>
            </a:extLst>
          </p:cNvPr>
          <p:cNvSpPr>
            <a:spLocks noGrp="1"/>
          </p:cNvSpPr>
          <p:nvPr>
            <p:ph type="sldNum" idx="12"/>
          </p:nvPr>
        </p:nvSpPr>
        <p:spPr>
          <a:xfrm>
            <a:off x="8915400" y="4933950"/>
            <a:ext cx="146475" cy="140400"/>
          </a:xfrm>
          <a:prstGeom prst="roundRect">
            <a:avLst>
              <a:gd name="adj" fmla="val 16667"/>
            </a:avLst>
          </a:prstGeom>
          <a:solidFill>
            <a:schemeClr val="lt1">
              <a:alpha val="48240"/>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noAutofit/>
          </a:bodyPr>
          <a:lstStyle/>
          <a:p>
            <a:fld id="{00000000-1234-1234-1234-123412341234}" type="slidenum">
              <a:rPr lang="en"/>
              <a:pPr/>
              <a:t>7</a:t>
            </a:fld>
            <a:endParaRPr dirty="0"/>
          </a:p>
        </p:txBody>
      </p:sp>
      <p:grpSp>
        <p:nvGrpSpPr>
          <p:cNvPr id="3" name="Group 2">
            <a:extLst>
              <a:ext uri="{FF2B5EF4-FFF2-40B4-BE49-F238E27FC236}">
                <a16:creationId xmlns:a16="http://schemas.microsoft.com/office/drawing/2014/main" id="{EA66B42F-8169-D640-BF7B-E929B2830FFA}"/>
              </a:ext>
            </a:extLst>
          </p:cNvPr>
          <p:cNvGrpSpPr/>
          <p:nvPr/>
        </p:nvGrpSpPr>
        <p:grpSpPr>
          <a:xfrm>
            <a:off x="4701581" y="1366027"/>
            <a:ext cx="2899209" cy="3325564"/>
            <a:chOff x="4701581" y="1276350"/>
            <a:chExt cx="2899209" cy="3325564"/>
          </a:xfrm>
        </p:grpSpPr>
        <p:grpSp>
          <p:nvGrpSpPr>
            <p:cNvPr id="12" name="Group 11">
              <a:extLst>
                <a:ext uri="{FF2B5EF4-FFF2-40B4-BE49-F238E27FC236}">
                  <a16:creationId xmlns:a16="http://schemas.microsoft.com/office/drawing/2014/main" id="{2DFCABFB-E9EE-2B46-8A15-225E66E4679E}"/>
                </a:ext>
              </a:extLst>
            </p:cNvPr>
            <p:cNvGrpSpPr>
              <a:grpSpLocks noChangeAspect="1"/>
            </p:cNvGrpSpPr>
            <p:nvPr/>
          </p:nvGrpSpPr>
          <p:grpSpPr>
            <a:xfrm>
              <a:off x="4701581" y="2503206"/>
              <a:ext cx="2897961" cy="982944"/>
              <a:chOff x="1337850" y="2067150"/>
              <a:chExt cx="6548851" cy="2570718"/>
            </a:xfrm>
          </p:grpSpPr>
          <p:pic>
            <p:nvPicPr>
              <p:cNvPr id="13" name="Google Shape;346;p56">
                <a:extLst>
                  <a:ext uri="{FF2B5EF4-FFF2-40B4-BE49-F238E27FC236}">
                    <a16:creationId xmlns:a16="http://schemas.microsoft.com/office/drawing/2014/main" id="{2411A28E-0DE6-534E-9760-54BDC459DE73}"/>
                  </a:ext>
                </a:extLst>
              </p:cNvPr>
              <p:cNvPicPr preferRelativeResize="0">
                <a:picLocks noChangeAspect="1"/>
              </p:cNvPicPr>
              <p:nvPr/>
            </p:nvPicPr>
            <p:blipFill>
              <a:blip r:embed="rId4">
                <a:alphaModFix/>
              </a:blip>
              <a:stretch>
                <a:fillRect/>
              </a:stretch>
            </p:blipFill>
            <p:spPr>
              <a:xfrm>
                <a:off x="1337850" y="2067150"/>
                <a:ext cx="3269398" cy="2570718"/>
              </a:xfrm>
              <a:prstGeom prst="rect">
                <a:avLst/>
              </a:prstGeom>
              <a:noFill/>
              <a:ln>
                <a:noFill/>
              </a:ln>
            </p:spPr>
          </p:pic>
          <p:pic>
            <p:nvPicPr>
              <p:cNvPr id="14" name="Google Shape;347;p56">
                <a:extLst>
                  <a:ext uri="{FF2B5EF4-FFF2-40B4-BE49-F238E27FC236}">
                    <a16:creationId xmlns:a16="http://schemas.microsoft.com/office/drawing/2014/main" id="{8F7B4591-D4F1-C849-B62A-1493824F46D2}"/>
                  </a:ext>
                </a:extLst>
              </p:cNvPr>
              <p:cNvPicPr preferRelativeResize="0">
                <a:picLocks noChangeAspect="1"/>
              </p:cNvPicPr>
              <p:nvPr/>
            </p:nvPicPr>
            <p:blipFill>
              <a:blip r:embed="rId5">
                <a:alphaModFix/>
              </a:blip>
              <a:stretch>
                <a:fillRect/>
              </a:stretch>
            </p:blipFill>
            <p:spPr>
              <a:xfrm>
                <a:off x="4623132" y="2068238"/>
                <a:ext cx="3263569" cy="2568356"/>
              </a:xfrm>
              <a:prstGeom prst="rect">
                <a:avLst/>
              </a:prstGeom>
              <a:noFill/>
              <a:ln>
                <a:noFill/>
              </a:ln>
            </p:spPr>
          </p:pic>
        </p:grpSp>
        <p:pic>
          <p:nvPicPr>
            <p:cNvPr id="19" name="Google Shape;358;p57">
              <a:extLst>
                <a:ext uri="{FF2B5EF4-FFF2-40B4-BE49-F238E27FC236}">
                  <a16:creationId xmlns:a16="http://schemas.microsoft.com/office/drawing/2014/main" id="{3F3766A9-91FE-8A48-805D-9C925193C31F}"/>
                </a:ext>
              </a:extLst>
            </p:cNvPr>
            <p:cNvPicPr preferRelativeResize="0">
              <a:picLocks noChangeAspect="1"/>
            </p:cNvPicPr>
            <p:nvPr/>
          </p:nvPicPr>
          <p:blipFill>
            <a:blip r:embed="rId6">
              <a:alphaModFix/>
            </a:blip>
            <a:stretch>
              <a:fillRect/>
            </a:stretch>
          </p:blipFill>
          <p:spPr>
            <a:xfrm>
              <a:off x="6178440" y="3733785"/>
              <a:ext cx="1278403" cy="868129"/>
            </a:xfrm>
            <a:prstGeom prst="rect">
              <a:avLst/>
            </a:prstGeom>
            <a:noFill/>
            <a:ln>
              <a:noFill/>
            </a:ln>
          </p:spPr>
        </p:pic>
        <p:pic>
          <p:nvPicPr>
            <p:cNvPr id="20" name="Google Shape;360;p57">
              <a:extLst>
                <a:ext uri="{FF2B5EF4-FFF2-40B4-BE49-F238E27FC236}">
                  <a16:creationId xmlns:a16="http://schemas.microsoft.com/office/drawing/2014/main" id="{C0F96CB7-D20A-DB41-BA32-5119F98FA3B2}"/>
                </a:ext>
              </a:extLst>
            </p:cNvPr>
            <p:cNvPicPr preferRelativeResize="0">
              <a:picLocks noChangeAspect="1"/>
            </p:cNvPicPr>
            <p:nvPr/>
          </p:nvPicPr>
          <p:blipFill>
            <a:blip r:embed="rId7">
              <a:alphaModFix/>
            </a:blip>
            <a:stretch>
              <a:fillRect/>
            </a:stretch>
          </p:blipFill>
          <p:spPr>
            <a:xfrm>
              <a:off x="4824832" y="3733125"/>
              <a:ext cx="1347368" cy="868131"/>
            </a:xfrm>
            <a:prstGeom prst="rect">
              <a:avLst/>
            </a:prstGeom>
            <a:noFill/>
            <a:ln>
              <a:noFill/>
            </a:ln>
          </p:spPr>
        </p:pic>
        <p:grpSp>
          <p:nvGrpSpPr>
            <p:cNvPr id="2" name="Group 1">
              <a:extLst>
                <a:ext uri="{FF2B5EF4-FFF2-40B4-BE49-F238E27FC236}">
                  <a16:creationId xmlns:a16="http://schemas.microsoft.com/office/drawing/2014/main" id="{4D20A0C0-FA58-9440-AA7A-5D5541F97BEE}"/>
                </a:ext>
              </a:extLst>
            </p:cNvPr>
            <p:cNvGrpSpPr/>
            <p:nvPr/>
          </p:nvGrpSpPr>
          <p:grpSpPr>
            <a:xfrm>
              <a:off x="4724400" y="1276350"/>
              <a:ext cx="2876390" cy="993675"/>
              <a:chOff x="4724400" y="1276350"/>
              <a:chExt cx="2876390" cy="993675"/>
            </a:xfrm>
          </p:grpSpPr>
          <p:pic>
            <p:nvPicPr>
              <p:cNvPr id="11" name="Google Shape;335;p55">
                <a:extLst>
                  <a:ext uri="{FF2B5EF4-FFF2-40B4-BE49-F238E27FC236}">
                    <a16:creationId xmlns:a16="http://schemas.microsoft.com/office/drawing/2014/main" id="{1EB0F859-06C9-1C4D-BFD6-4A4703FBE5CB}"/>
                  </a:ext>
                </a:extLst>
              </p:cNvPr>
              <p:cNvPicPr preferRelativeResize="0">
                <a:picLocks noChangeAspect="1"/>
              </p:cNvPicPr>
              <p:nvPr/>
            </p:nvPicPr>
            <p:blipFill rotWithShape="1">
              <a:blip r:embed="rId8">
                <a:alphaModFix/>
              </a:blip>
              <a:srcRect l="49990"/>
              <a:stretch/>
            </p:blipFill>
            <p:spPr>
              <a:xfrm>
                <a:off x="4724400" y="1276350"/>
                <a:ext cx="1428700" cy="993675"/>
              </a:xfrm>
              <a:prstGeom prst="rect">
                <a:avLst/>
              </a:prstGeom>
              <a:noFill/>
              <a:ln>
                <a:noFill/>
              </a:ln>
            </p:spPr>
          </p:pic>
          <p:pic>
            <p:nvPicPr>
              <p:cNvPr id="38" name="Google Shape;335;p55">
                <a:extLst>
                  <a:ext uri="{FF2B5EF4-FFF2-40B4-BE49-F238E27FC236}">
                    <a16:creationId xmlns:a16="http://schemas.microsoft.com/office/drawing/2014/main" id="{8F2B89F2-5F37-2E47-81C5-05C075496224}"/>
                  </a:ext>
                </a:extLst>
              </p:cNvPr>
              <p:cNvPicPr preferRelativeResize="0">
                <a:picLocks noChangeAspect="1"/>
              </p:cNvPicPr>
              <p:nvPr/>
            </p:nvPicPr>
            <p:blipFill rotWithShape="1">
              <a:blip r:embed="rId8">
                <a:alphaModFix/>
              </a:blip>
              <a:srcRect r="49990"/>
              <a:stretch/>
            </p:blipFill>
            <p:spPr>
              <a:xfrm>
                <a:off x="6172200" y="1276350"/>
                <a:ext cx="1428590" cy="993599"/>
              </a:xfrm>
              <a:prstGeom prst="rect">
                <a:avLst/>
              </a:prstGeom>
              <a:noFill/>
              <a:ln>
                <a:noFill/>
              </a:ln>
            </p:spPr>
          </p:pic>
        </p:grpSp>
      </p:grpSp>
      <p:sp>
        <p:nvSpPr>
          <p:cNvPr id="40" name="Google Shape;319;p54">
            <a:extLst>
              <a:ext uri="{FF2B5EF4-FFF2-40B4-BE49-F238E27FC236}">
                <a16:creationId xmlns:a16="http://schemas.microsoft.com/office/drawing/2014/main" id="{06DCE31E-10A0-DF47-A012-74952077F346}"/>
              </a:ext>
            </a:extLst>
          </p:cNvPr>
          <p:cNvSpPr txBox="1">
            <a:spLocks/>
          </p:cNvSpPr>
          <p:nvPr/>
        </p:nvSpPr>
        <p:spPr>
          <a:xfrm>
            <a:off x="8107270" y="3575340"/>
            <a:ext cx="954605" cy="389107"/>
          </a:xfrm>
          <a:prstGeom prst="rect">
            <a:avLst/>
          </a:prstGeom>
          <a:noFill/>
          <a:ln>
            <a:noFill/>
          </a:ln>
        </p:spPr>
        <p:txBody>
          <a:bodyPr spcFirstLastPara="1" wrap="square" lIns="51427" tIns="25706" rIns="51427" bIns="25706" anchor="t" anchorCtr="0">
            <a:noAutofit/>
          </a:bodyPr>
          <a:lstStyle>
            <a:lvl1pPr marL="342900" lvl="0" indent="-257175" algn="l">
              <a:spcBef>
                <a:spcPts val="270"/>
              </a:spcBef>
              <a:spcAft>
                <a:spcPts val="0"/>
              </a:spcAft>
              <a:buClr>
                <a:srgbClr val="002569"/>
              </a:buClr>
              <a:buSzPts val="1800"/>
              <a:buFont typeface="Arial"/>
              <a:buChar char="•"/>
              <a:defRPr sz="1800">
                <a:solidFill>
                  <a:srgbClr val="002569"/>
                </a:solidFill>
                <a:latin typeface="Arial Bold"/>
                <a:ea typeface="Arial Bold"/>
                <a:cs typeface="Arial Bold"/>
                <a:sym typeface="Arial Bold"/>
              </a:defRPr>
            </a:lvl1pPr>
            <a:lvl2pPr marL="685800" lvl="1" indent="-257175" algn="l">
              <a:spcBef>
                <a:spcPts val="270"/>
              </a:spcBef>
              <a:spcAft>
                <a:spcPts val="0"/>
              </a:spcAft>
              <a:buClr>
                <a:srgbClr val="002569"/>
              </a:buClr>
              <a:buSzPts val="1800"/>
              <a:buFont typeface="Arial"/>
              <a:buChar char="–"/>
              <a:defRPr sz="1800">
                <a:solidFill>
                  <a:srgbClr val="002569"/>
                </a:solidFill>
                <a:latin typeface="Arial Bold"/>
                <a:ea typeface="Arial Bold"/>
                <a:cs typeface="Arial Bold"/>
                <a:sym typeface="Arial Bold"/>
              </a:defRPr>
            </a:lvl2pPr>
            <a:lvl3pPr marL="1028700" lvl="2" indent="-257175" algn="l">
              <a:spcBef>
                <a:spcPts val="270"/>
              </a:spcBef>
              <a:spcAft>
                <a:spcPts val="0"/>
              </a:spcAft>
              <a:buClr>
                <a:srgbClr val="002569"/>
              </a:buClr>
              <a:buSzPts val="1800"/>
              <a:buFont typeface="Arial"/>
              <a:buChar char="•"/>
              <a:defRPr sz="1800">
                <a:solidFill>
                  <a:srgbClr val="002569"/>
                </a:solidFill>
                <a:latin typeface="Arial Bold"/>
                <a:ea typeface="Arial Bold"/>
                <a:cs typeface="Arial Bold"/>
                <a:sym typeface="Arial Bold"/>
              </a:defRPr>
            </a:lvl3pPr>
            <a:lvl4pPr marL="1371600" lvl="3" indent="-257175" algn="l">
              <a:spcBef>
                <a:spcPts val="270"/>
              </a:spcBef>
              <a:spcAft>
                <a:spcPts val="0"/>
              </a:spcAft>
              <a:buClr>
                <a:srgbClr val="002569"/>
              </a:buClr>
              <a:buSzPts val="1800"/>
              <a:buFont typeface="Arial"/>
              <a:buChar char="–"/>
              <a:defRPr sz="1800">
                <a:solidFill>
                  <a:srgbClr val="002569"/>
                </a:solidFill>
                <a:latin typeface="Arial Bold"/>
                <a:ea typeface="Arial Bold"/>
                <a:cs typeface="Arial Bold"/>
                <a:sym typeface="Arial Bold"/>
              </a:defRPr>
            </a:lvl4pPr>
            <a:lvl5pPr marL="1714500" lvl="4" indent="-257175" algn="l">
              <a:spcBef>
                <a:spcPts val="270"/>
              </a:spcBef>
              <a:spcAft>
                <a:spcPts val="0"/>
              </a:spcAft>
              <a:buClr>
                <a:srgbClr val="002569"/>
              </a:buClr>
              <a:buSzPts val="1800"/>
              <a:buFont typeface="Arial"/>
              <a:buChar char="»"/>
              <a:defRPr sz="1800">
                <a:solidFill>
                  <a:srgbClr val="002569"/>
                </a:solidFill>
                <a:latin typeface="Arial Bold"/>
                <a:ea typeface="Arial Bold"/>
                <a:cs typeface="Arial Bold"/>
                <a:sym typeface="Arial Bold"/>
              </a:defRPr>
            </a:lvl5pPr>
            <a:lvl6pPr marL="2057400" lvl="5" indent="-257175" algn="l">
              <a:spcBef>
                <a:spcPts val="270"/>
              </a:spcBef>
              <a:spcAft>
                <a:spcPts val="0"/>
              </a:spcAft>
              <a:buClr>
                <a:schemeClr val="dk1"/>
              </a:buClr>
              <a:buSzPts val="1800"/>
              <a:buFont typeface="Arial"/>
              <a:buChar char="•"/>
              <a:defRPr sz="1800">
                <a:solidFill>
                  <a:srgbClr val="002569"/>
                </a:solidFill>
                <a:latin typeface="Arial Bold"/>
                <a:ea typeface="Arial Bold"/>
                <a:cs typeface="Arial Bold"/>
                <a:sym typeface="Arial Bold"/>
              </a:defRPr>
            </a:lvl6pPr>
            <a:lvl7pPr marL="2400300" lvl="6" indent="-257175" algn="l">
              <a:spcBef>
                <a:spcPts val="270"/>
              </a:spcBef>
              <a:spcAft>
                <a:spcPts val="0"/>
              </a:spcAft>
              <a:buClr>
                <a:schemeClr val="dk1"/>
              </a:buClr>
              <a:buSzPts val="1800"/>
              <a:buFont typeface="Arial"/>
              <a:buChar char="•"/>
              <a:defRPr sz="1800">
                <a:solidFill>
                  <a:srgbClr val="002569"/>
                </a:solidFill>
                <a:latin typeface="Arial Bold"/>
                <a:ea typeface="Arial Bold"/>
                <a:cs typeface="Arial Bold"/>
                <a:sym typeface="Arial Bold"/>
              </a:defRPr>
            </a:lvl7pPr>
            <a:lvl8pPr marL="2743200" lvl="7" indent="-257175" algn="l">
              <a:spcBef>
                <a:spcPts val="270"/>
              </a:spcBef>
              <a:spcAft>
                <a:spcPts val="0"/>
              </a:spcAft>
              <a:buClr>
                <a:schemeClr val="dk1"/>
              </a:buClr>
              <a:buSzPts val="1800"/>
              <a:buFont typeface="Arial"/>
              <a:buChar char="•"/>
              <a:defRPr sz="1800">
                <a:solidFill>
                  <a:srgbClr val="002569"/>
                </a:solidFill>
                <a:latin typeface="Arial Bold"/>
                <a:ea typeface="Arial Bold"/>
                <a:cs typeface="Arial Bold"/>
                <a:sym typeface="Arial Bold"/>
              </a:defRPr>
            </a:lvl8pPr>
            <a:lvl9pPr marL="3086100" lvl="8" indent="-257175" algn="l">
              <a:spcBef>
                <a:spcPts val="270"/>
              </a:spcBef>
              <a:spcAft>
                <a:spcPts val="0"/>
              </a:spcAft>
              <a:buClr>
                <a:schemeClr val="dk1"/>
              </a:buClr>
              <a:buSzPts val="1800"/>
              <a:buFont typeface="Arial"/>
              <a:buChar char="•"/>
              <a:defRPr sz="1800">
                <a:solidFill>
                  <a:srgbClr val="002569"/>
                </a:solidFill>
                <a:latin typeface="Arial Bold"/>
                <a:ea typeface="Arial Bold"/>
                <a:cs typeface="Arial Bold"/>
                <a:sym typeface="Arial Bold"/>
              </a:defRPr>
            </a:lvl9pPr>
          </a:lstStyle>
          <a:p>
            <a:pPr marL="0" indent="0" defTabSz="914400">
              <a:lnSpc>
                <a:spcPct val="115000"/>
              </a:lnSpc>
              <a:spcBef>
                <a:spcPts val="281"/>
              </a:spcBef>
              <a:buFont typeface="Arial"/>
              <a:buNone/>
            </a:pPr>
            <a:r>
              <a:rPr lang="en-GB" sz="600" dirty="0">
                <a:solidFill>
                  <a:srgbClr val="1F497D"/>
                </a:solidFill>
                <a:latin typeface="Arial"/>
                <a:ea typeface="Arial"/>
                <a:cs typeface="Arial"/>
                <a:sym typeface="Arial"/>
              </a:rPr>
              <a:t>Sentinel-1 (Copernicus)</a:t>
            </a:r>
          </a:p>
          <a:p>
            <a:pPr marL="0" indent="0" defTabSz="914400">
              <a:lnSpc>
                <a:spcPct val="115000"/>
              </a:lnSpc>
              <a:spcBef>
                <a:spcPts val="281"/>
              </a:spcBef>
              <a:buFont typeface="Arial"/>
              <a:buNone/>
            </a:pPr>
            <a:r>
              <a:rPr lang="en-GB" sz="600" dirty="0">
                <a:solidFill>
                  <a:srgbClr val="1F497D"/>
                </a:solidFill>
                <a:latin typeface="Arial"/>
                <a:ea typeface="Arial"/>
                <a:cs typeface="Arial"/>
                <a:sym typeface="Arial"/>
              </a:rPr>
              <a:t>Processing: </a:t>
            </a:r>
          </a:p>
          <a:p>
            <a:pPr marL="0" indent="0" defTabSz="914400">
              <a:lnSpc>
                <a:spcPct val="115000"/>
              </a:lnSpc>
              <a:spcBef>
                <a:spcPts val="281"/>
              </a:spcBef>
              <a:buFont typeface="Arial"/>
              <a:buNone/>
            </a:pPr>
            <a:r>
              <a:rPr lang="en-GB" sz="600" dirty="0">
                <a:solidFill>
                  <a:srgbClr val="1F497D"/>
                </a:solidFill>
                <a:latin typeface="Arial"/>
                <a:ea typeface="Arial"/>
                <a:cs typeface="Arial"/>
                <a:sym typeface="Arial"/>
              </a:rPr>
              <a:t>Z-S Zhou, CSIRO</a:t>
            </a:r>
          </a:p>
        </p:txBody>
      </p:sp>
      <p:pic>
        <p:nvPicPr>
          <p:cNvPr id="7" name="Picture 6">
            <a:extLst>
              <a:ext uri="{FF2B5EF4-FFF2-40B4-BE49-F238E27FC236}">
                <a16:creationId xmlns:a16="http://schemas.microsoft.com/office/drawing/2014/main" id="{F9F35B17-C3C9-E343-824F-22CAA78FAEB3}"/>
              </a:ext>
            </a:extLst>
          </p:cNvPr>
          <p:cNvPicPr>
            <a:picLocks noChangeAspect="1"/>
          </p:cNvPicPr>
          <p:nvPr/>
        </p:nvPicPr>
        <p:blipFill rotWithShape="1">
          <a:blip r:embed="rId9"/>
          <a:srcRect b="14088"/>
          <a:stretch/>
        </p:blipFill>
        <p:spPr>
          <a:xfrm>
            <a:off x="423110" y="2823500"/>
            <a:ext cx="4161093" cy="2320000"/>
          </a:xfrm>
          <a:prstGeom prst="rect">
            <a:avLst/>
          </a:prstGeom>
        </p:spPr>
      </p:pic>
      <p:pic>
        <p:nvPicPr>
          <p:cNvPr id="45" name="Picture 44">
            <a:extLst>
              <a:ext uri="{FF2B5EF4-FFF2-40B4-BE49-F238E27FC236}">
                <a16:creationId xmlns:a16="http://schemas.microsoft.com/office/drawing/2014/main" id="{12DD9E69-0E48-4642-8864-0F4B6B305ED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023123" y="4126665"/>
            <a:ext cx="1120877" cy="914400"/>
          </a:xfrm>
          <a:prstGeom prst="rect">
            <a:avLst/>
          </a:prstGeom>
        </p:spPr>
      </p:pic>
    </p:spTree>
    <p:extLst>
      <p:ext uri="{BB962C8B-B14F-4D97-AF65-F5344CB8AC3E}">
        <p14:creationId xmlns:p14="http://schemas.microsoft.com/office/powerpoint/2010/main" val="1926050978"/>
      </p:ext>
    </p:extLst>
  </p:cSld>
  <p:clrMapOvr>
    <a:masterClrMapping/>
  </p:clrMapOvr>
  <mc:AlternateContent xmlns:mc="http://schemas.openxmlformats.org/markup-compatibility/2006" xmlns:p14="http://schemas.microsoft.com/office/powerpoint/2010/main">
    <mc:Choice Requires="p14">
      <p:transition spd="slow" p14:dur="2000" advTm="87035"/>
    </mc:Choice>
    <mc:Fallback xmlns="">
      <p:transition spd="slow" advTm="87035"/>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62"/>
          <p:cNvSpPr txBox="1">
            <a:spLocks noGrp="1"/>
          </p:cNvSpPr>
          <p:nvPr>
            <p:ph type="title"/>
          </p:nvPr>
        </p:nvSpPr>
        <p:spPr>
          <a:xfrm>
            <a:off x="2502431" y="-1"/>
            <a:ext cx="4398300" cy="857250"/>
          </a:xfrm>
          <a:prstGeom prst="rect">
            <a:avLst/>
          </a:prstGeom>
          <a:noFill/>
          <a:ln>
            <a:noFill/>
          </a:ln>
        </p:spPr>
        <p:txBody>
          <a:bodyPr spcFirstLastPara="1" wrap="square" lIns="68569" tIns="34275" rIns="68569" bIns="34275" anchor="ctr" anchorCtr="0">
            <a:noAutofit/>
          </a:bodyPr>
          <a:lstStyle/>
          <a:p>
            <a:pPr lvl="0" rtl="0">
              <a:buClr>
                <a:schemeClr val="dk1"/>
              </a:buClr>
              <a:buSzPts val="1100"/>
            </a:pPr>
            <a:r>
              <a:rPr lang="en" sz="2100" dirty="0"/>
              <a:t>CEOS-ARD for SAR</a:t>
            </a:r>
            <a:br>
              <a:rPr lang="en" sz="2100" dirty="0"/>
            </a:br>
            <a:r>
              <a:rPr lang="en" sz="1800" dirty="0"/>
              <a:t>Normalised Radar Backscatter (NRB)</a:t>
            </a:r>
            <a:r>
              <a:rPr lang="en" sz="750" dirty="0">
                <a:solidFill>
                  <a:schemeClr val="dk1"/>
                </a:solidFill>
                <a:latin typeface="Arial"/>
                <a:ea typeface="Arial"/>
                <a:cs typeface="Arial"/>
                <a:sym typeface="Arial"/>
              </a:rPr>
              <a:t> </a:t>
            </a:r>
            <a:endParaRPr sz="1800" dirty="0"/>
          </a:p>
        </p:txBody>
      </p:sp>
      <p:sp>
        <p:nvSpPr>
          <p:cNvPr id="17" name="Google Shape;399;p62">
            <a:extLst>
              <a:ext uri="{FF2B5EF4-FFF2-40B4-BE49-F238E27FC236}">
                <a16:creationId xmlns:a16="http://schemas.microsoft.com/office/drawing/2014/main" id="{BC50B5A0-48BA-164D-8234-989DBEA0EA48}"/>
              </a:ext>
            </a:extLst>
          </p:cNvPr>
          <p:cNvSpPr txBox="1">
            <a:spLocks noGrp="1"/>
          </p:cNvSpPr>
          <p:nvPr>
            <p:ph type="body" idx="1"/>
          </p:nvPr>
        </p:nvSpPr>
        <p:spPr>
          <a:xfrm>
            <a:off x="616183" y="1197583"/>
            <a:ext cx="3574817" cy="3484799"/>
          </a:xfrm>
          <a:prstGeom prst="rect">
            <a:avLst/>
          </a:prstGeom>
          <a:noFill/>
          <a:ln>
            <a:noFill/>
          </a:ln>
        </p:spPr>
        <p:txBody>
          <a:bodyPr spcFirstLastPara="1" wrap="square" lIns="68569" tIns="34275" rIns="68569" bIns="34275" anchor="t" anchorCtr="0">
            <a:noAutofit/>
          </a:bodyPr>
          <a:lstStyle/>
          <a:p>
            <a:pPr indent="-247650" rtl="0">
              <a:lnSpc>
                <a:spcPct val="115000"/>
              </a:lnSpc>
              <a:spcBef>
                <a:spcPts val="375"/>
              </a:spcBef>
              <a:buClr>
                <a:schemeClr val="tx2"/>
              </a:buClr>
              <a:buSzPts val="1600"/>
            </a:pPr>
            <a:r>
              <a:rPr lang="en" sz="900" dirty="0">
                <a:solidFill>
                  <a:schemeClr val="tx2"/>
                </a:solidFill>
                <a:latin typeface="Arial"/>
                <a:ea typeface="Arial"/>
                <a:cs typeface="Arial"/>
                <a:sym typeface="Arial"/>
              </a:rPr>
              <a:t>Radar Measurement data:</a:t>
            </a:r>
            <a:endParaRPr sz="100" dirty="0">
              <a:solidFill>
                <a:schemeClr val="tx2"/>
              </a:solidFill>
              <a:latin typeface="Arial"/>
              <a:ea typeface="Arial"/>
              <a:cs typeface="Arial"/>
              <a:sym typeface="Arial"/>
            </a:endParaRPr>
          </a:p>
          <a:p>
            <a:pPr lvl="1" indent="-247650" rtl="0">
              <a:lnSpc>
                <a:spcPct val="115000"/>
              </a:lnSpc>
              <a:spcBef>
                <a:spcPts val="0"/>
              </a:spcBef>
              <a:buClr>
                <a:schemeClr val="tx2"/>
              </a:buClr>
              <a:buSzPts val="1600"/>
            </a:pPr>
            <a:r>
              <a:rPr lang="en" sz="900" dirty="0">
                <a:solidFill>
                  <a:schemeClr val="tx2"/>
                </a:solidFill>
                <a:latin typeface="Arial"/>
                <a:ea typeface="Arial"/>
                <a:cs typeface="Arial"/>
                <a:sym typeface="Arial"/>
              </a:rPr>
              <a:t>Geometric Terrain Correction (ortho)</a:t>
            </a:r>
          </a:p>
          <a:p>
            <a:pPr lvl="1" indent="-247650" rtl="0">
              <a:lnSpc>
                <a:spcPct val="115000"/>
              </a:lnSpc>
              <a:spcBef>
                <a:spcPts val="0"/>
              </a:spcBef>
              <a:buClr>
                <a:schemeClr val="tx2"/>
              </a:buClr>
              <a:buSzPts val="1600"/>
            </a:pPr>
            <a:r>
              <a:rPr lang="en" sz="900" dirty="0">
                <a:solidFill>
                  <a:schemeClr val="tx2"/>
                </a:solidFill>
                <a:latin typeface="Arial"/>
                <a:ea typeface="Arial"/>
                <a:cs typeface="Arial"/>
                <a:sym typeface="Arial"/>
              </a:rPr>
              <a:t>Radiometric Slope Correction</a:t>
            </a:r>
          </a:p>
          <a:p>
            <a:pPr lvl="1" indent="-247650" rtl="0">
              <a:lnSpc>
                <a:spcPct val="115000"/>
              </a:lnSpc>
              <a:spcBef>
                <a:spcPts val="0"/>
              </a:spcBef>
              <a:buClr>
                <a:schemeClr val="tx2"/>
              </a:buClr>
              <a:buSzPts val="1600"/>
            </a:pPr>
            <a:r>
              <a:rPr lang="en-GB" sz="900" dirty="0">
                <a:solidFill>
                  <a:srgbClr val="1F497D"/>
                </a:solidFill>
                <a:latin typeface="Arial"/>
                <a:ea typeface="Arial"/>
                <a:cs typeface="Arial"/>
                <a:sym typeface="Arial"/>
              </a:rPr>
              <a:t>Backscatter expressed as gamma-nought, </a:t>
            </a:r>
            <a:r>
              <a:rPr lang="el-GR" sz="900" dirty="0">
                <a:solidFill>
                  <a:srgbClr val="1F497D"/>
                </a:solidFill>
                <a:latin typeface="Arial"/>
                <a:ea typeface="Arial"/>
                <a:cs typeface="Arial"/>
                <a:sym typeface="Arial"/>
              </a:rPr>
              <a:t>γ</a:t>
            </a:r>
            <a:r>
              <a:rPr lang="el-GR" sz="900" baseline="30000" dirty="0">
                <a:solidFill>
                  <a:srgbClr val="1F497D"/>
                </a:solidFill>
                <a:latin typeface="Arial"/>
                <a:ea typeface="Arial"/>
                <a:cs typeface="Arial"/>
                <a:sym typeface="Arial"/>
              </a:rPr>
              <a:t>0</a:t>
            </a:r>
            <a:r>
              <a:rPr lang="el-GR" sz="825" dirty="0">
                <a:solidFill>
                  <a:srgbClr val="1F497D"/>
                </a:solidFill>
                <a:latin typeface="Arial"/>
                <a:ea typeface="Arial"/>
                <a:cs typeface="Arial"/>
                <a:sym typeface="Arial"/>
              </a:rPr>
              <a:t> </a:t>
            </a:r>
            <a:endParaRPr lang="en-GB" sz="150" i="1" dirty="0">
              <a:solidFill>
                <a:srgbClr val="1F497D"/>
              </a:solidFill>
              <a:latin typeface="Arial"/>
              <a:ea typeface="Arial"/>
              <a:cs typeface="Arial"/>
              <a:sym typeface="Arial"/>
            </a:endParaRPr>
          </a:p>
          <a:p>
            <a:pPr lvl="1" indent="-247650" rtl="0">
              <a:lnSpc>
                <a:spcPct val="115000"/>
              </a:lnSpc>
              <a:spcBef>
                <a:spcPts val="0"/>
              </a:spcBef>
              <a:buClr>
                <a:srgbClr val="C0504D"/>
              </a:buClr>
              <a:buSzPts val="1600"/>
            </a:pPr>
            <a:endParaRPr lang="en" sz="100" dirty="0">
              <a:solidFill>
                <a:schemeClr val="tx2"/>
              </a:solidFill>
              <a:latin typeface="Arial"/>
              <a:ea typeface="Arial"/>
              <a:cs typeface="Arial"/>
              <a:sym typeface="Arial"/>
            </a:endParaRPr>
          </a:p>
          <a:p>
            <a:pPr indent="-247650" rtl="0">
              <a:lnSpc>
                <a:spcPct val="115000"/>
              </a:lnSpc>
              <a:spcBef>
                <a:spcPts val="375"/>
              </a:spcBef>
              <a:buClr>
                <a:schemeClr val="tx2"/>
              </a:buClr>
              <a:buSzPts val="1600"/>
            </a:pPr>
            <a:r>
              <a:rPr lang="en-GB" sz="900" dirty="0">
                <a:solidFill>
                  <a:schemeClr val="tx2"/>
                </a:solidFill>
                <a:latin typeface="Arial"/>
                <a:ea typeface="Arial"/>
                <a:cs typeface="Arial"/>
                <a:sym typeface="Arial"/>
              </a:rPr>
              <a:t>Per-pixel metadata:</a:t>
            </a:r>
            <a:endParaRPr lang="en-GB" sz="100" dirty="0">
              <a:solidFill>
                <a:schemeClr val="tx2"/>
              </a:solidFill>
              <a:latin typeface="Arial"/>
              <a:ea typeface="Arial"/>
              <a:cs typeface="Arial"/>
              <a:sym typeface="Arial"/>
            </a:endParaRPr>
          </a:p>
          <a:p>
            <a:pPr lvl="1" indent="-247650" rtl="0">
              <a:lnSpc>
                <a:spcPct val="115000"/>
              </a:lnSpc>
              <a:spcBef>
                <a:spcPts val="0"/>
              </a:spcBef>
              <a:buClr>
                <a:schemeClr val="tx2"/>
              </a:buClr>
              <a:buSzPts val="1600"/>
            </a:pPr>
            <a:r>
              <a:rPr lang="en-GB" sz="900" dirty="0">
                <a:solidFill>
                  <a:schemeClr val="tx2"/>
                </a:solidFill>
                <a:latin typeface="Arial"/>
                <a:ea typeface="Arial"/>
                <a:cs typeface="Arial"/>
                <a:sym typeface="Arial"/>
              </a:rPr>
              <a:t>Threshold (required):</a:t>
            </a:r>
          </a:p>
          <a:p>
            <a:pPr lvl="2" indent="-247650" rtl="0">
              <a:lnSpc>
                <a:spcPct val="115000"/>
              </a:lnSpc>
              <a:spcBef>
                <a:spcPts val="0"/>
              </a:spcBef>
              <a:buClr>
                <a:schemeClr val="tx2"/>
              </a:buClr>
              <a:buSzPts val="1600"/>
            </a:pPr>
            <a:r>
              <a:rPr lang="en-GB" sz="825" dirty="0">
                <a:solidFill>
                  <a:schemeClr val="tx2"/>
                </a:solidFill>
                <a:latin typeface="Arial"/>
                <a:ea typeface="Arial"/>
                <a:cs typeface="Arial"/>
                <a:sym typeface="Arial"/>
              </a:rPr>
              <a:t>Local Incidence Angle image</a:t>
            </a:r>
          </a:p>
          <a:p>
            <a:pPr lvl="2" indent="-247650" rtl="0">
              <a:lnSpc>
                <a:spcPct val="115000"/>
              </a:lnSpc>
              <a:spcBef>
                <a:spcPts val="0"/>
              </a:spcBef>
              <a:buClr>
                <a:schemeClr val="tx2"/>
              </a:buClr>
              <a:buSzPts val="1600"/>
            </a:pPr>
            <a:r>
              <a:rPr lang="en-GB" sz="825" dirty="0">
                <a:solidFill>
                  <a:schemeClr val="tx2"/>
                </a:solidFill>
                <a:latin typeface="Arial"/>
                <a:ea typeface="Arial"/>
                <a:cs typeface="Arial"/>
                <a:sym typeface="Arial"/>
              </a:rPr>
              <a:t>Mask image</a:t>
            </a:r>
          </a:p>
          <a:p>
            <a:pPr lvl="2" indent="-247650" rtl="0">
              <a:lnSpc>
                <a:spcPct val="115000"/>
              </a:lnSpc>
              <a:spcBef>
                <a:spcPts val="0"/>
              </a:spcBef>
              <a:buClr>
                <a:schemeClr val="tx2"/>
              </a:buClr>
              <a:buSzPts val="1600"/>
            </a:pPr>
            <a:r>
              <a:rPr lang="en-AU" sz="825" dirty="0">
                <a:solidFill>
                  <a:srgbClr val="1F497D"/>
                </a:solidFill>
                <a:latin typeface="Arial"/>
                <a:ea typeface="Arial"/>
                <a:cs typeface="Arial"/>
                <a:sym typeface="Arial"/>
              </a:rPr>
              <a:t>Acquisition ID image (for composite products)</a:t>
            </a:r>
            <a:endParaRPr lang="el-GR" sz="825" i="1" dirty="0">
              <a:solidFill>
                <a:srgbClr val="1F497D"/>
              </a:solidFill>
              <a:latin typeface="Arial"/>
              <a:ea typeface="Arial"/>
              <a:cs typeface="Arial"/>
              <a:sym typeface="Arial"/>
            </a:endParaRPr>
          </a:p>
          <a:p>
            <a:pPr lvl="1" indent="-247650" rtl="0">
              <a:lnSpc>
                <a:spcPct val="115000"/>
              </a:lnSpc>
              <a:spcBef>
                <a:spcPts val="0"/>
              </a:spcBef>
              <a:buClr>
                <a:schemeClr val="tx2"/>
              </a:buClr>
              <a:buSzPts val="1600"/>
            </a:pPr>
            <a:r>
              <a:rPr lang="en-GB" sz="900" dirty="0">
                <a:solidFill>
                  <a:schemeClr val="tx2"/>
                </a:solidFill>
                <a:latin typeface="Arial"/>
                <a:ea typeface="Arial"/>
                <a:cs typeface="Arial"/>
                <a:sym typeface="Arial"/>
              </a:rPr>
              <a:t>Goal (optional):</a:t>
            </a:r>
          </a:p>
          <a:p>
            <a:pPr lvl="2" indent="-247650" rtl="0">
              <a:lnSpc>
                <a:spcPct val="115000"/>
              </a:lnSpc>
              <a:spcBef>
                <a:spcPts val="0"/>
              </a:spcBef>
              <a:buClr>
                <a:schemeClr val="tx2"/>
              </a:buClr>
              <a:buSzPts val="1600"/>
            </a:pPr>
            <a:r>
              <a:rPr lang="en-GB" sz="825" dirty="0">
                <a:solidFill>
                  <a:schemeClr val="tx2"/>
                </a:solidFill>
                <a:latin typeface="Arial"/>
                <a:ea typeface="Arial"/>
                <a:cs typeface="Arial"/>
                <a:sym typeface="Arial"/>
              </a:rPr>
              <a:t>Scattering Area image</a:t>
            </a:r>
          </a:p>
          <a:p>
            <a:pPr lvl="2" indent="-247650" rtl="0">
              <a:lnSpc>
                <a:spcPct val="115000"/>
              </a:lnSpc>
              <a:spcBef>
                <a:spcPts val="0"/>
              </a:spcBef>
              <a:buClr>
                <a:schemeClr val="tx2"/>
              </a:buClr>
              <a:buSzPts val="1600"/>
            </a:pPr>
            <a:r>
              <a:rPr lang="en-GB" sz="825" dirty="0">
                <a:solidFill>
                  <a:schemeClr val="tx2"/>
                </a:solidFill>
                <a:latin typeface="Arial"/>
                <a:ea typeface="Arial"/>
                <a:cs typeface="Arial"/>
                <a:sym typeface="Arial"/>
              </a:rPr>
              <a:t>Gamma-to-Sigma ratio image</a:t>
            </a:r>
          </a:p>
          <a:p>
            <a:pPr lvl="2" indent="-247650" rtl="0">
              <a:lnSpc>
                <a:spcPct val="115000"/>
              </a:lnSpc>
              <a:spcBef>
                <a:spcPts val="0"/>
              </a:spcBef>
              <a:buClr>
                <a:schemeClr val="tx2"/>
              </a:buClr>
              <a:buSzPts val="1600"/>
            </a:pPr>
            <a:r>
              <a:rPr lang="en-AU" sz="825" dirty="0">
                <a:solidFill>
                  <a:srgbClr val="1F497D"/>
                </a:solidFill>
                <a:latin typeface="Arial"/>
                <a:ea typeface="Arial"/>
                <a:cs typeface="Arial"/>
                <a:sym typeface="Arial"/>
              </a:rPr>
              <a:t>Ellipsoid Inc. Angle image</a:t>
            </a:r>
          </a:p>
          <a:p>
            <a:pPr lvl="2" indent="-247650" rtl="0">
              <a:lnSpc>
                <a:spcPct val="115000"/>
              </a:lnSpc>
              <a:spcBef>
                <a:spcPts val="0"/>
              </a:spcBef>
              <a:buClr>
                <a:schemeClr val="tx2"/>
              </a:buClr>
              <a:buSzPts val="1600"/>
            </a:pPr>
            <a:r>
              <a:rPr lang="en-AU" sz="825" dirty="0">
                <a:solidFill>
                  <a:srgbClr val="1F497D"/>
                </a:solidFill>
                <a:latin typeface="Arial"/>
                <a:ea typeface="Arial"/>
                <a:cs typeface="Arial"/>
                <a:sym typeface="Arial"/>
              </a:rPr>
              <a:t>Noise power image (if applied)</a:t>
            </a:r>
          </a:p>
          <a:p>
            <a:pPr lvl="2" indent="-247650" rtl="0">
              <a:lnSpc>
                <a:spcPct val="115000"/>
              </a:lnSpc>
              <a:spcBef>
                <a:spcPts val="0"/>
              </a:spcBef>
              <a:buClr>
                <a:schemeClr val="tx2"/>
              </a:buClr>
              <a:buSzPts val="1600"/>
            </a:pPr>
            <a:r>
              <a:rPr lang="en-AU" sz="825" dirty="0">
                <a:solidFill>
                  <a:srgbClr val="1F497D"/>
                </a:solidFill>
                <a:latin typeface="Arial"/>
                <a:ea typeface="Arial"/>
                <a:cs typeface="Arial"/>
                <a:sym typeface="Arial"/>
              </a:rPr>
              <a:t>Per-pixel DEM</a:t>
            </a:r>
          </a:p>
          <a:p>
            <a:pPr indent="-247650" rtl="0">
              <a:lnSpc>
                <a:spcPct val="115000"/>
              </a:lnSpc>
              <a:spcBef>
                <a:spcPts val="375"/>
              </a:spcBef>
              <a:buClr>
                <a:schemeClr val="tx2"/>
              </a:buClr>
              <a:buSzPts val="1600"/>
            </a:pPr>
            <a:r>
              <a:rPr lang="en-GB" sz="900" dirty="0">
                <a:solidFill>
                  <a:schemeClr val="tx2"/>
                </a:solidFill>
                <a:latin typeface="Arial"/>
                <a:ea typeface="Arial"/>
                <a:cs typeface="Arial"/>
                <a:sym typeface="Arial"/>
              </a:rPr>
              <a:t>General metadata:</a:t>
            </a:r>
            <a:endParaRPr lang="en-GB" sz="100" dirty="0">
              <a:solidFill>
                <a:schemeClr val="tx2"/>
              </a:solidFill>
              <a:latin typeface="Arial"/>
              <a:ea typeface="Arial"/>
              <a:cs typeface="Arial"/>
              <a:sym typeface="Arial"/>
            </a:endParaRPr>
          </a:p>
          <a:p>
            <a:pPr lvl="1" indent="-247650" rtl="0">
              <a:lnSpc>
                <a:spcPct val="115000"/>
              </a:lnSpc>
              <a:spcBef>
                <a:spcPts val="0"/>
              </a:spcBef>
              <a:buClr>
                <a:schemeClr val="tx2"/>
              </a:buClr>
              <a:buSzPts val="1600"/>
            </a:pPr>
            <a:r>
              <a:rPr lang="en-GB" sz="900" dirty="0">
                <a:solidFill>
                  <a:schemeClr val="tx2"/>
                </a:solidFill>
                <a:latin typeface="Arial"/>
                <a:ea typeface="Arial"/>
                <a:cs typeface="Arial"/>
                <a:sym typeface="Arial"/>
              </a:rPr>
              <a:t>Detailed specs about source data and (CEOS-ARD) product (44 entries).</a:t>
            </a:r>
          </a:p>
          <a:p>
            <a:pPr lvl="1" indent="-247650" rtl="0">
              <a:lnSpc>
                <a:spcPct val="115000"/>
              </a:lnSpc>
              <a:spcBef>
                <a:spcPts val="0"/>
              </a:spcBef>
              <a:buClr>
                <a:schemeClr val="tx2"/>
              </a:buClr>
              <a:buSzPts val="1600"/>
            </a:pPr>
            <a:r>
              <a:rPr lang="en-GB" sz="900" dirty="0">
                <a:solidFill>
                  <a:schemeClr val="tx2"/>
                </a:solidFill>
                <a:latin typeface="Arial"/>
                <a:ea typeface="Arial"/>
                <a:cs typeface="Arial"/>
                <a:sym typeface="Arial"/>
              </a:rPr>
              <a:t>Metadata XML format spec provided (Target)</a:t>
            </a:r>
            <a:endParaRPr lang="en-GB" sz="375" dirty="0">
              <a:solidFill>
                <a:schemeClr val="tx2"/>
              </a:solidFill>
              <a:latin typeface="Arial"/>
              <a:ea typeface="Arial"/>
              <a:cs typeface="Arial"/>
              <a:sym typeface="Arial"/>
            </a:endParaRPr>
          </a:p>
          <a:p>
            <a:pPr lvl="1" indent="-247650" rtl="0">
              <a:lnSpc>
                <a:spcPct val="115000"/>
              </a:lnSpc>
              <a:spcBef>
                <a:spcPts val="0"/>
              </a:spcBef>
              <a:buClr>
                <a:schemeClr val="tx2"/>
              </a:buClr>
              <a:buSzPts val="1600"/>
            </a:pPr>
            <a:endParaRPr lang="en-GB" sz="375" dirty="0">
              <a:solidFill>
                <a:schemeClr val="tx2"/>
              </a:solidFill>
              <a:latin typeface="Arial"/>
              <a:ea typeface="Arial"/>
              <a:cs typeface="Arial"/>
              <a:sym typeface="Arial"/>
            </a:endParaRPr>
          </a:p>
          <a:p>
            <a:pPr lvl="2" indent="-247650" rtl="0">
              <a:lnSpc>
                <a:spcPct val="115000"/>
              </a:lnSpc>
              <a:spcBef>
                <a:spcPts val="0"/>
              </a:spcBef>
              <a:buClr>
                <a:schemeClr val="tx2"/>
              </a:buClr>
              <a:buSzPts val="1600"/>
            </a:pPr>
            <a:endParaRPr sz="900" dirty="0">
              <a:solidFill>
                <a:srgbClr val="0066FF"/>
              </a:solidFill>
              <a:latin typeface="Arial"/>
              <a:ea typeface="Arial"/>
              <a:cs typeface="Arial"/>
              <a:sym typeface="Arial"/>
            </a:endParaRPr>
          </a:p>
        </p:txBody>
      </p:sp>
      <p:grpSp>
        <p:nvGrpSpPr>
          <p:cNvPr id="2" name="Group 1">
            <a:extLst>
              <a:ext uri="{FF2B5EF4-FFF2-40B4-BE49-F238E27FC236}">
                <a16:creationId xmlns:a16="http://schemas.microsoft.com/office/drawing/2014/main" id="{37D1A872-3AAA-394E-BB16-FE2490D83817}"/>
              </a:ext>
            </a:extLst>
          </p:cNvPr>
          <p:cNvGrpSpPr>
            <a:grpSpLocks noChangeAspect="1"/>
          </p:cNvGrpSpPr>
          <p:nvPr/>
        </p:nvGrpSpPr>
        <p:grpSpPr>
          <a:xfrm>
            <a:off x="4665134" y="971550"/>
            <a:ext cx="3131605" cy="4187121"/>
            <a:chOff x="4977085" y="1421928"/>
            <a:chExt cx="3871985" cy="5177048"/>
          </a:xfrm>
        </p:grpSpPr>
        <p:sp>
          <p:nvSpPr>
            <p:cNvPr id="18" name="Google Shape;323;p54">
              <a:extLst>
                <a:ext uri="{FF2B5EF4-FFF2-40B4-BE49-F238E27FC236}">
                  <a16:creationId xmlns:a16="http://schemas.microsoft.com/office/drawing/2014/main" id="{2B7C3058-85A9-994A-B4A2-96B3A0393CFE}"/>
                </a:ext>
              </a:extLst>
            </p:cNvPr>
            <p:cNvSpPr txBox="1">
              <a:spLocks/>
            </p:cNvSpPr>
            <p:nvPr/>
          </p:nvSpPr>
          <p:spPr>
            <a:xfrm>
              <a:off x="4977085" y="5473289"/>
              <a:ext cx="1500442" cy="336404"/>
            </a:xfrm>
            <a:prstGeom prst="rect">
              <a:avLst/>
            </a:prstGeom>
            <a:noFill/>
            <a:ln>
              <a:noFill/>
            </a:ln>
          </p:spPr>
          <p:txBody>
            <a:bodyPr spcFirstLastPara="1" wrap="square" lIns="51427" tIns="25706" rIns="51427" bIns="25706" anchor="t" anchorCtr="0">
              <a:noAutofit/>
            </a:bodyPr>
            <a:lstStyle>
              <a:defPPr marR="0" lvl="0" algn="l" rtl="0">
                <a:lnSpc>
                  <a:spcPct val="100000"/>
                </a:lnSpc>
                <a:spcBef>
                  <a:spcPts val="0"/>
                </a:spcBef>
                <a:spcAft>
                  <a:spcPts val="0"/>
                </a:spcAft>
              </a:defPPr>
              <a:lvl1pPr marL="342900" marR="0" lvl="0" indent="-257175" algn="l" rtl="0">
                <a:lnSpc>
                  <a:spcPct val="100000"/>
                </a:lnSpc>
                <a:spcBef>
                  <a:spcPts val="270"/>
                </a:spcBef>
                <a:spcAft>
                  <a:spcPts val="0"/>
                </a:spcAft>
                <a:buClr>
                  <a:srgbClr val="002569"/>
                </a:buClr>
                <a:buSzPts val="1800"/>
                <a:buFont typeface="Arial"/>
                <a:buChar char="•"/>
                <a:defRPr sz="2400" b="1" i="0" u="none" strike="noStrike" cap="none">
                  <a:solidFill>
                    <a:srgbClr val="002569"/>
                  </a:solidFill>
                  <a:latin typeface="Calibri"/>
                  <a:ea typeface="Calibri"/>
                  <a:cs typeface="Calibri"/>
                  <a:sym typeface="Calibri"/>
                </a:defRPr>
              </a:lvl1pPr>
              <a:lvl2pPr marL="685800" marR="0" lvl="1" indent="-257175" algn="l" rtl="0">
                <a:lnSpc>
                  <a:spcPct val="100000"/>
                </a:lnSpc>
                <a:spcBef>
                  <a:spcPts val="270"/>
                </a:spcBef>
                <a:spcAft>
                  <a:spcPts val="0"/>
                </a:spcAft>
                <a:buClr>
                  <a:srgbClr val="002569"/>
                </a:buClr>
                <a:buSzPts val="1800"/>
                <a:buFont typeface="Arial"/>
                <a:buChar char="–"/>
                <a:defRPr sz="2000" b="0" i="0" u="none" strike="noStrike" cap="none">
                  <a:solidFill>
                    <a:srgbClr val="002569"/>
                  </a:solidFill>
                  <a:latin typeface="Calibri"/>
                  <a:ea typeface="Calibri"/>
                  <a:cs typeface="Calibri"/>
                  <a:sym typeface="Calibri"/>
                </a:defRPr>
              </a:lvl2pPr>
              <a:lvl3pPr marL="1028700" marR="0" lvl="2" indent="-257175" algn="l" rtl="0">
                <a:lnSpc>
                  <a:spcPct val="100000"/>
                </a:lnSpc>
                <a:spcBef>
                  <a:spcPts val="270"/>
                </a:spcBef>
                <a:spcAft>
                  <a:spcPts val="0"/>
                </a:spcAft>
                <a:buClr>
                  <a:srgbClr val="002569"/>
                </a:buClr>
                <a:buSzPts val="1800"/>
                <a:buFont typeface="Arial"/>
                <a:buChar char="•"/>
                <a:defRPr sz="1800" b="0" i="0" u="none" strike="noStrike" cap="none">
                  <a:solidFill>
                    <a:srgbClr val="002569"/>
                  </a:solidFill>
                  <a:latin typeface="Calibri"/>
                  <a:ea typeface="Calibri"/>
                  <a:cs typeface="Calibri"/>
                  <a:sym typeface="Calibri"/>
                </a:defRPr>
              </a:lvl3pPr>
              <a:lvl4pPr marL="1371600" marR="0" lvl="3"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4pPr>
              <a:lvl5pPr marL="1714500" marR="0" lvl="4"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15000"/>
                </a:lnSpc>
                <a:spcBef>
                  <a:spcPts val="281"/>
                </a:spcBef>
                <a:buNone/>
              </a:pPr>
              <a:r>
                <a:rPr lang="en-GB" sz="675" i="1" dirty="0">
                  <a:solidFill>
                    <a:srgbClr val="1F497D"/>
                  </a:solidFill>
                  <a:latin typeface="Arial"/>
                  <a:ea typeface="Arial"/>
                  <a:cs typeface="Arial"/>
                  <a:sym typeface="Arial"/>
                </a:rPr>
                <a:t>Local Inc. Angle</a:t>
              </a:r>
              <a:endParaRPr lang="en-GB" sz="619" i="1" dirty="0">
                <a:solidFill>
                  <a:srgbClr val="1F497D"/>
                </a:solidFill>
                <a:latin typeface="Arial"/>
                <a:ea typeface="Arial"/>
                <a:cs typeface="Arial"/>
                <a:sym typeface="Arial"/>
              </a:endParaRPr>
            </a:p>
          </p:txBody>
        </p:sp>
        <p:sp>
          <p:nvSpPr>
            <p:cNvPr id="19" name="Google Shape;324;p54">
              <a:extLst>
                <a:ext uri="{FF2B5EF4-FFF2-40B4-BE49-F238E27FC236}">
                  <a16:creationId xmlns:a16="http://schemas.microsoft.com/office/drawing/2014/main" id="{B1789121-8E1B-7B48-A4EB-8908BD15436A}"/>
                </a:ext>
              </a:extLst>
            </p:cNvPr>
            <p:cNvSpPr txBox="1">
              <a:spLocks/>
            </p:cNvSpPr>
            <p:nvPr/>
          </p:nvSpPr>
          <p:spPr>
            <a:xfrm>
              <a:off x="7881326" y="5503322"/>
              <a:ext cx="941142" cy="336404"/>
            </a:xfrm>
            <a:prstGeom prst="rect">
              <a:avLst/>
            </a:prstGeom>
            <a:noFill/>
            <a:ln>
              <a:noFill/>
            </a:ln>
          </p:spPr>
          <p:txBody>
            <a:bodyPr spcFirstLastPara="1" wrap="square" lIns="51427" tIns="25706" rIns="51427" bIns="25706" anchor="t" anchorCtr="0">
              <a:noAutofit/>
            </a:bodyPr>
            <a:lstStyle>
              <a:defPPr marR="0" lvl="0" algn="l" rtl="0">
                <a:lnSpc>
                  <a:spcPct val="100000"/>
                </a:lnSpc>
                <a:spcBef>
                  <a:spcPts val="0"/>
                </a:spcBef>
                <a:spcAft>
                  <a:spcPts val="0"/>
                </a:spcAft>
              </a:defPPr>
              <a:lvl1pPr marL="342900" marR="0" lvl="0" indent="-257175" algn="l" rtl="0">
                <a:lnSpc>
                  <a:spcPct val="100000"/>
                </a:lnSpc>
                <a:spcBef>
                  <a:spcPts val="270"/>
                </a:spcBef>
                <a:spcAft>
                  <a:spcPts val="0"/>
                </a:spcAft>
                <a:buClr>
                  <a:srgbClr val="002569"/>
                </a:buClr>
                <a:buSzPts val="1800"/>
                <a:buFont typeface="Arial"/>
                <a:buChar char="•"/>
                <a:defRPr sz="2400" b="1" i="0" u="none" strike="noStrike" cap="none">
                  <a:solidFill>
                    <a:srgbClr val="002569"/>
                  </a:solidFill>
                  <a:latin typeface="Calibri"/>
                  <a:ea typeface="Calibri"/>
                  <a:cs typeface="Calibri"/>
                  <a:sym typeface="Calibri"/>
                </a:defRPr>
              </a:lvl1pPr>
              <a:lvl2pPr marL="685800" marR="0" lvl="1" indent="-257175" algn="l" rtl="0">
                <a:lnSpc>
                  <a:spcPct val="100000"/>
                </a:lnSpc>
                <a:spcBef>
                  <a:spcPts val="270"/>
                </a:spcBef>
                <a:spcAft>
                  <a:spcPts val="0"/>
                </a:spcAft>
                <a:buClr>
                  <a:srgbClr val="002569"/>
                </a:buClr>
                <a:buSzPts val="1800"/>
                <a:buFont typeface="Arial"/>
                <a:buChar char="–"/>
                <a:defRPr sz="2000" b="0" i="0" u="none" strike="noStrike" cap="none">
                  <a:solidFill>
                    <a:srgbClr val="002569"/>
                  </a:solidFill>
                  <a:latin typeface="Calibri"/>
                  <a:ea typeface="Calibri"/>
                  <a:cs typeface="Calibri"/>
                  <a:sym typeface="Calibri"/>
                </a:defRPr>
              </a:lvl2pPr>
              <a:lvl3pPr marL="1028700" marR="0" lvl="2" indent="-257175" algn="l" rtl="0">
                <a:lnSpc>
                  <a:spcPct val="100000"/>
                </a:lnSpc>
                <a:spcBef>
                  <a:spcPts val="270"/>
                </a:spcBef>
                <a:spcAft>
                  <a:spcPts val="0"/>
                </a:spcAft>
                <a:buClr>
                  <a:srgbClr val="002569"/>
                </a:buClr>
                <a:buSzPts val="1800"/>
                <a:buFont typeface="Arial"/>
                <a:buChar char="•"/>
                <a:defRPr sz="1800" b="0" i="0" u="none" strike="noStrike" cap="none">
                  <a:solidFill>
                    <a:srgbClr val="002569"/>
                  </a:solidFill>
                  <a:latin typeface="Calibri"/>
                  <a:ea typeface="Calibri"/>
                  <a:cs typeface="Calibri"/>
                  <a:sym typeface="Calibri"/>
                </a:defRPr>
              </a:lvl3pPr>
              <a:lvl4pPr marL="1371600" marR="0" lvl="3"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4pPr>
              <a:lvl5pPr marL="1714500" marR="0" lvl="4"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r">
                <a:lnSpc>
                  <a:spcPct val="115000"/>
                </a:lnSpc>
                <a:spcBef>
                  <a:spcPts val="281"/>
                </a:spcBef>
                <a:buNone/>
              </a:pPr>
              <a:r>
                <a:rPr lang="en-GB" sz="675" i="1" dirty="0">
                  <a:solidFill>
                    <a:srgbClr val="1F497D"/>
                  </a:solidFill>
                  <a:latin typeface="Arial"/>
                  <a:ea typeface="Arial"/>
                  <a:cs typeface="Arial"/>
                  <a:sym typeface="Arial"/>
                </a:rPr>
                <a:t>Acquisition ID</a:t>
              </a:r>
              <a:endParaRPr lang="en-GB" sz="619" i="1" dirty="0">
                <a:solidFill>
                  <a:srgbClr val="1F497D"/>
                </a:solidFill>
                <a:latin typeface="Arial"/>
                <a:ea typeface="Arial"/>
                <a:cs typeface="Arial"/>
                <a:sym typeface="Arial"/>
              </a:endParaRPr>
            </a:p>
          </p:txBody>
        </p:sp>
        <p:sp>
          <p:nvSpPr>
            <p:cNvPr id="20" name="Google Shape;323;p54">
              <a:extLst>
                <a:ext uri="{FF2B5EF4-FFF2-40B4-BE49-F238E27FC236}">
                  <a16:creationId xmlns:a16="http://schemas.microsoft.com/office/drawing/2014/main" id="{B45ECAF7-6432-A44B-A032-570702C2145F}"/>
                </a:ext>
              </a:extLst>
            </p:cNvPr>
            <p:cNvSpPr txBox="1">
              <a:spLocks/>
            </p:cNvSpPr>
            <p:nvPr/>
          </p:nvSpPr>
          <p:spPr>
            <a:xfrm>
              <a:off x="7348628" y="3225515"/>
              <a:ext cx="1500442" cy="336404"/>
            </a:xfrm>
            <a:prstGeom prst="rect">
              <a:avLst/>
            </a:prstGeom>
            <a:noFill/>
            <a:ln>
              <a:noFill/>
            </a:ln>
          </p:spPr>
          <p:txBody>
            <a:bodyPr spcFirstLastPara="1" wrap="square" lIns="51427" tIns="25706" rIns="51427" bIns="25706" anchor="t" anchorCtr="0">
              <a:noAutofit/>
            </a:bodyPr>
            <a:lstStyle>
              <a:defPPr marR="0" lvl="0" algn="l" rtl="0">
                <a:lnSpc>
                  <a:spcPct val="100000"/>
                </a:lnSpc>
                <a:spcBef>
                  <a:spcPts val="0"/>
                </a:spcBef>
                <a:spcAft>
                  <a:spcPts val="0"/>
                </a:spcAft>
              </a:defPPr>
              <a:lvl1pPr marL="342900" marR="0" lvl="0" indent="-257175" algn="l" rtl="0">
                <a:lnSpc>
                  <a:spcPct val="100000"/>
                </a:lnSpc>
                <a:spcBef>
                  <a:spcPts val="270"/>
                </a:spcBef>
                <a:spcAft>
                  <a:spcPts val="0"/>
                </a:spcAft>
                <a:buClr>
                  <a:srgbClr val="002569"/>
                </a:buClr>
                <a:buSzPts val="1800"/>
                <a:buFont typeface="Arial"/>
                <a:buChar char="•"/>
                <a:defRPr sz="2400" b="1" i="0" u="none" strike="noStrike" cap="none">
                  <a:solidFill>
                    <a:srgbClr val="002569"/>
                  </a:solidFill>
                  <a:latin typeface="Calibri"/>
                  <a:ea typeface="Calibri"/>
                  <a:cs typeface="Calibri"/>
                  <a:sym typeface="Calibri"/>
                </a:defRPr>
              </a:lvl1pPr>
              <a:lvl2pPr marL="685800" marR="0" lvl="1" indent="-257175" algn="l" rtl="0">
                <a:lnSpc>
                  <a:spcPct val="100000"/>
                </a:lnSpc>
                <a:spcBef>
                  <a:spcPts val="270"/>
                </a:spcBef>
                <a:spcAft>
                  <a:spcPts val="0"/>
                </a:spcAft>
                <a:buClr>
                  <a:srgbClr val="002569"/>
                </a:buClr>
                <a:buSzPts val="1800"/>
                <a:buFont typeface="Arial"/>
                <a:buChar char="–"/>
                <a:defRPr sz="2000" b="0" i="0" u="none" strike="noStrike" cap="none">
                  <a:solidFill>
                    <a:srgbClr val="002569"/>
                  </a:solidFill>
                  <a:latin typeface="Calibri"/>
                  <a:ea typeface="Calibri"/>
                  <a:cs typeface="Calibri"/>
                  <a:sym typeface="Calibri"/>
                </a:defRPr>
              </a:lvl2pPr>
              <a:lvl3pPr marL="1028700" marR="0" lvl="2" indent="-257175" algn="l" rtl="0">
                <a:lnSpc>
                  <a:spcPct val="100000"/>
                </a:lnSpc>
                <a:spcBef>
                  <a:spcPts val="270"/>
                </a:spcBef>
                <a:spcAft>
                  <a:spcPts val="0"/>
                </a:spcAft>
                <a:buClr>
                  <a:srgbClr val="002569"/>
                </a:buClr>
                <a:buSzPts val="1800"/>
                <a:buFont typeface="Arial"/>
                <a:buChar char="•"/>
                <a:defRPr sz="1800" b="0" i="0" u="none" strike="noStrike" cap="none">
                  <a:solidFill>
                    <a:srgbClr val="002569"/>
                  </a:solidFill>
                  <a:latin typeface="Calibri"/>
                  <a:ea typeface="Calibri"/>
                  <a:cs typeface="Calibri"/>
                  <a:sym typeface="Calibri"/>
                </a:defRPr>
              </a:lvl3pPr>
              <a:lvl4pPr marL="1371600" marR="0" lvl="3"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4pPr>
              <a:lvl5pPr marL="1714500" marR="0" lvl="4"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r">
                <a:lnSpc>
                  <a:spcPct val="115000"/>
                </a:lnSpc>
                <a:spcBef>
                  <a:spcPts val="281"/>
                </a:spcBef>
                <a:buNone/>
              </a:pPr>
              <a:r>
                <a:rPr lang="el-GR" sz="675" dirty="0">
                  <a:solidFill>
                    <a:srgbClr val="1F497D"/>
                  </a:solidFill>
                  <a:latin typeface="Arial"/>
                  <a:ea typeface="Arial"/>
                  <a:cs typeface="Arial"/>
                  <a:sym typeface="Arial"/>
                </a:rPr>
                <a:t>γ</a:t>
              </a:r>
              <a:r>
                <a:rPr lang="el-GR" sz="675" baseline="30000" dirty="0">
                  <a:solidFill>
                    <a:srgbClr val="1F497D"/>
                  </a:solidFill>
                  <a:latin typeface="Arial"/>
                  <a:ea typeface="Arial"/>
                  <a:cs typeface="Arial"/>
                  <a:sym typeface="Arial"/>
                </a:rPr>
                <a:t>0</a:t>
              </a:r>
              <a:r>
                <a:rPr lang="el-GR" sz="675" dirty="0">
                  <a:solidFill>
                    <a:srgbClr val="1F497D"/>
                  </a:solidFill>
                  <a:latin typeface="Arial"/>
                  <a:ea typeface="Arial"/>
                  <a:cs typeface="Arial"/>
                  <a:sym typeface="Arial"/>
                </a:rPr>
                <a:t> </a:t>
              </a:r>
              <a:r>
                <a:rPr lang="en-GB" sz="675" i="1" dirty="0">
                  <a:solidFill>
                    <a:srgbClr val="1F497D"/>
                  </a:solidFill>
                  <a:latin typeface="Arial"/>
                  <a:ea typeface="Arial"/>
                  <a:cs typeface="Arial"/>
                  <a:sym typeface="Arial"/>
                </a:rPr>
                <a:t>Backscatter (HV)</a:t>
              </a:r>
              <a:endParaRPr lang="en-GB" sz="619" i="1" dirty="0">
                <a:solidFill>
                  <a:srgbClr val="1F497D"/>
                </a:solidFill>
                <a:latin typeface="Arial"/>
                <a:ea typeface="Arial"/>
                <a:cs typeface="Arial"/>
                <a:sym typeface="Arial"/>
              </a:endParaRPr>
            </a:p>
          </p:txBody>
        </p:sp>
        <p:sp>
          <p:nvSpPr>
            <p:cNvPr id="21" name="Google Shape;324;p54">
              <a:extLst>
                <a:ext uri="{FF2B5EF4-FFF2-40B4-BE49-F238E27FC236}">
                  <a16:creationId xmlns:a16="http://schemas.microsoft.com/office/drawing/2014/main" id="{B586D2E1-8D4B-4C4F-99D2-69E758706631}"/>
                </a:ext>
              </a:extLst>
            </p:cNvPr>
            <p:cNvSpPr txBox="1">
              <a:spLocks/>
            </p:cNvSpPr>
            <p:nvPr/>
          </p:nvSpPr>
          <p:spPr>
            <a:xfrm>
              <a:off x="5045199" y="3234898"/>
              <a:ext cx="1338029" cy="336404"/>
            </a:xfrm>
            <a:prstGeom prst="rect">
              <a:avLst/>
            </a:prstGeom>
            <a:noFill/>
            <a:ln>
              <a:noFill/>
            </a:ln>
          </p:spPr>
          <p:txBody>
            <a:bodyPr spcFirstLastPara="1" wrap="square" lIns="51427" tIns="25706" rIns="51427" bIns="25706" anchor="t" anchorCtr="0">
              <a:noAutofit/>
            </a:bodyPr>
            <a:lstStyle>
              <a:defPPr marR="0" lvl="0" algn="l" rtl="0">
                <a:lnSpc>
                  <a:spcPct val="100000"/>
                </a:lnSpc>
                <a:spcBef>
                  <a:spcPts val="0"/>
                </a:spcBef>
                <a:spcAft>
                  <a:spcPts val="0"/>
                </a:spcAft>
              </a:defPPr>
              <a:lvl1pPr marL="342900" marR="0" lvl="0" indent="-257175" algn="l" rtl="0">
                <a:lnSpc>
                  <a:spcPct val="100000"/>
                </a:lnSpc>
                <a:spcBef>
                  <a:spcPts val="270"/>
                </a:spcBef>
                <a:spcAft>
                  <a:spcPts val="0"/>
                </a:spcAft>
                <a:buClr>
                  <a:srgbClr val="002569"/>
                </a:buClr>
                <a:buSzPts val="1800"/>
                <a:buFont typeface="Arial"/>
                <a:buChar char="•"/>
                <a:defRPr sz="2400" b="1" i="0" u="none" strike="noStrike" cap="none">
                  <a:solidFill>
                    <a:srgbClr val="002569"/>
                  </a:solidFill>
                  <a:latin typeface="Calibri"/>
                  <a:ea typeface="Calibri"/>
                  <a:cs typeface="Calibri"/>
                  <a:sym typeface="Calibri"/>
                </a:defRPr>
              </a:lvl1pPr>
              <a:lvl2pPr marL="685800" marR="0" lvl="1" indent="-257175" algn="l" rtl="0">
                <a:lnSpc>
                  <a:spcPct val="100000"/>
                </a:lnSpc>
                <a:spcBef>
                  <a:spcPts val="270"/>
                </a:spcBef>
                <a:spcAft>
                  <a:spcPts val="0"/>
                </a:spcAft>
                <a:buClr>
                  <a:srgbClr val="002569"/>
                </a:buClr>
                <a:buSzPts val="1800"/>
                <a:buFont typeface="Arial"/>
                <a:buChar char="–"/>
                <a:defRPr sz="2000" b="0" i="0" u="none" strike="noStrike" cap="none">
                  <a:solidFill>
                    <a:srgbClr val="002569"/>
                  </a:solidFill>
                  <a:latin typeface="Calibri"/>
                  <a:ea typeface="Calibri"/>
                  <a:cs typeface="Calibri"/>
                  <a:sym typeface="Calibri"/>
                </a:defRPr>
              </a:lvl2pPr>
              <a:lvl3pPr marL="1028700" marR="0" lvl="2" indent="-257175" algn="l" rtl="0">
                <a:lnSpc>
                  <a:spcPct val="100000"/>
                </a:lnSpc>
                <a:spcBef>
                  <a:spcPts val="270"/>
                </a:spcBef>
                <a:spcAft>
                  <a:spcPts val="0"/>
                </a:spcAft>
                <a:buClr>
                  <a:srgbClr val="002569"/>
                </a:buClr>
                <a:buSzPts val="1800"/>
                <a:buFont typeface="Arial"/>
                <a:buChar char="•"/>
                <a:defRPr sz="1800" b="0" i="0" u="none" strike="noStrike" cap="none">
                  <a:solidFill>
                    <a:srgbClr val="002569"/>
                  </a:solidFill>
                  <a:latin typeface="Calibri"/>
                  <a:ea typeface="Calibri"/>
                  <a:cs typeface="Calibri"/>
                  <a:sym typeface="Calibri"/>
                </a:defRPr>
              </a:lvl3pPr>
              <a:lvl4pPr marL="1371600" marR="0" lvl="3"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4pPr>
              <a:lvl5pPr marL="1714500" marR="0" lvl="4"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15000"/>
                </a:lnSpc>
                <a:spcBef>
                  <a:spcPts val="281"/>
                </a:spcBef>
                <a:buNone/>
              </a:pPr>
              <a:r>
                <a:rPr lang="el-GR" sz="675" dirty="0">
                  <a:solidFill>
                    <a:srgbClr val="1F497D"/>
                  </a:solidFill>
                  <a:latin typeface="Arial"/>
                  <a:ea typeface="Arial"/>
                  <a:cs typeface="Arial"/>
                  <a:sym typeface="Arial"/>
                </a:rPr>
                <a:t>γ</a:t>
              </a:r>
              <a:r>
                <a:rPr lang="el-GR" sz="675" baseline="30000" dirty="0">
                  <a:solidFill>
                    <a:srgbClr val="1F497D"/>
                  </a:solidFill>
                  <a:latin typeface="Arial"/>
                  <a:ea typeface="Arial"/>
                  <a:cs typeface="Arial"/>
                  <a:sym typeface="Arial"/>
                </a:rPr>
                <a:t>0 </a:t>
              </a:r>
              <a:r>
                <a:rPr lang="en-GB" sz="675" i="1" dirty="0">
                  <a:solidFill>
                    <a:srgbClr val="1F497D"/>
                  </a:solidFill>
                  <a:latin typeface="Arial"/>
                  <a:ea typeface="Arial"/>
                  <a:cs typeface="Arial"/>
                  <a:sym typeface="Arial"/>
                </a:rPr>
                <a:t>Backscatter (HH)</a:t>
              </a:r>
              <a:endParaRPr lang="en-GB" sz="619" i="1" dirty="0">
                <a:solidFill>
                  <a:srgbClr val="1F497D"/>
                </a:solidFill>
                <a:latin typeface="Arial"/>
                <a:ea typeface="Arial"/>
                <a:cs typeface="Arial"/>
                <a:sym typeface="Arial"/>
              </a:endParaRPr>
            </a:p>
          </p:txBody>
        </p:sp>
        <p:pic>
          <p:nvPicPr>
            <p:cNvPr id="16" name="Picture 15">
              <a:extLst>
                <a:ext uri="{FF2B5EF4-FFF2-40B4-BE49-F238E27FC236}">
                  <a16:creationId xmlns:a16="http://schemas.microsoft.com/office/drawing/2014/main" id="{C8ADF166-98D9-184B-A8DF-B8D246F4C3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2468" y="1425873"/>
              <a:ext cx="1800000" cy="1800000"/>
            </a:xfrm>
            <a:prstGeom prst="rect">
              <a:avLst/>
            </a:prstGeom>
          </p:spPr>
        </p:pic>
        <p:pic>
          <p:nvPicPr>
            <p:cNvPr id="23" name="Picture 22">
              <a:extLst>
                <a:ext uri="{FF2B5EF4-FFF2-40B4-BE49-F238E27FC236}">
                  <a16:creationId xmlns:a16="http://schemas.microsoft.com/office/drawing/2014/main" id="{8EF4EEFD-2D1D-5F4E-9AAE-F2FEBBA9CAE4}"/>
                </a:ext>
              </a:extLst>
            </p:cNvPr>
            <p:cNvPicPr>
              <a:picLocks noChangeAspect="1"/>
            </p:cNvPicPr>
            <p:nvPr/>
          </p:nvPicPr>
          <p:blipFill>
            <a:blip r:embed="rId4"/>
            <a:stretch>
              <a:fillRect/>
            </a:stretch>
          </p:blipFill>
          <p:spPr>
            <a:xfrm>
              <a:off x="5054802" y="1421928"/>
              <a:ext cx="1809951" cy="1803600"/>
            </a:xfrm>
            <a:prstGeom prst="rect">
              <a:avLst/>
            </a:prstGeom>
          </p:spPr>
        </p:pic>
        <p:pic>
          <p:nvPicPr>
            <p:cNvPr id="30" name="Picture 29">
              <a:extLst>
                <a:ext uri="{FF2B5EF4-FFF2-40B4-BE49-F238E27FC236}">
                  <a16:creationId xmlns:a16="http://schemas.microsoft.com/office/drawing/2014/main" id="{72B8E58F-1121-E44D-BF1C-C0FF53CBFB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8826" y="3673289"/>
              <a:ext cx="1793642" cy="1800000"/>
            </a:xfrm>
            <a:prstGeom prst="rect">
              <a:avLst/>
            </a:prstGeom>
            <a:ln w="3175">
              <a:solidFill>
                <a:schemeClr val="bg1">
                  <a:lumMod val="50000"/>
                </a:schemeClr>
              </a:solidFill>
            </a:ln>
          </p:spPr>
        </p:pic>
        <p:pic>
          <p:nvPicPr>
            <p:cNvPr id="31" name="Picture 30">
              <a:extLst>
                <a:ext uri="{FF2B5EF4-FFF2-40B4-BE49-F238E27FC236}">
                  <a16:creationId xmlns:a16="http://schemas.microsoft.com/office/drawing/2014/main" id="{C12B81AE-4C7D-0440-B49F-C8D7F031B6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4802" y="3645262"/>
              <a:ext cx="1784044" cy="1800000"/>
            </a:xfrm>
            <a:prstGeom prst="rect">
              <a:avLst/>
            </a:prstGeom>
          </p:spPr>
        </p:pic>
        <p:pic>
          <p:nvPicPr>
            <p:cNvPr id="32" name="Picture 31">
              <a:extLst>
                <a:ext uri="{FF2B5EF4-FFF2-40B4-BE49-F238E27FC236}">
                  <a16:creationId xmlns:a16="http://schemas.microsoft.com/office/drawing/2014/main" id="{F5DEC244-E759-3B4B-BD3F-E12FAA95F7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21546" y="4507738"/>
              <a:ext cx="1800000" cy="1800000"/>
            </a:xfrm>
            <a:prstGeom prst="rect">
              <a:avLst/>
            </a:prstGeom>
            <a:ln w="6350">
              <a:solidFill>
                <a:schemeClr val="bg1">
                  <a:lumMod val="50000"/>
                </a:schemeClr>
              </a:solidFill>
            </a:ln>
          </p:spPr>
        </p:pic>
        <p:sp>
          <p:nvSpPr>
            <p:cNvPr id="34" name="Google Shape;324;p54">
              <a:extLst>
                <a:ext uri="{FF2B5EF4-FFF2-40B4-BE49-F238E27FC236}">
                  <a16:creationId xmlns:a16="http://schemas.microsoft.com/office/drawing/2014/main" id="{A712E1BE-7355-2C4B-B38C-A95368F17779}"/>
                </a:ext>
              </a:extLst>
            </p:cNvPr>
            <p:cNvSpPr txBox="1">
              <a:spLocks/>
            </p:cNvSpPr>
            <p:nvPr/>
          </p:nvSpPr>
          <p:spPr>
            <a:xfrm>
              <a:off x="6537686" y="6262572"/>
              <a:ext cx="810942" cy="336404"/>
            </a:xfrm>
            <a:prstGeom prst="rect">
              <a:avLst/>
            </a:prstGeom>
            <a:noFill/>
            <a:ln>
              <a:noFill/>
            </a:ln>
          </p:spPr>
          <p:txBody>
            <a:bodyPr spcFirstLastPara="1" wrap="square" lIns="51427" tIns="25706" rIns="51427" bIns="25706" anchor="t" anchorCtr="0">
              <a:noAutofit/>
            </a:bodyPr>
            <a:lstStyle>
              <a:defPPr marR="0" lvl="0" algn="l" rtl="0">
                <a:lnSpc>
                  <a:spcPct val="100000"/>
                </a:lnSpc>
                <a:spcBef>
                  <a:spcPts val="0"/>
                </a:spcBef>
                <a:spcAft>
                  <a:spcPts val="0"/>
                </a:spcAft>
              </a:defPPr>
              <a:lvl1pPr marL="342900" marR="0" lvl="0" indent="-257175" algn="l" rtl="0">
                <a:lnSpc>
                  <a:spcPct val="100000"/>
                </a:lnSpc>
                <a:spcBef>
                  <a:spcPts val="270"/>
                </a:spcBef>
                <a:spcAft>
                  <a:spcPts val="0"/>
                </a:spcAft>
                <a:buClr>
                  <a:srgbClr val="002569"/>
                </a:buClr>
                <a:buSzPts val="1800"/>
                <a:buFont typeface="Arial"/>
                <a:buChar char="•"/>
                <a:defRPr sz="2400" b="1" i="0" u="none" strike="noStrike" cap="none">
                  <a:solidFill>
                    <a:srgbClr val="002569"/>
                  </a:solidFill>
                  <a:latin typeface="Calibri"/>
                  <a:ea typeface="Calibri"/>
                  <a:cs typeface="Calibri"/>
                  <a:sym typeface="Calibri"/>
                </a:defRPr>
              </a:lvl1pPr>
              <a:lvl2pPr marL="685800" marR="0" lvl="1" indent="-257175" algn="l" rtl="0">
                <a:lnSpc>
                  <a:spcPct val="100000"/>
                </a:lnSpc>
                <a:spcBef>
                  <a:spcPts val="270"/>
                </a:spcBef>
                <a:spcAft>
                  <a:spcPts val="0"/>
                </a:spcAft>
                <a:buClr>
                  <a:srgbClr val="002569"/>
                </a:buClr>
                <a:buSzPts val="1800"/>
                <a:buFont typeface="Arial"/>
                <a:buChar char="–"/>
                <a:defRPr sz="2000" b="0" i="0" u="none" strike="noStrike" cap="none">
                  <a:solidFill>
                    <a:srgbClr val="002569"/>
                  </a:solidFill>
                  <a:latin typeface="Calibri"/>
                  <a:ea typeface="Calibri"/>
                  <a:cs typeface="Calibri"/>
                  <a:sym typeface="Calibri"/>
                </a:defRPr>
              </a:lvl2pPr>
              <a:lvl3pPr marL="1028700" marR="0" lvl="2" indent="-257175" algn="l" rtl="0">
                <a:lnSpc>
                  <a:spcPct val="100000"/>
                </a:lnSpc>
                <a:spcBef>
                  <a:spcPts val="270"/>
                </a:spcBef>
                <a:spcAft>
                  <a:spcPts val="0"/>
                </a:spcAft>
                <a:buClr>
                  <a:srgbClr val="002569"/>
                </a:buClr>
                <a:buSzPts val="1800"/>
                <a:buFont typeface="Arial"/>
                <a:buChar char="•"/>
                <a:defRPr sz="1800" b="0" i="0" u="none" strike="noStrike" cap="none">
                  <a:solidFill>
                    <a:srgbClr val="002569"/>
                  </a:solidFill>
                  <a:latin typeface="Calibri"/>
                  <a:ea typeface="Calibri"/>
                  <a:cs typeface="Calibri"/>
                  <a:sym typeface="Calibri"/>
                </a:defRPr>
              </a:lvl3pPr>
              <a:lvl4pPr marL="1371600" marR="0" lvl="3"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4pPr>
              <a:lvl5pPr marL="1714500" marR="0" lvl="4" indent="-257175" algn="l" rtl="0">
                <a:lnSpc>
                  <a:spcPct val="100000"/>
                </a:lnSpc>
                <a:spcBef>
                  <a:spcPts val="270"/>
                </a:spcBef>
                <a:spcAft>
                  <a:spcPts val="0"/>
                </a:spcAft>
                <a:buClr>
                  <a:srgbClr val="002569"/>
                </a:buClr>
                <a:buSzPts val="1800"/>
                <a:buFont typeface="Arial"/>
                <a:buChar char="»"/>
                <a:defRPr sz="1600" b="0" i="0" u="none" strike="noStrike" cap="none">
                  <a:solidFill>
                    <a:srgbClr val="002569"/>
                  </a:solidFill>
                  <a:latin typeface="Calibri"/>
                  <a:ea typeface="Calibri"/>
                  <a:cs typeface="Calibri"/>
                  <a:sym typeface="Calibri"/>
                </a:defRPr>
              </a:lvl5pPr>
              <a:lvl6pPr marL="2057400" marR="0" lvl="5"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2400300" marR="0" lvl="6"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2743200" marR="0" lvl="7"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3086100" marR="0" lvl="8" indent="-257175" algn="l" rtl="0">
                <a:lnSpc>
                  <a:spcPct val="100000"/>
                </a:lnSpc>
                <a:spcBef>
                  <a:spcPts val="27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15000"/>
                </a:lnSpc>
                <a:spcBef>
                  <a:spcPts val="281"/>
                </a:spcBef>
                <a:buNone/>
              </a:pPr>
              <a:r>
                <a:rPr lang="en-GB" sz="675" i="1" dirty="0">
                  <a:solidFill>
                    <a:srgbClr val="1F497D"/>
                  </a:solidFill>
                  <a:latin typeface="Arial"/>
                  <a:ea typeface="Arial"/>
                  <a:cs typeface="Arial"/>
                  <a:sym typeface="Arial"/>
                </a:rPr>
                <a:t>Data Mask</a:t>
              </a:r>
              <a:endParaRPr lang="en-GB" sz="619" i="1" dirty="0">
                <a:solidFill>
                  <a:srgbClr val="1F497D"/>
                </a:solidFill>
                <a:latin typeface="Arial"/>
                <a:ea typeface="Arial"/>
                <a:cs typeface="Arial"/>
                <a:sym typeface="Arial"/>
              </a:endParaRPr>
            </a:p>
          </p:txBody>
        </p:sp>
      </p:grpSp>
      <p:sp>
        <p:nvSpPr>
          <p:cNvPr id="35" name="TextBox 34">
            <a:extLst>
              <a:ext uri="{FF2B5EF4-FFF2-40B4-BE49-F238E27FC236}">
                <a16:creationId xmlns:a16="http://schemas.microsoft.com/office/drawing/2014/main" id="{0BE27EA0-000A-8145-B07A-6912330B0C94}"/>
              </a:ext>
            </a:extLst>
          </p:cNvPr>
          <p:cNvSpPr txBox="1"/>
          <p:nvPr/>
        </p:nvSpPr>
        <p:spPr>
          <a:xfrm>
            <a:off x="625911" y="972007"/>
            <a:ext cx="3429000" cy="28661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algn="ctr" rtl="0">
              <a:lnSpc>
                <a:spcPct val="115000"/>
              </a:lnSpc>
              <a:spcBef>
                <a:spcPts val="375"/>
              </a:spcBef>
            </a:pPr>
            <a:r>
              <a:rPr lang="en-GB" sz="1200" dirty="0">
                <a:solidFill>
                  <a:srgbClr val="C00000"/>
                </a:solidFill>
                <a:latin typeface="Arial"/>
                <a:ea typeface="Arial"/>
                <a:cs typeface="Arial"/>
                <a:sym typeface="Arial"/>
              </a:rPr>
              <a:t>CEOS-ARD NRB</a:t>
            </a:r>
            <a:endParaRPr lang="en-GB" sz="375" dirty="0">
              <a:solidFill>
                <a:srgbClr val="C00000"/>
              </a:solidFill>
              <a:latin typeface="Arial"/>
              <a:ea typeface="Arial"/>
              <a:cs typeface="Arial"/>
              <a:sym typeface="Arial"/>
            </a:endParaRPr>
          </a:p>
        </p:txBody>
      </p:sp>
      <p:sp>
        <p:nvSpPr>
          <p:cNvPr id="22" name="Google Shape;317;p54">
            <a:extLst>
              <a:ext uri="{FF2B5EF4-FFF2-40B4-BE49-F238E27FC236}">
                <a16:creationId xmlns:a16="http://schemas.microsoft.com/office/drawing/2014/main" id="{198B2CC2-BE56-D14B-9B65-2EE6EAFE3194}"/>
              </a:ext>
            </a:extLst>
          </p:cNvPr>
          <p:cNvSpPr>
            <a:spLocks noGrp="1"/>
          </p:cNvSpPr>
          <p:nvPr>
            <p:ph type="sldNum" idx="12"/>
          </p:nvPr>
        </p:nvSpPr>
        <p:spPr>
          <a:xfrm>
            <a:off x="8915400" y="4933950"/>
            <a:ext cx="146475" cy="140400"/>
          </a:xfrm>
          <a:prstGeom prst="roundRect">
            <a:avLst>
              <a:gd name="adj" fmla="val 16667"/>
            </a:avLst>
          </a:prstGeom>
          <a:solidFill>
            <a:schemeClr val="lt1">
              <a:alpha val="48240"/>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noAutofit/>
          </a:bodyPr>
          <a:lstStyle/>
          <a:p>
            <a:fld id="{00000000-1234-1234-1234-123412341234}" type="slidenum">
              <a:rPr lang="en"/>
              <a:pPr/>
              <a:t>8</a:t>
            </a:fld>
            <a:endParaRPr dirty="0"/>
          </a:p>
        </p:txBody>
      </p:sp>
      <p:sp>
        <p:nvSpPr>
          <p:cNvPr id="24" name="Google Shape;319;p54">
            <a:extLst>
              <a:ext uri="{FF2B5EF4-FFF2-40B4-BE49-F238E27FC236}">
                <a16:creationId xmlns:a16="http://schemas.microsoft.com/office/drawing/2014/main" id="{3079C94E-C825-2C43-B5C3-CE3EBFC9E65F}"/>
              </a:ext>
            </a:extLst>
          </p:cNvPr>
          <p:cNvSpPr txBox="1">
            <a:spLocks/>
          </p:cNvSpPr>
          <p:nvPr/>
        </p:nvSpPr>
        <p:spPr>
          <a:xfrm>
            <a:off x="8107271" y="3575340"/>
            <a:ext cx="960530" cy="251414"/>
          </a:xfrm>
          <a:prstGeom prst="rect">
            <a:avLst/>
          </a:prstGeom>
          <a:noFill/>
          <a:ln>
            <a:noFill/>
          </a:ln>
        </p:spPr>
        <p:txBody>
          <a:bodyPr spcFirstLastPara="1" wrap="square" lIns="51427" tIns="25706" rIns="51427" bIns="25706" anchor="t" anchorCtr="0">
            <a:noAutofit/>
          </a:bodyPr>
          <a:lstStyle>
            <a:lvl1pPr marL="457200" lvl="0"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1pPr>
            <a:lvl2pPr marL="914400" lvl="1"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2pPr>
            <a:lvl3pPr marL="1371600" lvl="2"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3pPr>
            <a:lvl4pPr marL="1828800" lvl="3"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4pPr>
            <a:lvl5pPr marL="2286000" lvl="4" indent="-342900" algn="l">
              <a:spcBef>
                <a:spcPts val="360"/>
              </a:spcBef>
              <a:spcAft>
                <a:spcPts val="0"/>
              </a:spcAft>
              <a:buClr>
                <a:srgbClr val="002569"/>
              </a:buClr>
              <a:buSzPts val="1800"/>
              <a:buFont typeface="Arial"/>
              <a:buChar char="»"/>
              <a:defRPr sz="2400">
                <a:solidFill>
                  <a:srgbClr val="002569"/>
                </a:solidFill>
                <a:latin typeface="Arial Bold"/>
                <a:ea typeface="Arial Bold"/>
                <a:cs typeface="Arial Bold"/>
                <a:sym typeface="Arial Bold"/>
              </a:defRPr>
            </a:lvl5pPr>
            <a:lvl6pPr marL="2743200" lvl="5"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6pPr>
            <a:lvl7pPr marL="3200400" lvl="6"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7pPr>
            <a:lvl8pPr marL="3657600" lvl="7"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8pPr>
            <a:lvl9pPr marL="4114800" lvl="8" indent="-342900" algn="l">
              <a:spcBef>
                <a:spcPts val="360"/>
              </a:spcBef>
              <a:spcAft>
                <a:spcPts val="0"/>
              </a:spcAft>
              <a:buClr>
                <a:schemeClr val="dk1"/>
              </a:buClr>
              <a:buSzPts val="1800"/>
              <a:buFont typeface="Arial"/>
              <a:buChar char="•"/>
              <a:defRPr sz="2400">
                <a:solidFill>
                  <a:srgbClr val="002569"/>
                </a:solidFill>
                <a:latin typeface="Arial Bold"/>
                <a:ea typeface="Arial Bold"/>
                <a:cs typeface="Arial Bold"/>
                <a:sym typeface="Arial Bold"/>
              </a:defRPr>
            </a:lvl9pPr>
          </a:lstStyle>
          <a:p>
            <a:pPr marL="0" indent="0" defTabSz="685800">
              <a:lnSpc>
                <a:spcPct val="115000"/>
              </a:lnSpc>
              <a:spcBef>
                <a:spcPts val="281"/>
              </a:spcBef>
              <a:buNone/>
            </a:pPr>
            <a:r>
              <a:rPr lang="en-GB" sz="600" dirty="0">
                <a:solidFill>
                  <a:srgbClr val="1F497D"/>
                </a:solidFill>
                <a:latin typeface="Arial"/>
                <a:ea typeface="Arial"/>
                <a:cs typeface="Arial"/>
                <a:sym typeface="Arial"/>
              </a:rPr>
              <a:t>ALOS-2 PALSAR-2 </a:t>
            </a:r>
          </a:p>
          <a:p>
            <a:pPr marL="0" indent="0" defTabSz="685800">
              <a:lnSpc>
                <a:spcPct val="115000"/>
              </a:lnSpc>
              <a:spcBef>
                <a:spcPts val="281"/>
              </a:spcBef>
              <a:buNone/>
            </a:pPr>
            <a:r>
              <a:rPr lang="en-GB" sz="600" dirty="0">
                <a:solidFill>
                  <a:srgbClr val="1F497D"/>
                </a:solidFill>
                <a:latin typeface="Arial"/>
                <a:ea typeface="Arial"/>
                <a:cs typeface="Arial"/>
                <a:sym typeface="Arial"/>
              </a:rPr>
              <a:t>(Global mosaic) </a:t>
            </a:r>
          </a:p>
          <a:p>
            <a:pPr marL="0" indent="0" defTabSz="685800">
              <a:lnSpc>
                <a:spcPct val="115000"/>
              </a:lnSpc>
              <a:spcBef>
                <a:spcPts val="281"/>
              </a:spcBef>
              <a:buNone/>
            </a:pPr>
            <a:r>
              <a:rPr lang="en-GB" sz="600" dirty="0">
                <a:solidFill>
                  <a:srgbClr val="1F497D"/>
                </a:solidFill>
                <a:latin typeface="Arial"/>
                <a:ea typeface="Arial"/>
                <a:cs typeface="Arial"/>
                <a:sym typeface="Arial"/>
              </a:rPr>
              <a:t>Processing: JAXA EORC</a:t>
            </a:r>
          </a:p>
        </p:txBody>
      </p:sp>
      <p:pic>
        <p:nvPicPr>
          <p:cNvPr id="25" name="Picture 24">
            <a:extLst>
              <a:ext uri="{FF2B5EF4-FFF2-40B4-BE49-F238E27FC236}">
                <a16:creationId xmlns:a16="http://schemas.microsoft.com/office/drawing/2014/main" id="{E5C0384B-2219-BC4B-8AE1-298FDABC89A6}"/>
              </a:ext>
            </a:extLst>
          </p:cNvPr>
          <p:cNvPicPr>
            <a:picLocks noChangeAspect="1"/>
          </p:cNvPicPr>
          <p:nvPr/>
        </p:nvPicPr>
        <p:blipFill>
          <a:blip r:embed="rId8"/>
          <a:stretch>
            <a:fillRect/>
          </a:stretch>
        </p:blipFill>
        <p:spPr>
          <a:xfrm>
            <a:off x="423741" y="4171950"/>
            <a:ext cx="4142671" cy="1598242"/>
          </a:xfrm>
          <a:prstGeom prst="rect">
            <a:avLst/>
          </a:prstGeom>
        </p:spPr>
      </p:pic>
    </p:spTree>
    <p:extLst>
      <p:ext uri="{BB962C8B-B14F-4D97-AF65-F5344CB8AC3E}">
        <p14:creationId xmlns:p14="http://schemas.microsoft.com/office/powerpoint/2010/main" val="3715339162"/>
      </p:ext>
    </p:extLst>
  </p:cSld>
  <p:clrMapOvr>
    <a:masterClrMapping/>
  </p:clrMapOvr>
  <p:transition spd="med" advTm="78727"/>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62"/>
          <p:cNvSpPr txBox="1">
            <a:spLocks noGrp="1"/>
          </p:cNvSpPr>
          <p:nvPr>
            <p:ph type="title"/>
          </p:nvPr>
        </p:nvSpPr>
        <p:spPr>
          <a:xfrm>
            <a:off x="2502431" y="-1"/>
            <a:ext cx="4398300" cy="857250"/>
          </a:xfrm>
          <a:prstGeom prst="rect">
            <a:avLst/>
          </a:prstGeom>
          <a:noFill/>
          <a:ln>
            <a:noFill/>
          </a:ln>
        </p:spPr>
        <p:txBody>
          <a:bodyPr spcFirstLastPara="1" wrap="square" lIns="68569" tIns="34275" rIns="68569" bIns="34275" anchor="ctr" anchorCtr="0">
            <a:noAutofit/>
          </a:bodyPr>
          <a:lstStyle/>
          <a:p>
            <a:pPr lvl="0" rtl="0">
              <a:buClr>
                <a:schemeClr val="dk1"/>
              </a:buClr>
              <a:buSzPts val="1100"/>
            </a:pPr>
            <a:r>
              <a:rPr lang="en" sz="2100" dirty="0"/>
              <a:t>CEOS-ARD / SAR</a:t>
            </a:r>
            <a:br>
              <a:rPr lang="en" sz="2100" dirty="0"/>
            </a:br>
            <a:r>
              <a:rPr lang="en" sz="1800" dirty="0"/>
              <a:t>Normalised Radar Backscatter (NRB)</a:t>
            </a:r>
            <a:r>
              <a:rPr lang="en" sz="750" dirty="0">
                <a:solidFill>
                  <a:schemeClr val="dk1"/>
                </a:solidFill>
                <a:latin typeface="Arial"/>
                <a:ea typeface="Arial"/>
                <a:cs typeface="Arial"/>
                <a:sym typeface="Arial"/>
              </a:rPr>
              <a:t> </a:t>
            </a:r>
            <a:endParaRPr sz="1800" dirty="0"/>
          </a:p>
        </p:txBody>
      </p:sp>
      <p:pic>
        <p:nvPicPr>
          <p:cNvPr id="4" name="Picture 3">
            <a:extLst>
              <a:ext uri="{FF2B5EF4-FFF2-40B4-BE49-F238E27FC236}">
                <a16:creationId xmlns:a16="http://schemas.microsoft.com/office/drawing/2014/main" id="{049D9C32-28B7-5041-843A-527CCB5F98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968811"/>
          </a:xfrm>
          <a:prstGeom prst="rect">
            <a:avLst/>
          </a:prstGeom>
        </p:spPr>
      </p:pic>
      <p:sp>
        <p:nvSpPr>
          <p:cNvPr id="11" name="TextBox 10">
            <a:extLst>
              <a:ext uri="{FF2B5EF4-FFF2-40B4-BE49-F238E27FC236}">
                <a16:creationId xmlns:a16="http://schemas.microsoft.com/office/drawing/2014/main" id="{BA4D6143-06DF-4B48-8A9B-79BEAB87D8EE}"/>
              </a:ext>
            </a:extLst>
          </p:cNvPr>
          <p:cNvSpPr txBox="1"/>
          <p:nvPr/>
        </p:nvSpPr>
        <p:spPr>
          <a:xfrm>
            <a:off x="259162" y="139160"/>
            <a:ext cx="5455838" cy="923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r>
              <a:rPr lang="en" dirty="0">
                <a:solidFill>
                  <a:schemeClr val="bg1"/>
                </a:solidFill>
                <a:latin typeface="Arial"/>
                <a:ea typeface="Arial"/>
                <a:cs typeface="Arial"/>
                <a:sym typeface="Arial"/>
              </a:rPr>
              <a:t>Standard level data (ascending pass)</a:t>
            </a:r>
          </a:p>
          <a:p>
            <a:pPr marL="214313" indent="-214313">
              <a:buFontTx/>
              <a:buChar char="-"/>
            </a:pPr>
            <a:r>
              <a:rPr lang="en" dirty="0">
                <a:solidFill>
                  <a:schemeClr val="bg1"/>
                </a:solidFill>
                <a:latin typeface="Arial"/>
                <a:cs typeface="Arial"/>
                <a:sym typeface="Arial"/>
              </a:rPr>
              <a:t>Geometric Terrain Correction (ortho-rectified)</a:t>
            </a:r>
          </a:p>
          <a:p>
            <a:pPr marL="214313" indent="-214313">
              <a:buFontTx/>
              <a:buChar char="-"/>
            </a:pPr>
            <a:endParaRPr lang="en-GB" dirty="0">
              <a:solidFill>
                <a:schemeClr val="bg1"/>
              </a:solidFill>
            </a:endParaRPr>
          </a:p>
        </p:txBody>
      </p:sp>
    </p:spTree>
    <p:extLst>
      <p:ext uri="{BB962C8B-B14F-4D97-AF65-F5344CB8AC3E}">
        <p14:creationId xmlns:p14="http://schemas.microsoft.com/office/powerpoint/2010/main" val="371224326"/>
      </p:ext>
    </p:extLst>
  </p:cSld>
  <p:clrMapOvr>
    <a:masterClrMapping/>
  </p:clrMapOvr>
  <p:transition spd="med" advTm="78727"/>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35179</TotalTime>
  <Words>3666</Words>
  <Application>Microsoft Macintosh PowerPoint</Application>
  <PresentationFormat>On-screen Show (16:9)</PresentationFormat>
  <Paragraphs>351</Paragraphs>
  <Slides>17</Slides>
  <Notes>17</Notes>
  <HiddenSlides>2</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Arial Bold</vt:lpstr>
      <vt:lpstr>Arial</vt:lpstr>
      <vt:lpstr>Avenir Roman</vt:lpstr>
      <vt:lpstr>Calibri</vt:lpstr>
      <vt:lpstr>Courier New</vt:lpstr>
      <vt:lpstr>Helvetica</vt:lpstr>
      <vt:lpstr>Helvetica Neue</vt:lpstr>
      <vt:lpstr>Montserrat</vt:lpstr>
      <vt:lpstr>Symbol</vt:lpstr>
      <vt:lpstr>Wingdings</vt:lpstr>
      <vt:lpstr>Default</vt:lpstr>
      <vt:lpstr>PowerPoint Presentation</vt:lpstr>
      <vt:lpstr>Analysis Ready Data (ARD) &amp; CEOS Analysis Ready Data (CEOS-ARD)</vt:lpstr>
      <vt:lpstr>PowerPoint Presentation</vt:lpstr>
      <vt:lpstr>CEOS-ARD for SAR Specifications for Data Providers</vt:lpstr>
      <vt:lpstr>PowerPoint Presentation</vt:lpstr>
      <vt:lpstr>STAC CARD4L SAR Extension</vt:lpstr>
      <vt:lpstr>CEOS-ARD for SAR General PFS structure</vt:lpstr>
      <vt:lpstr>CEOS-ARD for SAR Normalised Radar Backscatter (NRB) </vt:lpstr>
      <vt:lpstr>CEOS-ARD / SAR Normalised Radar Backscatter (NRB) </vt:lpstr>
      <vt:lpstr>CEOS-ARD / SAR Normalised Radar Backscatter (NRB) </vt:lpstr>
      <vt:lpstr>CEOS-ARD / SAR Normalised Radar Backscatter (NRB) </vt:lpstr>
      <vt:lpstr>CEOS-ARD for SAR Polarimetric Radar (POL) </vt:lpstr>
      <vt:lpstr>CEOS-ARD for SAR Ocean Radar Backscatter (ORB) </vt:lpstr>
      <vt:lpstr>PowerPoint Presentation</vt:lpstr>
      <vt:lpstr>PowerPoint Presentation</vt:lpstr>
      <vt:lpstr>PowerPoint Presentation</vt:lpstr>
      <vt:lpstr>CEOS ARD  Synthetic Aperture Radar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Ake Rosenqvist</cp:lastModifiedBy>
  <cp:revision>484</cp:revision>
  <cp:lastPrinted>2019-09-23T10:22:21Z</cp:lastPrinted>
  <dcterms:modified xsi:type="dcterms:W3CDTF">2024-04-05T01:21:51Z</dcterms:modified>
</cp:coreProperties>
</file>