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4920" r:id="rId2"/>
    <p:sldId id="4872" r:id="rId3"/>
    <p:sldId id="4896" r:id="rId4"/>
    <p:sldId id="4895" r:id="rId5"/>
    <p:sldId id="2145705171" r:id="rId6"/>
    <p:sldId id="272" r:id="rId7"/>
    <p:sldId id="4918" r:id="rId8"/>
    <p:sldId id="4493" r:id="rId9"/>
    <p:sldId id="4745" r:id="rId10"/>
    <p:sldId id="2145705170" r:id="rId11"/>
    <p:sldId id="256" r:id="rId12"/>
    <p:sldId id="273" r:id="rId13"/>
    <p:sldId id="265" r:id="rId14"/>
    <p:sldId id="267" r:id="rId15"/>
    <p:sldId id="4928" r:id="rId16"/>
    <p:sldId id="4914" r:id="rId17"/>
    <p:sldId id="4922" r:id="rId18"/>
    <p:sldId id="4919" r:id="rId19"/>
    <p:sldId id="4924" r:id="rId20"/>
    <p:sldId id="4925" r:id="rId21"/>
    <p:sldId id="4923" r:id="rId22"/>
    <p:sldId id="4927" r:id="rId2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A5AF"/>
    <a:srgbClr val="2C6CA5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82857"/>
  </p:normalViewPr>
  <p:slideViewPr>
    <p:cSldViewPr snapToGrid="0" showGuides="1">
      <p:cViewPr varScale="1">
        <p:scale>
          <a:sx n="58" d="100"/>
          <a:sy n="58" d="100"/>
        </p:scale>
        <p:origin x="38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DB0C0D-8EDA-D34C-A22C-C05ECC298A8A}" type="datetimeFigureOut">
              <a:rPr kumimoji="1" lang="ja-JP" altLang="en-US" smtClean="0"/>
              <a:t>2024/4/6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65D7A1-557E-4448-B868-2EDC1AE950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6437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2021</a:t>
            </a:r>
            <a:r>
              <a:rPr kumimoji="1" lang="ja-JP" altLang="en-US" dirty="0"/>
              <a:t>年</a:t>
            </a:r>
            <a:r>
              <a:rPr kumimoji="1" lang="en-US" altLang="ja-JP" dirty="0"/>
              <a:t>11</a:t>
            </a:r>
            <a:r>
              <a:rPr kumimoji="1" lang="ja-JP" altLang="en-US" dirty="0"/>
              <a:t>月に山口県宇部市で</a:t>
            </a:r>
            <a:r>
              <a:rPr kumimoji="1" lang="en-US" altLang="ja-JP" dirty="0"/>
              <a:t>5</a:t>
            </a:r>
            <a:r>
              <a:rPr kumimoji="1" lang="ja-JP" altLang="en-US" dirty="0"/>
              <a:t>人のメンバーとスタートしました。</a:t>
            </a:r>
            <a:endParaRPr kumimoji="1" lang="en-US" altLang="ja-JP" dirty="0"/>
          </a:p>
          <a:p>
            <a:r>
              <a:rPr kumimoji="1" lang="ja-JP" altLang="en-US" dirty="0"/>
              <a:t>弊社は、タイにある</a:t>
            </a:r>
            <a:r>
              <a:rPr kumimoji="1" lang="en-US" altLang="ja-JP" dirty="0"/>
              <a:t>Asian</a:t>
            </a:r>
            <a:r>
              <a:rPr kumimoji="1" lang="ja-JP" altLang="en-US" dirty="0"/>
              <a:t> </a:t>
            </a:r>
            <a:r>
              <a:rPr kumimoji="1" lang="en-US" altLang="ja-JP" dirty="0"/>
              <a:t>Institute of Technology </a:t>
            </a:r>
            <a:r>
              <a:rPr kumimoji="1" lang="ja-JP" altLang="en-US" dirty="0"/>
              <a:t>と山口大学の</a:t>
            </a:r>
            <a:endParaRPr kumimoji="1" lang="en-US" altLang="ja-JP" dirty="0"/>
          </a:p>
          <a:p>
            <a:r>
              <a:rPr kumimoji="1" lang="ja-JP" altLang="en-US" dirty="0"/>
              <a:t>長井正彦研究室発スタートアップ</a:t>
            </a:r>
            <a:r>
              <a:rPr kumimoji="1" lang="ja-JP" altLang="en-US"/>
              <a:t>です。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38D98-870D-4FB3-B5A6-9440A50C6FEF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36417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5D7A1-557E-4448-B868-2EDC1AE95032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14482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ED04D3-74B6-A324-F577-7D76A8983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D5C1C28-CC44-CAE5-C87C-214D3AF917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541717A-A3CF-9171-91CF-265722A280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And these are the services to monitor area of customer’s interest using satellite data and notifies anomaly,</a:t>
            </a:r>
          </a:p>
          <a:p>
            <a:r>
              <a:rPr kumimoji="1" lang="en-US" altLang="ja-JP" dirty="0"/>
              <a:t>Like not only time series analysis but also can use for disaster response,. 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72AC1E5-7957-C525-9912-C2EE84E127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38D98-870D-4FB3-B5A6-9440A50C6FEF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50789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bd06a7167a_2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2bd06a7167a_2_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g2bd06a7167a_2_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bd80be7459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2bd80be7459_0_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2bd80be7459_0_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Until now, government-led large satellites have been launched.</a:t>
            </a:r>
          </a:p>
          <a:p>
            <a:r>
              <a:rPr kumimoji="1" lang="en-US" altLang="ja-JP" dirty="0"/>
              <a:t>Today, small satellites led by the private sector are being launched more and more.</a:t>
            </a:r>
          </a:p>
          <a:p>
            <a:r>
              <a:rPr kumimoji="1" lang="en-US" altLang="ja-JP" dirty="0"/>
              <a:t>Currently around 400 earth observation satellites has been lunched and will be more than 1,000 in 10 years (by Euroconsult)</a:t>
            </a:r>
          </a:p>
          <a:p>
            <a:pPr algn="just"/>
            <a:r>
              <a:rPr lang="en-US" altLang="ja-JP" sz="2000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Satellitia data </a:t>
            </a:r>
            <a:r>
              <a:rPr lang="en-US" altLang="ja-JP" sz="2000" b="1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democratization</a:t>
            </a:r>
            <a:r>
              <a:rPr lang="en-US" altLang="ja-JP" sz="2000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will be occurred. In near future, we CHOOSE our prefer satellite data, NOT given and used.</a:t>
            </a:r>
            <a:endParaRPr lang="ja-JP" altLang="ja-JP" sz="2000" kern="100" dirty="0"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574F6-884A-4543-A977-815C631514DF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9395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Until now, government-led large satellites have been launched.</a:t>
            </a:r>
          </a:p>
          <a:p>
            <a:r>
              <a:rPr kumimoji="1" lang="en-US" altLang="ja-JP" dirty="0"/>
              <a:t>Today, small satellites led by the private sector are being launched more and more.</a:t>
            </a:r>
          </a:p>
          <a:p>
            <a:r>
              <a:rPr kumimoji="1" lang="en-US" altLang="ja-JP" dirty="0"/>
              <a:t>Currently around 400 earth observation satellites has been lunched and will be more than 1,000 in 10 years (by Euroconsult)</a:t>
            </a:r>
          </a:p>
          <a:p>
            <a:pPr algn="just"/>
            <a:r>
              <a:rPr lang="en-US" altLang="ja-JP" sz="2000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Satellitia data </a:t>
            </a:r>
            <a:r>
              <a:rPr lang="en-US" altLang="ja-JP" sz="2000" b="1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democratization</a:t>
            </a:r>
            <a:r>
              <a:rPr lang="en-US" altLang="ja-JP" sz="2000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will be occurred. In near future, we CHOOSE our prefer satellite data, NOT given and used.</a:t>
            </a:r>
            <a:endParaRPr lang="ja-JP" altLang="ja-JP" sz="2000" kern="100" dirty="0"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574F6-884A-4543-A977-815C631514DF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42350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Until now, government-led large satellites have been launched.</a:t>
            </a:r>
          </a:p>
          <a:p>
            <a:r>
              <a:rPr kumimoji="1" lang="en-US" altLang="ja-JP" dirty="0"/>
              <a:t>Today, small satellites led by the private sector are being launched more and more.</a:t>
            </a:r>
          </a:p>
          <a:p>
            <a:r>
              <a:rPr kumimoji="1" lang="en-US" altLang="ja-JP" dirty="0"/>
              <a:t>Currently around 400 earth observation satellites has been lunched and will be more than 1,000 in 10 years (by Euroconsult)</a:t>
            </a:r>
          </a:p>
          <a:p>
            <a:pPr algn="just"/>
            <a:r>
              <a:rPr lang="en-US" altLang="ja-JP" sz="2000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Satellitia data </a:t>
            </a:r>
            <a:r>
              <a:rPr lang="en-US" altLang="ja-JP" sz="2000" b="1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democratization</a:t>
            </a:r>
            <a:r>
              <a:rPr lang="en-US" altLang="ja-JP" sz="2000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will be occurred. In near future, we CHOOSE our prefer satellite data, NOT given and used.</a:t>
            </a:r>
            <a:endParaRPr lang="ja-JP" altLang="ja-JP" sz="2000" kern="100" dirty="0"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574F6-884A-4543-A977-815C631514DF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59873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Until now, government-led large satellites have been launched.</a:t>
            </a:r>
          </a:p>
          <a:p>
            <a:r>
              <a:rPr kumimoji="1" lang="en-US" altLang="ja-JP" dirty="0"/>
              <a:t>Today, small satellites led by the private sector are being launched more and more.</a:t>
            </a:r>
          </a:p>
          <a:p>
            <a:r>
              <a:rPr kumimoji="1" lang="en-US" altLang="ja-JP" dirty="0"/>
              <a:t>Currently around 400 earth observation satellites has been lunched and will be more than 1,000 in 10 years (by Euroconsult)</a:t>
            </a:r>
          </a:p>
          <a:p>
            <a:pPr algn="just"/>
            <a:r>
              <a:rPr lang="en-US" altLang="ja-JP" sz="2000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Satellitia data </a:t>
            </a:r>
            <a:r>
              <a:rPr lang="en-US" altLang="ja-JP" sz="2000" b="1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democratization</a:t>
            </a:r>
            <a:r>
              <a:rPr lang="en-US" altLang="ja-JP" sz="2000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will be occurred. In near future, we CHOOSE our prefer satellite data, NOT given and used.</a:t>
            </a:r>
            <a:endParaRPr lang="ja-JP" altLang="ja-JP" sz="2000" kern="100" dirty="0"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574F6-884A-4543-A977-815C631514DF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23619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Until now, government-led large satellites have been launched.</a:t>
            </a:r>
          </a:p>
          <a:p>
            <a:r>
              <a:rPr kumimoji="1" lang="en-US" altLang="ja-JP" dirty="0"/>
              <a:t>Today, small satellites led by the private sector are being launched more and more.</a:t>
            </a:r>
          </a:p>
          <a:p>
            <a:r>
              <a:rPr kumimoji="1" lang="en-US" altLang="ja-JP" dirty="0"/>
              <a:t>Currently around 400 earth observation satellites has been lunched and will be more than 1,000 in 10 years (by Euroconsult)</a:t>
            </a:r>
          </a:p>
          <a:p>
            <a:pPr algn="just"/>
            <a:r>
              <a:rPr lang="en-US" altLang="ja-JP" sz="2000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Satellitia data </a:t>
            </a:r>
            <a:r>
              <a:rPr lang="en-US" altLang="ja-JP" sz="2000" b="1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democratization</a:t>
            </a:r>
            <a:r>
              <a:rPr lang="en-US" altLang="ja-JP" sz="2000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will be occurred. In near future, we CHOOSE our prefer satellite data, NOT given and used.</a:t>
            </a:r>
            <a:endParaRPr lang="ja-JP" altLang="ja-JP" sz="2000" kern="100" dirty="0"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574F6-884A-4543-A977-815C631514DF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38784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Until now, government-led large satellites have been launched.</a:t>
            </a:r>
          </a:p>
          <a:p>
            <a:r>
              <a:rPr kumimoji="1" lang="en-US" altLang="ja-JP" dirty="0"/>
              <a:t>Today, small satellites led by the private sector are being launched more and more.</a:t>
            </a:r>
          </a:p>
          <a:p>
            <a:r>
              <a:rPr kumimoji="1" lang="en-US" altLang="ja-JP" dirty="0"/>
              <a:t>Currently around 400 earth observation satellites has been lunched and will be more than 1,000 in 10 years (by Euroconsult)</a:t>
            </a:r>
          </a:p>
          <a:p>
            <a:pPr algn="just"/>
            <a:r>
              <a:rPr lang="en-US" altLang="ja-JP" sz="2000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Satellitia data </a:t>
            </a:r>
            <a:r>
              <a:rPr lang="en-US" altLang="ja-JP" sz="2000" b="1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democratization</a:t>
            </a:r>
            <a:r>
              <a:rPr lang="en-US" altLang="ja-JP" sz="2000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will be occurred. In near future, we CHOOSE our prefer satellite data, NOT given and used.</a:t>
            </a:r>
            <a:endParaRPr lang="ja-JP" altLang="ja-JP" sz="2000" kern="100" dirty="0"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574F6-884A-4543-A977-815C631514DF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7370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  <a:p>
            <a:r>
              <a:rPr kumimoji="1" lang="ja-JP" altLang="en-US"/>
              <a:t>現在は、日本人９名、外国人８名の計１７名で事業を行っています。</a:t>
            </a:r>
            <a:endParaRPr kumimoji="1" lang="en-US" altLang="ja-JP" dirty="0"/>
          </a:p>
          <a:p>
            <a:r>
              <a:rPr kumimoji="1" lang="ja-JP" altLang="en-US" b="1"/>
              <a:t>衛星データ解析やアルゴリズム開発、</a:t>
            </a:r>
            <a:r>
              <a:rPr kumimoji="1" lang="en-US" altLang="ja-JP" b="1" dirty="0"/>
              <a:t>AI</a:t>
            </a:r>
            <a:r>
              <a:rPr kumimoji="1" lang="ja-JP" altLang="en-US" b="1"/>
              <a:t>解析</a:t>
            </a:r>
            <a:r>
              <a:rPr kumimoji="1" lang="ja-JP" altLang="en-US"/>
              <a:t>を非常に得意なメンバーが集まっています。</a:t>
            </a:r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38D98-870D-4FB3-B5A6-9440A50C6FEF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88234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Until now, government-led large satellites have been launched.</a:t>
            </a:r>
          </a:p>
          <a:p>
            <a:r>
              <a:rPr kumimoji="1" lang="en-US" altLang="ja-JP" dirty="0"/>
              <a:t>Today, small satellites led by the private sector are being launched more and more.</a:t>
            </a:r>
          </a:p>
          <a:p>
            <a:r>
              <a:rPr kumimoji="1" lang="en-US" altLang="ja-JP" dirty="0"/>
              <a:t>Currently around 400 earth observation satellites has been lunched and will be more than 1,000 in 10 years (by Euroconsult)</a:t>
            </a:r>
          </a:p>
          <a:p>
            <a:pPr algn="just"/>
            <a:r>
              <a:rPr lang="en-US" altLang="ja-JP" sz="2000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Satellitia data </a:t>
            </a:r>
            <a:r>
              <a:rPr lang="en-US" altLang="ja-JP" sz="2000" b="1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democratization</a:t>
            </a:r>
            <a:r>
              <a:rPr lang="en-US" altLang="ja-JP" sz="2000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will be occurred. In near future, we CHOOSE our prefer satellite data, NOT given and used.</a:t>
            </a:r>
            <a:endParaRPr lang="ja-JP" altLang="ja-JP" sz="2000" kern="100" dirty="0"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574F6-884A-4543-A977-815C631514DF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20245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Until now, government-led large satellites have been launched.</a:t>
            </a:r>
          </a:p>
          <a:p>
            <a:r>
              <a:rPr kumimoji="1" lang="en-US" altLang="ja-JP" dirty="0"/>
              <a:t>Today, small satellites led by the private sector are being launched more and more.</a:t>
            </a:r>
          </a:p>
          <a:p>
            <a:r>
              <a:rPr kumimoji="1" lang="en-US" altLang="ja-JP" dirty="0"/>
              <a:t>Currently around 400 earth observation satellites has been lunched and will be more than 1,000 in 10 years (by Euroconsult)</a:t>
            </a:r>
          </a:p>
          <a:p>
            <a:pPr algn="just"/>
            <a:r>
              <a:rPr lang="en-US" altLang="ja-JP" sz="2000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Satellitia data </a:t>
            </a:r>
            <a:r>
              <a:rPr lang="en-US" altLang="ja-JP" sz="2000" b="1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democratization</a:t>
            </a:r>
            <a:r>
              <a:rPr lang="en-US" altLang="ja-JP" sz="2000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will be occurred. In near future, we CHOOSE our prefer satellite data, NOT given and used.</a:t>
            </a:r>
            <a:endParaRPr lang="ja-JP" altLang="ja-JP" sz="2000" kern="100" dirty="0"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574F6-884A-4543-A977-815C631514DF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662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574F6-884A-4543-A977-815C631514DF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9213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574F6-884A-4543-A977-815C631514DF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6486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38D98-870D-4FB3-B5A6-9440A50C6FEF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5544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F80E40-945B-4E61-9D92-71F1CD7AF3C7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9336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sz="18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8C227-397F-7347-A6D4-BC3655AB892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714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8C227-397F-7347-A6D4-BC3655AB8928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30425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F80E40-945B-4E61-9D92-71F1CD7AF3C7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4350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EFB071C-61A4-C61F-3F7B-04FDC29BD3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6F6B251-83E3-CF82-5817-A57D5248F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B0B4DCD-D74D-E443-53EC-C1B3719F2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B38BF-7BAB-2540-8642-9316B7E8ECD2}" type="datetimeFigureOut">
              <a:rPr kumimoji="1" lang="ja-JP" altLang="en-US" smtClean="0"/>
              <a:t>2024/4/6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50202F8-4597-D01D-CFB9-AC0844E1D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946CC83-97F9-C8C8-EE8D-040C7F792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3DE29-D3C5-6A41-8506-7A5170D072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6840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38778A1-703B-72AC-4666-F79065D69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DB15BB4-7A7C-5BCA-D6E6-6B48854FD9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48A3181-79C7-2644-0BE5-D7FEBD185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B38BF-7BAB-2540-8642-9316B7E8ECD2}" type="datetimeFigureOut">
              <a:rPr kumimoji="1" lang="ja-JP" altLang="en-US" smtClean="0"/>
              <a:t>2024/4/6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F0DA2E0-8290-1AC0-B8B1-F577BE335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C2E2FAC-848E-A56A-ADE8-8611C62D2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3DE29-D3C5-6A41-8506-7A5170D072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546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22BFE278-99E8-9215-6E5E-EDF08E9670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F117469-F0FD-A72F-178B-E13EABE9BF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AE4B5AB-4190-4DE1-712E-6ADC10941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B38BF-7BAB-2540-8642-9316B7E8ECD2}" type="datetimeFigureOut">
              <a:rPr kumimoji="1" lang="ja-JP" altLang="en-US" smtClean="0"/>
              <a:t>2024/4/6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7200189-61D0-7DE6-7662-4580DB345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EC1B48C-2240-2ED8-6207-9FDEC535D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3DE29-D3C5-6A41-8506-7A5170D072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2367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tx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1"/>
          <p:cNvSpPr txBox="1">
            <a:spLocks noGrp="1"/>
          </p:cNvSpPr>
          <p:nvPr>
            <p:ph type="title"/>
          </p:nvPr>
        </p:nvSpPr>
        <p:spPr>
          <a:xfrm>
            <a:off x="831850" y="1709740"/>
            <a:ext cx="10515601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r>
              <a:rPr lang="ja-JP" altLang="en-US"/>
              <a:t>マスター タイトルの書式設定</a:t>
            </a:r>
            <a:endParaRPr/>
          </a:p>
        </p:txBody>
      </p:sp>
      <p:sp>
        <p:nvSpPr>
          <p:cNvPr id="13" name="Google Shape;13;p41"/>
          <p:cNvSpPr txBox="1">
            <a:spLocks noGrp="1"/>
          </p:cNvSpPr>
          <p:nvPr>
            <p:ph type="body" idx="1"/>
          </p:nvPr>
        </p:nvSpPr>
        <p:spPr>
          <a:xfrm>
            <a:off x="831850" y="4589464"/>
            <a:ext cx="10515601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4" name="Google Shape;14;p41"/>
          <p:cNvSpPr txBox="1">
            <a:spLocks noGrp="1"/>
          </p:cNvSpPr>
          <p:nvPr>
            <p:ph type="sldNum" idx="12"/>
          </p:nvPr>
        </p:nvSpPr>
        <p:spPr>
          <a:xfrm>
            <a:off x="11078727" y="6400416"/>
            <a:ext cx="27507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5381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4A5E0A7-46DE-9954-329D-DB4ED0404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1DCE420-8F2F-2237-67A3-F604F9266C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38C05D6-355B-5AF6-4FF0-6A626D9DA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B38BF-7BAB-2540-8642-9316B7E8ECD2}" type="datetimeFigureOut">
              <a:rPr kumimoji="1" lang="ja-JP" altLang="en-US" smtClean="0"/>
              <a:t>2024/4/6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CF15D9C-9972-3726-8F65-FE395D04F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BBCC607-BFC6-29FA-0839-332AAE815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3DE29-D3C5-6A41-8506-7A5170D072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0724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4FF17E-D09C-6485-D044-745030F75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5B38A55-D10B-0712-38FD-B02598C87C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96CC94A-8C71-67B8-4E40-6F14D3C27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B38BF-7BAB-2540-8642-9316B7E8ECD2}" type="datetimeFigureOut">
              <a:rPr kumimoji="1" lang="ja-JP" altLang="en-US" smtClean="0"/>
              <a:t>2024/4/6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BB8069E-C592-3B6D-EFA2-B40868062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078E0DD-05D2-829A-FCA8-9B1D34897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3DE29-D3C5-6A41-8506-7A5170D072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3989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3B532D-8772-EB12-F0F0-0EBE221ED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C151529-C281-EA1D-F29F-231037B3BE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1DCA158-1321-139A-2AC6-19C6722921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6DB5760-D302-EC1F-9978-71BC60545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B38BF-7BAB-2540-8642-9316B7E8ECD2}" type="datetimeFigureOut">
              <a:rPr kumimoji="1" lang="ja-JP" altLang="en-US" smtClean="0"/>
              <a:t>2024/4/6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AAB0E2C-C984-FADF-1C20-AE0C82D3E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3DA57FE-3041-0790-65CA-C49AD94DD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3DE29-D3C5-6A41-8506-7A5170D072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097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32E334A-97A8-DA97-9D32-C19708A65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ADF8F1A-BCC4-A399-9573-C311D2AFBA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A446045-472F-47A3-9CEE-594636A12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58BD0BF9-3BDB-D304-CCC2-F7148CF60E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E65999CD-F878-36B8-9568-F53F751A0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BA95AB06-7E1A-3F23-75D3-5693AB05A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B38BF-7BAB-2540-8642-9316B7E8ECD2}" type="datetimeFigureOut">
              <a:rPr kumimoji="1" lang="ja-JP" altLang="en-US" smtClean="0"/>
              <a:t>2024/4/6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A070AB5D-A913-D362-F9B0-A5D016FA3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D42D3121-908F-C3FA-9806-EADF11607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3DE29-D3C5-6A41-8506-7A5170D072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0999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568765-5597-48E6-7B49-8B01051C4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56107917-96B2-3513-5922-92AC3ACC3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B38BF-7BAB-2540-8642-9316B7E8ECD2}" type="datetimeFigureOut">
              <a:rPr kumimoji="1" lang="ja-JP" altLang="en-US" smtClean="0"/>
              <a:t>2024/4/6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E249FFD-C285-1BFC-C682-50596D20C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3EDE131-FC58-9965-6C21-B531D374D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3DE29-D3C5-6A41-8506-7A5170D072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5468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9213F2EC-8971-9DF1-7F93-BAA6BAA17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B38BF-7BAB-2540-8642-9316B7E8ECD2}" type="datetimeFigureOut">
              <a:rPr kumimoji="1" lang="ja-JP" altLang="en-US" smtClean="0"/>
              <a:t>2024/4/6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9E00C4B8-6A27-AF54-3089-B28F9518D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C6FD87B-7E98-7376-9EB7-66A17F62F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3DE29-D3C5-6A41-8506-7A5170D072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7612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BD252CE-B74E-E663-B24A-5C5CBEF0B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FA0A839-1137-0BF8-534D-4E3804872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08D49D6-36DA-6D1D-E7D5-F2440800FD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764A0BF-A672-AC17-8181-56A1C7F6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B38BF-7BAB-2540-8642-9316B7E8ECD2}" type="datetimeFigureOut">
              <a:rPr kumimoji="1" lang="ja-JP" altLang="en-US" smtClean="0"/>
              <a:t>2024/4/6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D075733-FBF3-DB8E-81B6-34CCDCDD1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29E5CE8-616A-1BB9-EBD8-AA7E26774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3DE29-D3C5-6A41-8506-7A5170D072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1925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DEFF74-35DA-18F4-F26E-8D18F887A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56B89AB7-BFB0-2D09-14E5-67D8473C9F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E0F35AC-063A-1CDB-6CDD-DD8510DF6C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8F932CA-FCF5-7D9D-8FB2-872CEA000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B38BF-7BAB-2540-8642-9316B7E8ECD2}" type="datetimeFigureOut">
              <a:rPr kumimoji="1" lang="ja-JP" altLang="en-US" smtClean="0"/>
              <a:t>2024/4/6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8384DB4-17CE-5EB7-D65F-D02C726BD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491DC6E-D811-2CC3-5E64-E69F8FF01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3DE29-D3C5-6A41-8506-7A5170D072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9477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B7DA3458-312C-0073-7D9C-F7EE1F34E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78CAFBC-C04D-0D0B-B680-98F25931F8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7332CCF-26BB-6751-F206-600E709D47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B38BF-7BAB-2540-8642-9316B7E8ECD2}" type="datetimeFigureOut">
              <a:rPr kumimoji="1" lang="ja-JP" altLang="en-US" smtClean="0"/>
              <a:t>2024/4/6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F5ADE4A-F97E-BDFF-DFC8-A63652AE36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3367CE9-6A99-65F2-29BE-2A404DA3F9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3DE29-D3C5-6A41-8506-7A5170D072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312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11" Type="http://schemas.openxmlformats.org/officeDocument/2006/relationships/image" Target="../media/image15.png"/><Relationship Id="rId5" Type="http://schemas.openxmlformats.org/officeDocument/2006/relationships/image" Target="../media/image79.png"/><Relationship Id="rId10" Type="http://schemas.openxmlformats.org/officeDocument/2006/relationships/image" Target="../media/image83.png"/><Relationship Id="rId4" Type="http://schemas.openxmlformats.org/officeDocument/2006/relationships/image" Target="../media/image78.png"/><Relationship Id="rId9" Type="http://schemas.openxmlformats.org/officeDocument/2006/relationships/image" Target="../media/image8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11.jpg"/><Relationship Id="rId5" Type="http://schemas.openxmlformats.org/officeDocument/2006/relationships/image" Target="../media/image86.png"/><Relationship Id="rId10" Type="http://schemas.openxmlformats.org/officeDocument/2006/relationships/image" Target="../media/image10.jp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9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g"/><Relationship Id="rId5" Type="http://schemas.openxmlformats.org/officeDocument/2006/relationships/image" Target="../media/image15.png"/><Relationship Id="rId4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g"/><Relationship Id="rId5" Type="http://schemas.openxmlformats.org/officeDocument/2006/relationships/image" Target="../media/image15.png"/><Relationship Id="rId4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5.png"/><Relationship Id="rId4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.jp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5.png"/><Relationship Id="rId4" Type="http://schemas.openxmlformats.org/officeDocument/2006/relationships/image" Target="../media/image11.jpg"/><Relationship Id="rId9" Type="http://schemas.openxmlformats.org/officeDocument/2006/relationships/image" Target="../media/image10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.jp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g"/><Relationship Id="rId5" Type="http://schemas.openxmlformats.org/officeDocument/2006/relationships/image" Target="../media/image15.png"/><Relationship Id="rId4" Type="http://schemas.openxmlformats.org/officeDocument/2006/relationships/image" Target="../media/image11.jpg"/><Relationship Id="rId9" Type="http://schemas.openxmlformats.org/officeDocument/2006/relationships/image" Target="../media/image1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jpeg"/><Relationship Id="rId1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jp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10.jpg"/><Relationship Id="rId10" Type="http://schemas.openxmlformats.org/officeDocument/2006/relationships/image" Target="../media/image6.png"/><Relationship Id="rId19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5.png"/><Relationship Id="rId4" Type="http://schemas.openxmlformats.org/officeDocument/2006/relationships/image" Target="../media/image11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0.jp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5.png"/><Relationship Id="rId10" Type="http://schemas.openxmlformats.org/officeDocument/2006/relationships/image" Target="../media/image117.png"/><Relationship Id="rId4" Type="http://schemas.openxmlformats.org/officeDocument/2006/relationships/image" Target="../media/image11.jpg"/><Relationship Id="rId9" Type="http://schemas.openxmlformats.org/officeDocument/2006/relationships/image" Target="../media/image1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13" Type="http://schemas.microsoft.com/office/2007/relationships/hdphoto" Target="../media/hdphoto8.wdp"/><Relationship Id="rId18" Type="http://schemas.microsoft.com/office/2007/relationships/hdphoto" Target="../media/hdphoto10.wdp"/><Relationship Id="rId26" Type="http://schemas.openxmlformats.org/officeDocument/2006/relationships/image" Target="../media/image30.png"/><Relationship Id="rId3" Type="http://schemas.openxmlformats.org/officeDocument/2006/relationships/image" Target="../media/image16.png"/><Relationship Id="rId21" Type="http://schemas.openxmlformats.org/officeDocument/2006/relationships/image" Target="../media/image27.png"/><Relationship Id="rId34" Type="http://schemas.openxmlformats.org/officeDocument/2006/relationships/image" Target="../media/image36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17" Type="http://schemas.openxmlformats.org/officeDocument/2006/relationships/image" Target="../media/image25.png"/><Relationship Id="rId25" Type="http://schemas.microsoft.com/office/2007/relationships/hdphoto" Target="../media/hdphoto13.wdp"/><Relationship Id="rId3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png"/><Relationship Id="rId20" Type="http://schemas.microsoft.com/office/2007/relationships/hdphoto" Target="../media/hdphoto11.wdp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microsoft.com/office/2007/relationships/hdphoto" Target="../media/hdphoto7.wdp"/><Relationship Id="rId24" Type="http://schemas.openxmlformats.org/officeDocument/2006/relationships/image" Target="../media/image29.png"/><Relationship Id="rId32" Type="http://schemas.microsoft.com/office/2007/relationships/hdphoto" Target="../media/hdphoto14.wdp"/><Relationship Id="rId5" Type="http://schemas.microsoft.com/office/2007/relationships/hdphoto" Target="../media/hdphoto5.wdp"/><Relationship Id="rId15" Type="http://schemas.microsoft.com/office/2007/relationships/hdphoto" Target="../media/hdphoto9.wdp"/><Relationship Id="rId23" Type="http://schemas.openxmlformats.org/officeDocument/2006/relationships/image" Target="../media/image28.png"/><Relationship Id="rId28" Type="http://schemas.openxmlformats.org/officeDocument/2006/relationships/image" Target="../media/image32.png"/><Relationship Id="rId10" Type="http://schemas.openxmlformats.org/officeDocument/2006/relationships/image" Target="../media/image21.png"/><Relationship Id="rId19" Type="http://schemas.openxmlformats.org/officeDocument/2006/relationships/image" Target="../media/image26.png"/><Relationship Id="rId31" Type="http://schemas.openxmlformats.org/officeDocument/2006/relationships/image" Target="../media/image35.png"/><Relationship Id="rId4" Type="http://schemas.openxmlformats.org/officeDocument/2006/relationships/image" Target="../media/image17.png"/><Relationship Id="rId9" Type="http://schemas.microsoft.com/office/2007/relationships/hdphoto" Target="../media/hdphoto6.wdp"/><Relationship Id="rId14" Type="http://schemas.openxmlformats.org/officeDocument/2006/relationships/image" Target="../media/image23.png"/><Relationship Id="rId22" Type="http://schemas.microsoft.com/office/2007/relationships/hdphoto" Target="../media/hdphoto12.wdp"/><Relationship Id="rId27" Type="http://schemas.openxmlformats.org/officeDocument/2006/relationships/image" Target="../media/image31.png"/><Relationship Id="rId30" Type="http://schemas.openxmlformats.org/officeDocument/2006/relationships/image" Target="../media/image34.png"/><Relationship Id="rId8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0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15.pn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11.jpg"/><Relationship Id="rId9" Type="http://schemas.openxmlformats.org/officeDocument/2006/relationships/image" Target="../media/image4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svg"/><Relationship Id="rId18" Type="http://schemas.openxmlformats.org/officeDocument/2006/relationships/image" Target="../media/image56.png"/><Relationship Id="rId3" Type="http://schemas.openxmlformats.org/officeDocument/2006/relationships/image" Target="../media/image10.jpg"/><Relationship Id="rId21" Type="http://schemas.microsoft.com/office/2007/relationships/hdphoto" Target="../media/hdphoto15.wdp"/><Relationship Id="rId7" Type="http://schemas.openxmlformats.org/officeDocument/2006/relationships/image" Target="../media/image45.jpeg"/><Relationship Id="rId12" Type="http://schemas.openxmlformats.org/officeDocument/2006/relationships/image" Target="../media/image50.png"/><Relationship Id="rId17" Type="http://schemas.openxmlformats.org/officeDocument/2006/relationships/image" Target="../media/image55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5" Type="http://schemas.openxmlformats.org/officeDocument/2006/relationships/image" Target="../media/image53.svg"/><Relationship Id="rId23" Type="http://schemas.openxmlformats.org/officeDocument/2006/relationships/image" Target="../media/image15.png"/><Relationship Id="rId10" Type="http://schemas.openxmlformats.org/officeDocument/2006/relationships/image" Target="../media/image48.svg"/><Relationship Id="rId19" Type="http://schemas.openxmlformats.org/officeDocument/2006/relationships/image" Target="../media/image57.svg"/><Relationship Id="rId4" Type="http://schemas.openxmlformats.org/officeDocument/2006/relationships/image" Target="../media/image11.jp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15.png"/><Relationship Id="rId5" Type="http://schemas.openxmlformats.org/officeDocument/2006/relationships/image" Target="../media/image62.png"/><Relationship Id="rId10" Type="http://schemas.openxmlformats.org/officeDocument/2006/relationships/image" Target="../media/image11.jpg"/><Relationship Id="rId4" Type="http://schemas.openxmlformats.org/officeDocument/2006/relationships/image" Target="../media/image61.png"/><Relationship Id="rId9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5FA5187-85E8-A88C-E538-2645DF8FF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907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1">
            <a:extLst>
              <a:ext uri="{FF2B5EF4-FFF2-40B4-BE49-F238E27FC236}">
                <a16:creationId xmlns:a16="http://schemas.microsoft.com/office/drawing/2014/main" id="{DD62A2F9-E60F-6D41-8F61-8FB0EACE8F49}"/>
              </a:ext>
            </a:extLst>
          </p:cNvPr>
          <p:cNvSpPr txBox="1">
            <a:spLocks/>
          </p:cNvSpPr>
          <p:nvPr/>
        </p:nvSpPr>
        <p:spPr>
          <a:xfrm>
            <a:off x="7234403" y="6683763"/>
            <a:ext cx="5468257" cy="2050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b="1" dirty="0">
                <a:solidFill>
                  <a:srgbClr val="45A5AF"/>
                </a:solidFill>
              </a:rPr>
              <a:t>Copyright © 2024 New Space Intelligence Inc. All rights reserved. </a:t>
            </a:r>
            <a:endParaRPr lang="ja-JP" altLang="en-US" b="1" dirty="0">
              <a:solidFill>
                <a:srgbClr val="45A5AF"/>
              </a:solidFill>
            </a:endParaRPr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03B2BE77-0BE0-A89F-F11C-6EB5F7D1AE02}"/>
              </a:ext>
            </a:extLst>
          </p:cNvPr>
          <p:cNvGrpSpPr/>
          <p:nvPr/>
        </p:nvGrpSpPr>
        <p:grpSpPr>
          <a:xfrm>
            <a:off x="1091166" y="1272037"/>
            <a:ext cx="3688616" cy="5478032"/>
            <a:chOff x="0" y="0"/>
            <a:chExt cx="6729352" cy="9993888"/>
          </a:xfrm>
        </p:grpSpPr>
        <p:pic>
          <p:nvPicPr>
            <p:cNvPr id="4" name="Image" descr="Image">
              <a:extLst>
                <a:ext uri="{FF2B5EF4-FFF2-40B4-BE49-F238E27FC236}">
                  <a16:creationId xmlns:a16="http://schemas.microsoft.com/office/drawing/2014/main" id="{49BC088B-2855-2CE6-B476-203C7270C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197906"/>
              <a:ext cx="6729353" cy="6795983"/>
            </a:xfrm>
            <a:prstGeom prst="rect">
              <a:avLst/>
            </a:prstGeom>
            <a:ln w="12700" cap="flat">
              <a:solidFill>
                <a:schemeClr val="bg1">
                  <a:lumMod val="65000"/>
                </a:schemeClr>
              </a:solidFill>
              <a:miter lim="400000"/>
            </a:ln>
            <a:effectLst/>
          </p:spPr>
        </p:pic>
        <p:pic>
          <p:nvPicPr>
            <p:cNvPr id="5" name="Image" descr="Image">
              <a:extLst>
                <a:ext uri="{FF2B5EF4-FFF2-40B4-BE49-F238E27FC236}">
                  <a16:creationId xmlns:a16="http://schemas.microsoft.com/office/drawing/2014/main" id="{7DCF888A-D159-EC69-4D9B-B968C97C2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9040"/>
            <a:stretch>
              <a:fillRect/>
            </a:stretch>
          </p:blipFill>
          <p:spPr>
            <a:xfrm>
              <a:off x="18313" y="0"/>
              <a:ext cx="6692726" cy="3342442"/>
            </a:xfrm>
            <a:prstGeom prst="rect">
              <a:avLst/>
            </a:prstGeom>
            <a:ln w="12700" cap="flat">
              <a:solidFill>
                <a:schemeClr val="bg1">
                  <a:lumMod val="65000"/>
                </a:schemeClr>
              </a:solidFill>
              <a:miter lim="400000"/>
            </a:ln>
            <a:effectLst/>
          </p:spPr>
        </p:pic>
      </p:grpSp>
      <p:pic>
        <p:nvPicPr>
          <p:cNvPr id="6" name="図 5">
            <a:extLst>
              <a:ext uri="{FF2B5EF4-FFF2-40B4-BE49-F238E27FC236}">
                <a16:creationId xmlns:a16="http://schemas.microsoft.com/office/drawing/2014/main" id="{B3F75C14-5CC5-4FA5-ED21-A46079F06FC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354238" y="1272037"/>
            <a:ext cx="4514453" cy="5245961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C047772-C843-1FA7-E884-3C6C7E98AE42}"/>
              </a:ext>
            </a:extLst>
          </p:cNvPr>
          <p:cNvSpPr/>
          <p:nvPr/>
        </p:nvSpPr>
        <p:spPr>
          <a:xfrm>
            <a:off x="1199408" y="3753845"/>
            <a:ext cx="486517" cy="1715037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E49015BB-D3CF-9B18-6ED4-6FCF33EB608A}"/>
              </a:ext>
            </a:extLst>
          </p:cNvPr>
          <p:cNvCxnSpPr>
            <a:cxnSpLocks/>
          </p:cNvCxnSpPr>
          <p:nvPr/>
        </p:nvCxnSpPr>
        <p:spPr>
          <a:xfrm flipV="1">
            <a:off x="1804205" y="2895389"/>
            <a:ext cx="6153212" cy="9996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224985E-C8B4-F287-78AD-7ED2C20F289B}"/>
              </a:ext>
            </a:extLst>
          </p:cNvPr>
          <p:cNvSpPr txBox="1"/>
          <p:nvPr/>
        </p:nvSpPr>
        <p:spPr>
          <a:xfrm>
            <a:off x="320079" y="3953590"/>
            <a:ext cx="1434131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Century" panose="02040604050505020304" pitchFamily="18" charset="0"/>
              </a:rPr>
              <a:t>Anomaly point</a:t>
            </a:r>
            <a:endParaRPr lang="en-US" altLang="ja-JP" sz="16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Century" panose="02040604050505020304" pitchFamily="18" charset="0"/>
            </a:endParaRPr>
          </a:p>
        </p:txBody>
      </p:sp>
      <p:sp>
        <p:nvSpPr>
          <p:cNvPr id="12" name="円/楕円 11">
            <a:extLst>
              <a:ext uri="{FF2B5EF4-FFF2-40B4-BE49-F238E27FC236}">
                <a16:creationId xmlns:a16="http://schemas.microsoft.com/office/drawing/2014/main" id="{1B12EE65-C68A-B171-1398-D9CB42FFDA58}"/>
              </a:ext>
            </a:extLst>
          </p:cNvPr>
          <p:cNvSpPr/>
          <p:nvPr/>
        </p:nvSpPr>
        <p:spPr>
          <a:xfrm>
            <a:off x="1091166" y="3668099"/>
            <a:ext cx="703001" cy="5001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AAC13E1-C32C-A0F1-F065-640C1F906897}"/>
              </a:ext>
            </a:extLst>
          </p:cNvPr>
          <p:cNvSpPr txBox="1"/>
          <p:nvPr/>
        </p:nvSpPr>
        <p:spPr>
          <a:xfrm>
            <a:off x="229751" y="3482638"/>
            <a:ext cx="107015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Century" panose="02040604050505020304" pitchFamily="18" charset="0"/>
              </a:rPr>
              <a:t>Click</a:t>
            </a:r>
            <a:endParaRPr lang="en-US" altLang="ja-JP" sz="16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Century" panose="02040604050505020304" pitchFamily="18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8A32DC7-16E9-5283-BA74-689B234F163D}"/>
              </a:ext>
            </a:extLst>
          </p:cNvPr>
          <p:cNvSpPr txBox="1"/>
          <p:nvPr/>
        </p:nvSpPr>
        <p:spPr>
          <a:xfrm>
            <a:off x="5560924" y="2888713"/>
            <a:ext cx="107015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Century" panose="02040604050505020304" pitchFamily="18" charset="0"/>
              </a:rPr>
              <a:t>Jump</a:t>
            </a:r>
            <a:endParaRPr lang="en-US" altLang="ja-JP" sz="16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Century" panose="02040604050505020304" pitchFamily="18" charset="0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0975D76-6D33-14CE-558F-2AEA824F90CC}"/>
              </a:ext>
            </a:extLst>
          </p:cNvPr>
          <p:cNvSpPr/>
          <p:nvPr/>
        </p:nvSpPr>
        <p:spPr>
          <a:xfrm flipV="1">
            <a:off x="0" y="646518"/>
            <a:ext cx="2615979" cy="205057"/>
          </a:xfrm>
          <a:prstGeom prst="rect">
            <a:avLst/>
          </a:prstGeom>
          <a:solidFill>
            <a:srgbClr val="45A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CBB21FC5-CB1C-3F56-B0DE-61290F0BE268}"/>
              </a:ext>
            </a:extLst>
          </p:cNvPr>
          <p:cNvSpPr txBox="1">
            <a:spLocks/>
          </p:cNvSpPr>
          <p:nvPr/>
        </p:nvSpPr>
        <p:spPr>
          <a:xfrm>
            <a:off x="146020" y="-87465"/>
            <a:ext cx="9244013" cy="1020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b="1" dirty="0">
                <a:solidFill>
                  <a:srgbClr val="2E6CA4"/>
                </a:solidFill>
                <a:latin typeface="源柔ゴシックL Heavy" panose="020B0702020203020207" pitchFamily="50" charset="-128"/>
                <a:ea typeface="源柔ゴシックL Heavy" panose="020B0702020203020207" pitchFamily="50" charset="-128"/>
                <a:cs typeface="源柔ゴシックL Heavy" panose="020B0702020203020207" pitchFamily="50" charset="-128"/>
              </a:rPr>
              <a:t>Satellite Data Pipeline</a:t>
            </a:r>
            <a:endParaRPr lang="ja-JP" altLang="en-US" sz="3200" b="1" dirty="0">
              <a:solidFill>
                <a:srgbClr val="2E6CA4"/>
              </a:solidFill>
              <a:latin typeface="源柔ゴシックL Heavy" panose="020B0702020203020207" pitchFamily="50" charset="-128"/>
              <a:ea typeface="源柔ゴシックL Heavy" panose="020B0702020203020207" pitchFamily="50" charset="-128"/>
              <a:cs typeface="源柔ゴシックL Heavy" panose="020B0702020203020207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7AB1E76-605E-6FA0-3160-91B03D71F16A}"/>
              </a:ext>
            </a:extLst>
          </p:cNvPr>
          <p:cNvSpPr txBox="1"/>
          <p:nvPr/>
        </p:nvSpPr>
        <p:spPr>
          <a:xfrm>
            <a:off x="5097534" y="71708"/>
            <a:ext cx="6948446" cy="1200329"/>
          </a:xfrm>
          <a:prstGeom prst="rect">
            <a:avLst/>
          </a:prstGeom>
          <a:solidFill>
            <a:srgbClr val="4CA7AC"/>
          </a:solidFill>
        </p:spPr>
        <p:txBody>
          <a:bodyPr wrap="square" rtlCol="0">
            <a:spAutoFit/>
          </a:bodyPr>
          <a:lstStyle/>
          <a:p>
            <a:r>
              <a:rPr kumimoji="1" lang="en" altLang="ja-JP" sz="2400" b="1" dirty="0">
                <a:solidFill>
                  <a:schemeClr val="bg1"/>
                </a:solidFill>
                <a:latin typeface="源柔ゴシック Heavy" panose="020B0702020203020207" pitchFamily="50" charset="-128"/>
                <a:ea typeface="源柔ゴシック Heavy" panose="020B0702020203020207" pitchFamily="50" charset="-128"/>
                <a:cs typeface="源柔ゴシック Heavy" panose="020B0702020203020207" pitchFamily="50" charset="-128"/>
              </a:rPr>
              <a:t>Send e-mail automatically when change was detected from e-mail, we can jump to the interface to check the point</a:t>
            </a:r>
          </a:p>
        </p:txBody>
      </p:sp>
      <p:sp>
        <p:nvSpPr>
          <p:cNvPr id="16" name="フッター プレースホルダー 1">
            <a:extLst>
              <a:ext uri="{FF2B5EF4-FFF2-40B4-BE49-F238E27FC236}">
                <a16:creationId xmlns:a16="http://schemas.microsoft.com/office/drawing/2014/main" id="{0C09CB51-1DEB-92DC-F902-2B6BB36407DC}"/>
              </a:ext>
            </a:extLst>
          </p:cNvPr>
          <p:cNvSpPr txBox="1">
            <a:spLocks/>
          </p:cNvSpPr>
          <p:nvPr/>
        </p:nvSpPr>
        <p:spPr>
          <a:xfrm>
            <a:off x="11432708" y="6614873"/>
            <a:ext cx="681207" cy="2252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800" b="1" dirty="0">
                <a:solidFill>
                  <a:srgbClr val="45A5AF"/>
                </a:solidFill>
                <a:latin typeface="Century Gothic" panose="020B0502020202020204" pitchFamily="34" charset="0"/>
              </a:rPr>
              <a:t>Slide #</a:t>
            </a:r>
            <a:fld id="{CEF0DE87-1B56-F944-BA1C-15A496C34080}" type="slidenum">
              <a:rPr lang="en-US" altLang="ja-JP" sz="800" b="1" smtClean="0">
                <a:solidFill>
                  <a:srgbClr val="45A5AF"/>
                </a:solidFill>
                <a:latin typeface="Century Gothic" panose="020B0502020202020204" pitchFamily="34" charset="0"/>
              </a:rPr>
              <a:t>10</a:t>
            </a:fld>
            <a:endParaRPr lang="ja-JP" altLang="en-US" sz="800" b="1" dirty="0">
              <a:solidFill>
                <a:srgbClr val="45A5A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055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正方形/長方形 88">
            <a:extLst>
              <a:ext uri="{FF2B5EF4-FFF2-40B4-BE49-F238E27FC236}">
                <a16:creationId xmlns:a16="http://schemas.microsoft.com/office/drawing/2014/main" id="{6C604122-975F-D407-1D7C-68AD6B7D1903}"/>
              </a:ext>
            </a:extLst>
          </p:cNvPr>
          <p:cNvSpPr/>
          <p:nvPr/>
        </p:nvSpPr>
        <p:spPr>
          <a:xfrm>
            <a:off x="3517900" y="2227651"/>
            <a:ext cx="5344020" cy="2915850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F7189175-D1DF-EA8C-E9B4-AD7EAD8B61B6}"/>
              </a:ext>
            </a:extLst>
          </p:cNvPr>
          <p:cNvSpPr/>
          <p:nvPr/>
        </p:nvSpPr>
        <p:spPr>
          <a:xfrm>
            <a:off x="3517900" y="2227651"/>
            <a:ext cx="5344020" cy="2915850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9" name="テキスト ボックス 158">
            <a:extLst>
              <a:ext uri="{FF2B5EF4-FFF2-40B4-BE49-F238E27FC236}">
                <a16:creationId xmlns:a16="http://schemas.microsoft.com/office/drawing/2014/main" id="{3163B02F-482F-2511-59F7-C860E9AE9FF0}"/>
              </a:ext>
            </a:extLst>
          </p:cNvPr>
          <p:cNvSpPr txBox="1"/>
          <p:nvPr/>
        </p:nvSpPr>
        <p:spPr>
          <a:xfrm>
            <a:off x="4264363" y="2036150"/>
            <a:ext cx="3116433" cy="646331"/>
          </a:xfrm>
          <a:prstGeom prst="rect">
            <a:avLst/>
          </a:prstGeom>
          <a:solidFill>
            <a:srgbClr val="89BEA5"/>
          </a:solidFill>
        </p:spPr>
        <p:txBody>
          <a:bodyPr wrap="square">
            <a:spAutoFit/>
          </a:bodyPr>
          <a:lstStyle/>
          <a:p>
            <a:pPr algn="ctr"/>
            <a:r>
              <a:rPr lang="en" altLang="ja-JP" sz="1800" b="1" dirty="0">
                <a:effectLst/>
                <a:latin typeface="+mn-ea"/>
                <a:cs typeface="Lohit Devanagari"/>
              </a:rPr>
              <a:t>Anomaly detection at satellite monitoring points</a:t>
            </a:r>
            <a:endParaRPr lang="ja-JP" altLang="en-US" b="1">
              <a:latin typeface="+mn-ea"/>
            </a:endParaRPr>
          </a:p>
        </p:txBody>
      </p:sp>
      <p:grpSp>
        <p:nvGrpSpPr>
          <p:cNvPr id="90" name="グループ化 89">
            <a:extLst>
              <a:ext uri="{FF2B5EF4-FFF2-40B4-BE49-F238E27FC236}">
                <a16:creationId xmlns:a16="http://schemas.microsoft.com/office/drawing/2014/main" id="{C1B013D4-15D0-5615-2CBB-73069C3DF3A3}"/>
              </a:ext>
            </a:extLst>
          </p:cNvPr>
          <p:cNvGrpSpPr/>
          <p:nvPr/>
        </p:nvGrpSpPr>
        <p:grpSpPr>
          <a:xfrm>
            <a:off x="405592" y="2649823"/>
            <a:ext cx="11677465" cy="3597044"/>
            <a:chOff x="326210" y="2311199"/>
            <a:chExt cx="8391271" cy="2584788"/>
          </a:xfrm>
        </p:grpSpPr>
        <p:grpSp>
          <p:nvGrpSpPr>
            <p:cNvPr id="91" name="グループ化 90">
              <a:extLst>
                <a:ext uri="{FF2B5EF4-FFF2-40B4-BE49-F238E27FC236}">
                  <a16:creationId xmlns:a16="http://schemas.microsoft.com/office/drawing/2014/main" id="{B9652244-618A-5355-48F9-A880068CDC38}"/>
                </a:ext>
              </a:extLst>
            </p:cNvPr>
            <p:cNvGrpSpPr/>
            <p:nvPr/>
          </p:nvGrpSpPr>
          <p:grpSpPr>
            <a:xfrm rot="20378733">
              <a:off x="326210" y="2581738"/>
              <a:ext cx="1188655" cy="376170"/>
              <a:chOff x="1416817" y="1969478"/>
              <a:chExt cx="1688125" cy="534235"/>
            </a:xfrm>
          </p:grpSpPr>
          <p:sp>
            <p:nvSpPr>
              <p:cNvPr id="152" name="正方形/長方形 151">
                <a:extLst>
                  <a:ext uri="{FF2B5EF4-FFF2-40B4-BE49-F238E27FC236}">
                    <a16:creationId xmlns:a16="http://schemas.microsoft.com/office/drawing/2014/main" id="{311F9F0B-03BE-FB25-20A3-8FAA6442456B}"/>
                  </a:ext>
                </a:extLst>
              </p:cNvPr>
              <p:cNvSpPr/>
              <p:nvPr/>
            </p:nvSpPr>
            <p:spPr>
              <a:xfrm>
                <a:off x="1889091" y="2421652"/>
                <a:ext cx="755301" cy="8206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153" name="直線コネクタ 152">
                <a:extLst>
                  <a:ext uri="{FF2B5EF4-FFF2-40B4-BE49-F238E27FC236}">
                    <a16:creationId xmlns:a16="http://schemas.microsoft.com/office/drawing/2014/main" id="{86B21D34-12EB-EE52-43D3-3AF0D424604E}"/>
                  </a:ext>
                </a:extLst>
              </p:cNvPr>
              <p:cNvCxnSpPr>
                <a:stCxn id="156" idx="3"/>
                <a:endCxn id="155" idx="1"/>
              </p:cNvCxnSpPr>
              <p:nvPr/>
            </p:nvCxnSpPr>
            <p:spPr>
              <a:xfrm>
                <a:off x="2078333" y="2186354"/>
                <a:ext cx="365093" cy="418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4" name="正方形/長方形 153">
                <a:extLst>
                  <a:ext uri="{FF2B5EF4-FFF2-40B4-BE49-F238E27FC236}">
                    <a16:creationId xmlns:a16="http://schemas.microsoft.com/office/drawing/2014/main" id="{88FB3698-FEE3-B5BF-0736-C7D852AC4D6B}"/>
                  </a:ext>
                </a:extLst>
              </p:cNvPr>
              <p:cNvSpPr/>
              <p:nvPr/>
            </p:nvSpPr>
            <p:spPr>
              <a:xfrm>
                <a:off x="2160396" y="1969478"/>
                <a:ext cx="200967" cy="4421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155" name="正方形/長方形 154">
                <a:extLst>
                  <a:ext uri="{FF2B5EF4-FFF2-40B4-BE49-F238E27FC236}">
                    <a16:creationId xmlns:a16="http://schemas.microsoft.com/office/drawing/2014/main" id="{D0BB5326-A79C-3866-1279-8267161F4739}"/>
                  </a:ext>
                </a:extLst>
              </p:cNvPr>
              <p:cNvSpPr/>
              <p:nvPr/>
            </p:nvSpPr>
            <p:spPr>
              <a:xfrm>
                <a:off x="2443426" y="2045678"/>
                <a:ext cx="661516" cy="289726"/>
              </a:xfrm>
              <a:prstGeom prst="rect">
                <a:avLst/>
              </a:prstGeom>
              <a:pattFill prst="pct70">
                <a:fgClr>
                  <a:schemeClr val="bg2">
                    <a:lumMod val="90000"/>
                  </a:schemeClr>
                </a:fgClr>
                <a:bgClr>
                  <a:schemeClr val="bg1"/>
                </a:bgClr>
              </a:pattFill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156" name="正方形/長方形 155">
                <a:extLst>
                  <a:ext uri="{FF2B5EF4-FFF2-40B4-BE49-F238E27FC236}">
                    <a16:creationId xmlns:a16="http://schemas.microsoft.com/office/drawing/2014/main" id="{EAE9BEE6-D3A3-10F4-085E-303FA1BB003E}"/>
                  </a:ext>
                </a:extLst>
              </p:cNvPr>
              <p:cNvSpPr/>
              <p:nvPr/>
            </p:nvSpPr>
            <p:spPr>
              <a:xfrm>
                <a:off x="1416817" y="2041491"/>
                <a:ext cx="661516" cy="289726"/>
              </a:xfrm>
              <a:prstGeom prst="rect">
                <a:avLst/>
              </a:prstGeom>
              <a:pattFill prst="pct70">
                <a:fgClr>
                  <a:schemeClr val="bg2">
                    <a:lumMod val="90000"/>
                  </a:schemeClr>
                </a:fgClr>
                <a:bgClr>
                  <a:schemeClr val="bg1"/>
                </a:bgClr>
              </a:pattFill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</p:grpSp>
        <p:sp>
          <p:nvSpPr>
            <p:cNvPr id="92" name="フリーフォーム: 図形 5">
              <a:extLst>
                <a:ext uri="{FF2B5EF4-FFF2-40B4-BE49-F238E27FC236}">
                  <a16:creationId xmlns:a16="http://schemas.microsoft.com/office/drawing/2014/main" id="{0460EF6E-C71C-06F7-EF30-BC11EFEEE604}"/>
                </a:ext>
              </a:extLst>
            </p:cNvPr>
            <p:cNvSpPr/>
            <p:nvPr/>
          </p:nvSpPr>
          <p:spPr>
            <a:xfrm>
              <a:off x="709850" y="3607291"/>
              <a:ext cx="2486556" cy="953175"/>
            </a:xfrm>
            <a:custGeom>
              <a:avLst/>
              <a:gdLst>
                <a:gd name="connsiteX0" fmla="*/ 1165691 w 3531401"/>
                <a:gd name="connsiteY0" fmla="*/ 36 h 2087366"/>
                <a:gd name="connsiteX1" fmla="*/ 1402424 w 3531401"/>
                <a:gd name="connsiteY1" fmla="*/ 94046 h 2087366"/>
                <a:gd name="connsiteX2" fmla="*/ 1731035 w 3531401"/>
                <a:gd name="connsiteY2" fmla="*/ 413147 h 2087366"/>
                <a:gd name="connsiteX3" fmla="*/ 1776892 w 3531401"/>
                <a:gd name="connsiteY3" fmla="*/ 388149 h 2087366"/>
                <a:gd name="connsiteX4" fmla="*/ 2085249 w 3531401"/>
                <a:gd name="connsiteY4" fmla="*/ 445972 h 2087366"/>
                <a:gd name="connsiteX5" fmla="*/ 2271205 w 3531401"/>
                <a:gd name="connsiteY5" fmla="*/ 626546 h 2087366"/>
                <a:gd name="connsiteX6" fmla="*/ 2379056 w 3531401"/>
                <a:gd name="connsiteY6" fmla="*/ 515480 h 2087366"/>
                <a:gd name="connsiteX7" fmla="*/ 2644749 w 3531401"/>
                <a:gd name="connsiteY7" fmla="*/ 511579 h 2087366"/>
                <a:gd name="connsiteX8" fmla="*/ 2796603 w 3531401"/>
                <a:gd name="connsiteY8" fmla="*/ 659038 h 2087366"/>
                <a:gd name="connsiteX9" fmla="*/ 3195872 w 3531401"/>
                <a:gd name="connsiteY9" fmla="*/ 659038 h 2087366"/>
                <a:gd name="connsiteX10" fmla="*/ 3531401 w 3531401"/>
                <a:gd name="connsiteY10" fmla="*/ 994567 h 2087366"/>
                <a:gd name="connsiteX11" fmla="*/ 3531401 w 3531401"/>
                <a:gd name="connsiteY11" fmla="*/ 1751837 h 2087366"/>
                <a:gd name="connsiteX12" fmla="*/ 3195872 w 3531401"/>
                <a:gd name="connsiteY12" fmla="*/ 2087366 h 2087366"/>
                <a:gd name="connsiteX13" fmla="*/ 335529 w 3531401"/>
                <a:gd name="connsiteY13" fmla="*/ 2087366 h 2087366"/>
                <a:gd name="connsiteX14" fmla="*/ 0 w 3531401"/>
                <a:gd name="connsiteY14" fmla="*/ 1751837 h 2087366"/>
                <a:gd name="connsiteX15" fmla="*/ 0 w 3531401"/>
                <a:gd name="connsiteY15" fmla="*/ 994567 h 2087366"/>
                <a:gd name="connsiteX16" fmla="*/ 335529 w 3531401"/>
                <a:gd name="connsiteY16" fmla="*/ 659038 h 2087366"/>
                <a:gd name="connsiteX17" fmla="*/ 397226 w 3531401"/>
                <a:gd name="connsiteY17" fmla="*/ 659038 h 2087366"/>
                <a:gd name="connsiteX18" fmla="*/ 411610 w 3531401"/>
                <a:gd name="connsiteY18" fmla="*/ 636670 h 2087366"/>
                <a:gd name="connsiteX19" fmla="*/ 931820 w 3531401"/>
                <a:gd name="connsiteY19" fmla="*/ 100956 h 2087366"/>
                <a:gd name="connsiteX20" fmla="*/ 1165691 w 3531401"/>
                <a:gd name="connsiteY20" fmla="*/ 36 h 2087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531401" h="2087366">
                  <a:moveTo>
                    <a:pt x="1165691" y="36"/>
                  </a:moveTo>
                  <a:cubicBezTo>
                    <a:pt x="1250854" y="-1215"/>
                    <a:pt x="1336493" y="30023"/>
                    <a:pt x="1402424" y="94046"/>
                  </a:cubicBezTo>
                  <a:lnTo>
                    <a:pt x="1731035" y="413147"/>
                  </a:lnTo>
                  <a:lnTo>
                    <a:pt x="1776892" y="388149"/>
                  </a:lnTo>
                  <a:cubicBezTo>
                    <a:pt x="1878762" y="345087"/>
                    <a:pt x="2000914" y="364077"/>
                    <a:pt x="2085249" y="445972"/>
                  </a:cubicBezTo>
                  <a:lnTo>
                    <a:pt x="2271205" y="626546"/>
                  </a:lnTo>
                  <a:lnTo>
                    <a:pt x="2379056" y="515480"/>
                  </a:lnTo>
                  <a:cubicBezTo>
                    <a:pt x="2451348" y="441034"/>
                    <a:pt x="2570303" y="439287"/>
                    <a:pt x="2644749" y="511579"/>
                  </a:cubicBezTo>
                  <a:lnTo>
                    <a:pt x="2796603" y="659038"/>
                  </a:lnTo>
                  <a:lnTo>
                    <a:pt x="3195872" y="659038"/>
                  </a:lnTo>
                  <a:cubicBezTo>
                    <a:pt x="3381180" y="659038"/>
                    <a:pt x="3531401" y="809259"/>
                    <a:pt x="3531401" y="994567"/>
                  </a:cubicBezTo>
                  <a:lnTo>
                    <a:pt x="3531401" y="1751837"/>
                  </a:lnTo>
                  <a:cubicBezTo>
                    <a:pt x="3531401" y="1937145"/>
                    <a:pt x="3381180" y="2087366"/>
                    <a:pt x="3195872" y="2087366"/>
                  </a:cubicBezTo>
                  <a:lnTo>
                    <a:pt x="335529" y="2087366"/>
                  </a:lnTo>
                  <a:cubicBezTo>
                    <a:pt x="150221" y="2087366"/>
                    <a:pt x="0" y="1937145"/>
                    <a:pt x="0" y="1751837"/>
                  </a:cubicBezTo>
                  <a:lnTo>
                    <a:pt x="0" y="994567"/>
                  </a:lnTo>
                  <a:cubicBezTo>
                    <a:pt x="0" y="809259"/>
                    <a:pt x="150221" y="659038"/>
                    <a:pt x="335529" y="659038"/>
                  </a:cubicBezTo>
                  <a:lnTo>
                    <a:pt x="397226" y="659038"/>
                  </a:lnTo>
                  <a:lnTo>
                    <a:pt x="411610" y="636670"/>
                  </a:lnTo>
                  <a:lnTo>
                    <a:pt x="931820" y="100956"/>
                  </a:lnTo>
                  <a:cubicBezTo>
                    <a:pt x="995843" y="35025"/>
                    <a:pt x="1080528" y="1286"/>
                    <a:pt x="1165691" y="3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sz="1400"/>
            </a:p>
          </p:txBody>
        </p:sp>
        <p:sp>
          <p:nvSpPr>
            <p:cNvPr id="93" name="フリーフォーム: 図形 6">
              <a:extLst>
                <a:ext uri="{FF2B5EF4-FFF2-40B4-BE49-F238E27FC236}">
                  <a16:creationId xmlns:a16="http://schemas.microsoft.com/office/drawing/2014/main" id="{DD23E0DD-1166-59E7-8EA0-4E20C1538441}"/>
                </a:ext>
              </a:extLst>
            </p:cNvPr>
            <p:cNvSpPr/>
            <p:nvPr/>
          </p:nvSpPr>
          <p:spPr>
            <a:xfrm>
              <a:off x="1801203" y="4066497"/>
              <a:ext cx="463224" cy="345717"/>
            </a:xfrm>
            <a:custGeom>
              <a:avLst/>
              <a:gdLst>
                <a:gd name="connsiteX0" fmla="*/ 257281 w 527242"/>
                <a:gd name="connsiteY0" fmla="*/ 0 h 393496"/>
                <a:gd name="connsiteX1" fmla="*/ 527241 w 527242"/>
                <a:gd name="connsiteY1" fmla="*/ 281356 h 393496"/>
                <a:gd name="connsiteX2" fmla="*/ 516314 w 527242"/>
                <a:gd name="connsiteY2" fmla="*/ 281356 h 393496"/>
                <a:gd name="connsiteX3" fmla="*/ 521886 w 527242"/>
                <a:gd name="connsiteY3" fmla="*/ 287370 h 393496"/>
                <a:gd name="connsiteX4" fmla="*/ 527242 w 527242"/>
                <a:gd name="connsiteY4" fmla="*/ 305171 h 393496"/>
                <a:gd name="connsiteX5" fmla="*/ 263621 w 527242"/>
                <a:gd name="connsiteY5" fmla="*/ 393496 h 393496"/>
                <a:gd name="connsiteX6" fmla="*/ 0 w 527242"/>
                <a:gd name="connsiteY6" fmla="*/ 305171 h 393496"/>
                <a:gd name="connsiteX7" fmla="*/ 5356 w 527242"/>
                <a:gd name="connsiteY7" fmla="*/ 287370 h 393496"/>
                <a:gd name="connsiteX8" fmla="*/ 10928 w 527242"/>
                <a:gd name="connsiteY8" fmla="*/ 281356 h 393496"/>
                <a:gd name="connsiteX9" fmla="*/ 5024 w 527242"/>
                <a:gd name="connsiteY9" fmla="*/ 281356 h 393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7242" h="393496">
                  <a:moveTo>
                    <a:pt x="257281" y="0"/>
                  </a:moveTo>
                  <a:lnTo>
                    <a:pt x="527241" y="281356"/>
                  </a:lnTo>
                  <a:lnTo>
                    <a:pt x="516314" y="281356"/>
                  </a:lnTo>
                  <a:lnTo>
                    <a:pt x="521886" y="287370"/>
                  </a:lnTo>
                  <a:cubicBezTo>
                    <a:pt x="525398" y="293120"/>
                    <a:pt x="527242" y="299074"/>
                    <a:pt x="527242" y="305171"/>
                  </a:cubicBezTo>
                  <a:cubicBezTo>
                    <a:pt x="527242" y="353952"/>
                    <a:pt x="409215" y="393496"/>
                    <a:pt x="263621" y="393496"/>
                  </a:cubicBezTo>
                  <a:cubicBezTo>
                    <a:pt x="118027" y="393496"/>
                    <a:pt x="0" y="353952"/>
                    <a:pt x="0" y="305171"/>
                  </a:cubicBezTo>
                  <a:cubicBezTo>
                    <a:pt x="0" y="299074"/>
                    <a:pt x="1844" y="293120"/>
                    <a:pt x="5356" y="287370"/>
                  </a:cubicBezTo>
                  <a:lnTo>
                    <a:pt x="10928" y="281356"/>
                  </a:lnTo>
                  <a:lnTo>
                    <a:pt x="5024" y="281356"/>
                  </a:lnTo>
                  <a:close/>
                </a:path>
              </a:pathLst>
            </a:custGeom>
            <a:pattFill prst="lgConfetti">
              <a:fgClr>
                <a:schemeClr val="tx1">
                  <a:lumMod val="50000"/>
                  <a:lumOff val="50000"/>
                </a:schemeClr>
              </a:fgClr>
              <a:bgClr>
                <a:schemeClr val="bg1">
                  <a:lumMod val="85000"/>
                </a:schemeClr>
              </a:bgClr>
            </a:patt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sz="1400"/>
            </a:p>
          </p:txBody>
        </p:sp>
        <p:cxnSp>
          <p:nvCxnSpPr>
            <p:cNvPr id="94" name="直線矢印コネクタ 93">
              <a:extLst>
                <a:ext uri="{FF2B5EF4-FFF2-40B4-BE49-F238E27FC236}">
                  <a16:creationId xmlns:a16="http://schemas.microsoft.com/office/drawing/2014/main" id="{BDC3D971-9BBD-ED39-5564-CC4C4294FC2E}"/>
                </a:ext>
              </a:extLst>
            </p:cNvPr>
            <p:cNvCxnSpPr>
              <a:cxnSpLocks/>
            </p:cNvCxnSpPr>
            <p:nvPr/>
          </p:nvCxnSpPr>
          <p:spPr>
            <a:xfrm>
              <a:off x="1332274" y="3063284"/>
              <a:ext cx="574499" cy="1078782"/>
            </a:xfrm>
            <a:prstGeom prst="straightConnector1">
              <a:avLst/>
            </a:prstGeom>
            <a:ln w="34925" cap="rnd">
              <a:solidFill>
                <a:srgbClr val="0070C0"/>
              </a:solidFill>
              <a:prstDash val="sysDot"/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線矢印コネクタ 94">
              <a:extLst>
                <a:ext uri="{FF2B5EF4-FFF2-40B4-BE49-F238E27FC236}">
                  <a16:creationId xmlns:a16="http://schemas.microsoft.com/office/drawing/2014/main" id="{9BD45BC5-4634-0996-EDC3-6A2A3A3C9C9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68286" y="3445520"/>
              <a:ext cx="307681" cy="534573"/>
            </a:xfrm>
            <a:prstGeom prst="straightConnector1">
              <a:avLst/>
            </a:prstGeom>
            <a:ln w="34925" cap="rnd">
              <a:solidFill>
                <a:srgbClr val="0070C0"/>
              </a:solidFill>
              <a:prstDash val="sysDot"/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7" name="グループ化 96">
              <a:extLst>
                <a:ext uri="{FF2B5EF4-FFF2-40B4-BE49-F238E27FC236}">
                  <a16:creationId xmlns:a16="http://schemas.microsoft.com/office/drawing/2014/main" id="{DA7216C7-536F-E86E-8E6F-755F0A56528C}"/>
                </a:ext>
              </a:extLst>
            </p:cNvPr>
            <p:cNvGrpSpPr/>
            <p:nvPr/>
          </p:nvGrpSpPr>
          <p:grpSpPr>
            <a:xfrm rot="1834635">
              <a:off x="2211899" y="3912182"/>
              <a:ext cx="255890" cy="156987"/>
              <a:chOff x="5843628" y="1978551"/>
              <a:chExt cx="363415" cy="222953"/>
            </a:xfrm>
          </p:grpSpPr>
          <p:cxnSp>
            <p:nvCxnSpPr>
              <p:cNvPr id="149" name="直線コネクタ 148">
                <a:extLst>
                  <a:ext uri="{FF2B5EF4-FFF2-40B4-BE49-F238E27FC236}">
                    <a16:creationId xmlns:a16="http://schemas.microsoft.com/office/drawing/2014/main" id="{1609657C-C3AE-3AAB-42DC-C3FE561970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25335" y="1978551"/>
                <a:ext cx="0" cy="171034"/>
              </a:xfrm>
              <a:prstGeom prst="line">
                <a:avLst/>
              </a:prstGeom>
              <a:ln w="63500" cap="rnd">
                <a:solidFill>
                  <a:srgbClr val="FF0000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直線コネクタ 149">
                <a:extLst>
                  <a:ext uri="{FF2B5EF4-FFF2-40B4-BE49-F238E27FC236}">
                    <a16:creationId xmlns:a16="http://schemas.microsoft.com/office/drawing/2014/main" id="{DDAF25A3-CD63-218E-75F3-90BCA26011EF}"/>
                  </a:ext>
                </a:extLst>
              </p:cNvPr>
              <p:cNvCxnSpPr>
                <a:cxnSpLocks/>
              </p:cNvCxnSpPr>
              <p:nvPr/>
            </p:nvCxnSpPr>
            <p:spPr>
              <a:xfrm rot="19800000">
                <a:off x="5843628" y="2030470"/>
                <a:ext cx="0" cy="171034"/>
              </a:xfrm>
              <a:prstGeom prst="line">
                <a:avLst/>
              </a:prstGeom>
              <a:ln w="63500" cap="rnd">
                <a:solidFill>
                  <a:srgbClr val="FF0000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直線コネクタ 150">
                <a:extLst>
                  <a:ext uri="{FF2B5EF4-FFF2-40B4-BE49-F238E27FC236}">
                    <a16:creationId xmlns:a16="http://schemas.microsoft.com/office/drawing/2014/main" id="{A3868662-4B13-CA0F-585F-2E7EA48D5510}"/>
                  </a:ext>
                </a:extLst>
              </p:cNvPr>
              <p:cNvCxnSpPr>
                <a:cxnSpLocks/>
              </p:cNvCxnSpPr>
              <p:nvPr/>
            </p:nvCxnSpPr>
            <p:spPr>
              <a:xfrm rot="1800000">
                <a:off x="6207043" y="2030470"/>
                <a:ext cx="0" cy="171034"/>
              </a:xfrm>
              <a:prstGeom prst="line">
                <a:avLst/>
              </a:prstGeom>
              <a:ln w="63500" cap="rnd">
                <a:solidFill>
                  <a:srgbClr val="FF0000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9" name="グループ化 98">
              <a:extLst>
                <a:ext uri="{FF2B5EF4-FFF2-40B4-BE49-F238E27FC236}">
                  <a16:creationId xmlns:a16="http://schemas.microsoft.com/office/drawing/2014/main" id="{0CD74F4C-6109-7C6D-0BF2-7A289E34F27B}"/>
                </a:ext>
              </a:extLst>
            </p:cNvPr>
            <p:cNvGrpSpPr/>
            <p:nvPr/>
          </p:nvGrpSpPr>
          <p:grpSpPr>
            <a:xfrm>
              <a:off x="3967430" y="2311199"/>
              <a:ext cx="1085511" cy="1326012"/>
              <a:chOff x="1287825" y="1587639"/>
              <a:chExt cx="1606101" cy="1961941"/>
            </a:xfrm>
          </p:grpSpPr>
          <p:sp>
            <p:nvSpPr>
              <p:cNvPr id="125" name="フリーフォーム: 図形 21">
                <a:extLst>
                  <a:ext uri="{FF2B5EF4-FFF2-40B4-BE49-F238E27FC236}">
                    <a16:creationId xmlns:a16="http://schemas.microsoft.com/office/drawing/2014/main" id="{13754D8A-FED1-1E90-1A87-08FB2BE534A2}"/>
                  </a:ext>
                </a:extLst>
              </p:cNvPr>
              <p:cNvSpPr/>
              <p:nvPr/>
            </p:nvSpPr>
            <p:spPr>
              <a:xfrm>
                <a:off x="1396722" y="1587639"/>
                <a:ext cx="1497204" cy="798844"/>
              </a:xfrm>
              <a:custGeom>
                <a:avLst/>
                <a:gdLst>
                  <a:gd name="connsiteX0" fmla="*/ 552659 w 1497204"/>
                  <a:gd name="connsiteY0" fmla="*/ 0 h 895140"/>
                  <a:gd name="connsiteX1" fmla="*/ 855398 w 1497204"/>
                  <a:gd name="connsiteY1" fmla="*/ 160965 h 895140"/>
                  <a:gd name="connsiteX2" fmla="*/ 856002 w 1497204"/>
                  <a:gd name="connsiteY2" fmla="*/ 162078 h 895140"/>
                  <a:gd name="connsiteX3" fmla="*/ 901862 w 1497204"/>
                  <a:gd name="connsiteY3" fmla="*/ 147843 h 895140"/>
                  <a:gd name="connsiteX4" fmla="*/ 964640 w 1497204"/>
                  <a:gd name="connsiteY4" fmla="*/ 141514 h 895140"/>
                  <a:gd name="connsiteX5" fmla="*/ 1276139 w 1497204"/>
                  <a:gd name="connsiteY5" fmla="*/ 453013 h 895140"/>
                  <a:gd name="connsiteX6" fmla="*/ 1275633 w 1497204"/>
                  <a:gd name="connsiteY6" fmla="*/ 458037 h 895140"/>
                  <a:gd name="connsiteX7" fmla="*/ 1281165 w 1497204"/>
                  <a:gd name="connsiteY7" fmla="*/ 458037 h 895140"/>
                  <a:gd name="connsiteX8" fmla="*/ 1497204 w 1497204"/>
                  <a:gd name="connsiteY8" fmla="*/ 674076 h 895140"/>
                  <a:gd name="connsiteX9" fmla="*/ 1281165 w 1497204"/>
                  <a:gd name="connsiteY9" fmla="*/ 890115 h 895140"/>
                  <a:gd name="connsiteX10" fmla="*/ 361346 w 1497204"/>
                  <a:gd name="connsiteY10" fmla="*/ 890115 h 895140"/>
                  <a:gd name="connsiteX11" fmla="*/ 311499 w 1497204"/>
                  <a:gd name="connsiteY11" fmla="*/ 895140 h 895140"/>
                  <a:gd name="connsiteX12" fmla="*/ 261652 w 1497204"/>
                  <a:gd name="connsiteY12" fmla="*/ 890115 h 895140"/>
                  <a:gd name="connsiteX13" fmla="*/ 246183 w 1497204"/>
                  <a:gd name="connsiteY13" fmla="*/ 890115 h 895140"/>
                  <a:gd name="connsiteX14" fmla="*/ 47122 w 1497204"/>
                  <a:gd name="connsiteY14" fmla="*/ 758168 h 895140"/>
                  <a:gd name="connsiteX15" fmla="*/ 43405 w 1497204"/>
                  <a:gd name="connsiteY15" fmla="*/ 739758 h 895140"/>
                  <a:gd name="connsiteX16" fmla="*/ 24479 w 1497204"/>
                  <a:gd name="connsiteY16" fmla="*/ 704890 h 895140"/>
                  <a:gd name="connsiteX17" fmla="*/ 0 w 1497204"/>
                  <a:gd name="connsiteY17" fmla="*/ 583641 h 895140"/>
                  <a:gd name="connsiteX18" fmla="*/ 190250 w 1497204"/>
                  <a:gd name="connsiteY18" fmla="*/ 296621 h 895140"/>
                  <a:gd name="connsiteX19" fmla="*/ 194608 w 1497204"/>
                  <a:gd name="connsiteY19" fmla="*/ 295268 h 895140"/>
                  <a:gd name="connsiteX20" fmla="*/ 194986 w 1497204"/>
                  <a:gd name="connsiteY20" fmla="*/ 291511 h 895140"/>
                  <a:gd name="connsiteX21" fmla="*/ 552659 w 1497204"/>
                  <a:gd name="connsiteY21" fmla="*/ 0 h 895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497204" h="895140">
                    <a:moveTo>
                      <a:pt x="552659" y="0"/>
                    </a:moveTo>
                    <a:cubicBezTo>
                      <a:pt x="678680" y="0"/>
                      <a:pt x="789788" y="63850"/>
                      <a:pt x="855398" y="160965"/>
                    </a:cubicBezTo>
                    <a:lnTo>
                      <a:pt x="856002" y="162078"/>
                    </a:lnTo>
                    <a:lnTo>
                      <a:pt x="901862" y="147843"/>
                    </a:lnTo>
                    <a:cubicBezTo>
                      <a:pt x="922140" y="143693"/>
                      <a:pt x="943136" y="141514"/>
                      <a:pt x="964640" y="141514"/>
                    </a:cubicBezTo>
                    <a:cubicBezTo>
                      <a:pt x="1136676" y="141514"/>
                      <a:pt x="1276139" y="280977"/>
                      <a:pt x="1276139" y="453013"/>
                    </a:cubicBezTo>
                    <a:lnTo>
                      <a:pt x="1275633" y="458037"/>
                    </a:lnTo>
                    <a:lnTo>
                      <a:pt x="1281165" y="458037"/>
                    </a:lnTo>
                    <a:cubicBezTo>
                      <a:pt x="1400480" y="458037"/>
                      <a:pt x="1497204" y="554761"/>
                      <a:pt x="1497204" y="674076"/>
                    </a:cubicBezTo>
                    <a:cubicBezTo>
                      <a:pt x="1497204" y="793391"/>
                      <a:pt x="1400480" y="890115"/>
                      <a:pt x="1281165" y="890115"/>
                    </a:cubicBezTo>
                    <a:lnTo>
                      <a:pt x="361346" y="890115"/>
                    </a:lnTo>
                    <a:lnTo>
                      <a:pt x="311499" y="895140"/>
                    </a:lnTo>
                    <a:lnTo>
                      <a:pt x="261652" y="890115"/>
                    </a:lnTo>
                    <a:lnTo>
                      <a:pt x="246183" y="890115"/>
                    </a:lnTo>
                    <a:cubicBezTo>
                      <a:pt x="156697" y="890115"/>
                      <a:pt x="79918" y="835708"/>
                      <a:pt x="47122" y="758168"/>
                    </a:cubicBezTo>
                    <a:lnTo>
                      <a:pt x="43405" y="739758"/>
                    </a:lnTo>
                    <a:lnTo>
                      <a:pt x="24479" y="704890"/>
                    </a:lnTo>
                    <a:cubicBezTo>
                      <a:pt x="8716" y="667623"/>
                      <a:pt x="0" y="626650"/>
                      <a:pt x="0" y="583641"/>
                    </a:cubicBezTo>
                    <a:cubicBezTo>
                      <a:pt x="0" y="454614"/>
                      <a:pt x="78448" y="343909"/>
                      <a:pt x="190250" y="296621"/>
                    </a:cubicBezTo>
                    <a:lnTo>
                      <a:pt x="194608" y="295268"/>
                    </a:lnTo>
                    <a:lnTo>
                      <a:pt x="194986" y="291511"/>
                    </a:lnTo>
                    <a:cubicBezTo>
                      <a:pt x="229030" y="125146"/>
                      <a:pt x="376229" y="0"/>
                      <a:pt x="552659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126" name="図 125" descr="アイコン&#10;&#10;自動的に生成された説明">
                <a:extLst>
                  <a:ext uri="{FF2B5EF4-FFF2-40B4-BE49-F238E27FC236}">
                    <a16:creationId xmlns:a16="http://schemas.microsoft.com/office/drawing/2014/main" id="{98EE8C0D-0C3E-EA3C-CC66-05D0592674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825" y="2196834"/>
                <a:ext cx="870020" cy="678265"/>
              </a:xfrm>
              <a:prstGeom prst="rect">
                <a:avLst/>
              </a:prstGeom>
            </p:spPr>
          </p:pic>
          <p:sp>
            <p:nvSpPr>
              <p:cNvPr id="127" name="正方形/長方形 126">
                <a:extLst>
                  <a:ext uri="{FF2B5EF4-FFF2-40B4-BE49-F238E27FC236}">
                    <a16:creationId xmlns:a16="http://schemas.microsoft.com/office/drawing/2014/main" id="{3E855D26-DF0F-C268-6528-B3C2BE269CFA}"/>
                  </a:ext>
                </a:extLst>
              </p:cNvPr>
              <p:cNvSpPr/>
              <p:nvPr/>
            </p:nvSpPr>
            <p:spPr>
              <a:xfrm>
                <a:off x="1396722" y="2994408"/>
                <a:ext cx="1416816" cy="555172"/>
              </a:xfrm>
              <a:prstGeom prst="rect">
                <a:avLst/>
              </a:prstGeom>
              <a:pattFill prst="dotGrid">
                <a:fgClr>
                  <a:schemeClr val="accent1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28" name="直線矢印コネクタ 127">
                <a:extLst>
                  <a:ext uri="{FF2B5EF4-FFF2-40B4-BE49-F238E27FC236}">
                    <a16:creationId xmlns:a16="http://schemas.microsoft.com/office/drawing/2014/main" id="{7AA1F4AD-20BA-B48D-DF78-495E57DEAB9F}"/>
                  </a:ext>
                </a:extLst>
              </p:cNvPr>
              <p:cNvCxnSpPr>
                <a:stCxn id="127" idx="1"/>
                <a:endCxn id="127" idx="3"/>
              </p:cNvCxnSpPr>
              <p:nvPr/>
            </p:nvCxnSpPr>
            <p:spPr>
              <a:xfrm>
                <a:off x="1396722" y="3271994"/>
                <a:ext cx="1416816" cy="0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9" name="グループ化 128">
                <a:extLst>
                  <a:ext uri="{FF2B5EF4-FFF2-40B4-BE49-F238E27FC236}">
                    <a16:creationId xmlns:a16="http://schemas.microsoft.com/office/drawing/2014/main" id="{59F8CAF4-AEA8-8718-D5E7-2E95BD68E7FE}"/>
                  </a:ext>
                </a:extLst>
              </p:cNvPr>
              <p:cNvGrpSpPr/>
              <p:nvPr/>
            </p:nvGrpSpPr>
            <p:grpSpPr>
              <a:xfrm>
                <a:off x="1537398" y="3054697"/>
                <a:ext cx="1135463" cy="346669"/>
                <a:chOff x="4254638" y="2195564"/>
                <a:chExt cx="2292693" cy="843220"/>
              </a:xfrm>
            </p:grpSpPr>
            <p:cxnSp>
              <p:nvCxnSpPr>
                <p:cNvPr id="130" name="直線コネクタ 129">
                  <a:extLst>
                    <a:ext uri="{FF2B5EF4-FFF2-40B4-BE49-F238E27FC236}">
                      <a16:creationId xmlns:a16="http://schemas.microsoft.com/office/drawing/2014/main" id="{D457471D-8D31-46FB-A2F5-748C897E90D5}"/>
                    </a:ext>
                  </a:extLst>
                </p:cNvPr>
                <p:cNvCxnSpPr/>
                <p:nvPr/>
              </p:nvCxnSpPr>
              <p:spPr>
                <a:xfrm flipV="1">
                  <a:off x="4953837" y="2502040"/>
                  <a:ext cx="80387" cy="492368"/>
                </a:xfrm>
                <a:prstGeom prst="line">
                  <a:avLst/>
                </a:prstGeom>
                <a:ln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直線コネクタ 130">
                  <a:extLst>
                    <a:ext uri="{FF2B5EF4-FFF2-40B4-BE49-F238E27FC236}">
                      <a16:creationId xmlns:a16="http://schemas.microsoft.com/office/drawing/2014/main" id="{93F1406A-44B2-5C43-0820-41AF450640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045111" y="2529670"/>
                  <a:ext cx="221064" cy="492368"/>
                </a:xfrm>
                <a:prstGeom prst="line">
                  <a:avLst/>
                </a:prstGeom>
                <a:ln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直線コネクタ 131">
                  <a:extLst>
                    <a:ext uri="{FF2B5EF4-FFF2-40B4-BE49-F238E27FC236}">
                      <a16:creationId xmlns:a16="http://schemas.microsoft.com/office/drawing/2014/main" id="{BC21D386-FA74-8B31-62A0-6EA2D9D6CE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77062" y="2662813"/>
                  <a:ext cx="80387" cy="331595"/>
                </a:xfrm>
                <a:prstGeom prst="line">
                  <a:avLst/>
                </a:prstGeom>
                <a:ln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直線コネクタ 132">
                  <a:extLst>
                    <a:ext uri="{FF2B5EF4-FFF2-40B4-BE49-F238E27FC236}">
                      <a16:creationId xmlns:a16="http://schemas.microsoft.com/office/drawing/2014/main" id="{5AE7ED01-FB9B-32CB-47E4-FB4166B993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345723" y="2662813"/>
                  <a:ext cx="140677" cy="331595"/>
                </a:xfrm>
                <a:prstGeom prst="line">
                  <a:avLst/>
                </a:prstGeom>
                <a:ln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直線コネクタ 133">
                  <a:extLst>
                    <a:ext uri="{FF2B5EF4-FFF2-40B4-BE49-F238E27FC236}">
                      <a16:creationId xmlns:a16="http://schemas.microsoft.com/office/drawing/2014/main" id="{388B2EE5-8BE5-992C-473D-FFC30C2A17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492262" y="2595824"/>
                  <a:ext cx="128953" cy="398584"/>
                </a:xfrm>
                <a:prstGeom prst="line">
                  <a:avLst/>
                </a:prstGeom>
                <a:ln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直線コネクタ 134">
                  <a:extLst>
                    <a:ext uri="{FF2B5EF4-FFF2-40B4-BE49-F238E27FC236}">
                      <a16:creationId xmlns:a16="http://schemas.microsoft.com/office/drawing/2014/main" id="{CD61F601-081B-A0A0-A1F7-5A5A3ADFB8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632939" y="2612570"/>
                  <a:ext cx="133140" cy="331595"/>
                </a:xfrm>
                <a:prstGeom prst="line">
                  <a:avLst/>
                </a:prstGeom>
                <a:ln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直線コネクタ 135">
                  <a:extLst>
                    <a:ext uri="{FF2B5EF4-FFF2-40B4-BE49-F238E27FC236}">
                      <a16:creationId xmlns:a16="http://schemas.microsoft.com/office/drawing/2014/main" id="{9D192E73-2A22-10E0-96D7-79B3810714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56028" y="2195564"/>
                  <a:ext cx="91274" cy="765347"/>
                </a:xfrm>
                <a:prstGeom prst="line">
                  <a:avLst/>
                </a:prstGeom>
                <a:ln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直線コネクタ 136">
                  <a:extLst>
                    <a:ext uri="{FF2B5EF4-FFF2-40B4-BE49-F238E27FC236}">
                      <a16:creationId xmlns:a16="http://schemas.microsoft.com/office/drawing/2014/main" id="{225F2D53-E03B-CD8E-391A-0746A2A363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847302" y="2195564"/>
                  <a:ext cx="123089" cy="190919"/>
                </a:xfrm>
                <a:prstGeom prst="line">
                  <a:avLst/>
                </a:prstGeom>
                <a:ln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直線コネクタ 137">
                  <a:extLst>
                    <a:ext uri="{FF2B5EF4-FFF2-40B4-BE49-F238E27FC236}">
                      <a16:creationId xmlns:a16="http://schemas.microsoft.com/office/drawing/2014/main" id="{A082D8F8-D048-C12F-C9D9-4230E3D8A3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70391" y="2291023"/>
                  <a:ext cx="91274" cy="95460"/>
                </a:xfrm>
                <a:prstGeom prst="line">
                  <a:avLst/>
                </a:prstGeom>
                <a:ln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直線コネクタ 138">
                  <a:extLst>
                    <a:ext uri="{FF2B5EF4-FFF2-40B4-BE49-F238E27FC236}">
                      <a16:creationId xmlns:a16="http://schemas.microsoft.com/office/drawing/2014/main" id="{3CF551C4-182F-C6C6-38A6-5BD5595368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061665" y="2291023"/>
                  <a:ext cx="123089" cy="95460"/>
                </a:xfrm>
                <a:prstGeom prst="line">
                  <a:avLst/>
                </a:prstGeom>
                <a:ln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直線コネクタ 139">
                  <a:extLst>
                    <a:ext uri="{FF2B5EF4-FFF2-40B4-BE49-F238E27FC236}">
                      <a16:creationId xmlns:a16="http://schemas.microsoft.com/office/drawing/2014/main" id="{3E08763B-DB3A-631D-690F-F86700F902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183921" y="2288513"/>
                  <a:ext cx="123090" cy="104670"/>
                </a:xfrm>
                <a:prstGeom prst="line">
                  <a:avLst/>
                </a:prstGeom>
                <a:ln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直線コネクタ 140">
                  <a:extLst>
                    <a:ext uri="{FF2B5EF4-FFF2-40B4-BE49-F238E27FC236}">
                      <a16:creationId xmlns:a16="http://schemas.microsoft.com/office/drawing/2014/main" id="{EEE82D8B-95BF-A4EF-3109-62281E9939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304498" y="2282649"/>
                  <a:ext cx="123089" cy="95460"/>
                </a:xfrm>
                <a:prstGeom prst="line">
                  <a:avLst/>
                </a:prstGeom>
                <a:ln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直線コネクタ 141">
                  <a:extLst>
                    <a:ext uri="{FF2B5EF4-FFF2-40B4-BE49-F238E27FC236}">
                      <a16:creationId xmlns:a16="http://schemas.microsoft.com/office/drawing/2014/main" id="{AFC45345-23CB-F00A-02A5-DA79C02EB2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416706" y="2195564"/>
                  <a:ext cx="130625" cy="189245"/>
                </a:xfrm>
                <a:prstGeom prst="line">
                  <a:avLst/>
                </a:prstGeom>
                <a:ln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直線コネクタ 142">
                  <a:extLst>
                    <a:ext uri="{FF2B5EF4-FFF2-40B4-BE49-F238E27FC236}">
                      <a16:creationId xmlns:a16="http://schemas.microsoft.com/office/drawing/2014/main" id="{48491755-D614-EEDC-2F76-9266ACB15D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54638" y="2679559"/>
                  <a:ext cx="44800" cy="331595"/>
                </a:xfrm>
                <a:prstGeom prst="line">
                  <a:avLst/>
                </a:prstGeom>
                <a:ln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直線コネクタ 143">
                  <a:extLst>
                    <a:ext uri="{FF2B5EF4-FFF2-40B4-BE49-F238E27FC236}">
                      <a16:creationId xmlns:a16="http://schemas.microsoft.com/office/drawing/2014/main" id="{BC4ABCCE-BD06-5AC2-56A8-98964B5809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295249" y="2679559"/>
                  <a:ext cx="146539" cy="359225"/>
                </a:xfrm>
                <a:prstGeom prst="line">
                  <a:avLst/>
                </a:prstGeom>
                <a:ln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直線コネクタ 144">
                  <a:extLst>
                    <a:ext uri="{FF2B5EF4-FFF2-40B4-BE49-F238E27FC236}">
                      <a16:creationId xmlns:a16="http://schemas.microsoft.com/office/drawing/2014/main" id="{09A2F205-1C95-4BF6-99F6-8B1718FE60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441788" y="2679560"/>
                  <a:ext cx="91274" cy="359224"/>
                </a:xfrm>
                <a:prstGeom prst="line">
                  <a:avLst/>
                </a:prstGeom>
                <a:ln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直線コネクタ 145">
                  <a:extLst>
                    <a:ext uri="{FF2B5EF4-FFF2-40B4-BE49-F238E27FC236}">
                      <a16:creationId xmlns:a16="http://schemas.microsoft.com/office/drawing/2014/main" id="{3C2DA82F-B2CC-BEDD-D960-7A1265E862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521336" y="2679559"/>
                  <a:ext cx="140677" cy="331595"/>
                </a:xfrm>
                <a:prstGeom prst="line">
                  <a:avLst/>
                </a:prstGeom>
                <a:ln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直線コネクタ 146">
                  <a:extLst>
                    <a:ext uri="{FF2B5EF4-FFF2-40B4-BE49-F238E27FC236}">
                      <a16:creationId xmlns:a16="http://schemas.microsoft.com/office/drawing/2014/main" id="{04D62725-6B66-D2DF-8C02-A1852A9918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667875" y="2612570"/>
                  <a:ext cx="128953" cy="398584"/>
                </a:xfrm>
                <a:prstGeom prst="line">
                  <a:avLst/>
                </a:prstGeom>
                <a:ln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直線コネクタ 147">
                  <a:extLst>
                    <a:ext uri="{FF2B5EF4-FFF2-40B4-BE49-F238E27FC236}">
                      <a16:creationId xmlns:a16="http://schemas.microsoft.com/office/drawing/2014/main" id="{085EBC1B-DBE6-585F-28C3-41E29F7EAF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808552" y="2629316"/>
                  <a:ext cx="133140" cy="331595"/>
                </a:xfrm>
                <a:prstGeom prst="line">
                  <a:avLst/>
                </a:prstGeom>
                <a:ln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1" name="楕円 46">
              <a:extLst>
                <a:ext uri="{FF2B5EF4-FFF2-40B4-BE49-F238E27FC236}">
                  <a16:creationId xmlns:a16="http://schemas.microsoft.com/office/drawing/2014/main" id="{53E95026-650F-5391-91FD-62A81EC93F3B}"/>
                </a:ext>
              </a:extLst>
            </p:cNvPr>
            <p:cNvSpPr/>
            <p:nvPr/>
          </p:nvSpPr>
          <p:spPr>
            <a:xfrm>
              <a:off x="4450883" y="3291387"/>
              <a:ext cx="274269" cy="27426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2" name="矢印: 右 47">
              <a:extLst>
                <a:ext uri="{FF2B5EF4-FFF2-40B4-BE49-F238E27FC236}">
                  <a16:creationId xmlns:a16="http://schemas.microsoft.com/office/drawing/2014/main" id="{A7E5450A-64F7-82D1-B55C-22205671F707}"/>
                </a:ext>
              </a:extLst>
            </p:cNvPr>
            <p:cNvSpPr/>
            <p:nvPr/>
          </p:nvSpPr>
          <p:spPr>
            <a:xfrm>
              <a:off x="2840320" y="2773101"/>
              <a:ext cx="702555" cy="308100"/>
            </a:xfrm>
            <a:prstGeom prst="rightArrow">
              <a:avLst>
                <a:gd name="adj1" fmla="val 63046"/>
                <a:gd name="adj2" fmla="val 78440"/>
              </a:avLst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" name="矢印: 右 49">
              <a:extLst>
                <a:ext uri="{FF2B5EF4-FFF2-40B4-BE49-F238E27FC236}">
                  <a16:creationId xmlns:a16="http://schemas.microsoft.com/office/drawing/2014/main" id="{677FC8AB-FEB3-DC55-8339-405F45252BCB}"/>
                </a:ext>
              </a:extLst>
            </p:cNvPr>
            <p:cNvSpPr/>
            <p:nvPr/>
          </p:nvSpPr>
          <p:spPr>
            <a:xfrm>
              <a:off x="5623424" y="2773101"/>
              <a:ext cx="702555" cy="308100"/>
            </a:xfrm>
            <a:prstGeom prst="rightArrow">
              <a:avLst>
                <a:gd name="adj1" fmla="val 63046"/>
                <a:gd name="adj2" fmla="val 78440"/>
              </a:avLst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04" name="グループ化 103">
              <a:extLst>
                <a:ext uri="{FF2B5EF4-FFF2-40B4-BE49-F238E27FC236}">
                  <a16:creationId xmlns:a16="http://schemas.microsoft.com/office/drawing/2014/main" id="{7F872B6A-CCC8-F691-1786-F063E16D0836}"/>
                </a:ext>
              </a:extLst>
            </p:cNvPr>
            <p:cNvGrpSpPr/>
            <p:nvPr/>
          </p:nvGrpSpPr>
          <p:grpSpPr>
            <a:xfrm>
              <a:off x="6230925" y="3594228"/>
              <a:ext cx="2486556" cy="953175"/>
              <a:chOff x="1866503" y="2908952"/>
              <a:chExt cx="3531401" cy="1353697"/>
            </a:xfrm>
          </p:grpSpPr>
          <p:sp>
            <p:nvSpPr>
              <p:cNvPr id="123" name="フリーフォーム: 図形 52">
                <a:extLst>
                  <a:ext uri="{FF2B5EF4-FFF2-40B4-BE49-F238E27FC236}">
                    <a16:creationId xmlns:a16="http://schemas.microsoft.com/office/drawing/2014/main" id="{8A80A849-7071-4087-34CE-714B259BB8FC}"/>
                  </a:ext>
                </a:extLst>
              </p:cNvPr>
              <p:cNvSpPr/>
              <p:nvPr/>
            </p:nvSpPr>
            <p:spPr>
              <a:xfrm>
                <a:off x="1866503" y="2908952"/>
                <a:ext cx="3531401" cy="1353697"/>
              </a:xfrm>
              <a:custGeom>
                <a:avLst/>
                <a:gdLst>
                  <a:gd name="connsiteX0" fmla="*/ 1165691 w 3531401"/>
                  <a:gd name="connsiteY0" fmla="*/ 36 h 2087366"/>
                  <a:gd name="connsiteX1" fmla="*/ 1402424 w 3531401"/>
                  <a:gd name="connsiteY1" fmla="*/ 94046 h 2087366"/>
                  <a:gd name="connsiteX2" fmla="*/ 1731035 w 3531401"/>
                  <a:gd name="connsiteY2" fmla="*/ 413147 h 2087366"/>
                  <a:gd name="connsiteX3" fmla="*/ 1776892 w 3531401"/>
                  <a:gd name="connsiteY3" fmla="*/ 388149 h 2087366"/>
                  <a:gd name="connsiteX4" fmla="*/ 2085249 w 3531401"/>
                  <a:gd name="connsiteY4" fmla="*/ 445972 h 2087366"/>
                  <a:gd name="connsiteX5" fmla="*/ 2271205 w 3531401"/>
                  <a:gd name="connsiteY5" fmla="*/ 626546 h 2087366"/>
                  <a:gd name="connsiteX6" fmla="*/ 2379056 w 3531401"/>
                  <a:gd name="connsiteY6" fmla="*/ 515480 h 2087366"/>
                  <a:gd name="connsiteX7" fmla="*/ 2644749 w 3531401"/>
                  <a:gd name="connsiteY7" fmla="*/ 511579 h 2087366"/>
                  <a:gd name="connsiteX8" fmla="*/ 2796603 w 3531401"/>
                  <a:gd name="connsiteY8" fmla="*/ 659038 h 2087366"/>
                  <a:gd name="connsiteX9" fmla="*/ 3195872 w 3531401"/>
                  <a:gd name="connsiteY9" fmla="*/ 659038 h 2087366"/>
                  <a:gd name="connsiteX10" fmla="*/ 3531401 w 3531401"/>
                  <a:gd name="connsiteY10" fmla="*/ 994567 h 2087366"/>
                  <a:gd name="connsiteX11" fmla="*/ 3531401 w 3531401"/>
                  <a:gd name="connsiteY11" fmla="*/ 1751837 h 2087366"/>
                  <a:gd name="connsiteX12" fmla="*/ 3195872 w 3531401"/>
                  <a:gd name="connsiteY12" fmla="*/ 2087366 h 2087366"/>
                  <a:gd name="connsiteX13" fmla="*/ 335529 w 3531401"/>
                  <a:gd name="connsiteY13" fmla="*/ 2087366 h 2087366"/>
                  <a:gd name="connsiteX14" fmla="*/ 0 w 3531401"/>
                  <a:gd name="connsiteY14" fmla="*/ 1751837 h 2087366"/>
                  <a:gd name="connsiteX15" fmla="*/ 0 w 3531401"/>
                  <a:gd name="connsiteY15" fmla="*/ 994567 h 2087366"/>
                  <a:gd name="connsiteX16" fmla="*/ 335529 w 3531401"/>
                  <a:gd name="connsiteY16" fmla="*/ 659038 h 2087366"/>
                  <a:gd name="connsiteX17" fmla="*/ 397226 w 3531401"/>
                  <a:gd name="connsiteY17" fmla="*/ 659038 h 2087366"/>
                  <a:gd name="connsiteX18" fmla="*/ 411610 w 3531401"/>
                  <a:gd name="connsiteY18" fmla="*/ 636670 h 2087366"/>
                  <a:gd name="connsiteX19" fmla="*/ 931820 w 3531401"/>
                  <a:gd name="connsiteY19" fmla="*/ 100956 h 2087366"/>
                  <a:gd name="connsiteX20" fmla="*/ 1165691 w 3531401"/>
                  <a:gd name="connsiteY20" fmla="*/ 36 h 2087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531401" h="2087366">
                    <a:moveTo>
                      <a:pt x="1165691" y="36"/>
                    </a:moveTo>
                    <a:cubicBezTo>
                      <a:pt x="1250854" y="-1215"/>
                      <a:pt x="1336493" y="30023"/>
                      <a:pt x="1402424" y="94046"/>
                    </a:cubicBezTo>
                    <a:lnTo>
                      <a:pt x="1731035" y="413147"/>
                    </a:lnTo>
                    <a:lnTo>
                      <a:pt x="1776892" y="388149"/>
                    </a:lnTo>
                    <a:cubicBezTo>
                      <a:pt x="1878762" y="345087"/>
                      <a:pt x="2000914" y="364077"/>
                      <a:pt x="2085249" y="445972"/>
                    </a:cubicBezTo>
                    <a:lnTo>
                      <a:pt x="2271205" y="626546"/>
                    </a:lnTo>
                    <a:lnTo>
                      <a:pt x="2379056" y="515480"/>
                    </a:lnTo>
                    <a:cubicBezTo>
                      <a:pt x="2451348" y="441034"/>
                      <a:pt x="2570303" y="439287"/>
                      <a:pt x="2644749" y="511579"/>
                    </a:cubicBezTo>
                    <a:lnTo>
                      <a:pt x="2796603" y="659038"/>
                    </a:lnTo>
                    <a:lnTo>
                      <a:pt x="3195872" y="659038"/>
                    </a:lnTo>
                    <a:cubicBezTo>
                      <a:pt x="3381180" y="659038"/>
                      <a:pt x="3531401" y="809259"/>
                      <a:pt x="3531401" y="994567"/>
                    </a:cubicBezTo>
                    <a:lnTo>
                      <a:pt x="3531401" y="1751837"/>
                    </a:lnTo>
                    <a:cubicBezTo>
                      <a:pt x="3531401" y="1937145"/>
                      <a:pt x="3381180" y="2087366"/>
                      <a:pt x="3195872" y="2087366"/>
                    </a:cubicBezTo>
                    <a:lnTo>
                      <a:pt x="335529" y="2087366"/>
                    </a:lnTo>
                    <a:cubicBezTo>
                      <a:pt x="150221" y="2087366"/>
                      <a:pt x="0" y="1937145"/>
                      <a:pt x="0" y="1751837"/>
                    </a:cubicBezTo>
                    <a:lnTo>
                      <a:pt x="0" y="994567"/>
                    </a:lnTo>
                    <a:cubicBezTo>
                      <a:pt x="0" y="809259"/>
                      <a:pt x="150221" y="659038"/>
                      <a:pt x="335529" y="659038"/>
                    </a:cubicBezTo>
                    <a:lnTo>
                      <a:pt x="397226" y="659038"/>
                    </a:lnTo>
                    <a:lnTo>
                      <a:pt x="411610" y="636670"/>
                    </a:lnTo>
                    <a:lnTo>
                      <a:pt x="931820" y="100956"/>
                    </a:lnTo>
                    <a:cubicBezTo>
                      <a:pt x="995843" y="35025"/>
                      <a:pt x="1080528" y="1286"/>
                      <a:pt x="1165691" y="36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124" name="フリーフォーム: 図形 53">
                <a:extLst>
                  <a:ext uri="{FF2B5EF4-FFF2-40B4-BE49-F238E27FC236}">
                    <a16:creationId xmlns:a16="http://schemas.microsoft.com/office/drawing/2014/main" id="{820C3EC3-C163-C39A-85FE-91DD4AF28867}"/>
                  </a:ext>
                </a:extLst>
              </p:cNvPr>
              <p:cNvSpPr/>
              <p:nvPr/>
            </p:nvSpPr>
            <p:spPr>
              <a:xfrm>
                <a:off x="3416440" y="3518306"/>
                <a:ext cx="657869" cy="490987"/>
              </a:xfrm>
              <a:custGeom>
                <a:avLst/>
                <a:gdLst>
                  <a:gd name="connsiteX0" fmla="*/ 257281 w 527242"/>
                  <a:gd name="connsiteY0" fmla="*/ 0 h 393496"/>
                  <a:gd name="connsiteX1" fmla="*/ 527241 w 527242"/>
                  <a:gd name="connsiteY1" fmla="*/ 281356 h 393496"/>
                  <a:gd name="connsiteX2" fmla="*/ 516314 w 527242"/>
                  <a:gd name="connsiteY2" fmla="*/ 281356 h 393496"/>
                  <a:gd name="connsiteX3" fmla="*/ 521886 w 527242"/>
                  <a:gd name="connsiteY3" fmla="*/ 287370 h 393496"/>
                  <a:gd name="connsiteX4" fmla="*/ 527242 w 527242"/>
                  <a:gd name="connsiteY4" fmla="*/ 305171 h 393496"/>
                  <a:gd name="connsiteX5" fmla="*/ 263621 w 527242"/>
                  <a:gd name="connsiteY5" fmla="*/ 393496 h 393496"/>
                  <a:gd name="connsiteX6" fmla="*/ 0 w 527242"/>
                  <a:gd name="connsiteY6" fmla="*/ 305171 h 393496"/>
                  <a:gd name="connsiteX7" fmla="*/ 5356 w 527242"/>
                  <a:gd name="connsiteY7" fmla="*/ 287370 h 393496"/>
                  <a:gd name="connsiteX8" fmla="*/ 10928 w 527242"/>
                  <a:gd name="connsiteY8" fmla="*/ 281356 h 393496"/>
                  <a:gd name="connsiteX9" fmla="*/ 5024 w 527242"/>
                  <a:gd name="connsiteY9" fmla="*/ 281356 h 393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7242" h="393496">
                    <a:moveTo>
                      <a:pt x="257281" y="0"/>
                    </a:moveTo>
                    <a:lnTo>
                      <a:pt x="527241" y="281356"/>
                    </a:lnTo>
                    <a:lnTo>
                      <a:pt x="516314" y="281356"/>
                    </a:lnTo>
                    <a:lnTo>
                      <a:pt x="521886" y="287370"/>
                    </a:lnTo>
                    <a:cubicBezTo>
                      <a:pt x="525398" y="293120"/>
                      <a:pt x="527242" y="299074"/>
                      <a:pt x="527242" y="305171"/>
                    </a:cubicBezTo>
                    <a:cubicBezTo>
                      <a:pt x="527242" y="353952"/>
                      <a:pt x="409215" y="393496"/>
                      <a:pt x="263621" y="393496"/>
                    </a:cubicBezTo>
                    <a:cubicBezTo>
                      <a:pt x="118027" y="393496"/>
                      <a:pt x="0" y="353952"/>
                      <a:pt x="0" y="305171"/>
                    </a:cubicBezTo>
                    <a:cubicBezTo>
                      <a:pt x="0" y="299074"/>
                      <a:pt x="1844" y="293120"/>
                      <a:pt x="5356" y="287370"/>
                    </a:cubicBezTo>
                    <a:lnTo>
                      <a:pt x="10928" y="281356"/>
                    </a:lnTo>
                    <a:lnTo>
                      <a:pt x="5024" y="281356"/>
                    </a:lnTo>
                    <a:close/>
                  </a:path>
                </a:pathLst>
              </a:custGeom>
              <a:pattFill prst="lgConfetti">
                <a:fgClr>
                  <a:schemeClr val="tx1">
                    <a:lumMod val="50000"/>
                    <a:lumOff val="50000"/>
                  </a:schemeClr>
                </a:fgClr>
                <a:bgClr>
                  <a:schemeClr val="bg1">
                    <a:lumMod val="85000"/>
                  </a:schemeClr>
                </a:bgClr>
              </a:pattFill>
              <a:ln>
                <a:noFill/>
              </a:ln>
              <a:effectLst>
                <a:glow rad="63500">
                  <a:schemeClr val="bg1"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kumimoji="1" lang="ja-JP" altLang="en-US" sz="1400"/>
              </a:p>
            </p:txBody>
          </p:sp>
        </p:grpSp>
        <p:pic>
          <p:nvPicPr>
            <p:cNvPr id="105" name="図 104" descr="アイコン&#10;&#10;自動的に生成された説明">
              <a:extLst>
                <a:ext uri="{FF2B5EF4-FFF2-40B4-BE49-F238E27FC236}">
                  <a16:creationId xmlns:a16="http://schemas.microsoft.com/office/drawing/2014/main" id="{9F8F61E2-17DB-5D0D-AE2F-DF1CE50B7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2015" y="2578549"/>
              <a:ext cx="461665" cy="461665"/>
            </a:xfrm>
            <a:prstGeom prst="rect">
              <a:avLst/>
            </a:prstGeom>
          </p:spPr>
        </p:pic>
        <p:pic>
          <p:nvPicPr>
            <p:cNvPr id="106" name="図 105" descr="黒い背景に白い文字がある&#10;&#10;低い精度で自動的に生成された説明">
              <a:extLst>
                <a:ext uri="{FF2B5EF4-FFF2-40B4-BE49-F238E27FC236}">
                  <a16:creationId xmlns:a16="http://schemas.microsoft.com/office/drawing/2014/main" id="{2F5755AD-C40F-A5A8-E1A7-CC693FE1A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6725" y="2712929"/>
              <a:ext cx="354320" cy="354320"/>
            </a:xfrm>
            <a:prstGeom prst="rect">
              <a:avLst/>
            </a:prstGeom>
          </p:spPr>
        </p:pic>
        <p:pic>
          <p:nvPicPr>
            <p:cNvPr id="108" name="図 107" descr="アイコン&#10;&#10;自動的に生成された説明">
              <a:extLst>
                <a:ext uri="{FF2B5EF4-FFF2-40B4-BE49-F238E27FC236}">
                  <a16:creationId xmlns:a16="http://schemas.microsoft.com/office/drawing/2014/main" id="{BB9EAF79-2D11-0B8D-E42A-3736F2E65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8822" y="2640508"/>
              <a:ext cx="521907" cy="521907"/>
            </a:xfrm>
            <a:prstGeom prst="rect">
              <a:avLst/>
            </a:prstGeom>
          </p:spPr>
        </p:pic>
        <p:sp>
          <p:nvSpPr>
            <p:cNvPr id="109" name="矢印: 下 74">
              <a:extLst>
                <a:ext uri="{FF2B5EF4-FFF2-40B4-BE49-F238E27FC236}">
                  <a16:creationId xmlns:a16="http://schemas.microsoft.com/office/drawing/2014/main" id="{DF02EAE5-F776-B192-376F-7A5BB849EBEE}"/>
                </a:ext>
              </a:extLst>
            </p:cNvPr>
            <p:cNvSpPr/>
            <p:nvPr/>
          </p:nvSpPr>
          <p:spPr>
            <a:xfrm>
              <a:off x="7017821" y="3494090"/>
              <a:ext cx="319106" cy="437062"/>
            </a:xfrm>
            <a:prstGeom prst="downArrow">
              <a:avLst>
                <a:gd name="adj1" fmla="val 63849"/>
                <a:gd name="adj2" fmla="val 68893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0" name="四角形: 角を丸くする 75">
              <a:extLst>
                <a:ext uri="{FF2B5EF4-FFF2-40B4-BE49-F238E27FC236}">
                  <a16:creationId xmlns:a16="http://schemas.microsoft.com/office/drawing/2014/main" id="{50328BA6-304B-D85C-904C-A508453F6C64}"/>
                </a:ext>
              </a:extLst>
            </p:cNvPr>
            <p:cNvSpPr/>
            <p:nvPr/>
          </p:nvSpPr>
          <p:spPr>
            <a:xfrm>
              <a:off x="7440729" y="3522901"/>
              <a:ext cx="900000" cy="252000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" altLang="ja-JP" sz="1200" b="1" dirty="0"/>
                <a:t>On-site confirmation</a:t>
              </a:r>
              <a:endParaRPr kumimoji="1" lang="ja-JP" altLang="en-US" sz="1200" b="1" dirty="0"/>
            </a:p>
          </p:txBody>
        </p:sp>
        <p:cxnSp>
          <p:nvCxnSpPr>
            <p:cNvPr id="111" name="コネクタ: カギ線 77">
              <a:extLst>
                <a:ext uri="{FF2B5EF4-FFF2-40B4-BE49-F238E27FC236}">
                  <a16:creationId xmlns:a16="http://schemas.microsoft.com/office/drawing/2014/main" id="{244F4F01-9461-F813-5061-7B88A64B5DAE}"/>
                </a:ext>
              </a:extLst>
            </p:cNvPr>
            <p:cNvCxnSpPr>
              <a:cxnSpLocks/>
              <a:endCxn id="120" idx="2"/>
            </p:cNvCxnSpPr>
            <p:nvPr/>
          </p:nvCxnSpPr>
          <p:spPr>
            <a:xfrm rot="10800000">
              <a:off x="4226851" y="4272707"/>
              <a:ext cx="3038186" cy="623280"/>
            </a:xfrm>
            <a:prstGeom prst="bentConnector2">
              <a:avLst/>
            </a:prstGeom>
            <a:ln w="25400" cap="rnd">
              <a:solidFill>
                <a:srgbClr val="FF0000"/>
              </a:solidFill>
              <a:prstDash val="sysDot"/>
              <a:round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線矢印コネクタ 112">
              <a:extLst>
                <a:ext uri="{FF2B5EF4-FFF2-40B4-BE49-F238E27FC236}">
                  <a16:creationId xmlns:a16="http://schemas.microsoft.com/office/drawing/2014/main" id="{B6E31DF4-83F0-0BD1-597B-4D137E06E1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3977" y="4125846"/>
              <a:ext cx="232118" cy="134486"/>
            </a:xfrm>
            <a:prstGeom prst="straightConnector1">
              <a:avLst/>
            </a:prstGeom>
            <a:ln w="34925" cap="rnd">
              <a:solidFill>
                <a:srgbClr val="0070C0"/>
              </a:solidFill>
              <a:prstDash val="sysDot"/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線矢印コネクタ 113">
              <a:extLst>
                <a:ext uri="{FF2B5EF4-FFF2-40B4-BE49-F238E27FC236}">
                  <a16:creationId xmlns:a16="http://schemas.microsoft.com/office/drawing/2014/main" id="{DED310E1-CD9F-26B6-7020-4FBB2E3C9A3F}"/>
                </a:ext>
              </a:extLst>
            </p:cNvPr>
            <p:cNvCxnSpPr>
              <a:cxnSpLocks/>
            </p:cNvCxnSpPr>
            <p:nvPr/>
          </p:nvCxnSpPr>
          <p:spPr>
            <a:xfrm>
              <a:off x="700976" y="3183021"/>
              <a:ext cx="574499" cy="1078782"/>
            </a:xfrm>
            <a:prstGeom prst="straightConnector1">
              <a:avLst/>
            </a:prstGeom>
            <a:ln w="34925" cap="rnd">
              <a:solidFill>
                <a:srgbClr val="0070C0"/>
              </a:solidFill>
              <a:prstDash val="sysDot"/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6" name="図 115" descr="アイコン&#10;&#10;自動的に生成された説明">
              <a:extLst>
                <a:ext uri="{FF2B5EF4-FFF2-40B4-BE49-F238E27FC236}">
                  <a16:creationId xmlns:a16="http://schemas.microsoft.com/office/drawing/2014/main" id="{07435167-F0DA-AD44-EA50-69AEBA525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2149" y="3943494"/>
              <a:ext cx="377855" cy="377855"/>
            </a:xfrm>
            <a:prstGeom prst="rect">
              <a:avLst/>
            </a:prstGeom>
          </p:spPr>
        </p:pic>
        <p:pic>
          <p:nvPicPr>
            <p:cNvPr id="117" name="図 116" descr="アイコン&#10;&#10;自動的に生成された説明">
              <a:extLst>
                <a:ext uri="{FF2B5EF4-FFF2-40B4-BE49-F238E27FC236}">
                  <a16:creationId xmlns:a16="http://schemas.microsoft.com/office/drawing/2014/main" id="{95F16AC9-A610-B677-7F1F-A0161CB3B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902" y="3801010"/>
              <a:ext cx="341056" cy="341056"/>
            </a:xfrm>
            <a:prstGeom prst="rect">
              <a:avLst/>
            </a:prstGeom>
          </p:spPr>
        </p:pic>
        <p:sp>
          <p:nvSpPr>
            <p:cNvPr id="120" name="正方形/長方形 119">
              <a:extLst>
                <a:ext uri="{FF2B5EF4-FFF2-40B4-BE49-F238E27FC236}">
                  <a16:creationId xmlns:a16="http://schemas.microsoft.com/office/drawing/2014/main" id="{C09341B0-B3AB-2694-139A-486BF52AA8B1}"/>
                </a:ext>
              </a:extLst>
            </p:cNvPr>
            <p:cNvSpPr/>
            <p:nvPr/>
          </p:nvSpPr>
          <p:spPr>
            <a:xfrm>
              <a:off x="4136108" y="3980093"/>
              <a:ext cx="181485" cy="2926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57" name="図 156">
            <a:extLst>
              <a:ext uri="{FF2B5EF4-FFF2-40B4-BE49-F238E27FC236}">
                <a16:creationId xmlns:a16="http://schemas.microsoft.com/office/drawing/2014/main" id="{AB63B47C-BA7C-2DB0-00FD-B1D47333A3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7621" y="6029565"/>
            <a:ext cx="934379" cy="613024"/>
          </a:xfrm>
          <a:prstGeom prst="rect">
            <a:avLst/>
          </a:prstGeom>
        </p:spPr>
      </p:pic>
      <p:pic>
        <p:nvPicPr>
          <p:cNvPr id="158" name="図 157">
            <a:extLst>
              <a:ext uri="{FF2B5EF4-FFF2-40B4-BE49-F238E27FC236}">
                <a16:creationId xmlns:a16="http://schemas.microsoft.com/office/drawing/2014/main" id="{D3EEFD0F-B0DF-3361-579A-A926E866D7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71" y="2161917"/>
            <a:ext cx="878482" cy="57635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93FDF02-D39A-C431-5A5F-155B2CB83A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80618" y="361766"/>
            <a:ext cx="4451428" cy="243787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B927783B-ED87-C5D9-E75F-6F805C82BD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0437" y="1146621"/>
            <a:ext cx="952633" cy="800212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201CAEE8-9A25-4B40-2075-F76D732C7D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71" y="2161917"/>
            <a:ext cx="878482" cy="576351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C623FEE-27B9-CC4C-F00F-17B2FAB587EB}"/>
              </a:ext>
            </a:extLst>
          </p:cNvPr>
          <p:cNvSpPr/>
          <p:nvPr/>
        </p:nvSpPr>
        <p:spPr>
          <a:xfrm flipV="1">
            <a:off x="0" y="646518"/>
            <a:ext cx="2615979" cy="205057"/>
          </a:xfrm>
          <a:prstGeom prst="rect">
            <a:avLst/>
          </a:prstGeom>
          <a:solidFill>
            <a:srgbClr val="45A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598D25B1-54F5-E0A3-AD0C-665CD692FE7D}"/>
              </a:ext>
            </a:extLst>
          </p:cNvPr>
          <p:cNvSpPr txBox="1">
            <a:spLocks/>
          </p:cNvSpPr>
          <p:nvPr/>
        </p:nvSpPr>
        <p:spPr>
          <a:xfrm>
            <a:off x="146020" y="-87465"/>
            <a:ext cx="9244013" cy="1020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b="1" dirty="0">
                <a:solidFill>
                  <a:srgbClr val="2E6CA4"/>
                </a:solidFill>
                <a:latin typeface="源柔ゴシックL Heavy" panose="020B0702020203020207" pitchFamily="50" charset="-128"/>
                <a:ea typeface="源柔ゴシックL Heavy" panose="020B0702020203020207" pitchFamily="50" charset="-128"/>
                <a:cs typeface="源柔ゴシックL Heavy" panose="020B0702020203020207" pitchFamily="50" charset="-128"/>
              </a:rPr>
              <a:t>Illegal Dumping at Hiroshima Prefecture</a:t>
            </a:r>
            <a:endParaRPr lang="ja-JP" altLang="en-US" sz="3200" b="1" dirty="0">
              <a:solidFill>
                <a:srgbClr val="2E6CA4"/>
              </a:solidFill>
              <a:latin typeface="源柔ゴシックL Heavy" panose="020B0702020203020207" pitchFamily="50" charset="-128"/>
              <a:ea typeface="源柔ゴシックL Heavy" panose="020B0702020203020207" pitchFamily="50" charset="-128"/>
              <a:cs typeface="源柔ゴシックL Heavy" panose="020B0702020203020207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619D0B8-53A2-9579-5CC7-0514C7C76B6C}"/>
              </a:ext>
            </a:extLst>
          </p:cNvPr>
          <p:cNvSpPr txBox="1"/>
          <p:nvPr/>
        </p:nvSpPr>
        <p:spPr>
          <a:xfrm>
            <a:off x="-1574800" y="2523184"/>
            <a:ext cx="184731" cy="251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endParaRPr kumimoji="1" lang="ja-JP" altLang="en-US" sz="1200"/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8309A622-ABB3-5FB2-F8CE-87463339E674}"/>
              </a:ext>
            </a:extLst>
          </p:cNvPr>
          <p:cNvSpPr txBox="1">
            <a:spLocks/>
          </p:cNvSpPr>
          <p:nvPr/>
        </p:nvSpPr>
        <p:spPr>
          <a:xfrm>
            <a:off x="-1507630" y="4330776"/>
            <a:ext cx="9244013" cy="1020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ja-JP" sz="1200" b="1" dirty="0">
              <a:solidFill>
                <a:srgbClr val="2E6CA4"/>
              </a:solidFill>
              <a:latin typeface="源柔ゴシックL Heavy" panose="020B0702020203020207" pitchFamily="50" charset="-128"/>
              <a:ea typeface="源柔ゴシックL Heavy" panose="020B0702020203020207" pitchFamily="50" charset="-128"/>
              <a:cs typeface="源柔ゴシックL Heavy" panose="020B0702020203020207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6CE0F99-F8E7-9A06-26FC-33818420FA74}"/>
              </a:ext>
            </a:extLst>
          </p:cNvPr>
          <p:cNvSpPr txBox="1"/>
          <p:nvPr/>
        </p:nvSpPr>
        <p:spPr>
          <a:xfrm>
            <a:off x="1710727" y="3333635"/>
            <a:ext cx="1550378" cy="712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altLang="ja-JP" sz="1200" b="1" dirty="0">
                <a:solidFill>
                  <a:srgbClr val="2E6CA4"/>
                </a:solidFill>
                <a:latin typeface="源柔ゴシックL Heavy" panose="020B0702020203020207" pitchFamily="50" charset="-128"/>
                <a:ea typeface="源柔ゴシックL Heavy" panose="020B0702020203020207" pitchFamily="50" charset="-128"/>
                <a:cs typeface="源柔ゴシックL Heavy" panose="020B0702020203020207" pitchFamily="50" charset="-128"/>
              </a:rPr>
              <a:t>Sentinal-1</a:t>
            </a:r>
          </a:p>
          <a:p>
            <a:pPr algn="ctr">
              <a:lnSpc>
                <a:spcPts val="1200"/>
              </a:lnSpc>
            </a:pPr>
            <a:r>
              <a:rPr lang="en-US" altLang="ja-JP" sz="1200" b="1" dirty="0">
                <a:solidFill>
                  <a:srgbClr val="2E6CA4"/>
                </a:solidFill>
                <a:latin typeface="源柔ゴシックL Heavy" panose="020B0702020203020207" pitchFamily="50" charset="-128"/>
                <a:ea typeface="源柔ゴシックL Heavy" panose="020B0702020203020207" pitchFamily="50" charset="-128"/>
                <a:cs typeface="源柔ゴシックL Heavy" panose="020B0702020203020207" pitchFamily="50" charset="-128"/>
              </a:rPr>
              <a:t>(SAR)</a:t>
            </a:r>
          </a:p>
          <a:p>
            <a:pPr algn="ctr">
              <a:lnSpc>
                <a:spcPts val="1200"/>
              </a:lnSpc>
            </a:pPr>
            <a:r>
              <a:rPr lang="en-US" altLang="ja-JP" sz="1200" b="1" dirty="0">
                <a:solidFill>
                  <a:srgbClr val="2E6CA4"/>
                </a:solidFill>
                <a:latin typeface="源柔ゴシックL Heavy" panose="020B0702020203020207" pitchFamily="50" charset="-128"/>
                <a:ea typeface="源柔ゴシックL Heavy" panose="020B0702020203020207" pitchFamily="50" charset="-128"/>
                <a:cs typeface="源柔ゴシックL Heavy" panose="020B0702020203020207" pitchFamily="50" charset="-128"/>
              </a:rPr>
              <a:t>Every12 days observation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49A02F3-8DB6-4911-62CE-20ED1A3CF6F5}"/>
              </a:ext>
            </a:extLst>
          </p:cNvPr>
          <p:cNvSpPr txBox="1"/>
          <p:nvPr/>
        </p:nvSpPr>
        <p:spPr>
          <a:xfrm>
            <a:off x="3020354" y="5232930"/>
            <a:ext cx="1397637" cy="404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altLang="ja-JP" sz="1200" b="1" dirty="0">
                <a:solidFill>
                  <a:srgbClr val="FF0000"/>
                </a:solidFill>
                <a:latin typeface="源柔ゴシックL Heavy" panose="020B0702020203020207" pitchFamily="50" charset="-128"/>
                <a:ea typeface="源柔ゴシックL Heavy" panose="020B0702020203020207" pitchFamily="50" charset="-128"/>
                <a:cs typeface="源柔ゴシックL Heavy" panose="020B0702020203020207" pitchFamily="50" charset="-128"/>
              </a:rPr>
              <a:t>Illegal dumping occurred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C082634-5A84-E7DB-2A25-BC20B0FA9EA8}"/>
              </a:ext>
            </a:extLst>
          </p:cNvPr>
          <p:cNvSpPr txBox="1"/>
          <p:nvPr/>
        </p:nvSpPr>
        <p:spPr>
          <a:xfrm>
            <a:off x="593042" y="5975618"/>
            <a:ext cx="4523768" cy="712759"/>
          </a:xfrm>
          <a:prstGeom prst="rect">
            <a:avLst/>
          </a:prstGeom>
          <a:noFill/>
          <a:ln w="19050">
            <a:solidFill>
              <a:srgbClr val="2C6CA5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</a:pPr>
            <a:r>
              <a:rPr lang="en-US" altLang="ja-JP" sz="1200" b="1" dirty="0">
                <a:solidFill>
                  <a:srgbClr val="2E6CA4"/>
                </a:solidFill>
                <a:latin typeface="源柔ゴシックL Heavy" panose="020B0702020203020207" pitchFamily="50" charset="-128"/>
                <a:ea typeface="源柔ゴシックL Heavy" panose="020B0702020203020207" pitchFamily="50" charset="-128"/>
                <a:cs typeface="源柔ゴシックL Heavy" panose="020B0702020203020207" pitchFamily="50" charset="-128"/>
              </a:rPr>
              <a:t>SAR (Synthetic Aperture Radar)</a:t>
            </a:r>
          </a:p>
          <a:p>
            <a:pPr algn="just">
              <a:lnSpc>
                <a:spcPts val="1200"/>
              </a:lnSpc>
            </a:pPr>
            <a:r>
              <a:rPr lang="en-US" altLang="ja-JP" sz="1200" dirty="0">
                <a:solidFill>
                  <a:srgbClr val="2E6CA4"/>
                </a:solidFill>
                <a:latin typeface="源柔ゴシックL Heavy" panose="020B0702020203020207" pitchFamily="50" charset="-128"/>
                <a:ea typeface="源柔ゴシックL Heavy" panose="020B0702020203020207" pitchFamily="50" charset="-128"/>
                <a:cs typeface="源柔ゴシックL Heavy" panose="020B0702020203020207" pitchFamily="50" charset="-128"/>
              </a:rPr>
              <a:t>By capturing reflected waves from the ground surface, it is possible to investigate the roughness of the ground surface and the presence or absence of objects.</a:t>
            </a:r>
          </a:p>
        </p:txBody>
      </p:sp>
      <p:sp>
        <p:nvSpPr>
          <p:cNvPr id="161" name="テキスト ボックス 160">
            <a:extLst>
              <a:ext uri="{FF2B5EF4-FFF2-40B4-BE49-F238E27FC236}">
                <a16:creationId xmlns:a16="http://schemas.microsoft.com/office/drawing/2014/main" id="{94024196-393A-A653-6D0F-AE517D85D7FD}"/>
              </a:ext>
            </a:extLst>
          </p:cNvPr>
          <p:cNvSpPr txBox="1"/>
          <p:nvPr/>
        </p:nvSpPr>
        <p:spPr>
          <a:xfrm>
            <a:off x="3530140" y="2864204"/>
            <a:ext cx="1898214" cy="404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altLang="ja-JP" sz="1200" b="1" dirty="0">
                <a:solidFill>
                  <a:srgbClr val="2E6CA4"/>
                </a:solidFill>
                <a:latin typeface="源柔ゴシックL Heavy" panose="020B0702020203020207" pitchFamily="50" charset="-128"/>
                <a:ea typeface="源柔ゴシックL Heavy" panose="020B0702020203020207" pitchFamily="50" charset="-128"/>
                <a:cs typeface="源柔ゴシックL Heavy" panose="020B0702020203020207" pitchFamily="50" charset="-128"/>
              </a:rPr>
              <a:t>Collect observation data of monitored area</a:t>
            </a:r>
          </a:p>
        </p:txBody>
      </p:sp>
      <p:sp>
        <p:nvSpPr>
          <p:cNvPr id="162" name="テキスト ボックス 161">
            <a:extLst>
              <a:ext uri="{FF2B5EF4-FFF2-40B4-BE49-F238E27FC236}">
                <a16:creationId xmlns:a16="http://schemas.microsoft.com/office/drawing/2014/main" id="{52FD70D4-FEFD-3F1F-5574-2521BAD33221}"/>
              </a:ext>
            </a:extLst>
          </p:cNvPr>
          <p:cNvSpPr txBox="1"/>
          <p:nvPr/>
        </p:nvSpPr>
        <p:spPr>
          <a:xfrm>
            <a:off x="5315142" y="4571231"/>
            <a:ext cx="2130837" cy="558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</a:pPr>
            <a:r>
              <a:rPr lang="en-US" altLang="ja-JP" sz="1200" b="1" dirty="0">
                <a:solidFill>
                  <a:srgbClr val="2E6CA4"/>
                </a:solidFill>
                <a:latin typeface="源柔ゴシックL Heavy" panose="020B0702020203020207" pitchFamily="50" charset="-128"/>
                <a:ea typeface="源柔ゴシックL Heavy" panose="020B0702020203020207" pitchFamily="50" charset="-128"/>
                <a:cs typeface="源柔ゴシックL Heavy" panose="020B0702020203020207" pitchFamily="50" charset="-128"/>
              </a:rPr>
              <a:t>Detect anomaly changes by analyzing time series observation data</a:t>
            </a:r>
          </a:p>
        </p:txBody>
      </p:sp>
      <p:sp>
        <p:nvSpPr>
          <p:cNvPr id="163" name="テキスト ボックス 162">
            <a:extLst>
              <a:ext uri="{FF2B5EF4-FFF2-40B4-BE49-F238E27FC236}">
                <a16:creationId xmlns:a16="http://schemas.microsoft.com/office/drawing/2014/main" id="{1AAA9D14-A4A9-CEDC-3CD9-7162CD255B6D}"/>
              </a:ext>
            </a:extLst>
          </p:cNvPr>
          <p:cNvSpPr txBox="1"/>
          <p:nvPr/>
        </p:nvSpPr>
        <p:spPr>
          <a:xfrm>
            <a:off x="1695666" y="1161420"/>
            <a:ext cx="5433942" cy="719428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</a:pPr>
            <a:r>
              <a:rPr lang="en-US" altLang="ja-JP" sz="1400" b="1" dirty="0">
                <a:solidFill>
                  <a:srgbClr val="2E6CA4"/>
                </a:solidFill>
                <a:latin typeface="源柔ゴシックL Heavy" panose="020B0702020203020207" pitchFamily="50" charset="-128"/>
                <a:ea typeface="源柔ゴシックL Heavy" panose="020B0702020203020207" pitchFamily="50" charset="-128"/>
                <a:cs typeface="源柔ゴシックL Heavy" panose="020B0702020203020207" pitchFamily="50" charset="-128"/>
              </a:rPr>
              <a:t>Hiroshima Prefecture Industrial Waste Countermeasures Division: By using SAR satellite images, they start monitoring illegal dumping and improper storage by waste disposal companies using SAR satellites</a:t>
            </a:r>
          </a:p>
        </p:txBody>
      </p:sp>
      <p:sp>
        <p:nvSpPr>
          <p:cNvPr id="164" name="テキスト ボックス 163">
            <a:extLst>
              <a:ext uri="{FF2B5EF4-FFF2-40B4-BE49-F238E27FC236}">
                <a16:creationId xmlns:a16="http://schemas.microsoft.com/office/drawing/2014/main" id="{B119E3C0-C5B9-B174-EF88-5134E97AE3E1}"/>
              </a:ext>
            </a:extLst>
          </p:cNvPr>
          <p:cNvSpPr txBox="1"/>
          <p:nvPr/>
        </p:nvSpPr>
        <p:spPr>
          <a:xfrm>
            <a:off x="5881938" y="5660821"/>
            <a:ext cx="3253790" cy="404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altLang="ja-JP" sz="1200" b="1" dirty="0">
                <a:solidFill>
                  <a:srgbClr val="2E6CA4"/>
                </a:solidFill>
                <a:latin typeface="源柔ゴシックL Heavy" panose="020B0702020203020207" pitchFamily="50" charset="-128"/>
                <a:ea typeface="源柔ゴシックL Heavy" panose="020B0702020203020207" pitchFamily="50" charset="-128"/>
                <a:cs typeface="源柔ゴシックL Heavy" panose="020B0702020203020207" pitchFamily="50" charset="-128"/>
              </a:rPr>
              <a:t>Improving detection accuracy by feeding back the results of on-site confirmation</a:t>
            </a:r>
          </a:p>
        </p:txBody>
      </p:sp>
      <p:sp>
        <p:nvSpPr>
          <p:cNvPr id="165" name="テキスト ボックス 164">
            <a:extLst>
              <a:ext uri="{FF2B5EF4-FFF2-40B4-BE49-F238E27FC236}">
                <a16:creationId xmlns:a16="http://schemas.microsoft.com/office/drawing/2014/main" id="{C086793E-FB49-4E2E-7AFA-890EE91026FF}"/>
              </a:ext>
            </a:extLst>
          </p:cNvPr>
          <p:cNvSpPr txBox="1"/>
          <p:nvPr/>
        </p:nvSpPr>
        <p:spPr>
          <a:xfrm>
            <a:off x="7818719" y="2818814"/>
            <a:ext cx="2130837" cy="250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</a:pPr>
            <a:r>
              <a:rPr lang="en-US" altLang="ja-JP" sz="1200" b="1" dirty="0">
                <a:solidFill>
                  <a:srgbClr val="2E6CA4"/>
                </a:solidFill>
                <a:latin typeface="源柔ゴシックL Heavy" panose="020B0702020203020207" pitchFamily="50" charset="-128"/>
                <a:ea typeface="源柔ゴシックL Heavy" panose="020B0702020203020207" pitchFamily="50" charset="-128"/>
                <a:cs typeface="源柔ゴシックL Heavy" panose="020B0702020203020207" pitchFamily="50" charset="-128"/>
              </a:rPr>
              <a:t>monitoring</a:t>
            </a:r>
          </a:p>
        </p:txBody>
      </p:sp>
      <p:sp>
        <p:nvSpPr>
          <p:cNvPr id="166" name="テキスト ボックス 165">
            <a:extLst>
              <a:ext uri="{FF2B5EF4-FFF2-40B4-BE49-F238E27FC236}">
                <a16:creationId xmlns:a16="http://schemas.microsoft.com/office/drawing/2014/main" id="{43D01B53-4DB5-BF70-C69A-50CD96FF1823}"/>
              </a:ext>
            </a:extLst>
          </p:cNvPr>
          <p:cNvSpPr txBox="1"/>
          <p:nvPr/>
        </p:nvSpPr>
        <p:spPr>
          <a:xfrm>
            <a:off x="9040370" y="3926693"/>
            <a:ext cx="1397637" cy="250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altLang="ja-JP" sz="1200" b="1" dirty="0">
                <a:solidFill>
                  <a:srgbClr val="FF0000"/>
                </a:solidFill>
                <a:latin typeface="源柔ゴシックL Heavy" panose="020B0702020203020207" pitchFamily="50" charset="-128"/>
                <a:ea typeface="源柔ゴシックL Heavy" panose="020B0702020203020207" pitchFamily="50" charset="-128"/>
                <a:cs typeface="源柔ゴシックL Heavy" panose="020B0702020203020207" pitchFamily="50" charset="-128"/>
              </a:rPr>
              <a:t>Receive alerts</a:t>
            </a:r>
          </a:p>
        </p:txBody>
      </p:sp>
      <p:sp>
        <p:nvSpPr>
          <p:cNvPr id="167" name="テキスト ボックス 166">
            <a:extLst>
              <a:ext uri="{FF2B5EF4-FFF2-40B4-BE49-F238E27FC236}">
                <a16:creationId xmlns:a16="http://schemas.microsoft.com/office/drawing/2014/main" id="{4C67AA14-D3C9-67A9-CFDE-1708EF56752E}"/>
              </a:ext>
            </a:extLst>
          </p:cNvPr>
          <p:cNvSpPr txBox="1"/>
          <p:nvPr/>
        </p:nvSpPr>
        <p:spPr>
          <a:xfrm>
            <a:off x="10134669" y="3059782"/>
            <a:ext cx="2130837" cy="866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</a:pPr>
            <a:r>
              <a:rPr lang="en-US" altLang="ja-JP" sz="1200" b="1" dirty="0">
                <a:solidFill>
                  <a:srgbClr val="2E6CA4"/>
                </a:solidFill>
                <a:latin typeface="源柔ゴシックL Heavy" panose="020B0702020203020207" pitchFamily="50" charset="-128"/>
                <a:ea typeface="源柔ゴシックL Heavy" panose="020B0702020203020207" pitchFamily="50" charset="-128"/>
                <a:cs typeface="源柔ゴシックL Heavy" panose="020B0702020203020207" pitchFamily="50" charset="-128"/>
              </a:rPr>
              <a:t>Industrial Waste </a:t>
            </a:r>
          </a:p>
          <a:p>
            <a:pPr algn="just">
              <a:lnSpc>
                <a:spcPts val="1200"/>
              </a:lnSpc>
            </a:pPr>
            <a:r>
              <a:rPr lang="en-US" altLang="ja-JP" sz="1200" b="1" dirty="0">
                <a:solidFill>
                  <a:srgbClr val="2E6CA4"/>
                </a:solidFill>
                <a:latin typeface="源柔ゴシックL Heavy" panose="020B0702020203020207" pitchFamily="50" charset="-128"/>
                <a:ea typeface="源柔ゴシックL Heavy" panose="020B0702020203020207" pitchFamily="50" charset="-128"/>
                <a:cs typeface="源柔ゴシックL Heavy" panose="020B0702020203020207" pitchFamily="50" charset="-128"/>
              </a:rPr>
              <a:t>Countermeasures Division,</a:t>
            </a:r>
          </a:p>
          <a:p>
            <a:pPr algn="just">
              <a:lnSpc>
                <a:spcPts val="1200"/>
              </a:lnSpc>
            </a:pPr>
            <a:r>
              <a:rPr lang="en-US" altLang="ja-JP" sz="1200" b="1" dirty="0">
                <a:solidFill>
                  <a:srgbClr val="2E6CA4"/>
                </a:solidFill>
                <a:latin typeface="源柔ゴシックL Heavy" panose="020B0702020203020207" pitchFamily="50" charset="-128"/>
                <a:ea typeface="源柔ゴシックL Heavy" panose="020B0702020203020207" pitchFamily="50" charset="-128"/>
                <a:cs typeface="源柔ゴシックL Heavy" panose="020B0702020203020207" pitchFamily="50" charset="-128"/>
              </a:rPr>
              <a:t>Welfare and Environment Office, etc.</a:t>
            </a:r>
          </a:p>
        </p:txBody>
      </p:sp>
      <p:sp>
        <p:nvSpPr>
          <p:cNvPr id="169" name="テキスト ボックス 168">
            <a:extLst>
              <a:ext uri="{FF2B5EF4-FFF2-40B4-BE49-F238E27FC236}">
                <a16:creationId xmlns:a16="http://schemas.microsoft.com/office/drawing/2014/main" id="{1597EC19-A11C-5A4B-8DB6-20D1CDA77D1D}"/>
              </a:ext>
            </a:extLst>
          </p:cNvPr>
          <p:cNvSpPr txBox="1"/>
          <p:nvPr/>
        </p:nvSpPr>
        <p:spPr>
          <a:xfrm>
            <a:off x="9700817" y="5512109"/>
            <a:ext cx="1397637" cy="250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altLang="ja-JP" sz="1200" b="1" dirty="0">
                <a:solidFill>
                  <a:srgbClr val="FF0000"/>
                </a:solidFill>
                <a:latin typeface="源柔ゴシックL Heavy" panose="020B0702020203020207" pitchFamily="50" charset="-128"/>
                <a:ea typeface="源柔ゴシックL Heavy" panose="020B0702020203020207" pitchFamily="50" charset="-128"/>
                <a:cs typeface="源柔ゴシックL Heavy" panose="020B0702020203020207" pitchFamily="50" charset="-128"/>
              </a:rPr>
              <a:t>early detection</a:t>
            </a:r>
          </a:p>
        </p:txBody>
      </p:sp>
      <p:sp>
        <p:nvSpPr>
          <p:cNvPr id="172" name="テキスト ボックス 171">
            <a:extLst>
              <a:ext uri="{FF2B5EF4-FFF2-40B4-BE49-F238E27FC236}">
                <a16:creationId xmlns:a16="http://schemas.microsoft.com/office/drawing/2014/main" id="{21B9A058-88BD-65C6-3533-8E944BAD7337}"/>
              </a:ext>
            </a:extLst>
          </p:cNvPr>
          <p:cNvSpPr txBox="1"/>
          <p:nvPr/>
        </p:nvSpPr>
        <p:spPr>
          <a:xfrm>
            <a:off x="8622715" y="864621"/>
            <a:ext cx="1039423" cy="404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</a:pPr>
            <a:r>
              <a:rPr lang="en-US" altLang="ja-JP" sz="1200" b="1" dirty="0">
                <a:solidFill>
                  <a:srgbClr val="2E6CA4"/>
                </a:solidFill>
                <a:latin typeface="源柔ゴシックL Heavy" panose="020B0702020203020207" pitchFamily="50" charset="-128"/>
                <a:ea typeface="源柔ゴシックL Heavy" panose="020B0702020203020207" pitchFamily="50" charset="-128"/>
                <a:cs typeface="源柔ゴシックL Heavy" panose="020B0702020203020207" pitchFamily="50" charset="-128"/>
              </a:rPr>
              <a:t>Study period</a:t>
            </a:r>
          </a:p>
        </p:txBody>
      </p:sp>
      <p:sp>
        <p:nvSpPr>
          <p:cNvPr id="173" name="テキスト ボックス 172">
            <a:extLst>
              <a:ext uri="{FF2B5EF4-FFF2-40B4-BE49-F238E27FC236}">
                <a16:creationId xmlns:a16="http://schemas.microsoft.com/office/drawing/2014/main" id="{95F076A9-CB22-15CA-9D31-3D1DD7A791CA}"/>
              </a:ext>
            </a:extLst>
          </p:cNvPr>
          <p:cNvSpPr txBox="1"/>
          <p:nvPr/>
        </p:nvSpPr>
        <p:spPr>
          <a:xfrm>
            <a:off x="9536052" y="504491"/>
            <a:ext cx="2135247" cy="2363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</a:pPr>
            <a:r>
              <a:rPr lang="en-US" altLang="ja-JP" sz="800" b="1" dirty="0">
                <a:solidFill>
                  <a:srgbClr val="2E6CA4"/>
                </a:solidFill>
                <a:latin typeface="源柔ゴシックL Heavy" panose="020B0702020203020207" pitchFamily="50" charset="-128"/>
                <a:ea typeface="源柔ゴシックL Heavy" panose="020B0702020203020207" pitchFamily="50" charset="-128"/>
                <a:cs typeface="源柔ゴシックL Heavy" panose="020B0702020203020207" pitchFamily="50" charset="-128"/>
              </a:rPr>
              <a:t>Satellite observation values</a:t>
            </a:r>
          </a:p>
        </p:txBody>
      </p:sp>
      <p:sp>
        <p:nvSpPr>
          <p:cNvPr id="174" name="テキスト ボックス 173">
            <a:extLst>
              <a:ext uri="{FF2B5EF4-FFF2-40B4-BE49-F238E27FC236}">
                <a16:creationId xmlns:a16="http://schemas.microsoft.com/office/drawing/2014/main" id="{D6F5F16C-0B25-53CC-4B35-3A18211918F5}"/>
              </a:ext>
            </a:extLst>
          </p:cNvPr>
          <p:cNvSpPr txBox="1"/>
          <p:nvPr/>
        </p:nvSpPr>
        <p:spPr>
          <a:xfrm>
            <a:off x="9536052" y="833139"/>
            <a:ext cx="1542245" cy="390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</a:pPr>
            <a:r>
              <a:rPr lang="en-US" altLang="ja-JP" sz="800" b="1" dirty="0">
                <a:solidFill>
                  <a:srgbClr val="2E6CA4"/>
                </a:solidFill>
                <a:latin typeface="源柔ゴシックL Heavy" panose="020B0702020203020207" pitchFamily="50" charset="-128"/>
                <a:ea typeface="源柔ゴシックL Heavy" panose="020B0702020203020207" pitchFamily="50" charset="-128"/>
                <a:cs typeface="源柔ゴシックL Heavy" panose="020B0702020203020207" pitchFamily="50" charset="-128"/>
              </a:rPr>
              <a:t>Observed values judged to be abnormal values</a:t>
            </a:r>
          </a:p>
        </p:txBody>
      </p:sp>
      <p:sp>
        <p:nvSpPr>
          <p:cNvPr id="4" name="フッター プレースホルダー 1">
            <a:extLst>
              <a:ext uri="{FF2B5EF4-FFF2-40B4-BE49-F238E27FC236}">
                <a16:creationId xmlns:a16="http://schemas.microsoft.com/office/drawing/2014/main" id="{CE0BAC6F-02CB-03EA-A100-3E8AC79488BA}"/>
              </a:ext>
            </a:extLst>
          </p:cNvPr>
          <p:cNvSpPr txBox="1">
            <a:spLocks/>
          </p:cNvSpPr>
          <p:nvPr/>
        </p:nvSpPr>
        <p:spPr>
          <a:xfrm>
            <a:off x="7129608" y="6640051"/>
            <a:ext cx="5468257" cy="2050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b="1" dirty="0">
                <a:solidFill>
                  <a:srgbClr val="45A5AF"/>
                </a:solidFill>
              </a:rPr>
              <a:t>Copyright © 2024 New Space Intelligence Inc. All rights reserved. </a:t>
            </a:r>
            <a:endParaRPr lang="ja-JP" altLang="en-US" b="1" dirty="0">
              <a:solidFill>
                <a:srgbClr val="45A5AF"/>
              </a:solidFill>
            </a:endParaRPr>
          </a:p>
        </p:txBody>
      </p:sp>
      <p:sp>
        <p:nvSpPr>
          <p:cNvPr id="5" name="フッター プレースホルダー 1">
            <a:extLst>
              <a:ext uri="{FF2B5EF4-FFF2-40B4-BE49-F238E27FC236}">
                <a16:creationId xmlns:a16="http://schemas.microsoft.com/office/drawing/2014/main" id="{3AE9A257-3FF8-13A8-5C6B-933572F33B5F}"/>
              </a:ext>
            </a:extLst>
          </p:cNvPr>
          <p:cNvSpPr txBox="1">
            <a:spLocks/>
          </p:cNvSpPr>
          <p:nvPr/>
        </p:nvSpPr>
        <p:spPr>
          <a:xfrm>
            <a:off x="11432708" y="6614873"/>
            <a:ext cx="681207" cy="2252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800" b="1" dirty="0">
                <a:solidFill>
                  <a:srgbClr val="45A5AF"/>
                </a:solidFill>
                <a:latin typeface="Century Gothic" panose="020B0502020202020204" pitchFamily="34" charset="0"/>
              </a:rPr>
              <a:t>Slide #</a:t>
            </a:r>
            <a:fld id="{CEF0DE87-1B56-F944-BA1C-15A496C34080}" type="slidenum">
              <a:rPr lang="en-US" altLang="ja-JP" sz="800" b="1" smtClean="0">
                <a:solidFill>
                  <a:srgbClr val="45A5AF"/>
                </a:solidFill>
                <a:latin typeface="Century Gothic" panose="020B0502020202020204" pitchFamily="34" charset="0"/>
              </a:rPr>
              <a:t>11</a:t>
            </a:fld>
            <a:endParaRPr lang="ja-JP" altLang="en-US" sz="800" b="1" dirty="0">
              <a:solidFill>
                <a:srgbClr val="45A5A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2" descr="CEOS Logo | CEOS | Committee on Earth Observation Satellites">
            <a:extLst>
              <a:ext uri="{FF2B5EF4-FFF2-40B4-BE49-F238E27FC236}">
                <a16:creationId xmlns:a16="http://schemas.microsoft.com/office/drawing/2014/main" id="{A3239555-3135-A01D-4D4E-299949A49B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81"/>
          <a:stretch/>
        </p:blipFill>
        <p:spPr bwMode="auto">
          <a:xfrm>
            <a:off x="10728623" y="-6526"/>
            <a:ext cx="1463377" cy="57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813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2DA75-1ACA-B879-0AC9-0D4EBB9E8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7224520-4C58-0F69-FE77-750ECC9F764D}"/>
              </a:ext>
            </a:extLst>
          </p:cNvPr>
          <p:cNvSpPr/>
          <p:nvPr/>
        </p:nvSpPr>
        <p:spPr>
          <a:xfrm flipV="1">
            <a:off x="0" y="646518"/>
            <a:ext cx="2615979" cy="205057"/>
          </a:xfrm>
          <a:prstGeom prst="rect">
            <a:avLst/>
          </a:prstGeom>
          <a:solidFill>
            <a:srgbClr val="45A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B67768F-0999-4068-20FE-2FEAE8BCD986}"/>
              </a:ext>
            </a:extLst>
          </p:cNvPr>
          <p:cNvSpPr txBox="1"/>
          <p:nvPr/>
        </p:nvSpPr>
        <p:spPr>
          <a:xfrm>
            <a:off x="680921" y="1406930"/>
            <a:ext cx="10830158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solidFill>
                  <a:srgbClr val="4091A5"/>
                </a:solidFill>
                <a:latin typeface="源柔ゴシック Heavy" panose="020B0702020203020207" pitchFamily="50" charset="-128"/>
                <a:ea typeface="源柔ゴシック Heavy" panose="020B0702020203020207" pitchFamily="50" charset="-128"/>
                <a:cs typeface="源柔ゴシック Heavy" panose="020B0702020203020207" pitchFamily="50" charset="-128"/>
              </a:rPr>
              <a:t>お客様の監視したいエリアに対する地盤変動（地表面の変動）を面的に解析します。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5646802-28D5-B743-00FD-27DBEF6A4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158" y="2907467"/>
            <a:ext cx="736189" cy="544238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74FE30E2-A8F7-80D4-BA6E-81BDDA4806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0848" y="3653195"/>
            <a:ext cx="730499" cy="61267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0CA4D076-BEB6-6206-06FA-6CE7D5272E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5957" y="2907467"/>
            <a:ext cx="561979" cy="542929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6D09091C-CDFF-205C-DEEA-AFF55B3870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4467" y="3756075"/>
            <a:ext cx="784119" cy="435408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45EB7F33-C307-83E0-6F2D-E4569051AE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2275" y="5077611"/>
            <a:ext cx="604842" cy="571504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099C8A00-AF3D-35F6-9DF9-73B417F228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1593" y="4975457"/>
            <a:ext cx="742837" cy="651411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58163BD8-AFFF-251B-D007-921E32C2B6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96765" y="5815798"/>
            <a:ext cx="731821" cy="731821"/>
          </a:xfrm>
          <a:prstGeom prst="rect">
            <a:avLst/>
          </a:prstGeom>
        </p:spPr>
      </p:pic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6680E4EB-C30B-7EDD-8AB7-A1151A2419C0}"/>
              </a:ext>
            </a:extLst>
          </p:cNvPr>
          <p:cNvSpPr/>
          <p:nvPr/>
        </p:nvSpPr>
        <p:spPr>
          <a:xfrm>
            <a:off x="1055914" y="2645229"/>
            <a:ext cx="9673322" cy="1897459"/>
          </a:xfrm>
          <a:prstGeom prst="rect">
            <a:avLst/>
          </a:prstGeom>
          <a:noFill/>
          <a:ln w="28575">
            <a:solidFill>
              <a:srgbClr val="BFB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6ED7832C-C257-667E-7C31-494293BCC5AB}"/>
              </a:ext>
            </a:extLst>
          </p:cNvPr>
          <p:cNvSpPr/>
          <p:nvPr/>
        </p:nvSpPr>
        <p:spPr>
          <a:xfrm>
            <a:off x="1055914" y="4835908"/>
            <a:ext cx="9673322" cy="1897459"/>
          </a:xfrm>
          <a:prstGeom prst="rect">
            <a:avLst/>
          </a:prstGeom>
          <a:noFill/>
          <a:ln w="28575">
            <a:solidFill>
              <a:srgbClr val="BFB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タイトル 1">
            <a:extLst>
              <a:ext uri="{FF2B5EF4-FFF2-40B4-BE49-F238E27FC236}">
                <a16:creationId xmlns:a16="http://schemas.microsoft.com/office/drawing/2014/main" id="{6A3EBB6B-E567-8AD0-A1E9-4D2FE8D3448D}"/>
              </a:ext>
            </a:extLst>
          </p:cNvPr>
          <p:cNvSpPr txBox="1">
            <a:spLocks/>
          </p:cNvSpPr>
          <p:nvPr/>
        </p:nvSpPr>
        <p:spPr>
          <a:xfrm>
            <a:off x="122751" y="-69993"/>
            <a:ext cx="11807890" cy="1020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b="1" dirty="0">
                <a:solidFill>
                  <a:srgbClr val="2E6CA4"/>
                </a:solidFill>
                <a:latin typeface="源柔ゴシック Heavy" panose="020B0702020203020207" pitchFamily="50" charset="-128"/>
                <a:ea typeface="源柔ゴシック Heavy" panose="020B0702020203020207" pitchFamily="50" charset="-128"/>
                <a:cs typeface="源柔ゴシック Heavy" panose="020B0702020203020207" pitchFamily="50" charset="-128"/>
              </a:rPr>
              <a:t>Monitoring Service B </a:t>
            </a:r>
            <a:r>
              <a:rPr lang="ja-JP" altLang="en-US" sz="3200" b="1">
                <a:solidFill>
                  <a:srgbClr val="2E6CA4"/>
                </a:solidFill>
                <a:latin typeface="源柔ゴシック Heavy" panose="020B0702020203020207" pitchFamily="50" charset="-128"/>
                <a:ea typeface="源柔ゴシック Heavy" panose="020B0702020203020207" pitchFamily="50" charset="-128"/>
                <a:cs typeface="源柔ゴシック Heavy" panose="020B0702020203020207" pitchFamily="50" charset="-128"/>
              </a:rPr>
              <a:t>（</a:t>
            </a:r>
            <a:r>
              <a:rPr lang="en-US" altLang="ja-JP" sz="3200" b="1" dirty="0">
                <a:solidFill>
                  <a:srgbClr val="2E6CA4"/>
                </a:solidFill>
                <a:latin typeface="源柔ゴシック Heavy" panose="020B0702020203020207" pitchFamily="50" charset="-128"/>
                <a:ea typeface="源柔ゴシック Heavy" panose="020B0702020203020207" pitchFamily="50" charset="-128"/>
                <a:cs typeface="源柔ゴシック Heavy" panose="020B0702020203020207" pitchFamily="50" charset="-128"/>
              </a:rPr>
              <a:t>AOI by Area</a:t>
            </a:r>
            <a:r>
              <a:rPr lang="ja-JP" altLang="en-US" sz="3200" b="1">
                <a:solidFill>
                  <a:srgbClr val="2E6CA4"/>
                </a:solidFill>
                <a:latin typeface="源柔ゴシック Heavy" panose="020B0702020203020207" pitchFamily="50" charset="-128"/>
                <a:ea typeface="源柔ゴシック Heavy" panose="020B0702020203020207" pitchFamily="50" charset="-128"/>
                <a:cs typeface="源柔ゴシック Heavy" panose="020B0702020203020207" pitchFamily="50" charset="-128"/>
              </a:rPr>
              <a:t>）</a:t>
            </a:r>
            <a:endParaRPr lang="ja-JP" altLang="en-US" sz="3200" b="1" dirty="0">
              <a:solidFill>
                <a:srgbClr val="2E6CA4"/>
              </a:solidFill>
              <a:latin typeface="源柔ゴシック Heavy" panose="020B0702020203020207" pitchFamily="50" charset="-128"/>
              <a:ea typeface="源柔ゴシック Heavy" panose="020B0702020203020207" pitchFamily="50" charset="-128"/>
              <a:cs typeface="源柔ゴシック Heavy" panose="020B0702020203020207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2B17E5C0-B0CB-4FEA-04D7-C4A4B5417CF2}"/>
              </a:ext>
            </a:extLst>
          </p:cNvPr>
          <p:cNvSpPr txBox="1"/>
          <p:nvPr/>
        </p:nvSpPr>
        <p:spPr>
          <a:xfrm>
            <a:off x="2388961" y="3896540"/>
            <a:ext cx="3138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4CA7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Embankment detection</a:t>
            </a:r>
            <a:endParaRPr kumimoji="1" lang="ja-JP" altLang="en-US" b="1" dirty="0">
              <a:solidFill>
                <a:srgbClr val="4CA7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B7A7D97-833D-1A3B-5F53-85FD3386ACEC}"/>
              </a:ext>
            </a:extLst>
          </p:cNvPr>
          <p:cNvSpPr txBox="1"/>
          <p:nvPr/>
        </p:nvSpPr>
        <p:spPr>
          <a:xfrm>
            <a:off x="2368857" y="3065818"/>
            <a:ext cx="31389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4CA7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 subsidence</a:t>
            </a:r>
            <a:endParaRPr lang="ja-JP" altLang="en-US" b="1" dirty="0">
              <a:solidFill>
                <a:srgbClr val="4CA7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CF950B1A-904C-5F70-A45B-648750C8D163}"/>
              </a:ext>
            </a:extLst>
          </p:cNvPr>
          <p:cNvSpPr txBox="1"/>
          <p:nvPr/>
        </p:nvSpPr>
        <p:spPr>
          <a:xfrm>
            <a:off x="7427339" y="2992449"/>
            <a:ext cx="29878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4CA7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Sabo dam sediment detection</a:t>
            </a:r>
            <a:endParaRPr lang="ja-JP" altLang="en-US" b="1" dirty="0">
              <a:solidFill>
                <a:srgbClr val="4CA7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22F981B2-76E0-A621-0C17-735764FC02FC}"/>
              </a:ext>
            </a:extLst>
          </p:cNvPr>
          <p:cNvSpPr txBox="1"/>
          <p:nvPr/>
        </p:nvSpPr>
        <p:spPr>
          <a:xfrm>
            <a:off x="7427339" y="3892194"/>
            <a:ext cx="29146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4CA7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Erosion (Coastal/ Soil)</a:t>
            </a:r>
            <a:endParaRPr lang="ja-JP" altLang="en-US" b="1" dirty="0">
              <a:solidFill>
                <a:srgbClr val="4CA7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BD862DD-D2EB-0F9B-9AFE-ADC1BFB28B7C}"/>
              </a:ext>
            </a:extLst>
          </p:cNvPr>
          <p:cNvSpPr txBox="1"/>
          <p:nvPr/>
        </p:nvSpPr>
        <p:spPr>
          <a:xfrm>
            <a:off x="2373880" y="5257071"/>
            <a:ext cx="18526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4CA7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 collapse</a:t>
            </a:r>
            <a:endParaRPr lang="ja-JP" altLang="en-US" b="1" dirty="0">
              <a:solidFill>
                <a:srgbClr val="4CA7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49188D9B-2B0A-E511-448A-42ED2C5B8A64}"/>
              </a:ext>
            </a:extLst>
          </p:cNvPr>
          <p:cNvSpPr txBox="1"/>
          <p:nvPr/>
        </p:nvSpPr>
        <p:spPr>
          <a:xfrm>
            <a:off x="7497534" y="5040197"/>
            <a:ext cx="34384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4CA7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Crustal deformation by earthquake/volcano</a:t>
            </a:r>
            <a:endParaRPr lang="ja-JP" altLang="en-US" b="1" dirty="0">
              <a:solidFill>
                <a:srgbClr val="4CA7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51AD7EC9-796B-0270-07C4-2A1E63896684}"/>
              </a:ext>
            </a:extLst>
          </p:cNvPr>
          <p:cNvSpPr txBox="1"/>
          <p:nvPr/>
        </p:nvSpPr>
        <p:spPr>
          <a:xfrm>
            <a:off x="1307989" y="2481409"/>
            <a:ext cx="2262015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1600" b="1" dirty="0">
                <a:solidFill>
                  <a:srgbClr val="4CA7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series analysis</a:t>
            </a:r>
            <a:endParaRPr lang="ja-JP" altLang="en-US" sz="1600" b="1" dirty="0">
              <a:solidFill>
                <a:srgbClr val="4CA7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40CBF5A-DD5B-9ED9-81F6-90625DC771E5}"/>
              </a:ext>
            </a:extLst>
          </p:cNvPr>
          <p:cNvSpPr txBox="1"/>
          <p:nvPr/>
        </p:nvSpPr>
        <p:spPr>
          <a:xfrm>
            <a:off x="1385019" y="4707936"/>
            <a:ext cx="2107954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ja-JP" altLang="en-US" sz="1600" b="1" dirty="0">
                <a:solidFill>
                  <a:srgbClr val="4CA7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Disaster response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EAB0720F-16A6-D519-A104-93D3C92130B2}"/>
              </a:ext>
            </a:extLst>
          </p:cNvPr>
          <p:cNvSpPr txBox="1"/>
          <p:nvPr/>
        </p:nvSpPr>
        <p:spPr>
          <a:xfrm>
            <a:off x="7577121" y="6025281"/>
            <a:ext cx="21703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4CA7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liquefaction</a:t>
            </a:r>
            <a:endParaRPr lang="ja-JP" altLang="en-US" b="1" dirty="0">
              <a:solidFill>
                <a:srgbClr val="4CA7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E5435C19-C63F-5080-AD35-698B0E39CA65}"/>
              </a:ext>
            </a:extLst>
          </p:cNvPr>
          <p:cNvGrpSpPr/>
          <p:nvPr/>
        </p:nvGrpSpPr>
        <p:grpSpPr>
          <a:xfrm>
            <a:off x="66814" y="6391112"/>
            <a:ext cx="4201620" cy="428919"/>
            <a:chOff x="79079" y="6332475"/>
            <a:chExt cx="4201620" cy="428919"/>
          </a:xfrm>
        </p:grpSpPr>
        <p:sp>
          <p:nvSpPr>
            <p:cNvPr id="8" name="フッター プレースホルダー 1">
              <a:extLst>
                <a:ext uri="{FF2B5EF4-FFF2-40B4-BE49-F238E27FC236}">
                  <a16:creationId xmlns:a16="http://schemas.microsoft.com/office/drawing/2014/main" id="{49050CA7-CD26-029A-7AE7-194348777399}"/>
                </a:ext>
              </a:extLst>
            </p:cNvPr>
            <p:cNvSpPr txBox="1">
              <a:spLocks/>
            </p:cNvSpPr>
            <p:nvPr/>
          </p:nvSpPr>
          <p:spPr>
            <a:xfrm>
              <a:off x="79079" y="6522014"/>
              <a:ext cx="4201620" cy="239380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ctr" defTabSz="457200" rtl="0" eaLnBrk="1" latinLnBrk="0" hangingPunct="1">
                <a:defRPr sz="1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ja-JP" sz="800" b="1" dirty="0">
                  <a:solidFill>
                    <a:srgbClr val="45A5AF"/>
                  </a:solidFill>
                  <a:latin typeface="Century Gothic" panose="020B0502020202020204" pitchFamily="34" charset="0"/>
                </a:rPr>
                <a:t>Copyright © 2024 New Space Intelligence Inc. All rights reserved. </a:t>
              </a:r>
              <a:endParaRPr lang="ja-JP" altLang="en-US" sz="800" b="1" dirty="0">
                <a:solidFill>
                  <a:srgbClr val="45A5AF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FC4AB18D-D20D-2610-845E-B4988D93C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021" y="6332475"/>
              <a:ext cx="364866" cy="239380"/>
            </a:xfrm>
            <a:prstGeom prst="rect">
              <a:avLst/>
            </a:prstGeom>
          </p:spPr>
        </p:pic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316F0D07-87E0-FC95-23DE-34C5F247E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887" y="6427030"/>
              <a:ext cx="1268260" cy="150606"/>
            </a:xfrm>
            <a:prstGeom prst="rect">
              <a:avLst/>
            </a:prstGeom>
          </p:spPr>
        </p:pic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2437794-7609-D724-1E66-984C01D9229D}"/>
              </a:ext>
            </a:extLst>
          </p:cNvPr>
          <p:cNvSpPr txBox="1"/>
          <p:nvPr/>
        </p:nvSpPr>
        <p:spPr>
          <a:xfrm>
            <a:off x="274210" y="1125105"/>
            <a:ext cx="11504971" cy="1077218"/>
          </a:xfrm>
          <a:prstGeom prst="rect">
            <a:avLst/>
          </a:prstGeom>
          <a:solidFill>
            <a:srgbClr val="4CA7AC"/>
          </a:solidFill>
        </p:spPr>
        <p:txBody>
          <a:bodyPr wrap="square" rtlCol="0">
            <a:spAutoFit/>
          </a:bodyPr>
          <a:lstStyle/>
          <a:p>
            <a:r>
              <a:rPr kumimoji="1" lang="en" altLang="ja-JP" sz="3200" b="1" dirty="0">
                <a:solidFill>
                  <a:schemeClr val="bg1"/>
                </a:solidFill>
                <a:latin typeface="源柔ゴシック Heavy" panose="020B0702020203020207" pitchFamily="50" charset="-128"/>
                <a:ea typeface="源柔ゴシック Heavy" panose="020B0702020203020207" pitchFamily="50" charset="-128"/>
                <a:cs typeface="源柔ゴシック Heavy" panose="020B0702020203020207" pitchFamily="50" charset="-128"/>
              </a:rPr>
              <a:t>Regular monitor service at monitoring </a:t>
            </a:r>
            <a:r>
              <a:rPr kumimoji="1" lang="en" altLang="ja-JP" sz="3200" b="1" u="sng" dirty="0">
                <a:solidFill>
                  <a:schemeClr val="bg1"/>
                </a:solidFill>
                <a:latin typeface="源柔ゴシック Heavy" panose="020B0702020203020207" pitchFamily="50" charset="-128"/>
                <a:ea typeface="源柔ゴシック Heavy" panose="020B0702020203020207" pitchFamily="50" charset="-128"/>
                <a:cs typeface="源柔ゴシック Heavy" panose="020B0702020203020207" pitchFamily="50" charset="-128"/>
              </a:rPr>
              <a:t>Area</a:t>
            </a:r>
            <a:r>
              <a:rPr kumimoji="1" lang="en" altLang="ja-JP" sz="3200" b="1" dirty="0">
                <a:solidFill>
                  <a:schemeClr val="bg1"/>
                </a:solidFill>
                <a:latin typeface="源柔ゴシック Heavy" panose="020B0702020203020207" pitchFamily="50" charset="-128"/>
                <a:ea typeface="源柔ゴシック Heavy" panose="020B0702020203020207" pitchFamily="50" charset="-128"/>
                <a:cs typeface="源柔ゴシック Heavy" panose="020B0702020203020207" pitchFamily="50" charset="-128"/>
              </a:rPr>
              <a:t> of interest using satellites and notifies anomaly </a:t>
            </a:r>
            <a:endParaRPr kumimoji="1" lang="ja-JP" altLang="en-US" sz="3200" b="1" dirty="0">
              <a:solidFill>
                <a:schemeClr val="bg1"/>
              </a:solidFill>
              <a:latin typeface="源柔ゴシック Heavy" panose="020B0702020203020207" pitchFamily="50" charset="-128"/>
              <a:ea typeface="源柔ゴシック Heavy" panose="020B0702020203020207" pitchFamily="50" charset="-128"/>
              <a:cs typeface="源柔ゴシック Heavy" panose="020B0702020203020207" pitchFamily="50" charset="-128"/>
            </a:endParaRP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3C19B028-181A-4899-CAB3-E123DB32A2C8}"/>
              </a:ext>
            </a:extLst>
          </p:cNvPr>
          <p:cNvSpPr txBox="1">
            <a:spLocks/>
          </p:cNvSpPr>
          <p:nvPr/>
        </p:nvSpPr>
        <p:spPr>
          <a:xfrm>
            <a:off x="11432708" y="6614873"/>
            <a:ext cx="681207" cy="2252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800" b="1" dirty="0">
                <a:solidFill>
                  <a:srgbClr val="45A5AF"/>
                </a:solidFill>
                <a:latin typeface="Century Gothic" panose="020B0502020202020204" pitchFamily="34" charset="0"/>
              </a:rPr>
              <a:t>Slide #</a:t>
            </a:r>
            <a:fld id="{CEF0DE87-1B56-F944-BA1C-15A496C34080}" type="slidenum">
              <a:rPr lang="en-US" altLang="ja-JP" sz="800" b="1" smtClean="0">
                <a:solidFill>
                  <a:srgbClr val="45A5AF"/>
                </a:solidFill>
                <a:latin typeface="Century Gothic" panose="020B0502020202020204" pitchFamily="34" charset="0"/>
              </a:rPr>
              <a:t>12</a:t>
            </a:fld>
            <a:endParaRPr lang="ja-JP" altLang="en-US" sz="800" b="1" dirty="0">
              <a:solidFill>
                <a:srgbClr val="45A5A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 descr="CEOS Logo | CEOS | Committee on Earth Observation Satellites">
            <a:extLst>
              <a:ext uri="{FF2B5EF4-FFF2-40B4-BE49-F238E27FC236}">
                <a16:creationId xmlns:a16="http://schemas.microsoft.com/office/drawing/2014/main" id="{3C746BD9-8101-D3A5-8975-33965096CD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81"/>
          <a:stretch/>
        </p:blipFill>
        <p:spPr bwMode="auto">
          <a:xfrm>
            <a:off x="10728623" y="-6526"/>
            <a:ext cx="1463377" cy="57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532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" name="Google Shape;246;g2bd06a7167a_2_55"/>
          <p:cNvGrpSpPr/>
          <p:nvPr/>
        </p:nvGrpSpPr>
        <p:grpSpPr>
          <a:xfrm>
            <a:off x="3027151" y="1396138"/>
            <a:ext cx="7531148" cy="4681050"/>
            <a:chOff x="3027151" y="1269488"/>
            <a:chExt cx="7531148" cy="4681050"/>
          </a:xfrm>
        </p:grpSpPr>
        <p:pic>
          <p:nvPicPr>
            <p:cNvPr id="247" name="Google Shape;247;g2bd06a7167a_2_5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027151" y="1269488"/>
              <a:ext cx="7531148" cy="4681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8" name="Google Shape;248;g2bd06a7167a_2_55"/>
            <p:cNvSpPr/>
            <p:nvPr/>
          </p:nvSpPr>
          <p:spPr>
            <a:xfrm>
              <a:off x="5276400" y="2618275"/>
              <a:ext cx="717600" cy="585000"/>
            </a:xfrm>
            <a:prstGeom prst="rect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49" name="Google Shape;249;g2bd06a7167a_2_55"/>
            <p:cNvSpPr/>
            <p:nvPr/>
          </p:nvSpPr>
          <p:spPr>
            <a:xfrm>
              <a:off x="3820625" y="3203275"/>
              <a:ext cx="717600" cy="1075500"/>
            </a:xfrm>
            <a:prstGeom prst="rect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50" name="Google Shape;250;g2bd06a7167a_2_55"/>
            <p:cNvSpPr/>
            <p:nvPr/>
          </p:nvSpPr>
          <p:spPr>
            <a:xfrm>
              <a:off x="8798450" y="2298425"/>
              <a:ext cx="876300" cy="984300"/>
            </a:xfrm>
            <a:prstGeom prst="rect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252" name="Google Shape;252;g2bd06a7167a_2_55"/>
          <p:cNvSpPr txBox="1">
            <a:spLocks noGrp="1"/>
          </p:cNvSpPr>
          <p:nvPr>
            <p:ph type="sldNum" idx="12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pic>
        <p:nvPicPr>
          <p:cNvPr id="253" name="Google Shape;253;g2bd06a7167a_2_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58825" y="3186175"/>
            <a:ext cx="2609475" cy="313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g2bd06a7167a_2_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3125" y="1296075"/>
            <a:ext cx="3313000" cy="216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g2bd06a7167a_2_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4551" y="3911000"/>
            <a:ext cx="2450151" cy="25868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6" name="Google Shape;256;g2bd06a7167a_2_55"/>
          <p:cNvGrpSpPr/>
          <p:nvPr/>
        </p:nvGrpSpPr>
        <p:grpSpPr>
          <a:xfrm>
            <a:off x="3393543" y="6098972"/>
            <a:ext cx="6065282" cy="648000"/>
            <a:chOff x="4797800" y="6077200"/>
            <a:chExt cx="4416475" cy="648000"/>
          </a:xfrm>
        </p:grpSpPr>
        <p:sp>
          <p:nvSpPr>
            <p:cNvPr id="257" name="Google Shape;257;g2bd06a7167a_2_55"/>
            <p:cNvSpPr txBox="1"/>
            <p:nvPr/>
          </p:nvSpPr>
          <p:spPr>
            <a:xfrm>
              <a:off x="5318475" y="6077200"/>
              <a:ext cx="3895800" cy="64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rgbClr val="073763"/>
                  </a:solidFill>
                  <a:latin typeface="Gill Sans"/>
                  <a:ea typeface="Gill Sans"/>
                  <a:cs typeface="Gill Sans"/>
                  <a:sym typeface="Gill Sans"/>
                </a:rPr>
                <a:t>High coherence change (damage)</a:t>
              </a:r>
              <a:endParaRPr dirty="0">
                <a:solidFill>
                  <a:srgbClr val="073763"/>
                </a:solidFill>
                <a:latin typeface="Gill Sans"/>
                <a:ea typeface="Gill Sans"/>
                <a:cs typeface="Gill Sans"/>
                <a:sym typeface="Gill Sans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rgbClr val="073763"/>
                  </a:solidFill>
                  <a:latin typeface="Gill Sans"/>
                  <a:ea typeface="Gill Sans"/>
                  <a:cs typeface="Gill Sans"/>
                  <a:sym typeface="Gill Sans"/>
                </a:rPr>
                <a:t>Very high coherence change (severe damage)</a:t>
              </a:r>
              <a:endParaRPr dirty="0">
                <a:solidFill>
                  <a:srgbClr val="073763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58" name="Google Shape;258;g2bd06a7167a_2_55"/>
            <p:cNvSpPr/>
            <p:nvPr/>
          </p:nvSpPr>
          <p:spPr>
            <a:xfrm>
              <a:off x="4797800" y="6191625"/>
              <a:ext cx="299100" cy="156000"/>
            </a:xfrm>
            <a:prstGeom prst="rect">
              <a:avLst/>
            </a:prstGeom>
            <a:solidFill>
              <a:srgbClr val="FDAE6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59" name="Google Shape;259;g2bd06a7167a_2_55"/>
            <p:cNvSpPr/>
            <p:nvPr/>
          </p:nvSpPr>
          <p:spPr>
            <a:xfrm>
              <a:off x="4797800" y="6454775"/>
              <a:ext cx="299100" cy="156000"/>
            </a:xfrm>
            <a:prstGeom prst="rect">
              <a:avLst/>
            </a:prstGeom>
            <a:solidFill>
              <a:srgbClr val="D7191C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9B5CABC-10F7-D0D2-F37B-0BF76A97A601}"/>
              </a:ext>
            </a:extLst>
          </p:cNvPr>
          <p:cNvSpPr/>
          <p:nvPr/>
        </p:nvSpPr>
        <p:spPr>
          <a:xfrm flipV="1">
            <a:off x="0" y="646518"/>
            <a:ext cx="2615979" cy="205057"/>
          </a:xfrm>
          <a:prstGeom prst="rect">
            <a:avLst/>
          </a:prstGeom>
          <a:solidFill>
            <a:srgbClr val="45A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DCF3E88D-005F-5F3C-62E5-6E9748D55154}"/>
              </a:ext>
            </a:extLst>
          </p:cNvPr>
          <p:cNvSpPr txBox="1">
            <a:spLocks/>
          </p:cNvSpPr>
          <p:nvPr/>
        </p:nvSpPr>
        <p:spPr>
          <a:xfrm>
            <a:off x="122751" y="-69993"/>
            <a:ext cx="11807890" cy="1020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b="1" dirty="0">
                <a:solidFill>
                  <a:srgbClr val="2E6CA4"/>
                </a:solidFill>
                <a:latin typeface="源柔ゴシック Heavy" panose="020B0702020203020207" pitchFamily="50" charset="-128"/>
                <a:ea typeface="源柔ゴシック Heavy" panose="020B0702020203020207" pitchFamily="50" charset="-128"/>
                <a:cs typeface="源柔ゴシック Heavy" panose="020B0702020203020207" pitchFamily="50" charset="-128"/>
              </a:rPr>
              <a:t>Coherence change result</a:t>
            </a:r>
            <a:endParaRPr lang="ja-JP" altLang="en-US" sz="3200" b="1" dirty="0">
              <a:solidFill>
                <a:srgbClr val="2E6CA4"/>
              </a:solidFill>
              <a:latin typeface="源柔ゴシック Heavy" panose="020B0702020203020207" pitchFamily="50" charset="-128"/>
              <a:ea typeface="源柔ゴシック Heavy" panose="020B0702020203020207" pitchFamily="50" charset="-128"/>
              <a:cs typeface="源柔ゴシック Heavy" panose="020B0702020203020207" pitchFamily="50" charset="-128"/>
            </a:endParaRPr>
          </a:p>
        </p:txBody>
      </p:sp>
      <p:sp>
        <p:nvSpPr>
          <p:cNvPr id="4" name="フッター プレースホルダー 1">
            <a:extLst>
              <a:ext uri="{FF2B5EF4-FFF2-40B4-BE49-F238E27FC236}">
                <a16:creationId xmlns:a16="http://schemas.microsoft.com/office/drawing/2014/main" id="{3F355676-0519-B119-6988-4F74665E74BE}"/>
              </a:ext>
            </a:extLst>
          </p:cNvPr>
          <p:cNvSpPr txBox="1">
            <a:spLocks/>
          </p:cNvSpPr>
          <p:nvPr/>
        </p:nvSpPr>
        <p:spPr>
          <a:xfrm>
            <a:off x="-954" y="6649065"/>
            <a:ext cx="5468257" cy="2050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b="1" dirty="0">
                <a:solidFill>
                  <a:srgbClr val="45A5AF"/>
                </a:solidFill>
              </a:rPr>
              <a:t>Copyright © 2024 New Space Intelligence Inc. All rights reserved. </a:t>
            </a:r>
            <a:endParaRPr lang="ja-JP" altLang="en-US" b="1" dirty="0">
              <a:solidFill>
                <a:srgbClr val="45A5AF"/>
              </a:solidFill>
            </a:endParaRPr>
          </a:p>
        </p:txBody>
      </p:sp>
      <p:sp>
        <p:nvSpPr>
          <p:cNvPr id="5" name="フッター プレースホルダー 1">
            <a:extLst>
              <a:ext uri="{FF2B5EF4-FFF2-40B4-BE49-F238E27FC236}">
                <a16:creationId xmlns:a16="http://schemas.microsoft.com/office/drawing/2014/main" id="{685E54C3-F900-31EF-8974-CE8083EFA972}"/>
              </a:ext>
            </a:extLst>
          </p:cNvPr>
          <p:cNvSpPr txBox="1">
            <a:spLocks/>
          </p:cNvSpPr>
          <p:nvPr/>
        </p:nvSpPr>
        <p:spPr>
          <a:xfrm>
            <a:off x="11432708" y="6614873"/>
            <a:ext cx="681207" cy="2252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800" b="1" dirty="0">
                <a:solidFill>
                  <a:srgbClr val="45A5AF"/>
                </a:solidFill>
                <a:latin typeface="Century Gothic" panose="020B0502020202020204" pitchFamily="34" charset="0"/>
              </a:rPr>
              <a:t>Slide #</a:t>
            </a:r>
            <a:fld id="{CEF0DE87-1B56-F944-BA1C-15A496C34080}" type="slidenum">
              <a:rPr lang="en-US" altLang="ja-JP" sz="800" b="1" smtClean="0">
                <a:solidFill>
                  <a:srgbClr val="45A5AF"/>
                </a:solidFill>
                <a:latin typeface="Century Gothic" panose="020B0502020202020204" pitchFamily="34" charset="0"/>
              </a:rPr>
              <a:t>13</a:t>
            </a:fld>
            <a:endParaRPr lang="ja-JP" altLang="en-US" sz="800" b="1" dirty="0">
              <a:solidFill>
                <a:srgbClr val="45A5A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2" descr="CEOS Logo | CEOS | Committee on Earth Observation Satellites">
            <a:extLst>
              <a:ext uri="{FF2B5EF4-FFF2-40B4-BE49-F238E27FC236}">
                <a16:creationId xmlns:a16="http://schemas.microsoft.com/office/drawing/2014/main" id="{D3C6819C-DC29-C386-50B1-C51F4E540E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81"/>
          <a:stretch/>
        </p:blipFill>
        <p:spPr bwMode="auto">
          <a:xfrm>
            <a:off x="10728623" y="-6526"/>
            <a:ext cx="1463377" cy="57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g2bd80be7459_0_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350" y="1142850"/>
            <a:ext cx="9191305" cy="571515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g2bd80be7459_0_60"/>
          <p:cNvSpPr txBox="1"/>
          <p:nvPr/>
        </p:nvSpPr>
        <p:spPr>
          <a:xfrm>
            <a:off x="9690100" y="5295900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This is just preliminary analysis.</a:t>
            </a:r>
            <a:endParaRPr sz="12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Information: 1st Jan 2024</a:t>
            </a:r>
            <a:endParaRPr sz="12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The result has not been validated.</a:t>
            </a:r>
            <a:endParaRPr sz="12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279" name="Google Shape;279;g2bd80be7459_0_60"/>
          <p:cNvGrpSpPr/>
          <p:nvPr/>
        </p:nvGrpSpPr>
        <p:grpSpPr>
          <a:xfrm>
            <a:off x="8057775" y="1653100"/>
            <a:ext cx="3792775" cy="2732475"/>
            <a:chOff x="8057775" y="1653100"/>
            <a:chExt cx="3792775" cy="2732475"/>
          </a:xfrm>
        </p:grpSpPr>
        <p:pic>
          <p:nvPicPr>
            <p:cNvPr id="280" name="Google Shape;280;g2bd80be7459_0_6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057775" y="1653100"/>
              <a:ext cx="3789074" cy="20932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1" name="Google Shape;281;g2bd80be7459_0_60"/>
            <p:cNvSpPr/>
            <p:nvPr/>
          </p:nvSpPr>
          <p:spPr>
            <a:xfrm rot="5400000">
              <a:off x="11190100" y="3605300"/>
              <a:ext cx="228600" cy="612600"/>
            </a:xfrm>
            <a:prstGeom prst="rightBrace">
              <a:avLst>
                <a:gd name="adj1" fmla="val 50000"/>
                <a:gd name="adj2" fmla="val 50000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82" name="Google Shape;282;g2bd80be7459_0_60"/>
            <p:cNvSpPr/>
            <p:nvPr/>
          </p:nvSpPr>
          <p:spPr>
            <a:xfrm rot="5400000">
              <a:off x="10534600" y="3562400"/>
              <a:ext cx="228600" cy="698400"/>
            </a:xfrm>
            <a:prstGeom prst="rightBrace">
              <a:avLst>
                <a:gd name="adj1" fmla="val 50000"/>
                <a:gd name="adj2" fmla="val 50000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83" name="Google Shape;283;g2bd80be7459_0_60"/>
            <p:cNvSpPr txBox="1"/>
            <p:nvPr/>
          </p:nvSpPr>
          <p:spPr>
            <a:xfrm>
              <a:off x="10414000" y="4000675"/>
              <a:ext cx="5412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chemeClr val="dk2"/>
                  </a:solidFill>
                  <a:latin typeface="Gill Sans"/>
                  <a:ea typeface="Gill Sans"/>
                  <a:cs typeface="Gill Sans"/>
                  <a:sym typeface="Gill Sans"/>
                </a:rPr>
                <a:t>High</a:t>
              </a:r>
              <a:endParaRPr sz="1500"/>
            </a:p>
          </p:txBody>
        </p:sp>
        <p:sp>
          <p:nvSpPr>
            <p:cNvPr id="284" name="Google Shape;284;g2bd80be7459_0_60"/>
            <p:cNvSpPr txBox="1"/>
            <p:nvPr/>
          </p:nvSpPr>
          <p:spPr>
            <a:xfrm>
              <a:off x="10910650" y="4000675"/>
              <a:ext cx="9399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chemeClr val="dk2"/>
                  </a:solidFill>
                  <a:latin typeface="Gill Sans"/>
                  <a:ea typeface="Gill Sans"/>
                  <a:cs typeface="Gill Sans"/>
                  <a:sym typeface="Gill Sans"/>
                </a:rPr>
                <a:t>Very high</a:t>
              </a:r>
              <a:endParaRPr sz="1500"/>
            </a:p>
          </p:txBody>
        </p:sp>
      </p:grp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1272957-AEB3-3792-8D25-D04EB30A3B72}"/>
              </a:ext>
            </a:extLst>
          </p:cNvPr>
          <p:cNvSpPr/>
          <p:nvPr/>
        </p:nvSpPr>
        <p:spPr>
          <a:xfrm flipV="1">
            <a:off x="0" y="646518"/>
            <a:ext cx="2615979" cy="205057"/>
          </a:xfrm>
          <a:prstGeom prst="rect">
            <a:avLst/>
          </a:prstGeom>
          <a:solidFill>
            <a:srgbClr val="45A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3B5A7F02-E25A-AD69-6D79-A858BA4186B6}"/>
              </a:ext>
            </a:extLst>
          </p:cNvPr>
          <p:cNvSpPr txBox="1">
            <a:spLocks/>
          </p:cNvSpPr>
          <p:nvPr/>
        </p:nvSpPr>
        <p:spPr>
          <a:xfrm>
            <a:off x="122751" y="-69993"/>
            <a:ext cx="11807890" cy="1020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b="1" dirty="0">
                <a:solidFill>
                  <a:srgbClr val="2E6CA4"/>
                </a:solidFill>
                <a:latin typeface="源柔ゴシック Heavy" panose="020B0702020203020207" pitchFamily="50" charset="-128"/>
                <a:ea typeface="源柔ゴシック Heavy" panose="020B0702020203020207" pitchFamily="50" charset="-128"/>
                <a:cs typeface="源柔ゴシック Heavy" panose="020B0702020203020207" pitchFamily="50" charset="-128"/>
              </a:rPr>
              <a:t>Earthquake at Wajima city</a:t>
            </a:r>
            <a:endParaRPr lang="ja-JP" altLang="en-US" sz="3200" b="1" dirty="0">
              <a:solidFill>
                <a:srgbClr val="2E6CA4"/>
              </a:solidFill>
              <a:latin typeface="源柔ゴシック Heavy" panose="020B0702020203020207" pitchFamily="50" charset="-128"/>
              <a:ea typeface="源柔ゴシック Heavy" panose="020B0702020203020207" pitchFamily="50" charset="-128"/>
              <a:cs typeface="源柔ゴシック Heavy" panose="020B0702020203020207" pitchFamily="50" charset="-128"/>
            </a:endParaRPr>
          </a:p>
        </p:txBody>
      </p:sp>
      <p:sp>
        <p:nvSpPr>
          <p:cNvPr id="4" name="フッター プレースホルダー 1">
            <a:extLst>
              <a:ext uri="{FF2B5EF4-FFF2-40B4-BE49-F238E27FC236}">
                <a16:creationId xmlns:a16="http://schemas.microsoft.com/office/drawing/2014/main" id="{92E407C5-B1A7-6114-C0FC-FF35E4798DD1}"/>
              </a:ext>
            </a:extLst>
          </p:cNvPr>
          <p:cNvSpPr txBox="1">
            <a:spLocks/>
          </p:cNvSpPr>
          <p:nvPr/>
        </p:nvSpPr>
        <p:spPr>
          <a:xfrm>
            <a:off x="201346" y="6617506"/>
            <a:ext cx="5468257" cy="2050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b="1" dirty="0">
                <a:solidFill>
                  <a:srgbClr val="45A5AF"/>
                </a:solidFill>
              </a:rPr>
              <a:t>Copyright © 2024 New Space Intelligence Inc. All rights reserved. </a:t>
            </a:r>
            <a:endParaRPr lang="ja-JP" altLang="en-US" b="1" dirty="0">
              <a:solidFill>
                <a:srgbClr val="45A5AF"/>
              </a:solidFill>
            </a:endParaRPr>
          </a:p>
        </p:txBody>
      </p:sp>
      <p:sp>
        <p:nvSpPr>
          <p:cNvPr id="5" name="フッター プレースホルダー 1">
            <a:extLst>
              <a:ext uri="{FF2B5EF4-FFF2-40B4-BE49-F238E27FC236}">
                <a16:creationId xmlns:a16="http://schemas.microsoft.com/office/drawing/2014/main" id="{E510C53D-ED0A-542F-E825-CF54D960EC02}"/>
              </a:ext>
            </a:extLst>
          </p:cNvPr>
          <p:cNvSpPr txBox="1">
            <a:spLocks/>
          </p:cNvSpPr>
          <p:nvPr/>
        </p:nvSpPr>
        <p:spPr>
          <a:xfrm>
            <a:off x="11432708" y="6614873"/>
            <a:ext cx="681207" cy="2252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800" b="1" dirty="0">
                <a:solidFill>
                  <a:srgbClr val="45A5AF"/>
                </a:solidFill>
                <a:latin typeface="Century Gothic" panose="020B0502020202020204" pitchFamily="34" charset="0"/>
              </a:rPr>
              <a:t>Slide #</a:t>
            </a:r>
            <a:fld id="{CEF0DE87-1B56-F944-BA1C-15A496C34080}" type="slidenum">
              <a:rPr lang="en-US" altLang="ja-JP" sz="800" b="1" smtClean="0">
                <a:solidFill>
                  <a:srgbClr val="45A5AF"/>
                </a:solidFill>
                <a:latin typeface="Century Gothic" panose="020B0502020202020204" pitchFamily="34" charset="0"/>
              </a:rPr>
              <a:t>14</a:t>
            </a:fld>
            <a:endParaRPr lang="ja-JP" altLang="en-US" sz="800" b="1" dirty="0">
              <a:solidFill>
                <a:srgbClr val="45A5A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2" descr="CEOS Logo | CEOS | Committee on Earth Observation Satellites">
            <a:extLst>
              <a:ext uri="{FF2B5EF4-FFF2-40B4-BE49-F238E27FC236}">
                <a16:creationId xmlns:a16="http://schemas.microsoft.com/office/drawing/2014/main" id="{E0CFF685-2328-925C-AC82-113E04F16A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81"/>
          <a:stretch/>
        </p:blipFill>
        <p:spPr bwMode="auto">
          <a:xfrm>
            <a:off x="10728623" y="-6526"/>
            <a:ext cx="1463377" cy="57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タイトル 1">
            <a:extLst>
              <a:ext uri="{FF2B5EF4-FFF2-40B4-BE49-F238E27FC236}">
                <a16:creationId xmlns:a16="http://schemas.microsoft.com/office/drawing/2014/main" id="{B97B76A1-DAB8-10AC-F505-6393F9149D85}"/>
              </a:ext>
            </a:extLst>
          </p:cNvPr>
          <p:cNvSpPr txBox="1">
            <a:spLocks/>
          </p:cNvSpPr>
          <p:nvPr/>
        </p:nvSpPr>
        <p:spPr>
          <a:xfrm>
            <a:off x="66814" y="153660"/>
            <a:ext cx="10870446" cy="1020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b="1" dirty="0">
                <a:solidFill>
                  <a:srgbClr val="2C6C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Collaborative Research and Development in Calibration </a:t>
            </a:r>
            <a:endParaRPr lang="ja-JP" altLang="en-US" sz="3200" b="1" dirty="0">
              <a:solidFill>
                <a:srgbClr val="2C6CA5"/>
              </a:solidFill>
              <a:latin typeface="源柔ゴシックL Heavy" panose="020B0702020203020207" pitchFamily="50" charset="-128"/>
              <a:ea typeface="源柔ゴシックL Heavy" panose="020B0702020203020207" pitchFamily="50" charset="-128"/>
              <a:cs typeface="源柔ゴシックL Heavy" panose="020B0702020203020207" pitchFamily="50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5C386CF8-220B-AFB9-DF8A-ED162BCC1FAC}"/>
              </a:ext>
            </a:extLst>
          </p:cNvPr>
          <p:cNvSpPr/>
          <p:nvPr/>
        </p:nvSpPr>
        <p:spPr>
          <a:xfrm flipV="1">
            <a:off x="133756" y="871772"/>
            <a:ext cx="1035170" cy="158614"/>
          </a:xfrm>
          <a:prstGeom prst="rect">
            <a:avLst/>
          </a:prstGeom>
          <a:solidFill>
            <a:srgbClr val="45A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4BF05527-3587-513F-CF40-E1EED776DC51}"/>
              </a:ext>
            </a:extLst>
          </p:cNvPr>
          <p:cNvGrpSpPr/>
          <p:nvPr/>
        </p:nvGrpSpPr>
        <p:grpSpPr>
          <a:xfrm>
            <a:off x="66814" y="6391112"/>
            <a:ext cx="4201620" cy="428919"/>
            <a:chOff x="79079" y="6332475"/>
            <a:chExt cx="4201620" cy="428919"/>
          </a:xfrm>
        </p:grpSpPr>
        <p:sp>
          <p:nvSpPr>
            <p:cNvPr id="29" name="フッター プレースホルダー 1">
              <a:extLst>
                <a:ext uri="{FF2B5EF4-FFF2-40B4-BE49-F238E27FC236}">
                  <a16:creationId xmlns:a16="http://schemas.microsoft.com/office/drawing/2014/main" id="{B4792FA9-FBC2-2486-BCF1-5FB9606C8FAF}"/>
                </a:ext>
              </a:extLst>
            </p:cNvPr>
            <p:cNvSpPr txBox="1">
              <a:spLocks/>
            </p:cNvSpPr>
            <p:nvPr/>
          </p:nvSpPr>
          <p:spPr>
            <a:xfrm>
              <a:off x="79079" y="6522014"/>
              <a:ext cx="4201620" cy="239380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ctr" defTabSz="457200" rtl="0" eaLnBrk="1" latinLnBrk="0" hangingPunct="1">
                <a:defRPr sz="1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ja-JP" sz="800" b="1" dirty="0">
                  <a:solidFill>
                    <a:srgbClr val="45A5AF"/>
                  </a:solidFill>
                  <a:latin typeface="Century Gothic" panose="020B0502020202020204" pitchFamily="34" charset="0"/>
                </a:rPr>
                <a:t>Copyright © 2024 New Space Intelligence Inc. All rights reserved. </a:t>
              </a:r>
              <a:endParaRPr lang="ja-JP" altLang="en-US" sz="800" b="1" dirty="0">
                <a:solidFill>
                  <a:srgbClr val="45A5AF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277029E7-3746-90C6-726C-1F9E783E9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021" y="6332475"/>
              <a:ext cx="364866" cy="239380"/>
            </a:xfrm>
            <a:prstGeom prst="rect">
              <a:avLst/>
            </a:prstGeom>
          </p:spPr>
        </p:pic>
        <p:pic>
          <p:nvPicPr>
            <p:cNvPr id="31" name="図 30">
              <a:extLst>
                <a:ext uri="{FF2B5EF4-FFF2-40B4-BE49-F238E27FC236}">
                  <a16:creationId xmlns:a16="http://schemas.microsoft.com/office/drawing/2014/main" id="{C74E5B32-520D-4A84-8C4E-A3C9FF8CF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887" y="6427030"/>
              <a:ext cx="1268260" cy="150606"/>
            </a:xfrm>
            <a:prstGeom prst="rect">
              <a:avLst/>
            </a:prstGeom>
          </p:spPr>
        </p:pic>
      </p:grpSp>
      <p:pic>
        <p:nvPicPr>
          <p:cNvPr id="6" name="Picture 2" descr="CEOS Logo | CEOS | Committee on Earth Observation Satellites">
            <a:extLst>
              <a:ext uri="{FF2B5EF4-FFF2-40B4-BE49-F238E27FC236}">
                <a16:creationId xmlns:a16="http://schemas.microsoft.com/office/drawing/2014/main" id="{8E006D02-026E-D5C8-D358-5635423AFC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81"/>
          <a:stretch/>
        </p:blipFill>
        <p:spPr bwMode="auto">
          <a:xfrm>
            <a:off x="10728623" y="-6526"/>
            <a:ext cx="1463377" cy="57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フッター プレースホルダー 1">
            <a:extLst>
              <a:ext uri="{FF2B5EF4-FFF2-40B4-BE49-F238E27FC236}">
                <a16:creationId xmlns:a16="http://schemas.microsoft.com/office/drawing/2014/main" id="{5F633FD8-5799-B6F8-FD90-A3AC0D75C01C}"/>
              </a:ext>
            </a:extLst>
          </p:cNvPr>
          <p:cNvSpPr txBox="1">
            <a:spLocks/>
          </p:cNvSpPr>
          <p:nvPr/>
        </p:nvSpPr>
        <p:spPr>
          <a:xfrm>
            <a:off x="11432708" y="6614873"/>
            <a:ext cx="681207" cy="2252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800" b="1" dirty="0">
                <a:solidFill>
                  <a:srgbClr val="45A5AF"/>
                </a:solidFill>
                <a:latin typeface="Century Gothic" panose="020B0502020202020204" pitchFamily="34" charset="0"/>
              </a:rPr>
              <a:t>Slide #</a:t>
            </a:r>
            <a:fld id="{CEF0DE87-1B56-F944-BA1C-15A496C34080}" type="slidenum">
              <a:rPr lang="en-US" altLang="ja-JP" sz="800" b="1" smtClean="0">
                <a:solidFill>
                  <a:srgbClr val="45A5AF"/>
                </a:solidFill>
                <a:latin typeface="Century Gothic" panose="020B0502020202020204" pitchFamily="34" charset="0"/>
              </a:rPr>
              <a:t>15</a:t>
            </a:fld>
            <a:endParaRPr lang="ja-JP" altLang="en-US" sz="800" b="1" dirty="0">
              <a:solidFill>
                <a:srgbClr val="45A5AF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227995E4-AC1D-417B-81D4-7CA69158E413}"/>
              </a:ext>
            </a:extLst>
          </p:cNvPr>
          <p:cNvGrpSpPr/>
          <p:nvPr/>
        </p:nvGrpSpPr>
        <p:grpSpPr>
          <a:xfrm>
            <a:off x="195816" y="1651168"/>
            <a:ext cx="11800367" cy="4073659"/>
            <a:chOff x="287019" y="1463075"/>
            <a:chExt cx="11800367" cy="4073659"/>
          </a:xfrm>
        </p:grpSpPr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631BAAC2-D8A7-4AF8-AD38-6C4892928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019" y="1463075"/>
              <a:ext cx="5343762" cy="4073659"/>
            </a:xfrm>
            <a:prstGeom prst="rect">
              <a:avLst/>
            </a:prstGeom>
          </p:spPr>
        </p:pic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4FBFA7EA-16E9-49F3-9B71-DB87B8A10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93539" y="2072080"/>
              <a:ext cx="5393847" cy="25026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6892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タイトル 1">
            <a:extLst>
              <a:ext uri="{FF2B5EF4-FFF2-40B4-BE49-F238E27FC236}">
                <a16:creationId xmlns:a16="http://schemas.microsoft.com/office/drawing/2014/main" id="{B97B76A1-DAB8-10AC-F505-6393F9149D85}"/>
              </a:ext>
            </a:extLst>
          </p:cNvPr>
          <p:cNvSpPr txBox="1">
            <a:spLocks/>
          </p:cNvSpPr>
          <p:nvPr/>
        </p:nvSpPr>
        <p:spPr>
          <a:xfrm>
            <a:off x="146020" y="-87465"/>
            <a:ext cx="2354984" cy="1020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b="1" dirty="0">
                <a:solidFill>
                  <a:srgbClr val="2E6CA4"/>
                </a:solidFill>
                <a:latin typeface="源柔ゴシックL Heavy" panose="020B0702020203020207" pitchFamily="50" charset="-128"/>
                <a:ea typeface="源柔ゴシックL Heavy" panose="020B0702020203020207" pitchFamily="50" charset="-128"/>
                <a:cs typeface="源柔ゴシックL Heavy" panose="020B0702020203020207" pitchFamily="50" charset="-128"/>
              </a:rPr>
              <a:t>NSI-ARD</a:t>
            </a:r>
            <a:endParaRPr lang="ja-JP" altLang="en-US" sz="3200" b="1" dirty="0">
              <a:solidFill>
                <a:srgbClr val="2E6CA4"/>
              </a:solidFill>
              <a:latin typeface="源柔ゴシックL Heavy" panose="020B0702020203020207" pitchFamily="50" charset="-128"/>
              <a:ea typeface="源柔ゴシックL Heavy" panose="020B0702020203020207" pitchFamily="50" charset="-128"/>
              <a:cs typeface="源柔ゴシックL Heavy" panose="020B0702020203020207" pitchFamily="50" charset="-128"/>
            </a:endParaRPr>
          </a:p>
        </p:txBody>
      </p: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4BF05527-3587-513F-CF40-E1EED776DC51}"/>
              </a:ext>
            </a:extLst>
          </p:cNvPr>
          <p:cNvGrpSpPr/>
          <p:nvPr/>
        </p:nvGrpSpPr>
        <p:grpSpPr>
          <a:xfrm>
            <a:off x="66814" y="6391112"/>
            <a:ext cx="4201620" cy="428919"/>
            <a:chOff x="79079" y="6332475"/>
            <a:chExt cx="4201620" cy="428919"/>
          </a:xfrm>
        </p:grpSpPr>
        <p:sp>
          <p:nvSpPr>
            <p:cNvPr id="29" name="フッター プレースホルダー 1">
              <a:extLst>
                <a:ext uri="{FF2B5EF4-FFF2-40B4-BE49-F238E27FC236}">
                  <a16:creationId xmlns:a16="http://schemas.microsoft.com/office/drawing/2014/main" id="{B4792FA9-FBC2-2486-BCF1-5FB9606C8FAF}"/>
                </a:ext>
              </a:extLst>
            </p:cNvPr>
            <p:cNvSpPr txBox="1">
              <a:spLocks/>
            </p:cNvSpPr>
            <p:nvPr/>
          </p:nvSpPr>
          <p:spPr>
            <a:xfrm>
              <a:off x="79079" y="6522014"/>
              <a:ext cx="4201620" cy="239380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ctr" defTabSz="457200" rtl="0" eaLnBrk="1" latinLnBrk="0" hangingPunct="1">
                <a:defRPr sz="1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ja-JP" sz="800" b="1" dirty="0">
                  <a:solidFill>
                    <a:srgbClr val="45A5AF"/>
                  </a:solidFill>
                  <a:latin typeface="Century Gothic" panose="020B0502020202020204" pitchFamily="34" charset="0"/>
                </a:rPr>
                <a:t>Copyright © 2024 New Space Intelligence Inc. All rights reserved. </a:t>
              </a:r>
              <a:endParaRPr lang="ja-JP" altLang="en-US" sz="800" b="1" dirty="0">
                <a:solidFill>
                  <a:srgbClr val="45A5AF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277029E7-3746-90C6-726C-1F9E783E9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021" y="6332475"/>
              <a:ext cx="364866" cy="239380"/>
            </a:xfrm>
            <a:prstGeom prst="rect">
              <a:avLst/>
            </a:prstGeom>
          </p:spPr>
        </p:pic>
        <p:pic>
          <p:nvPicPr>
            <p:cNvPr id="31" name="図 30">
              <a:extLst>
                <a:ext uri="{FF2B5EF4-FFF2-40B4-BE49-F238E27FC236}">
                  <a16:creationId xmlns:a16="http://schemas.microsoft.com/office/drawing/2014/main" id="{C74E5B32-520D-4A84-8C4E-A3C9FF8CF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887" y="6427030"/>
              <a:ext cx="1268260" cy="150606"/>
            </a:xfrm>
            <a:prstGeom prst="rect">
              <a:avLst/>
            </a:prstGeom>
          </p:spPr>
        </p:pic>
      </p:grpSp>
      <p:pic>
        <p:nvPicPr>
          <p:cNvPr id="6" name="Picture 2" descr="CEOS Logo | CEOS | Committee on Earth Observation Satellites">
            <a:extLst>
              <a:ext uri="{FF2B5EF4-FFF2-40B4-BE49-F238E27FC236}">
                <a16:creationId xmlns:a16="http://schemas.microsoft.com/office/drawing/2014/main" id="{8E006D02-026E-D5C8-D358-5635423AFC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81"/>
          <a:stretch/>
        </p:blipFill>
        <p:spPr bwMode="auto">
          <a:xfrm>
            <a:off x="10728623" y="-6526"/>
            <a:ext cx="1463377" cy="57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フッター プレースホルダー 1">
            <a:extLst>
              <a:ext uri="{FF2B5EF4-FFF2-40B4-BE49-F238E27FC236}">
                <a16:creationId xmlns:a16="http://schemas.microsoft.com/office/drawing/2014/main" id="{5F633FD8-5799-B6F8-FD90-A3AC0D75C01C}"/>
              </a:ext>
            </a:extLst>
          </p:cNvPr>
          <p:cNvSpPr txBox="1">
            <a:spLocks/>
          </p:cNvSpPr>
          <p:nvPr/>
        </p:nvSpPr>
        <p:spPr>
          <a:xfrm>
            <a:off x="11432708" y="6614873"/>
            <a:ext cx="681207" cy="2252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800" b="1" dirty="0">
                <a:solidFill>
                  <a:srgbClr val="45A5AF"/>
                </a:solidFill>
                <a:latin typeface="Century Gothic" panose="020B0502020202020204" pitchFamily="34" charset="0"/>
              </a:rPr>
              <a:t>Slide #</a:t>
            </a:r>
            <a:fld id="{CEF0DE87-1B56-F944-BA1C-15A496C34080}" type="slidenum">
              <a:rPr lang="en-US" altLang="ja-JP" sz="800" b="1" smtClean="0">
                <a:solidFill>
                  <a:srgbClr val="45A5AF"/>
                </a:solidFill>
                <a:latin typeface="Century Gothic" panose="020B0502020202020204" pitchFamily="34" charset="0"/>
              </a:rPr>
              <a:t>16</a:t>
            </a:fld>
            <a:endParaRPr lang="ja-JP" altLang="en-US" sz="800" b="1" dirty="0">
              <a:solidFill>
                <a:srgbClr val="45A5AF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62C9CBD2-3C50-416F-A5C5-7BF5130C62BF}"/>
              </a:ext>
            </a:extLst>
          </p:cNvPr>
          <p:cNvGrpSpPr/>
          <p:nvPr/>
        </p:nvGrpSpPr>
        <p:grpSpPr>
          <a:xfrm>
            <a:off x="198990" y="1124556"/>
            <a:ext cx="11737173" cy="2019474"/>
            <a:chOff x="363891" y="201926"/>
            <a:chExt cx="11187749" cy="2019474"/>
          </a:xfrm>
        </p:grpSpPr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F1B84541-0570-4845-BD77-DC88DE30F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91" y="201926"/>
              <a:ext cx="1976637" cy="2019474"/>
            </a:xfrm>
            <a:prstGeom prst="rect">
              <a:avLst/>
            </a:prstGeom>
          </p:spPr>
        </p:pic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05C774BC-52EE-441C-8537-E251553939B7}"/>
                </a:ext>
              </a:extLst>
            </p:cNvPr>
            <p:cNvSpPr txBox="1"/>
            <p:nvPr/>
          </p:nvSpPr>
          <p:spPr>
            <a:xfrm>
              <a:off x="2726420" y="611498"/>
              <a:ext cx="882522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altLang="ja-JP" sz="2400" b="1" dirty="0">
                  <a:solidFill>
                    <a:srgbClr val="45A5AF"/>
                  </a:solidFill>
                  <a:latin typeface="Arial" panose="020B0604020202020204" pitchFamily="34" charset="0"/>
                  <a:ea typeface="源柔ゴシック等幅 Regular" panose="020B0309020203020207" pitchFamily="49" charset="-128"/>
                  <a:cs typeface="Arial" panose="020B0604020202020204" pitchFamily="34" charset="0"/>
                </a:rPr>
                <a:t>Developing </a:t>
              </a:r>
              <a:r>
                <a:rPr lang="en" altLang="ja-JP" sz="2400" b="1" dirty="0">
                  <a:solidFill>
                    <a:srgbClr val="FF0000"/>
                  </a:solidFill>
                  <a:latin typeface="Arial" panose="020B0604020202020204" pitchFamily="34" charset="0"/>
                  <a:ea typeface="源柔ゴシック等幅 Regular" panose="020B0309020203020207" pitchFamily="49" charset="-128"/>
                  <a:cs typeface="Arial" panose="020B0604020202020204" pitchFamily="34" charset="0"/>
                </a:rPr>
                <a:t>Multi-Satellite Data Solutions </a:t>
              </a:r>
              <a:r>
                <a:rPr lang="en-US" altLang="ja-JP" sz="2400" b="1" dirty="0">
                  <a:solidFill>
                    <a:srgbClr val="44939F"/>
                  </a:solidFill>
                  <a:latin typeface="Arial" panose="020B0604020202020204" pitchFamily="34" charset="0"/>
                  <a:ea typeface="源柔ゴシック等幅 Regular" panose="020B0309020203020207" pitchFamily="49" charset="-128"/>
                  <a:cs typeface="Arial" panose="020B0604020202020204" pitchFamily="34" charset="0"/>
                </a:rPr>
                <a:t>which</a:t>
              </a:r>
              <a:r>
                <a:rPr lang="en-US" altLang="ja-JP" sz="2400" b="1" dirty="0">
                  <a:solidFill>
                    <a:srgbClr val="4CA7AC"/>
                  </a:solidFill>
                  <a:latin typeface="Arial" panose="020B0604020202020204" pitchFamily="34" charset="0"/>
                  <a:ea typeface="源柔ゴシック等幅 Regular" panose="020B0309020203020207" pitchFamily="49" charset="-128"/>
                  <a:cs typeface="Arial" panose="020B0604020202020204" pitchFamily="34" charset="0"/>
                </a:rPr>
                <a:t> creates </a:t>
              </a:r>
              <a:r>
                <a:rPr lang="en-US" altLang="ja-JP" sz="2400" b="1" dirty="0">
                  <a:solidFill>
                    <a:srgbClr val="45A5AF"/>
                  </a:solidFill>
                  <a:latin typeface="Arial" panose="020B0604020202020204" pitchFamily="34" charset="0"/>
                  <a:ea typeface="源柔ゴシック等幅 Regular" panose="020B0309020203020207" pitchFamily="49" charset="-128"/>
                  <a:cs typeface="Arial" panose="020B0604020202020204" pitchFamily="34" charset="0"/>
                </a:rPr>
                <a:t>satellite </a:t>
              </a:r>
              <a:r>
                <a:rPr lang="en" altLang="ja-JP" sz="2400" b="1" dirty="0">
                  <a:solidFill>
                    <a:srgbClr val="45A5AF"/>
                  </a:solidFill>
                  <a:latin typeface="Arial" panose="020B0604020202020204" pitchFamily="34" charset="0"/>
                  <a:ea typeface="源柔ゴシック等幅 Regular" panose="020B0309020203020207" pitchFamily="49" charset="-128"/>
                  <a:cs typeface="Arial" panose="020B0604020202020204" pitchFamily="34" charset="0"/>
                </a:rPr>
                <a:t>data products that are </a:t>
              </a:r>
              <a:r>
                <a:rPr lang="en" altLang="ja-JP" sz="2400" b="1" dirty="0">
                  <a:solidFill>
                    <a:srgbClr val="FF0000"/>
                  </a:solidFill>
                  <a:latin typeface="Arial" panose="020B0604020202020204" pitchFamily="34" charset="0"/>
                  <a:ea typeface="源柔ゴシック等幅 Regular" panose="020B0309020203020207" pitchFamily="49" charset="-128"/>
                  <a:cs typeface="Arial" panose="020B0604020202020204" pitchFamily="34" charset="0"/>
                </a:rPr>
                <a:t>easy accessible</a:t>
              </a:r>
              <a:r>
                <a:rPr lang="en" altLang="ja-JP" sz="2400" b="1" dirty="0">
                  <a:solidFill>
                    <a:srgbClr val="45A5AF"/>
                  </a:solidFill>
                  <a:latin typeface="Arial" panose="020B0604020202020204" pitchFamily="34" charset="0"/>
                  <a:ea typeface="源柔ゴシック等幅 Regular" panose="020B0309020203020207" pitchFamily="49" charset="-128"/>
                  <a:cs typeface="Arial" panose="020B0604020202020204" pitchFamily="34" charset="0"/>
                </a:rPr>
                <a:t> and </a:t>
              </a:r>
              <a:r>
                <a:rPr lang="en" altLang="ja-JP" sz="2400" b="1" dirty="0">
                  <a:solidFill>
                    <a:srgbClr val="FF0000"/>
                  </a:solidFill>
                  <a:latin typeface="Arial" panose="020B0604020202020204" pitchFamily="34" charset="0"/>
                  <a:ea typeface="源柔ゴシック等幅 Regular" panose="020B0309020203020207" pitchFamily="49" charset="-128"/>
                  <a:cs typeface="Arial" panose="020B0604020202020204" pitchFamily="34" charset="0"/>
                </a:rPr>
                <a:t>usable</a:t>
              </a:r>
              <a:r>
                <a:rPr lang="en" altLang="ja-JP" sz="2400" b="1" dirty="0">
                  <a:solidFill>
                    <a:srgbClr val="45A5AF"/>
                  </a:solidFill>
                  <a:latin typeface="Arial" panose="020B0604020202020204" pitchFamily="34" charset="0"/>
                  <a:ea typeface="源柔ゴシック等幅 Regular" panose="020B0309020203020207" pitchFamily="49" charset="-128"/>
                  <a:cs typeface="Arial" panose="020B0604020202020204" pitchFamily="34" charset="0"/>
                </a:rPr>
                <a:t> to anyone, from anywhere</a:t>
              </a:r>
              <a:endParaRPr lang="en" altLang="ja-JP" sz="2400" b="1" dirty="0">
                <a:solidFill>
                  <a:srgbClr val="FF0000"/>
                </a:solidFill>
                <a:latin typeface="Arial" panose="020B0604020202020204" pitchFamily="34" charset="0"/>
                <a:ea typeface="源柔ゴシック等幅 Regular" panose="020B0309020203020207" pitchFamily="49" charset="-128"/>
                <a:cs typeface="Arial" panose="020B0604020202020204" pitchFamily="34" charset="0"/>
              </a:endParaRPr>
            </a:p>
          </p:txBody>
        </p:sp>
      </p:grp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6D31E59-0F58-4A71-8C4F-016BB49AE65A}"/>
              </a:ext>
            </a:extLst>
          </p:cNvPr>
          <p:cNvSpPr txBox="1"/>
          <p:nvPr/>
        </p:nvSpPr>
        <p:spPr>
          <a:xfrm>
            <a:off x="3246263" y="569486"/>
            <a:ext cx="6240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4493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ARD for NSI-Satellite Data Pipeline ?</a:t>
            </a:r>
            <a:endParaRPr kumimoji="1" lang="ja-JP" altLang="en-US" sz="2400" b="1" dirty="0">
              <a:solidFill>
                <a:srgbClr val="4493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2">
            <a:extLst>
              <a:ext uri="{FF2B5EF4-FFF2-40B4-BE49-F238E27FC236}">
                <a16:creationId xmlns:a16="http://schemas.microsoft.com/office/drawing/2014/main" id="{D05E5FE9-215B-4301-9B79-92F8F6AD39CE}"/>
              </a:ext>
            </a:extLst>
          </p:cNvPr>
          <p:cNvGrpSpPr/>
          <p:nvPr/>
        </p:nvGrpSpPr>
        <p:grpSpPr>
          <a:xfrm>
            <a:off x="563856" y="3978833"/>
            <a:ext cx="11195770" cy="2192245"/>
            <a:chOff x="361950" y="3795716"/>
            <a:chExt cx="11195770" cy="2192245"/>
          </a:xfrm>
        </p:grpSpPr>
        <p:pic>
          <p:nvPicPr>
            <p:cNvPr id="18" name="図 12">
              <a:extLst>
                <a:ext uri="{FF2B5EF4-FFF2-40B4-BE49-F238E27FC236}">
                  <a16:creationId xmlns:a16="http://schemas.microsoft.com/office/drawing/2014/main" id="{CBDD1A68-E2D2-496C-B700-3F633BC79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1950" y="3795716"/>
              <a:ext cx="1555895" cy="1519285"/>
            </a:xfrm>
            <a:prstGeom prst="rect">
              <a:avLst/>
            </a:prstGeom>
          </p:spPr>
        </p:pic>
        <p:sp>
          <p:nvSpPr>
            <p:cNvPr id="19" name="テキスト ボックス 13">
              <a:extLst>
                <a:ext uri="{FF2B5EF4-FFF2-40B4-BE49-F238E27FC236}">
                  <a16:creationId xmlns:a16="http://schemas.microsoft.com/office/drawing/2014/main" id="{4CE023E6-D7FB-4289-9876-0703433F38A6}"/>
                </a:ext>
              </a:extLst>
            </p:cNvPr>
            <p:cNvSpPr txBox="1"/>
            <p:nvPr/>
          </p:nvSpPr>
          <p:spPr>
            <a:xfrm>
              <a:off x="2299098" y="3837673"/>
              <a:ext cx="9258622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altLang="ja-JP" b="1" dirty="0">
                  <a:solidFill>
                    <a:srgbClr val="45A5AF"/>
                  </a:solidFill>
                  <a:latin typeface="Arial" panose="020B0604020202020204" pitchFamily="34" charset="0"/>
                  <a:ea typeface="源柔ゴシック等幅 Regular" panose="020B0309020203020207" pitchFamily="49" charset="-128"/>
                  <a:cs typeface="Arial" panose="020B0604020202020204" pitchFamily="34" charset="0"/>
                </a:rPr>
                <a:t>Developing </a:t>
              </a:r>
              <a:r>
                <a:rPr lang="en-US" altLang="ja-JP" b="1" dirty="0">
                  <a:solidFill>
                    <a:srgbClr val="FF0000"/>
                  </a:solidFill>
                  <a:latin typeface="Arial" panose="020B0604020202020204" pitchFamily="34" charset="0"/>
                  <a:ea typeface="源柔ゴシック等幅 Regular" panose="020B0309020203020207" pitchFamily="49" charset="-128"/>
                  <a:cs typeface="Arial" panose="020B0604020202020204" pitchFamily="34" charset="0"/>
                </a:rPr>
                <a:t>Satellite Data Pipeline </a:t>
              </a:r>
              <a:r>
                <a:rPr lang="en-US" altLang="ja-JP" b="1" dirty="0">
                  <a:solidFill>
                    <a:srgbClr val="44939F"/>
                  </a:solidFill>
                  <a:latin typeface="Arial" panose="020B0604020202020204" pitchFamily="34" charset="0"/>
                  <a:ea typeface="源柔ゴシック等幅 Regular" panose="020B0309020203020207" pitchFamily="49" charset="-128"/>
                  <a:cs typeface="Arial" panose="020B0604020202020204" pitchFamily="34" charset="0"/>
                </a:rPr>
                <a:t>for Multi-Satellite Data Solutions creates</a:t>
              </a:r>
            </a:p>
            <a:p>
              <a:pPr algn="just"/>
              <a:r>
                <a:rPr lang="en-US" altLang="ja-JP" b="1" dirty="0">
                  <a:solidFill>
                    <a:srgbClr val="FF0000"/>
                  </a:solidFill>
                  <a:latin typeface="Arial" panose="020B0604020202020204" pitchFamily="34" charset="0"/>
                  <a:ea typeface="源柔ゴシック等幅 Regular" panose="020B0309020203020207" pitchFamily="49" charset="-128"/>
                  <a:cs typeface="Arial" panose="020B0604020202020204" pitchFamily="34" charset="0"/>
                </a:rPr>
                <a:t> </a:t>
              </a:r>
            </a:p>
            <a:p>
              <a:pPr algn="just"/>
              <a:endParaRPr lang="en-US" altLang="ja-JP" b="1" dirty="0">
                <a:solidFill>
                  <a:srgbClr val="FF0000"/>
                </a:solidFill>
                <a:latin typeface="Arial" panose="020B0604020202020204" pitchFamily="34" charset="0"/>
                <a:ea typeface="源柔ゴシック等幅 Regular" panose="020B0309020203020207" pitchFamily="49" charset="-128"/>
                <a:cs typeface="Arial" panose="020B0604020202020204" pitchFamily="34" charset="0"/>
              </a:endParaRPr>
            </a:p>
            <a:p>
              <a:pPr algn="just"/>
              <a:r>
                <a:rPr lang="en-US" altLang="ja-JP" b="1" dirty="0">
                  <a:solidFill>
                    <a:srgbClr val="FF0000"/>
                  </a:solidFill>
                  <a:latin typeface="Arial" panose="020B0604020202020204" pitchFamily="34" charset="0"/>
                  <a:ea typeface="源柔ゴシック等幅 Regular" panose="020B0309020203020207" pitchFamily="49" charset="-128"/>
                  <a:cs typeface="Arial" panose="020B0604020202020204" pitchFamily="34" charset="0"/>
                </a:rPr>
                <a:t>NSI-ARD</a:t>
              </a:r>
            </a:p>
            <a:p>
              <a:pPr algn="just"/>
              <a:r>
                <a:rPr lang="en-US" altLang="ja-JP" b="1" dirty="0">
                  <a:solidFill>
                    <a:srgbClr val="FF0000"/>
                  </a:solidFill>
                  <a:latin typeface="Arial" panose="020B0604020202020204" pitchFamily="34" charset="0"/>
                  <a:ea typeface="源柔ゴシック等幅 Regular" panose="020B0309020203020207" pitchFamily="49" charset="-128"/>
                  <a:cs typeface="Arial" panose="020B0604020202020204" pitchFamily="34" charset="0"/>
                </a:rPr>
                <a:t> </a:t>
              </a:r>
              <a:endParaRPr lang="en" altLang="ja-JP" b="1" dirty="0">
                <a:solidFill>
                  <a:srgbClr val="FF0000"/>
                </a:solidFill>
                <a:latin typeface="Arial" panose="020B0604020202020204" pitchFamily="34" charset="0"/>
                <a:ea typeface="源柔ゴシック等幅 Regular" panose="020B0309020203020207" pitchFamily="49" charset="-128"/>
                <a:cs typeface="Arial" panose="020B0604020202020204" pitchFamily="34" charset="0"/>
              </a:endParaRPr>
            </a:p>
          </p:txBody>
        </p:sp>
        <p:sp>
          <p:nvSpPr>
            <p:cNvPr id="20" name="正方形/長方形 28">
              <a:extLst>
                <a:ext uri="{FF2B5EF4-FFF2-40B4-BE49-F238E27FC236}">
                  <a16:creationId xmlns:a16="http://schemas.microsoft.com/office/drawing/2014/main" id="{EAC207F2-1AEA-4127-8BF5-3AAEA5E1B808}"/>
                </a:ext>
              </a:extLst>
            </p:cNvPr>
            <p:cNvSpPr/>
            <p:nvPr/>
          </p:nvSpPr>
          <p:spPr>
            <a:xfrm>
              <a:off x="3536866" y="4510633"/>
              <a:ext cx="7938083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dirty="0">
                  <a:solidFill>
                    <a:srgbClr val="4CA7AC"/>
                  </a:solidFill>
                  <a:latin typeface="Roboto" panose="02000000000000000000" pitchFamily="2" charset="0"/>
                  <a:cs typeface="Arial" panose="020B0604020202020204" pitchFamily="34" charset="0"/>
                </a:rPr>
                <a:t>The Satellite data in NSI-Pipeline </a:t>
              </a:r>
              <a:r>
                <a:rPr lang="en-US" altLang="ja-JP" dirty="0">
                  <a:solidFill>
                    <a:srgbClr val="4CA7A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are pre-processed with radiometric, atmospheric, geo-registration  and gridding of </a:t>
              </a:r>
              <a:r>
                <a:rPr lang="en-US" altLang="ja-JP" b="1" dirty="0">
                  <a:solidFill>
                    <a:srgbClr val="4CA7A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GRUS1, </a:t>
              </a:r>
              <a:r>
                <a:rPr lang="en-US" altLang="ja-JP" b="1" dirty="0" err="1">
                  <a:solidFill>
                    <a:srgbClr val="4CA7A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LandSat</a:t>
              </a:r>
              <a:r>
                <a:rPr lang="en-US" altLang="ja-JP" b="1" dirty="0">
                  <a:solidFill>
                    <a:srgbClr val="4CA7A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Sentinel-2 </a:t>
              </a:r>
              <a:r>
                <a:rPr lang="en-US" altLang="ja-JP" dirty="0">
                  <a:solidFill>
                    <a:srgbClr val="4CA7A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other satellite data products for user community to reduce time of image processing and analysis. </a:t>
              </a:r>
            </a:p>
            <a:p>
              <a:endParaRPr lang="en-US" altLang="ja-JP" dirty="0">
                <a:solidFill>
                  <a:srgbClr val="4D5156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</p:grp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BDC545B5-B0D6-404D-959B-73AD0A444292}"/>
              </a:ext>
            </a:extLst>
          </p:cNvPr>
          <p:cNvSpPr/>
          <p:nvPr/>
        </p:nvSpPr>
        <p:spPr>
          <a:xfrm flipV="1">
            <a:off x="1" y="646518"/>
            <a:ext cx="1035170" cy="158614"/>
          </a:xfrm>
          <a:prstGeom prst="rect">
            <a:avLst/>
          </a:prstGeom>
          <a:solidFill>
            <a:srgbClr val="45A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343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4BF05527-3587-513F-CF40-E1EED776DC51}"/>
              </a:ext>
            </a:extLst>
          </p:cNvPr>
          <p:cNvGrpSpPr/>
          <p:nvPr/>
        </p:nvGrpSpPr>
        <p:grpSpPr>
          <a:xfrm>
            <a:off x="66814" y="6391112"/>
            <a:ext cx="4201620" cy="428919"/>
            <a:chOff x="79079" y="6332475"/>
            <a:chExt cx="4201620" cy="428919"/>
          </a:xfrm>
        </p:grpSpPr>
        <p:sp>
          <p:nvSpPr>
            <p:cNvPr id="29" name="フッター プレースホルダー 1">
              <a:extLst>
                <a:ext uri="{FF2B5EF4-FFF2-40B4-BE49-F238E27FC236}">
                  <a16:creationId xmlns:a16="http://schemas.microsoft.com/office/drawing/2014/main" id="{B4792FA9-FBC2-2486-BCF1-5FB9606C8FAF}"/>
                </a:ext>
              </a:extLst>
            </p:cNvPr>
            <p:cNvSpPr txBox="1">
              <a:spLocks/>
            </p:cNvSpPr>
            <p:nvPr/>
          </p:nvSpPr>
          <p:spPr>
            <a:xfrm>
              <a:off x="79079" y="6522014"/>
              <a:ext cx="4201620" cy="239380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ctr" defTabSz="457200" rtl="0" eaLnBrk="1" latinLnBrk="0" hangingPunct="1">
                <a:defRPr sz="1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ja-JP" sz="800" b="1" dirty="0">
                  <a:solidFill>
                    <a:srgbClr val="45A5AF"/>
                  </a:solidFill>
                  <a:latin typeface="Century Gothic" panose="020B0502020202020204" pitchFamily="34" charset="0"/>
                </a:rPr>
                <a:t>Copyright © 2024 New Space Intelligence Inc. All rights reserved. </a:t>
              </a:r>
              <a:endParaRPr lang="ja-JP" altLang="en-US" sz="800" b="1" dirty="0">
                <a:solidFill>
                  <a:srgbClr val="45A5AF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277029E7-3746-90C6-726C-1F9E783E9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021" y="6332475"/>
              <a:ext cx="364866" cy="239380"/>
            </a:xfrm>
            <a:prstGeom prst="rect">
              <a:avLst/>
            </a:prstGeom>
          </p:spPr>
        </p:pic>
        <p:pic>
          <p:nvPicPr>
            <p:cNvPr id="31" name="図 30">
              <a:extLst>
                <a:ext uri="{FF2B5EF4-FFF2-40B4-BE49-F238E27FC236}">
                  <a16:creationId xmlns:a16="http://schemas.microsoft.com/office/drawing/2014/main" id="{C74E5B32-520D-4A84-8C4E-A3C9FF8CF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887" y="6427030"/>
              <a:ext cx="1268260" cy="150606"/>
            </a:xfrm>
            <a:prstGeom prst="rect">
              <a:avLst/>
            </a:prstGeom>
          </p:spPr>
        </p:pic>
      </p:grpSp>
      <p:pic>
        <p:nvPicPr>
          <p:cNvPr id="6" name="Picture 2" descr="CEOS Logo | CEOS | Committee on Earth Observation Satellites">
            <a:extLst>
              <a:ext uri="{FF2B5EF4-FFF2-40B4-BE49-F238E27FC236}">
                <a16:creationId xmlns:a16="http://schemas.microsoft.com/office/drawing/2014/main" id="{8E006D02-026E-D5C8-D358-5635423AFC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81"/>
          <a:stretch/>
        </p:blipFill>
        <p:spPr bwMode="auto">
          <a:xfrm>
            <a:off x="10728623" y="-6526"/>
            <a:ext cx="1463377" cy="57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フッター プレースホルダー 1">
            <a:extLst>
              <a:ext uri="{FF2B5EF4-FFF2-40B4-BE49-F238E27FC236}">
                <a16:creationId xmlns:a16="http://schemas.microsoft.com/office/drawing/2014/main" id="{5F633FD8-5799-B6F8-FD90-A3AC0D75C01C}"/>
              </a:ext>
            </a:extLst>
          </p:cNvPr>
          <p:cNvSpPr txBox="1">
            <a:spLocks/>
          </p:cNvSpPr>
          <p:nvPr/>
        </p:nvSpPr>
        <p:spPr>
          <a:xfrm>
            <a:off x="11432708" y="6614873"/>
            <a:ext cx="681207" cy="2252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800" b="1" dirty="0">
                <a:solidFill>
                  <a:srgbClr val="45A5AF"/>
                </a:solidFill>
                <a:latin typeface="Century Gothic" panose="020B0502020202020204" pitchFamily="34" charset="0"/>
              </a:rPr>
              <a:t>Slide #</a:t>
            </a:r>
            <a:fld id="{CEF0DE87-1B56-F944-BA1C-15A496C34080}" type="slidenum">
              <a:rPr lang="en-US" altLang="ja-JP" sz="800" b="1" smtClean="0">
                <a:solidFill>
                  <a:srgbClr val="45A5AF"/>
                </a:solidFill>
                <a:latin typeface="Century Gothic" panose="020B0502020202020204" pitchFamily="34" charset="0"/>
              </a:rPr>
              <a:t>17</a:t>
            </a:fld>
            <a:endParaRPr lang="ja-JP" altLang="en-US" sz="800" b="1" dirty="0">
              <a:solidFill>
                <a:srgbClr val="45A5AF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タイトル 1">
            <a:extLst>
              <a:ext uri="{FF2B5EF4-FFF2-40B4-BE49-F238E27FC236}">
                <a16:creationId xmlns:a16="http://schemas.microsoft.com/office/drawing/2014/main" id="{4125BF80-AE22-4AE4-8A57-992DA119F6FD}"/>
              </a:ext>
            </a:extLst>
          </p:cNvPr>
          <p:cNvSpPr txBox="1">
            <a:spLocks/>
          </p:cNvSpPr>
          <p:nvPr/>
        </p:nvSpPr>
        <p:spPr>
          <a:xfrm>
            <a:off x="66814" y="-138048"/>
            <a:ext cx="5864283" cy="1020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b="1" dirty="0">
                <a:solidFill>
                  <a:srgbClr val="2E6CA4"/>
                </a:solidFill>
                <a:latin typeface="源柔ゴシック Heavy" panose="020B0702020203020207" pitchFamily="50" charset="-128"/>
                <a:ea typeface="源柔ゴシック Heavy" panose="020B0702020203020207" pitchFamily="50" charset="-128"/>
                <a:cs typeface="源柔ゴシック Heavy" panose="020B0702020203020207" pitchFamily="50" charset="-128"/>
              </a:rPr>
              <a:t>NSI-Satellite Data Pipeline</a:t>
            </a:r>
            <a:endParaRPr lang="ja-JP" altLang="en-US" sz="3200" b="1" dirty="0">
              <a:solidFill>
                <a:srgbClr val="2E6CA4"/>
              </a:solidFill>
              <a:latin typeface="源柔ゴシック Heavy" panose="020B0702020203020207" pitchFamily="50" charset="-128"/>
              <a:ea typeface="源柔ゴシック Heavy" panose="020B0702020203020207" pitchFamily="50" charset="-128"/>
              <a:cs typeface="源柔ゴシック Heavy" panose="020B0702020203020207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6F92E4FA-2C34-4577-B96E-4C158BDCD2A9}"/>
              </a:ext>
            </a:extLst>
          </p:cNvPr>
          <p:cNvSpPr txBox="1"/>
          <p:nvPr/>
        </p:nvSpPr>
        <p:spPr>
          <a:xfrm>
            <a:off x="615167" y="984431"/>
            <a:ext cx="1143693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b="1" dirty="0">
                <a:solidFill>
                  <a:srgbClr val="4091A5"/>
                </a:solidFill>
                <a:latin typeface="源柔ゴシック Heavy" panose="020B0702020203020207" pitchFamily="50" charset="-128"/>
                <a:ea typeface="源柔ゴシック Heavy" panose="020B0702020203020207" pitchFamily="50" charset="-128"/>
                <a:cs typeface="源柔ゴシック Heavy" panose="020B0702020203020207" pitchFamily="50" charset="-128"/>
              </a:rPr>
              <a:t>It is the </a:t>
            </a:r>
            <a:r>
              <a:rPr kumimoji="1" lang="en-US" altLang="ja-JP" sz="2200" b="1" dirty="0">
                <a:solidFill>
                  <a:srgbClr val="4091A5"/>
                </a:solidFill>
                <a:latin typeface="源柔ゴシック Heavy" panose="020B0702020203020207" pitchFamily="50" charset="-128"/>
                <a:ea typeface="源柔ゴシック Heavy" panose="020B0702020203020207" pitchFamily="50" charset="-128"/>
                <a:cs typeface="源柔ゴシック Heavy" panose="020B0702020203020207" pitchFamily="50" charset="-128"/>
              </a:rPr>
              <a:t>platform that automates and systemizes a series of processes from </a:t>
            </a:r>
          </a:p>
          <a:p>
            <a:r>
              <a:rPr kumimoji="1" lang="en-US" altLang="ja-JP" sz="2200" b="1" dirty="0">
                <a:solidFill>
                  <a:srgbClr val="4091A5"/>
                </a:solidFill>
                <a:latin typeface="源柔ゴシック Heavy" panose="020B0702020203020207" pitchFamily="50" charset="-128"/>
                <a:ea typeface="源柔ゴシック Heavy" panose="020B0702020203020207" pitchFamily="50" charset="-128"/>
                <a:cs typeface="源柔ゴシック Heavy" panose="020B0702020203020207" pitchFamily="50" charset="-128"/>
              </a:rPr>
              <a:t>”</a:t>
            </a:r>
            <a:r>
              <a:rPr kumimoji="1" lang="en-US" altLang="ja-JP" sz="2200" b="1" dirty="0">
                <a:solidFill>
                  <a:srgbClr val="FF0000"/>
                </a:solidFill>
                <a:latin typeface="源柔ゴシック Heavy" panose="020B0702020203020207" pitchFamily="50" charset="-128"/>
                <a:ea typeface="源柔ゴシック Heavy" panose="020B0702020203020207" pitchFamily="50" charset="-128"/>
                <a:cs typeface="源柔ゴシック Heavy" panose="020B0702020203020207" pitchFamily="50" charset="-128"/>
              </a:rPr>
              <a:t>S</a:t>
            </a:r>
            <a:r>
              <a:rPr kumimoji="1" lang="en-US" altLang="ja-JP" sz="2200" b="1" dirty="0">
                <a:solidFill>
                  <a:srgbClr val="4091A5"/>
                </a:solidFill>
                <a:latin typeface="源柔ゴシック Heavy" panose="020B0702020203020207" pitchFamily="50" charset="-128"/>
                <a:ea typeface="源柔ゴシック Heavy" panose="020B0702020203020207" pitchFamily="50" charset="-128"/>
                <a:cs typeface="源柔ゴシック Heavy" panose="020B0702020203020207" pitchFamily="50" charset="-128"/>
              </a:rPr>
              <a:t>election”, “</a:t>
            </a:r>
            <a:r>
              <a:rPr kumimoji="1" lang="en-US" altLang="ja-JP" sz="2200" b="1" dirty="0">
                <a:solidFill>
                  <a:srgbClr val="FF0000"/>
                </a:solidFill>
                <a:latin typeface="源柔ゴシック Heavy" panose="020B0702020203020207" pitchFamily="50" charset="-128"/>
                <a:ea typeface="源柔ゴシック Heavy" panose="020B0702020203020207" pitchFamily="50" charset="-128"/>
                <a:cs typeface="源柔ゴシック Heavy" panose="020B0702020203020207" pitchFamily="50" charset="-128"/>
              </a:rPr>
              <a:t>I</a:t>
            </a:r>
            <a:r>
              <a:rPr kumimoji="1" lang="en-US" altLang="ja-JP" sz="2200" b="1" dirty="0">
                <a:solidFill>
                  <a:srgbClr val="4091A5"/>
                </a:solidFill>
                <a:latin typeface="源柔ゴシック Heavy" panose="020B0702020203020207" pitchFamily="50" charset="-128"/>
                <a:ea typeface="源柔ゴシック Heavy" panose="020B0702020203020207" pitchFamily="50" charset="-128"/>
                <a:cs typeface="源柔ゴシック Heavy" panose="020B0702020203020207" pitchFamily="50" charset="-128"/>
              </a:rPr>
              <a:t>ntegration”, “</a:t>
            </a:r>
            <a:r>
              <a:rPr kumimoji="1" lang="en-US" altLang="ja-JP" sz="2200" b="1" dirty="0">
                <a:solidFill>
                  <a:srgbClr val="FF0000"/>
                </a:solidFill>
                <a:latin typeface="源柔ゴシック Heavy" panose="020B0702020203020207" pitchFamily="50" charset="-128"/>
                <a:ea typeface="源柔ゴシック Heavy" panose="020B0702020203020207" pitchFamily="50" charset="-128"/>
                <a:cs typeface="源柔ゴシック Heavy" panose="020B0702020203020207" pitchFamily="50" charset="-128"/>
              </a:rPr>
              <a:t>A</a:t>
            </a:r>
            <a:r>
              <a:rPr kumimoji="1" lang="en-US" altLang="ja-JP" sz="2200" b="1" dirty="0">
                <a:solidFill>
                  <a:srgbClr val="4091A5"/>
                </a:solidFill>
                <a:latin typeface="源柔ゴシック Heavy" panose="020B0702020203020207" pitchFamily="50" charset="-128"/>
                <a:ea typeface="源柔ゴシック Heavy" panose="020B0702020203020207" pitchFamily="50" charset="-128"/>
                <a:cs typeface="源柔ゴシック Heavy" panose="020B0702020203020207" pitchFamily="50" charset="-128"/>
              </a:rPr>
              <a:t>nalysis”, and “</a:t>
            </a:r>
            <a:r>
              <a:rPr kumimoji="1" lang="en-US" altLang="ja-JP" sz="2200" b="1" dirty="0">
                <a:solidFill>
                  <a:srgbClr val="FF0000"/>
                </a:solidFill>
                <a:latin typeface="源柔ゴシック Heavy" panose="020B0702020203020207" pitchFamily="50" charset="-128"/>
                <a:ea typeface="源柔ゴシック Heavy" panose="020B0702020203020207" pitchFamily="50" charset="-128"/>
                <a:cs typeface="源柔ゴシック Heavy" panose="020B0702020203020207" pitchFamily="50" charset="-128"/>
              </a:rPr>
              <a:t>P</a:t>
            </a:r>
            <a:r>
              <a:rPr kumimoji="1" lang="en-US" altLang="ja-JP" sz="2200" b="1" dirty="0">
                <a:solidFill>
                  <a:srgbClr val="4091A5"/>
                </a:solidFill>
                <a:latin typeface="源柔ゴシック Heavy" panose="020B0702020203020207" pitchFamily="50" charset="-128"/>
                <a:ea typeface="源柔ゴシック Heavy" panose="020B0702020203020207" pitchFamily="50" charset="-128"/>
                <a:cs typeface="源柔ゴシック Heavy" panose="020B0702020203020207" pitchFamily="50" charset="-128"/>
              </a:rPr>
              <a:t>rovision” of  multiple satellite data</a:t>
            </a:r>
            <a:r>
              <a:rPr kumimoji="1" lang="en-US" altLang="ja-JP" sz="2400" b="1" dirty="0">
                <a:solidFill>
                  <a:srgbClr val="4091A5"/>
                </a:solidFill>
                <a:latin typeface="源柔ゴシック Heavy" panose="020B0702020203020207" pitchFamily="50" charset="-128"/>
                <a:ea typeface="源柔ゴシック Heavy" panose="020B0702020203020207" pitchFamily="50" charset="-128"/>
                <a:cs typeface="源柔ゴシック Heavy" panose="020B0702020203020207" pitchFamily="50" charset="-128"/>
              </a:rPr>
              <a:t>.</a:t>
            </a:r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790CC94F-05CC-42CD-B289-25150DD811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4830" y="1822354"/>
            <a:ext cx="6541594" cy="4874129"/>
          </a:xfrm>
          <a:prstGeom prst="rect">
            <a:avLst/>
          </a:prstGeom>
        </p:spPr>
      </p:pic>
      <p:pic>
        <p:nvPicPr>
          <p:cNvPr id="26" name="Picture 19">
            <a:extLst>
              <a:ext uri="{FF2B5EF4-FFF2-40B4-BE49-F238E27FC236}">
                <a16:creationId xmlns:a16="http://schemas.microsoft.com/office/drawing/2014/main" id="{A25F9F05-F436-40A4-AFEC-33DE239CCC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792" y="1748457"/>
            <a:ext cx="3279358" cy="4553869"/>
          </a:xfrm>
          <a:prstGeom prst="rect">
            <a:avLst/>
          </a:prstGeom>
        </p:spPr>
      </p:pic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7AD4A718-6F2E-4764-9D98-BA4584B372E8}"/>
              </a:ext>
            </a:extLst>
          </p:cNvPr>
          <p:cNvSpPr/>
          <p:nvPr/>
        </p:nvSpPr>
        <p:spPr>
          <a:xfrm flipV="1">
            <a:off x="97582" y="562524"/>
            <a:ext cx="1035170" cy="158614"/>
          </a:xfrm>
          <a:prstGeom prst="rect">
            <a:avLst/>
          </a:prstGeom>
          <a:solidFill>
            <a:srgbClr val="45A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0F8759DF-5CDB-40E1-AB47-C2E9048A46F5}"/>
              </a:ext>
            </a:extLst>
          </p:cNvPr>
          <p:cNvGrpSpPr/>
          <p:nvPr/>
        </p:nvGrpSpPr>
        <p:grpSpPr>
          <a:xfrm>
            <a:off x="10679324" y="2050749"/>
            <a:ext cx="527391" cy="4005959"/>
            <a:chOff x="10679324" y="2050749"/>
            <a:chExt cx="527391" cy="4005959"/>
          </a:xfrm>
        </p:grpSpPr>
        <p:sp>
          <p:nvSpPr>
            <p:cNvPr id="3" name="矢印: 上向き折線 2">
              <a:extLst>
                <a:ext uri="{FF2B5EF4-FFF2-40B4-BE49-F238E27FC236}">
                  <a16:creationId xmlns:a16="http://schemas.microsoft.com/office/drawing/2014/main" id="{6F96DE2E-AC8A-414C-8ED2-0FB8BB12FBDC}"/>
                </a:ext>
              </a:extLst>
            </p:cNvPr>
            <p:cNvSpPr/>
            <p:nvPr/>
          </p:nvSpPr>
          <p:spPr>
            <a:xfrm rot="5400000" flipV="1">
              <a:off x="9068962" y="3993787"/>
              <a:ext cx="3748114" cy="377727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減算記号 3">
              <a:extLst>
                <a:ext uri="{FF2B5EF4-FFF2-40B4-BE49-F238E27FC236}">
                  <a16:creationId xmlns:a16="http://schemas.microsoft.com/office/drawing/2014/main" id="{E97207A3-7027-4ECF-A626-509D7B6037B3}"/>
                </a:ext>
              </a:extLst>
            </p:cNvPr>
            <p:cNvSpPr/>
            <p:nvPr/>
          </p:nvSpPr>
          <p:spPr>
            <a:xfrm>
              <a:off x="10679324" y="2050749"/>
              <a:ext cx="527391" cy="437270"/>
            </a:xfrm>
            <a:prstGeom prst="mathMin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C9BDD0AB-F573-4378-AD5E-E9ADDD4EDC38}"/>
              </a:ext>
            </a:extLst>
          </p:cNvPr>
          <p:cNvGrpSpPr/>
          <p:nvPr/>
        </p:nvGrpSpPr>
        <p:grpSpPr>
          <a:xfrm>
            <a:off x="10679324" y="3336634"/>
            <a:ext cx="944911" cy="3097125"/>
            <a:chOff x="10679324" y="3336634"/>
            <a:chExt cx="944911" cy="3097125"/>
          </a:xfrm>
        </p:grpSpPr>
        <p:sp>
          <p:nvSpPr>
            <p:cNvPr id="34" name="減算記号 33">
              <a:extLst>
                <a:ext uri="{FF2B5EF4-FFF2-40B4-BE49-F238E27FC236}">
                  <a16:creationId xmlns:a16="http://schemas.microsoft.com/office/drawing/2014/main" id="{CFDFDE46-BB99-4960-945B-A88D06123FB6}"/>
                </a:ext>
              </a:extLst>
            </p:cNvPr>
            <p:cNvSpPr/>
            <p:nvPr/>
          </p:nvSpPr>
          <p:spPr>
            <a:xfrm>
              <a:off x="10679324" y="3336634"/>
              <a:ext cx="944911" cy="382094"/>
            </a:xfrm>
            <a:prstGeom prst="mathMin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矢印: 上向き折線 10">
              <a:extLst>
                <a:ext uri="{FF2B5EF4-FFF2-40B4-BE49-F238E27FC236}">
                  <a16:creationId xmlns:a16="http://schemas.microsoft.com/office/drawing/2014/main" id="{DCFC98C1-8F32-4318-A0A0-D5C0C42504B8}"/>
                </a:ext>
              </a:extLst>
            </p:cNvPr>
            <p:cNvSpPr/>
            <p:nvPr/>
          </p:nvSpPr>
          <p:spPr>
            <a:xfrm rot="5400000" flipV="1">
              <a:off x="9720064" y="4661440"/>
              <a:ext cx="2863430" cy="681207"/>
            </a:xfrm>
            <a:prstGeom prst="bentUpArrow">
              <a:avLst>
                <a:gd name="adj1" fmla="val 12928"/>
                <a:gd name="adj2" fmla="val 21256"/>
                <a:gd name="adj3" fmla="val 2010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630594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タイトル 1">
            <a:extLst>
              <a:ext uri="{FF2B5EF4-FFF2-40B4-BE49-F238E27FC236}">
                <a16:creationId xmlns:a16="http://schemas.microsoft.com/office/drawing/2014/main" id="{B97B76A1-DAB8-10AC-F505-6393F9149D85}"/>
              </a:ext>
            </a:extLst>
          </p:cNvPr>
          <p:cNvSpPr txBox="1">
            <a:spLocks/>
          </p:cNvSpPr>
          <p:nvPr/>
        </p:nvSpPr>
        <p:spPr>
          <a:xfrm>
            <a:off x="146020" y="-87465"/>
            <a:ext cx="10577512" cy="1020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3200" b="1" dirty="0">
              <a:solidFill>
                <a:srgbClr val="2E6CA4"/>
              </a:solidFill>
              <a:latin typeface="源柔ゴシックL Heavy" panose="020B0702020203020207" pitchFamily="50" charset="-128"/>
              <a:ea typeface="源柔ゴシックL Heavy" panose="020B0702020203020207" pitchFamily="50" charset="-128"/>
              <a:cs typeface="源柔ゴシックL Heavy" panose="020B0702020203020207" pitchFamily="50" charset="-128"/>
            </a:endParaRPr>
          </a:p>
        </p:txBody>
      </p: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4BF05527-3587-513F-CF40-E1EED776DC51}"/>
              </a:ext>
            </a:extLst>
          </p:cNvPr>
          <p:cNvGrpSpPr/>
          <p:nvPr/>
        </p:nvGrpSpPr>
        <p:grpSpPr>
          <a:xfrm>
            <a:off x="66814" y="6391112"/>
            <a:ext cx="4201620" cy="428919"/>
            <a:chOff x="79079" y="6332475"/>
            <a:chExt cx="4201620" cy="428919"/>
          </a:xfrm>
        </p:grpSpPr>
        <p:sp>
          <p:nvSpPr>
            <p:cNvPr id="29" name="フッター プレースホルダー 1">
              <a:extLst>
                <a:ext uri="{FF2B5EF4-FFF2-40B4-BE49-F238E27FC236}">
                  <a16:creationId xmlns:a16="http://schemas.microsoft.com/office/drawing/2014/main" id="{B4792FA9-FBC2-2486-BCF1-5FB9606C8FAF}"/>
                </a:ext>
              </a:extLst>
            </p:cNvPr>
            <p:cNvSpPr txBox="1">
              <a:spLocks/>
            </p:cNvSpPr>
            <p:nvPr/>
          </p:nvSpPr>
          <p:spPr>
            <a:xfrm>
              <a:off x="79079" y="6522014"/>
              <a:ext cx="4201620" cy="239380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ctr" defTabSz="457200" rtl="0" eaLnBrk="1" latinLnBrk="0" hangingPunct="1">
                <a:defRPr sz="1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ja-JP" sz="800" b="1" dirty="0">
                  <a:solidFill>
                    <a:srgbClr val="45A5AF"/>
                  </a:solidFill>
                  <a:latin typeface="Century Gothic" panose="020B0502020202020204" pitchFamily="34" charset="0"/>
                </a:rPr>
                <a:t>Copyright © 2024 New Space Intelligence Inc. All rights reserved. </a:t>
              </a:r>
              <a:endParaRPr lang="ja-JP" altLang="en-US" sz="800" b="1" dirty="0">
                <a:solidFill>
                  <a:srgbClr val="45A5AF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277029E7-3746-90C6-726C-1F9E783E9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021" y="6332475"/>
              <a:ext cx="364866" cy="239380"/>
            </a:xfrm>
            <a:prstGeom prst="rect">
              <a:avLst/>
            </a:prstGeom>
          </p:spPr>
        </p:pic>
        <p:pic>
          <p:nvPicPr>
            <p:cNvPr id="31" name="図 30">
              <a:extLst>
                <a:ext uri="{FF2B5EF4-FFF2-40B4-BE49-F238E27FC236}">
                  <a16:creationId xmlns:a16="http://schemas.microsoft.com/office/drawing/2014/main" id="{C74E5B32-520D-4A84-8C4E-A3C9FF8CF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887" y="6427030"/>
              <a:ext cx="1268260" cy="150606"/>
            </a:xfrm>
            <a:prstGeom prst="rect">
              <a:avLst/>
            </a:prstGeom>
          </p:spPr>
        </p:pic>
      </p:grpSp>
      <p:pic>
        <p:nvPicPr>
          <p:cNvPr id="6" name="Picture 2" descr="CEOS Logo | CEOS | Committee on Earth Observation Satellites">
            <a:extLst>
              <a:ext uri="{FF2B5EF4-FFF2-40B4-BE49-F238E27FC236}">
                <a16:creationId xmlns:a16="http://schemas.microsoft.com/office/drawing/2014/main" id="{8E006D02-026E-D5C8-D358-5635423AFC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81"/>
          <a:stretch/>
        </p:blipFill>
        <p:spPr bwMode="auto">
          <a:xfrm>
            <a:off x="10728623" y="-6526"/>
            <a:ext cx="1463377" cy="57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フッター プレースホルダー 1">
            <a:extLst>
              <a:ext uri="{FF2B5EF4-FFF2-40B4-BE49-F238E27FC236}">
                <a16:creationId xmlns:a16="http://schemas.microsoft.com/office/drawing/2014/main" id="{5F633FD8-5799-B6F8-FD90-A3AC0D75C01C}"/>
              </a:ext>
            </a:extLst>
          </p:cNvPr>
          <p:cNvSpPr txBox="1">
            <a:spLocks/>
          </p:cNvSpPr>
          <p:nvPr/>
        </p:nvSpPr>
        <p:spPr>
          <a:xfrm>
            <a:off x="11432708" y="6614873"/>
            <a:ext cx="681207" cy="2252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800" b="1" dirty="0">
                <a:solidFill>
                  <a:srgbClr val="45A5AF"/>
                </a:solidFill>
                <a:latin typeface="Century Gothic" panose="020B0502020202020204" pitchFamily="34" charset="0"/>
              </a:rPr>
              <a:t>Slide #</a:t>
            </a:r>
            <a:fld id="{CEF0DE87-1B56-F944-BA1C-15A496C34080}" type="slidenum">
              <a:rPr lang="en-US" altLang="ja-JP" sz="800" b="1" smtClean="0">
                <a:solidFill>
                  <a:srgbClr val="45A5AF"/>
                </a:solidFill>
                <a:latin typeface="Century Gothic" panose="020B0502020202020204" pitchFamily="34" charset="0"/>
              </a:rPr>
              <a:t>18</a:t>
            </a:fld>
            <a:endParaRPr lang="ja-JP" altLang="en-US" sz="800" b="1" dirty="0">
              <a:solidFill>
                <a:srgbClr val="45A5AF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895D3BB-91EC-4D04-894C-4B1F14467798}"/>
              </a:ext>
            </a:extLst>
          </p:cNvPr>
          <p:cNvSpPr txBox="1"/>
          <p:nvPr/>
        </p:nvSpPr>
        <p:spPr>
          <a:xfrm>
            <a:off x="970138" y="1635742"/>
            <a:ext cx="2516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solidFill>
                  <a:srgbClr val="4CA7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SATELLITE DATA SELECTION</a:t>
            </a:r>
            <a:endParaRPr kumimoji="1" lang="ja-JP" altLang="en-US" b="1" dirty="0">
              <a:solidFill>
                <a:srgbClr val="4CA7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E68BE07-08C5-4BD5-A1F7-7CD207DCCE49}"/>
              </a:ext>
            </a:extLst>
          </p:cNvPr>
          <p:cNvSpPr/>
          <p:nvPr/>
        </p:nvSpPr>
        <p:spPr>
          <a:xfrm>
            <a:off x="3927587" y="1395991"/>
            <a:ext cx="38553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ja-JP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Multi-satellite navigation and  Selection using the Ansys Systems Tool Kit (STK), Specially for</a:t>
            </a:r>
            <a:r>
              <a:rPr lang="en-US" altLang="ja-JP" dirty="0"/>
              <a:t> </a:t>
            </a:r>
            <a:r>
              <a:rPr lang="en-US" altLang="ja-JP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Virtual Constellation </a:t>
            </a:r>
            <a:endParaRPr lang="en-JP" altLang="ja-JP" dirty="0"/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5B07D7F0-EBA8-43BF-8C95-0B155F9BD7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839" y="1331424"/>
            <a:ext cx="1543819" cy="1140910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021D7B88-4DB0-481F-B79D-30883009CF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023" y="1307065"/>
            <a:ext cx="2118465" cy="1140909"/>
          </a:xfrm>
          <a:prstGeom prst="rect">
            <a:avLst/>
          </a:prstGeom>
        </p:spPr>
      </p:pic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0AF8D611-7C52-4C5A-80F0-3D0A1EC305B7}"/>
              </a:ext>
            </a:extLst>
          </p:cNvPr>
          <p:cNvCxnSpPr/>
          <p:nvPr/>
        </p:nvCxnSpPr>
        <p:spPr>
          <a:xfrm>
            <a:off x="816615" y="3103156"/>
            <a:ext cx="10955383" cy="0"/>
          </a:xfrm>
          <a:prstGeom prst="line">
            <a:avLst/>
          </a:prstGeom>
          <a:ln w="41275">
            <a:solidFill>
              <a:srgbClr val="5B9F8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表 19">
            <a:extLst>
              <a:ext uri="{FF2B5EF4-FFF2-40B4-BE49-F238E27FC236}">
                <a16:creationId xmlns:a16="http://schemas.microsoft.com/office/drawing/2014/main" id="{43FF8E98-2929-407B-955B-883F3887D9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7410530"/>
              </p:ext>
            </p:extLst>
          </p:nvPr>
        </p:nvGraphicFramePr>
        <p:xfrm>
          <a:off x="326003" y="351084"/>
          <a:ext cx="10002741" cy="4735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2915">
                  <a:extLst>
                    <a:ext uri="{9D8B030D-6E8A-4147-A177-3AD203B41FA5}">
                      <a16:colId xmlns:a16="http://schemas.microsoft.com/office/drawing/2014/main" val="144900813"/>
                    </a:ext>
                  </a:extLst>
                </a:gridCol>
                <a:gridCol w="6559826">
                  <a:extLst>
                    <a:ext uri="{9D8B030D-6E8A-4147-A177-3AD203B41FA5}">
                      <a16:colId xmlns:a16="http://schemas.microsoft.com/office/drawing/2014/main" val="3401282439"/>
                    </a:ext>
                  </a:extLst>
                </a:gridCol>
              </a:tblGrid>
              <a:tr h="47350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DEVELOPMENTAL STEPS</a:t>
                      </a:r>
                      <a:endParaRPr kumimoji="1" lang="ja-JP" altLang="en-US" dirty="0"/>
                    </a:p>
                  </a:txBody>
                  <a:tcPr>
                    <a:solidFill>
                      <a:srgbClr val="4CA7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METHOD</a:t>
                      </a:r>
                      <a:endParaRPr kumimoji="1" lang="ja-JP" altLang="en-US" dirty="0"/>
                    </a:p>
                  </a:txBody>
                  <a:tcPr anchor="ctr">
                    <a:solidFill>
                      <a:srgbClr val="4CA7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3381378"/>
                  </a:ext>
                </a:extLst>
              </a:tr>
            </a:tbl>
          </a:graphicData>
        </a:graphic>
      </p:graphicFrame>
      <p:sp>
        <p:nvSpPr>
          <p:cNvPr id="21" name="正方形/長方形 10">
            <a:extLst>
              <a:ext uri="{FF2B5EF4-FFF2-40B4-BE49-F238E27FC236}">
                <a16:creationId xmlns:a16="http://schemas.microsoft.com/office/drawing/2014/main" id="{04B476F4-331D-41F8-9573-40316531DEE6}"/>
              </a:ext>
            </a:extLst>
          </p:cNvPr>
          <p:cNvSpPr/>
          <p:nvPr/>
        </p:nvSpPr>
        <p:spPr>
          <a:xfrm>
            <a:off x="4163627" y="3254367"/>
            <a:ext cx="85256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JP" altLang="ja-JP" b="1" dirty="0">
                <a:solidFill>
                  <a:srgbClr val="4CA7AC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NSI-</a:t>
            </a:r>
            <a:r>
              <a:rPr lang="en-US" altLang="ja-JP" b="1" dirty="0">
                <a:solidFill>
                  <a:srgbClr val="4CA7AC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</a:t>
            </a:r>
            <a:r>
              <a:rPr lang="ja-JP" altLang="en-US" b="1" dirty="0">
                <a:solidFill>
                  <a:srgbClr val="4CA7AC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alibration</a:t>
            </a:r>
            <a:r>
              <a:rPr lang="en-US" altLang="ja-JP" b="1" dirty="0">
                <a:solidFill>
                  <a:srgbClr val="4CA7AC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&amp;Validation of multi-</a:t>
            </a:r>
            <a:r>
              <a:rPr lang="ja-JP" altLang="en-US" b="1" dirty="0">
                <a:solidFill>
                  <a:srgbClr val="4CA7AC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satellite data</a:t>
            </a:r>
            <a:r>
              <a:rPr lang="en-US" altLang="ja-JP" b="1" dirty="0">
                <a:solidFill>
                  <a:srgbClr val="4CA7AC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using:</a:t>
            </a: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AD0D3602-4E03-44D9-8858-6E002E54ED54}"/>
              </a:ext>
            </a:extLst>
          </p:cNvPr>
          <p:cNvSpPr/>
          <p:nvPr/>
        </p:nvSpPr>
        <p:spPr>
          <a:xfrm>
            <a:off x="4454319" y="4548177"/>
            <a:ext cx="25623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- </a:t>
            </a:r>
            <a:r>
              <a:rPr lang="en-JP" altLang="ja-JP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JP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CEOS </a:t>
            </a:r>
            <a:r>
              <a:rPr lang="en-US" altLang="ja-JP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RadCalNet</a:t>
            </a:r>
            <a:r>
              <a:rPr lang="en-US" altLang="ja-JP" b="1" dirty="0">
                <a:latin typeface="URWPalladioL"/>
              </a:rPr>
              <a:t> sites</a:t>
            </a:r>
            <a:endParaRPr lang="ja-JP" altLang="en-US" b="1" dirty="0"/>
          </a:p>
        </p:txBody>
      </p:sp>
      <p:grpSp>
        <p:nvGrpSpPr>
          <p:cNvPr id="26" name="Group 9">
            <a:extLst>
              <a:ext uri="{FF2B5EF4-FFF2-40B4-BE49-F238E27FC236}">
                <a16:creationId xmlns:a16="http://schemas.microsoft.com/office/drawing/2014/main" id="{3151142F-D5A9-496B-B9E2-3050C56C7151}"/>
              </a:ext>
            </a:extLst>
          </p:cNvPr>
          <p:cNvGrpSpPr/>
          <p:nvPr/>
        </p:nvGrpSpPr>
        <p:grpSpPr>
          <a:xfrm>
            <a:off x="7700221" y="3950174"/>
            <a:ext cx="2262692" cy="1564034"/>
            <a:chOff x="418829" y="1598605"/>
            <a:chExt cx="6205500" cy="3598147"/>
          </a:xfrm>
        </p:grpSpPr>
        <p:pic>
          <p:nvPicPr>
            <p:cNvPr id="32" name="Picture 10">
              <a:extLst>
                <a:ext uri="{FF2B5EF4-FFF2-40B4-BE49-F238E27FC236}">
                  <a16:creationId xmlns:a16="http://schemas.microsoft.com/office/drawing/2014/main" id="{5A3F97D7-E32A-4287-99B7-F6C100BD7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8829" y="1598605"/>
              <a:ext cx="6205500" cy="359814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3" name="Picture 11">
              <a:extLst>
                <a:ext uri="{FF2B5EF4-FFF2-40B4-BE49-F238E27FC236}">
                  <a16:creationId xmlns:a16="http://schemas.microsoft.com/office/drawing/2014/main" id="{A2427DA1-BC85-4CD3-BA60-424B00ED4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002959" y="2036192"/>
              <a:ext cx="1093041" cy="439530"/>
            </a:xfrm>
            <a:prstGeom prst="rect">
              <a:avLst/>
            </a:prstGeom>
          </p:spPr>
        </p:pic>
      </p:grpSp>
      <p:sp>
        <p:nvSpPr>
          <p:cNvPr id="27" name="TextBox 14">
            <a:extLst>
              <a:ext uri="{FF2B5EF4-FFF2-40B4-BE49-F238E27FC236}">
                <a16:creationId xmlns:a16="http://schemas.microsoft.com/office/drawing/2014/main" id="{222A09C6-68E9-4C09-955B-258338C04A1A}"/>
              </a:ext>
            </a:extLst>
          </p:cNvPr>
          <p:cNvSpPr txBox="1"/>
          <p:nvPr/>
        </p:nvSpPr>
        <p:spPr>
          <a:xfrm>
            <a:off x="7016624" y="5797816"/>
            <a:ext cx="39111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JP" sz="1400" b="1" dirty="0"/>
              <a:t>https://ceos.org/home-2/wgcv-radcalnet/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E5A7FE01-38F0-4F3C-8B23-F547D0B4092F}"/>
              </a:ext>
            </a:extLst>
          </p:cNvPr>
          <p:cNvSpPr txBox="1"/>
          <p:nvPr/>
        </p:nvSpPr>
        <p:spPr>
          <a:xfrm>
            <a:off x="970138" y="4518738"/>
            <a:ext cx="2516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solidFill>
                  <a:srgbClr val="4CA7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SATELLITE DATA </a:t>
            </a:r>
            <a:r>
              <a:rPr lang="en-US" altLang="ja-JP" b="1" dirty="0">
                <a:solidFill>
                  <a:srgbClr val="4CA7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INTEGRATION</a:t>
            </a:r>
            <a:endParaRPr kumimoji="1" lang="ja-JP" altLang="en-US" b="1" dirty="0">
              <a:solidFill>
                <a:srgbClr val="4CA7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2974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タイトル 1">
            <a:extLst>
              <a:ext uri="{FF2B5EF4-FFF2-40B4-BE49-F238E27FC236}">
                <a16:creationId xmlns:a16="http://schemas.microsoft.com/office/drawing/2014/main" id="{B97B76A1-DAB8-10AC-F505-6393F9149D85}"/>
              </a:ext>
            </a:extLst>
          </p:cNvPr>
          <p:cNvSpPr txBox="1">
            <a:spLocks/>
          </p:cNvSpPr>
          <p:nvPr/>
        </p:nvSpPr>
        <p:spPr>
          <a:xfrm>
            <a:off x="151111" y="-64924"/>
            <a:ext cx="10577512" cy="1020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3200" b="1" dirty="0">
              <a:solidFill>
                <a:srgbClr val="2E6CA4"/>
              </a:solidFill>
              <a:latin typeface="源柔ゴシックL Heavy" panose="020B0702020203020207" pitchFamily="50" charset="-128"/>
              <a:ea typeface="源柔ゴシックL Heavy" panose="020B0702020203020207" pitchFamily="50" charset="-128"/>
              <a:cs typeface="源柔ゴシックL Heavy" panose="020B0702020203020207" pitchFamily="50" charset="-128"/>
            </a:endParaRPr>
          </a:p>
        </p:txBody>
      </p: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4BF05527-3587-513F-CF40-E1EED776DC51}"/>
              </a:ext>
            </a:extLst>
          </p:cNvPr>
          <p:cNvGrpSpPr/>
          <p:nvPr/>
        </p:nvGrpSpPr>
        <p:grpSpPr>
          <a:xfrm>
            <a:off x="66814" y="6391112"/>
            <a:ext cx="4201620" cy="428919"/>
            <a:chOff x="79079" y="6332475"/>
            <a:chExt cx="4201620" cy="428919"/>
          </a:xfrm>
        </p:grpSpPr>
        <p:sp>
          <p:nvSpPr>
            <p:cNvPr id="29" name="フッター プレースホルダー 1">
              <a:extLst>
                <a:ext uri="{FF2B5EF4-FFF2-40B4-BE49-F238E27FC236}">
                  <a16:creationId xmlns:a16="http://schemas.microsoft.com/office/drawing/2014/main" id="{B4792FA9-FBC2-2486-BCF1-5FB9606C8FAF}"/>
                </a:ext>
              </a:extLst>
            </p:cNvPr>
            <p:cNvSpPr txBox="1">
              <a:spLocks/>
            </p:cNvSpPr>
            <p:nvPr/>
          </p:nvSpPr>
          <p:spPr>
            <a:xfrm>
              <a:off x="79079" y="6522014"/>
              <a:ext cx="4201620" cy="239380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ctr" defTabSz="457200" rtl="0" eaLnBrk="1" latinLnBrk="0" hangingPunct="1">
                <a:defRPr sz="1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ja-JP" sz="800" b="1" dirty="0">
                  <a:solidFill>
                    <a:srgbClr val="45A5AF"/>
                  </a:solidFill>
                  <a:latin typeface="Century Gothic" panose="020B0502020202020204" pitchFamily="34" charset="0"/>
                </a:rPr>
                <a:t>Copyright © 2024 New Space Intelligence Inc. All rights reserved. </a:t>
              </a:r>
              <a:endParaRPr lang="ja-JP" altLang="en-US" sz="800" b="1" dirty="0">
                <a:solidFill>
                  <a:srgbClr val="45A5AF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277029E7-3746-90C6-726C-1F9E783E9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021" y="6332475"/>
              <a:ext cx="364866" cy="239380"/>
            </a:xfrm>
            <a:prstGeom prst="rect">
              <a:avLst/>
            </a:prstGeom>
          </p:spPr>
        </p:pic>
        <p:pic>
          <p:nvPicPr>
            <p:cNvPr id="31" name="図 30">
              <a:extLst>
                <a:ext uri="{FF2B5EF4-FFF2-40B4-BE49-F238E27FC236}">
                  <a16:creationId xmlns:a16="http://schemas.microsoft.com/office/drawing/2014/main" id="{C74E5B32-520D-4A84-8C4E-A3C9FF8CF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887" y="6427030"/>
              <a:ext cx="1268260" cy="150606"/>
            </a:xfrm>
            <a:prstGeom prst="rect">
              <a:avLst/>
            </a:prstGeom>
          </p:spPr>
        </p:pic>
      </p:grpSp>
      <p:pic>
        <p:nvPicPr>
          <p:cNvPr id="6" name="Picture 2" descr="CEOS Logo | CEOS | Committee on Earth Observation Satellites">
            <a:extLst>
              <a:ext uri="{FF2B5EF4-FFF2-40B4-BE49-F238E27FC236}">
                <a16:creationId xmlns:a16="http://schemas.microsoft.com/office/drawing/2014/main" id="{8E006D02-026E-D5C8-D358-5635423AFC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81"/>
          <a:stretch/>
        </p:blipFill>
        <p:spPr bwMode="auto">
          <a:xfrm>
            <a:off x="10728623" y="-6526"/>
            <a:ext cx="1463377" cy="57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フッター プレースホルダー 1">
            <a:extLst>
              <a:ext uri="{FF2B5EF4-FFF2-40B4-BE49-F238E27FC236}">
                <a16:creationId xmlns:a16="http://schemas.microsoft.com/office/drawing/2014/main" id="{5F633FD8-5799-B6F8-FD90-A3AC0D75C01C}"/>
              </a:ext>
            </a:extLst>
          </p:cNvPr>
          <p:cNvSpPr txBox="1">
            <a:spLocks/>
          </p:cNvSpPr>
          <p:nvPr/>
        </p:nvSpPr>
        <p:spPr>
          <a:xfrm>
            <a:off x="11432708" y="6614873"/>
            <a:ext cx="681207" cy="2252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800" b="1" dirty="0">
                <a:solidFill>
                  <a:srgbClr val="45A5AF"/>
                </a:solidFill>
                <a:latin typeface="Century Gothic" panose="020B0502020202020204" pitchFamily="34" charset="0"/>
              </a:rPr>
              <a:t>Slide #</a:t>
            </a:r>
            <a:fld id="{CEF0DE87-1B56-F944-BA1C-15A496C34080}" type="slidenum">
              <a:rPr lang="en-US" altLang="ja-JP" sz="800" b="1" smtClean="0">
                <a:solidFill>
                  <a:srgbClr val="45A5AF"/>
                </a:solidFill>
                <a:latin typeface="Century Gothic" panose="020B0502020202020204" pitchFamily="34" charset="0"/>
              </a:rPr>
              <a:t>19</a:t>
            </a:fld>
            <a:endParaRPr lang="ja-JP" altLang="en-US" sz="800" b="1" dirty="0">
              <a:solidFill>
                <a:srgbClr val="45A5AF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0" name="表 19">
            <a:extLst>
              <a:ext uri="{FF2B5EF4-FFF2-40B4-BE49-F238E27FC236}">
                <a16:creationId xmlns:a16="http://schemas.microsoft.com/office/drawing/2014/main" id="{43FF8E98-2929-407B-955B-883F3887D9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8144628"/>
              </p:ext>
            </p:extLst>
          </p:nvPr>
        </p:nvGraphicFramePr>
        <p:xfrm>
          <a:off x="66814" y="194079"/>
          <a:ext cx="10374424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350">
                  <a:extLst>
                    <a:ext uri="{9D8B030D-6E8A-4147-A177-3AD203B41FA5}">
                      <a16:colId xmlns:a16="http://schemas.microsoft.com/office/drawing/2014/main" val="144900813"/>
                    </a:ext>
                  </a:extLst>
                </a:gridCol>
                <a:gridCol w="8394074">
                  <a:extLst>
                    <a:ext uri="{9D8B030D-6E8A-4147-A177-3AD203B41FA5}">
                      <a16:colId xmlns:a16="http://schemas.microsoft.com/office/drawing/2014/main" val="3401282439"/>
                    </a:ext>
                  </a:extLst>
                </a:gridCol>
              </a:tblGrid>
              <a:tr h="48000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DEVELOPMENTAL STEPS</a:t>
                      </a:r>
                      <a:endParaRPr kumimoji="1" lang="ja-JP" altLang="en-U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4CA7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0" dirty="0"/>
                        <a:t>METHOD</a:t>
                      </a:r>
                      <a:endParaRPr kumimoji="1" lang="ja-JP" altLang="en-US" b="0" dirty="0"/>
                    </a:p>
                  </a:txBody>
                  <a:tcPr anchor="ctr">
                    <a:solidFill>
                      <a:srgbClr val="4CA7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3381378"/>
                  </a:ext>
                </a:extLst>
              </a:tr>
            </a:tbl>
          </a:graphicData>
        </a:graphic>
      </p:graphicFrame>
      <p:grpSp>
        <p:nvGrpSpPr>
          <p:cNvPr id="23" name="Group 45">
            <a:extLst>
              <a:ext uri="{FF2B5EF4-FFF2-40B4-BE49-F238E27FC236}">
                <a16:creationId xmlns:a16="http://schemas.microsoft.com/office/drawing/2014/main" id="{58165D2C-524E-4254-9655-880ED0AA6556}"/>
              </a:ext>
            </a:extLst>
          </p:cNvPr>
          <p:cNvGrpSpPr/>
          <p:nvPr/>
        </p:nvGrpSpPr>
        <p:grpSpPr>
          <a:xfrm>
            <a:off x="3218927" y="4054149"/>
            <a:ext cx="8170496" cy="2825779"/>
            <a:chOff x="2354146" y="4225154"/>
            <a:chExt cx="8170496" cy="2825779"/>
          </a:xfrm>
        </p:grpSpPr>
        <p:sp>
          <p:nvSpPr>
            <p:cNvPr id="24" name="TextBox 15">
              <a:extLst>
                <a:ext uri="{FF2B5EF4-FFF2-40B4-BE49-F238E27FC236}">
                  <a16:creationId xmlns:a16="http://schemas.microsoft.com/office/drawing/2014/main" id="{83189C00-A122-4D0E-840F-CA2EC2F1085F}"/>
                </a:ext>
              </a:extLst>
            </p:cNvPr>
            <p:cNvSpPr txBox="1"/>
            <p:nvPr/>
          </p:nvSpPr>
          <p:spPr>
            <a:xfrm>
              <a:off x="7619921" y="6743156"/>
              <a:ext cx="290472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JP" sz="1400" b="1" dirty="0"/>
                <a:t>https://www.labsphere.com/</a:t>
              </a:r>
            </a:p>
          </p:txBody>
        </p:sp>
        <p:pic>
          <p:nvPicPr>
            <p:cNvPr id="35" name="図 34">
              <a:extLst>
                <a:ext uri="{FF2B5EF4-FFF2-40B4-BE49-F238E27FC236}">
                  <a16:creationId xmlns:a16="http://schemas.microsoft.com/office/drawing/2014/main" id="{7384A08E-A450-41C5-A8E8-87F12F768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9961" y="4861635"/>
              <a:ext cx="2050763" cy="1881521"/>
            </a:xfrm>
            <a:prstGeom prst="rect">
              <a:avLst/>
            </a:prstGeom>
          </p:spPr>
        </p:pic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9972820D-8CB6-4908-A55A-4BF37374209A}"/>
                </a:ext>
              </a:extLst>
            </p:cNvPr>
            <p:cNvSpPr/>
            <p:nvPr/>
          </p:nvSpPr>
          <p:spPr>
            <a:xfrm>
              <a:off x="2354146" y="5300873"/>
              <a:ext cx="495437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b="1" dirty="0">
                  <a:latin typeface="URWPalladioL"/>
                  <a:ea typeface="Meiryo UI" panose="020B0604030504040204" pitchFamily="50" charset="-128"/>
                  <a:cs typeface="Arial" panose="020B0604020202020204" pitchFamily="34" charset="0"/>
                </a:rPr>
                <a:t> -  T</a:t>
              </a:r>
              <a:r>
                <a:rPr lang="en-US" altLang="ja-JP" b="1" dirty="0">
                  <a:latin typeface="URWPalladioL"/>
                </a:rPr>
                <a:t>he NSI-mirror reflector   FLAIRE LANTENT   </a:t>
              </a:r>
            </a:p>
            <a:p>
              <a:r>
                <a:rPr lang="en-US" altLang="ja-JP" b="1" dirty="0">
                  <a:latin typeface="URWPalladioL"/>
                </a:rPr>
                <a:t>        automated system  at Ube, Yamaguchi, Japan</a:t>
              </a:r>
              <a:endParaRPr lang="ja-JP" altLang="en-US" b="1" dirty="0"/>
            </a:p>
          </p:txBody>
        </p:sp>
        <p:sp>
          <p:nvSpPr>
            <p:cNvPr id="37" name="矢印: 下 36">
              <a:extLst>
                <a:ext uri="{FF2B5EF4-FFF2-40B4-BE49-F238E27FC236}">
                  <a16:creationId xmlns:a16="http://schemas.microsoft.com/office/drawing/2014/main" id="{EBB1AFD9-F460-4D41-BCBD-2408814051B0}"/>
                </a:ext>
              </a:extLst>
            </p:cNvPr>
            <p:cNvSpPr/>
            <p:nvPr/>
          </p:nvSpPr>
          <p:spPr>
            <a:xfrm rot="19354740">
              <a:off x="7078860" y="4225154"/>
              <a:ext cx="193595" cy="62398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3D229F3D-4984-4A54-AFDD-8BAD8C783B65}"/>
              </a:ext>
            </a:extLst>
          </p:cNvPr>
          <p:cNvGrpSpPr/>
          <p:nvPr/>
        </p:nvGrpSpPr>
        <p:grpSpPr>
          <a:xfrm>
            <a:off x="3219176" y="1363955"/>
            <a:ext cx="8894739" cy="2495608"/>
            <a:chOff x="3219176" y="1363955"/>
            <a:chExt cx="8894739" cy="2495608"/>
          </a:xfrm>
        </p:grpSpPr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55403C74-A51F-4305-90A3-B74EEC668680}"/>
                </a:ext>
              </a:extLst>
            </p:cNvPr>
            <p:cNvSpPr/>
            <p:nvPr/>
          </p:nvSpPr>
          <p:spPr>
            <a:xfrm>
              <a:off x="3219176" y="2668323"/>
              <a:ext cx="314234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b="1" dirty="0">
                  <a:latin typeface="URWPalladioL"/>
                  <a:ea typeface="Meiryo UI" panose="020B0604030504040204" pitchFamily="50" charset="-128"/>
                  <a:cs typeface="Arial" panose="020B0604020202020204" pitchFamily="34" charset="0"/>
                </a:rPr>
                <a:t> -  T</a:t>
              </a:r>
              <a:r>
                <a:rPr lang="en-US" altLang="ja-JP" b="1" dirty="0">
                  <a:latin typeface="URWPalladioL"/>
                </a:rPr>
                <a:t>he NSI-mirror reflector </a:t>
              </a:r>
              <a:endParaRPr lang="ja-JP" altLang="en-US" b="1" dirty="0"/>
            </a:p>
          </p:txBody>
        </p:sp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E54CDE94-F074-44D4-AA10-E2FEB6C40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69691" y="1931522"/>
              <a:ext cx="1844224" cy="1635121"/>
            </a:xfrm>
            <a:prstGeom prst="rect">
              <a:avLst/>
            </a:prstGeom>
          </p:spPr>
        </p:pic>
        <p:grpSp>
          <p:nvGrpSpPr>
            <p:cNvPr id="41" name="Group 28">
              <a:extLst>
                <a:ext uri="{FF2B5EF4-FFF2-40B4-BE49-F238E27FC236}">
                  <a16:creationId xmlns:a16="http://schemas.microsoft.com/office/drawing/2014/main" id="{5BBB635C-6237-4D1C-9BC8-1ECF2D3BCDE2}"/>
                </a:ext>
              </a:extLst>
            </p:cNvPr>
            <p:cNvGrpSpPr/>
            <p:nvPr/>
          </p:nvGrpSpPr>
          <p:grpSpPr>
            <a:xfrm>
              <a:off x="8351218" y="2367372"/>
              <a:ext cx="1853606" cy="1492191"/>
              <a:chOff x="7920516" y="2915410"/>
              <a:chExt cx="1853606" cy="1492191"/>
            </a:xfrm>
          </p:grpSpPr>
          <p:sp>
            <p:nvSpPr>
              <p:cNvPr id="47" name="TextBox 14">
                <a:extLst>
                  <a:ext uri="{FF2B5EF4-FFF2-40B4-BE49-F238E27FC236}">
                    <a16:creationId xmlns:a16="http://schemas.microsoft.com/office/drawing/2014/main" id="{F2441788-6331-4ECD-BE65-DBED2DD27E1B}"/>
                  </a:ext>
                </a:extLst>
              </p:cNvPr>
              <p:cNvSpPr txBox="1"/>
              <p:nvPr/>
            </p:nvSpPr>
            <p:spPr>
              <a:xfrm>
                <a:off x="7920516" y="3915158"/>
                <a:ext cx="1853606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dirty="0"/>
                  <a:t>S2 image </a:t>
                </a:r>
                <a:r>
                  <a:rPr lang="en-US" sz="1400" b="1" dirty="0"/>
                  <a:t>pixel</a:t>
                </a:r>
                <a:r>
                  <a:rPr lang="en-US" sz="1200" b="1" dirty="0"/>
                  <a:t> of the mirror</a:t>
                </a:r>
                <a:endParaRPr lang="en-JP" b="1" dirty="0"/>
              </a:p>
            </p:txBody>
          </p:sp>
          <p:pic>
            <p:nvPicPr>
              <p:cNvPr id="48" name="図 47">
                <a:extLst>
                  <a:ext uri="{FF2B5EF4-FFF2-40B4-BE49-F238E27FC236}">
                    <a16:creationId xmlns:a16="http://schemas.microsoft.com/office/drawing/2014/main" id="{D73F1B1E-302A-4432-99E9-43CF1F85D5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81930" y="2915410"/>
                <a:ext cx="1209877" cy="954107"/>
              </a:xfrm>
              <a:prstGeom prst="rect">
                <a:avLst/>
              </a:prstGeom>
            </p:spPr>
          </p:pic>
        </p:grpSp>
        <p:grpSp>
          <p:nvGrpSpPr>
            <p:cNvPr id="42" name="Group 39">
              <a:extLst>
                <a:ext uri="{FF2B5EF4-FFF2-40B4-BE49-F238E27FC236}">
                  <a16:creationId xmlns:a16="http://schemas.microsoft.com/office/drawing/2014/main" id="{779E46C4-81D0-4C7B-B62D-39C15577F8D1}"/>
                </a:ext>
              </a:extLst>
            </p:cNvPr>
            <p:cNvGrpSpPr/>
            <p:nvPr/>
          </p:nvGrpSpPr>
          <p:grpSpPr>
            <a:xfrm>
              <a:off x="6377663" y="1363955"/>
              <a:ext cx="2278412" cy="2304407"/>
              <a:chOff x="5499639" y="2576327"/>
              <a:chExt cx="2278412" cy="2304407"/>
            </a:xfrm>
          </p:grpSpPr>
          <p:sp>
            <p:nvSpPr>
              <p:cNvPr id="45" name="TextBox 14">
                <a:extLst>
                  <a:ext uri="{FF2B5EF4-FFF2-40B4-BE49-F238E27FC236}">
                    <a16:creationId xmlns:a16="http://schemas.microsoft.com/office/drawing/2014/main" id="{3AD80EAC-C3B5-40D7-8A7E-1F1ACAD44325}"/>
                  </a:ext>
                </a:extLst>
              </p:cNvPr>
              <p:cNvSpPr txBox="1"/>
              <p:nvPr/>
            </p:nvSpPr>
            <p:spPr>
              <a:xfrm>
                <a:off x="5540949" y="4603735"/>
                <a:ext cx="1853606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dirty="0"/>
                  <a:t>NSI-Mirror Reflectors </a:t>
                </a:r>
                <a:endParaRPr lang="en-JP" b="1" dirty="0"/>
              </a:p>
            </p:txBody>
          </p:sp>
          <p:pic>
            <p:nvPicPr>
              <p:cNvPr id="46" name="Picture 35">
                <a:extLst>
                  <a:ext uri="{FF2B5EF4-FFF2-40B4-BE49-F238E27FC236}">
                    <a16:creationId xmlns:a16="http://schemas.microsoft.com/office/drawing/2014/main" id="{C91E3417-7978-4791-97D6-90B7E5CB5B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499639" y="2576327"/>
                <a:ext cx="2278412" cy="2009959"/>
              </a:xfrm>
              <a:prstGeom prst="rect">
                <a:avLst/>
              </a:prstGeom>
            </p:spPr>
          </p:pic>
        </p:grpSp>
        <p:sp>
          <p:nvSpPr>
            <p:cNvPr id="43" name="Right Arrow 40">
              <a:extLst>
                <a:ext uri="{FF2B5EF4-FFF2-40B4-BE49-F238E27FC236}">
                  <a16:creationId xmlns:a16="http://schemas.microsoft.com/office/drawing/2014/main" id="{BF8E6A61-770E-40BB-AA4E-B4754709B94C}"/>
                </a:ext>
              </a:extLst>
            </p:cNvPr>
            <p:cNvSpPr/>
            <p:nvPr/>
          </p:nvSpPr>
          <p:spPr>
            <a:xfrm>
              <a:off x="8414743" y="2765851"/>
              <a:ext cx="265597" cy="130533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44" name="Right Arrow 41">
              <a:extLst>
                <a:ext uri="{FF2B5EF4-FFF2-40B4-BE49-F238E27FC236}">
                  <a16:creationId xmlns:a16="http://schemas.microsoft.com/office/drawing/2014/main" id="{F810C8CE-F647-47C0-84B8-BD48B77A422F}"/>
                </a:ext>
              </a:extLst>
            </p:cNvPr>
            <p:cNvSpPr/>
            <p:nvPr/>
          </p:nvSpPr>
          <p:spPr>
            <a:xfrm>
              <a:off x="9944696" y="2749081"/>
              <a:ext cx="265597" cy="130533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</p:grp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1CF8EB9E-95E8-456C-8B44-0521969568F4}"/>
              </a:ext>
            </a:extLst>
          </p:cNvPr>
          <p:cNvSpPr/>
          <p:nvPr/>
        </p:nvSpPr>
        <p:spPr>
          <a:xfrm>
            <a:off x="3602747" y="743013"/>
            <a:ext cx="62403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JP" altLang="ja-JP" b="1" dirty="0">
                <a:solidFill>
                  <a:srgbClr val="4CA7AC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NSI-</a:t>
            </a:r>
            <a:r>
              <a:rPr lang="en-US" altLang="ja-JP" b="1" dirty="0">
                <a:solidFill>
                  <a:srgbClr val="4CA7AC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</a:t>
            </a:r>
            <a:r>
              <a:rPr lang="ja-JP" altLang="en-US" b="1" dirty="0">
                <a:solidFill>
                  <a:srgbClr val="4CA7AC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alibration</a:t>
            </a:r>
            <a:r>
              <a:rPr lang="en-US" altLang="ja-JP" b="1" dirty="0">
                <a:solidFill>
                  <a:srgbClr val="4CA7AC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&amp;Validation of multi-</a:t>
            </a:r>
            <a:r>
              <a:rPr lang="ja-JP" altLang="en-US" b="1" dirty="0">
                <a:solidFill>
                  <a:srgbClr val="4CA7AC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satellite data</a:t>
            </a:r>
            <a:r>
              <a:rPr lang="en-US" altLang="ja-JP" b="1" dirty="0">
                <a:solidFill>
                  <a:srgbClr val="4CA7AC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using:</a:t>
            </a: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65C79FC8-C2B8-441E-8111-4998F99127ED}"/>
              </a:ext>
            </a:extLst>
          </p:cNvPr>
          <p:cNvSpPr/>
          <p:nvPr/>
        </p:nvSpPr>
        <p:spPr>
          <a:xfrm>
            <a:off x="868475" y="1782800"/>
            <a:ext cx="461665" cy="3034276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ctr"/>
            <a:r>
              <a:rPr lang="en-JP" altLang="ja-JP" b="1" dirty="0">
                <a:solidFill>
                  <a:srgbClr val="4CA7AC"/>
                </a:solidFill>
              </a:rPr>
              <a:t>Satellite Data Integration</a:t>
            </a:r>
          </a:p>
        </p:txBody>
      </p:sp>
    </p:spTree>
    <p:extLst>
      <p:ext uri="{BB962C8B-B14F-4D97-AF65-F5344CB8AC3E}">
        <p14:creationId xmlns:p14="http://schemas.microsoft.com/office/powerpoint/2010/main" val="2228134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タイトル 1">
            <a:extLst>
              <a:ext uri="{FF2B5EF4-FFF2-40B4-BE49-F238E27FC236}">
                <a16:creationId xmlns:a16="http://schemas.microsoft.com/office/drawing/2014/main" id="{B97B76A1-DAB8-10AC-F505-6393F9149D85}"/>
              </a:ext>
            </a:extLst>
          </p:cNvPr>
          <p:cNvSpPr txBox="1">
            <a:spLocks/>
          </p:cNvSpPr>
          <p:nvPr/>
        </p:nvSpPr>
        <p:spPr>
          <a:xfrm>
            <a:off x="146020" y="-87465"/>
            <a:ext cx="9244013" cy="1020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b="1" dirty="0">
                <a:solidFill>
                  <a:srgbClr val="2E6CA4"/>
                </a:solidFill>
                <a:latin typeface="源柔ゴシックL Heavy" panose="020B0702020203020207" pitchFamily="50" charset="-128"/>
                <a:ea typeface="源柔ゴシックL Heavy" panose="020B0702020203020207" pitchFamily="50" charset="-128"/>
                <a:cs typeface="源柔ゴシックL Heavy" panose="020B0702020203020207" pitchFamily="50" charset="-128"/>
              </a:rPr>
              <a:t>About</a:t>
            </a:r>
            <a:r>
              <a:rPr lang="ja-JP" altLang="en-US" sz="3200" b="1" dirty="0">
                <a:solidFill>
                  <a:srgbClr val="2E6CA4"/>
                </a:solidFill>
                <a:latin typeface="源柔ゴシックL Heavy" panose="020B0702020203020207" pitchFamily="50" charset="-128"/>
                <a:ea typeface="源柔ゴシックL Heavy" panose="020B0702020203020207" pitchFamily="50" charset="-128"/>
                <a:cs typeface="源柔ゴシックL Heavy" panose="020B0702020203020207" pitchFamily="50" charset="-128"/>
              </a:rPr>
              <a:t> </a:t>
            </a:r>
            <a:r>
              <a:rPr lang="en-US" altLang="ja-JP" sz="3200" b="1" dirty="0">
                <a:solidFill>
                  <a:srgbClr val="2E6CA4"/>
                </a:solidFill>
                <a:latin typeface="源柔ゴシックL Heavy" panose="020B0702020203020207" pitchFamily="50" charset="-128"/>
                <a:ea typeface="源柔ゴシックL Heavy" panose="020B0702020203020207" pitchFamily="50" charset="-128"/>
                <a:cs typeface="源柔ゴシックL Heavy" panose="020B0702020203020207" pitchFamily="50" charset="-128"/>
              </a:rPr>
              <a:t>us</a:t>
            </a:r>
            <a:endParaRPr lang="ja-JP" altLang="en-US" sz="3200" b="1" dirty="0">
              <a:solidFill>
                <a:srgbClr val="2E6CA4"/>
              </a:solidFill>
              <a:latin typeface="源柔ゴシックL Heavy" panose="020B0702020203020207" pitchFamily="50" charset="-128"/>
              <a:ea typeface="源柔ゴシックL Heavy" panose="020B0702020203020207" pitchFamily="50" charset="-128"/>
              <a:cs typeface="源柔ゴシックL Heavy" panose="020B0702020203020207" pitchFamily="50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5C386CF8-220B-AFB9-DF8A-ED162BCC1FAC}"/>
              </a:ext>
            </a:extLst>
          </p:cNvPr>
          <p:cNvSpPr/>
          <p:nvPr/>
        </p:nvSpPr>
        <p:spPr>
          <a:xfrm flipV="1">
            <a:off x="1" y="646518"/>
            <a:ext cx="1035170" cy="158614"/>
          </a:xfrm>
          <a:prstGeom prst="rect">
            <a:avLst/>
          </a:prstGeom>
          <a:solidFill>
            <a:srgbClr val="45A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7E801333-05FD-4F94-AFB7-FA37479578D0}"/>
              </a:ext>
            </a:extLst>
          </p:cNvPr>
          <p:cNvGrpSpPr/>
          <p:nvPr/>
        </p:nvGrpSpPr>
        <p:grpSpPr>
          <a:xfrm>
            <a:off x="8540049" y="0"/>
            <a:ext cx="3669949" cy="6950831"/>
            <a:chOff x="0" y="1201947"/>
            <a:chExt cx="3027962" cy="5734917"/>
          </a:xfrm>
        </p:grpSpPr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C845D09A-09D3-E882-1539-C27C2874D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201947"/>
              <a:ext cx="3027962" cy="5734917"/>
            </a:xfrm>
            <a:prstGeom prst="rect">
              <a:avLst/>
            </a:prstGeom>
          </p:spPr>
        </p:pic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D8F89D12-1EA4-0EEC-571F-436A79604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44" b="91777" l="9559" r="89706">
                          <a14:foregroundMark x1="34559" y1="4509" x2="36765" y2="12997"/>
                          <a14:foregroundMark x1="30147" y1="91777" x2="38235" y2="8885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95687" y="5280724"/>
              <a:ext cx="435018" cy="1205897"/>
            </a:xfrm>
            <a:prstGeom prst="rect">
              <a:avLst/>
            </a:prstGeom>
          </p:spPr>
        </p:pic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150E3DBE-21FE-3A50-26B5-27AD7F7A6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186" b="91495" l="9524" r="89796">
                          <a14:foregroundMark x1="35374" y1="6443" x2="38776" y2="14175"/>
                          <a14:foregroundMark x1="74830" y1="89948" x2="76487" y2="88065"/>
                          <a14:foregroundMark x1="22449" y1="91495" x2="22449" y2="89433"/>
                          <a14:backgroundMark x1="78231" y1="86340" x2="78231" y2="86340"/>
                          <a14:backgroundMark x1="77551" y1="85825" x2="77551" y2="85825"/>
                          <a14:backgroundMark x1="78231" y1="85052" x2="81633" y2="86856"/>
                          <a14:backgroundMark x1="22449" y1="92268" x2="31293" y2="9252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491496" y="5108605"/>
              <a:ext cx="664042" cy="1458217"/>
            </a:xfrm>
            <a:prstGeom prst="rect">
              <a:avLst/>
            </a:prstGeom>
          </p:spPr>
        </p:pic>
        <p:pic>
          <p:nvPicPr>
            <p:cNvPr id="28" name="図 27">
              <a:extLst>
                <a:ext uri="{FF2B5EF4-FFF2-40B4-BE49-F238E27FC236}">
                  <a16:creationId xmlns:a16="http://schemas.microsoft.com/office/drawing/2014/main" id="{7F46E88F-2292-97F4-243D-B04932E18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53110" y1="10354" x2="53110" y2="10354"/>
                          <a14:foregroundMark x1="55024" y1="9848" x2="55024" y2="9848"/>
                          <a14:backgroundMark x1="73684" y1="38889" x2="73684" y2="3888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40113" y="5101087"/>
              <a:ext cx="785376" cy="1488081"/>
            </a:xfrm>
            <a:prstGeom prst="rect">
              <a:avLst/>
            </a:prstGeom>
          </p:spPr>
        </p:pic>
        <p:pic>
          <p:nvPicPr>
            <p:cNvPr id="29" name="図 28">
              <a:extLst>
                <a:ext uri="{FF2B5EF4-FFF2-40B4-BE49-F238E27FC236}">
                  <a16:creationId xmlns:a16="http://schemas.microsoft.com/office/drawing/2014/main" id="{7D6E63B8-FB64-DA99-4352-05492FF8C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396" b="94505" l="9375" r="89844">
                          <a14:foregroundMark x1="53125" y1="4670" x2="50781" y2="15110"/>
                          <a14:foregroundMark x1="57813" y1="94505" x2="57813" y2="89835"/>
                          <a14:backgroundMark x1="71875" y1="40659" x2="65625" y2="34066"/>
                          <a14:backgroundMark x1="25000" y1="39835" x2="25000" y2="38462"/>
                          <a14:backgroundMark x1="53125" y1="80220" x2="52344" y2="750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03853" y="5253031"/>
              <a:ext cx="424051" cy="1205897"/>
            </a:xfrm>
            <a:prstGeom prst="rect">
              <a:avLst/>
            </a:prstGeom>
          </p:spPr>
        </p:pic>
      </p:grpSp>
      <p:pic>
        <p:nvPicPr>
          <p:cNvPr id="30" name="図 29">
            <a:extLst>
              <a:ext uri="{FF2B5EF4-FFF2-40B4-BE49-F238E27FC236}">
                <a16:creationId xmlns:a16="http://schemas.microsoft.com/office/drawing/2014/main" id="{C74F2295-E9CE-4D72-6DBA-4632AE1A57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351" y="422916"/>
            <a:ext cx="2063094" cy="1994704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F50C80E2-17C9-942B-141F-26C0854D627A}"/>
              </a:ext>
            </a:extLst>
          </p:cNvPr>
          <p:cNvSpPr txBox="1"/>
          <p:nvPr/>
        </p:nvSpPr>
        <p:spPr>
          <a:xfrm>
            <a:off x="1376961" y="991309"/>
            <a:ext cx="3076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45A5AF"/>
                </a:solidFill>
                <a:latin typeface="源柔ゴシック等幅 Regular" panose="020B0309020203020207" pitchFamily="49" charset="-128"/>
                <a:ea typeface="源柔ゴシック等幅 Regular" panose="020B0309020203020207" pitchFamily="49" charset="-128"/>
                <a:cs typeface="源柔ゴシック等幅 Regular" panose="020B0309020203020207" pitchFamily="49" charset="-128"/>
              </a:rPr>
              <a:t>Established in 2021</a:t>
            </a:r>
            <a:endParaRPr kumimoji="1" lang="ja-JP" altLang="en-US" sz="2400" b="1" dirty="0">
              <a:solidFill>
                <a:srgbClr val="45A5AF"/>
              </a:solidFill>
              <a:latin typeface="源柔ゴシック等幅 Regular" panose="020B0309020203020207" pitchFamily="49" charset="-128"/>
              <a:ea typeface="源柔ゴシック等幅 Regular" panose="020B0309020203020207" pitchFamily="49" charset="-128"/>
              <a:cs typeface="源柔ゴシック等幅 Regular" panose="020B0309020203020207" pitchFamily="49" charset="-128"/>
            </a:endParaRPr>
          </a:p>
        </p:txBody>
      </p:sp>
      <p:pic>
        <p:nvPicPr>
          <p:cNvPr id="32" name="Picture 2" descr="Job, job apply, find job, job search, Asian Institute of Technology ...">
            <a:extLst>
              <a:ext uri="{FF2B5EF4-FFF2-40B4-BE49-F238E27FC236}">
                <a16:creationId xmlns:a16="http://schemas.microsoft.com/office/drawing/2014/main" id="{D83BEE84-E746-97E6-D959-FFE6B089D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807" y="898371"/>
            <a:ext cx="2505102" cy="52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山口大学">
            <a:extLst>
              <a:ext uri="{FF2B5EF4-FFF2-40B4-BE49-F238E27FC236}">
                <a16:creationId xmlns:a16="http://schemas.microsoft.com/office/drawing/2014/main" id="{C18BA12A-4F57-6834-4CE3-EE21BFF918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6" r="22179"/>
          <a:stretch/>
        </p:blipFill>
        <p:spPr bwMode="auto">
          <a:xfrm>
            <a:off x="5467070" y="1426586"/>
            <a:ext cx="2271003" cy="91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7BB8ECD7-376F-E11B-F23D-84A900694868}"/>
              </a:ext>
            </a:extLst>
          </p:cNvPr>
          <p:cNvGrpSpPr/>
          <p:nvPr/>
        </p:nvGrpSpPr>
        <p:grpSpPr>
          <a:xfrm>
            <a:off x="66814" y="6391112"/>
            <a:ext cx="4201620" cy="428919"/>
            <a:chOff x="79079" y="6332475"/>
            <a:chExt cx="4201620" cy="428919"/>
          </a:xfrm>
        </p:grpSpPr>
        <p:sp>
          <p:nvSpPr>
            <p:cNvPr id="3" name="フッター プレースホルダー 1">
              <a:extLst>
                <a:ext uri="{FF2B5EF4-FFF2-40B4-BE49-F238E27FC236}">
                  <a16:creationId xmlns:a16="http://schemas.microsoft.com/office/drawing/2014/main" id="{53D07580-C4CC-D82A-9037-66EBE282A048}"/>
                </a:ext>
              </a:extLst>
            </p:cNvPr>
            <p:cNvSpPr txBox="1">
              <a:spLocks/>
            </p:cNvSpPr>
            <p:nvPr/>
          </p:nvSpPr>
          <p:spPr>
            <a:xfrm>
              <a:off x="79079" y="6522014"/>
              <a:ext cx="4201620" cy="239380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ctr" defTabSz="457200" rtl="0" eaLnBrk="1" latinLnBrk="0" hangingPunct="1">
                <a:defRPr sz="1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ja-JP" sz="800" b="1" dirty="0">
                  <a:solidFill>
                    <a:srgbClr val="45A5AF"/>
                  </a:solidFill>
                  <a:latin typeface="Century Gothic" panose="020B0502020202020204" pitchFamily="34" charset="0"/>
                </a:rPr>
                <a:t>Copyright © 2024 New Space Intelligence Inc. All rights reserved. </a:t>
              </a:r>
              <a:endParaRPr lang="ja-JP" altLang="en-US" sz="800" b="1" dirty="0">
                <a:solidFill>
                  <a:srgbClr val="45A5AF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60375B2F-08E8-BBBC-0782-986A22472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021" y="6332475"/>
              <a:ext cx="364866" cy="239380"/>
            </a:xfrm>
            <a:prstGeom prst="rect">
              <a:avLst/>
            </a:prstGeom>
          </p:spPr>
        </p:pic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DD684406-F430-C901-667A-05A5CF370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887" y="6427030"/>
              <a:ext cx="1268260" cy="150606"/>
            </a:xfrm>
            <a:prstGeom prst="rect">
              <a:avLst/>
            </a:prstGeom>
          </p:spPr>
        </p:pic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DEA8F85A-AD31-21DC-F6D8-391C061DEA48}"/>
              </a:ext>
            </a:extLst>
          </p:cNvPr>
          <p:cNvGrpSpPr/>
          <p:nvPr/>
        </p:nvGrpSpPr>
        <p:grpSpPr>
          <a:xfrm>
            <a:off x="583555" y="2308005"/>
            <a:ext cx="3759480" cy="3334647"/>
            <a:chOff x="-151033" y="353661"/>
            <a:chExt cx="3764358" cy="3338972"/>
          </a:xfrm>
        </p:grpSpPr>
        <p:pic>
          <p:nvPicPr>
            <p:cNvPr id="18" name="Picture 4" descr="ソース画像を表示">
              <a:extLst>
                <a:ext uri="{FF2B5EF4-FFF2-40B4-BE49-F238E27FC236}">
                  <a16:creationId xmlns:a16="http://schemas.microsoft.com/office/drawing/2014/main" id="{6E98CB93-FF3E-0E5D-71E1-EF690A6CA2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350" y="353661"/>
              <a:ext cx="2967975" cy="3338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円弧 18">
              <a:extLst>
                <a:ext uri="{FF2B5EF4-FFF2-40B4-BE49-F238E27FC236}">
                  <a16:creationId xmlns:a16="http://schemas.microsoft.com/office/drawing/2014/main" id="{64A6D48B-BC35-071D-A0A2-39ABBC8E68CB}"/>
                </a:ext>
              </a:extLst>
            </p:cNvPr>
            <p:cNvSpPr/>
            <p:nvPr/>
          </p:nvSpPr>
          <p:spPr>
            <a:xfrm rot="19881337">
              <a:off x="1023854" y="1933296"/>
              <a:ext cx="1642576" cy="1502549"/>
            </a:xfrm>
            <a:prstGeom prst="arc">
              <a:avLst>
                <a:gd name="adj1" fmla="val 11579673"/>
                <a:gd name="adj2" fmla="val 737121"/>
              </a:avLst>
            </a:prstGeom>
            <a:ln w="12700">
              <a:solidFill>
                <a:srgbClr val="1D2088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4CA7AC"/>
                </a:solidFill>
              </a:endParaRPr>
            </a:p>
          </p:txBody>
        </p:sp>
        <p:pic>
          <p:nvPicPr>
            <p:cNvPr id="20" name="Picture 8" descr="ソース画像を表示">
              <a:extLst>
                <a:ext uri="{FF2B5EF4-FFF2-40B4-BE49-F238E27FC236}">
                  <a16:creationId xmlns:a16="http://schemas.microsoft.com/office/drawing/2014/main" id="{96149A04-13CA-36CE-96D3-08980C1CFE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8439" y="2726329"/>
              <a:ext cx="284307" cy="244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楕円 8">
              <a:extLst>
                <a:ext uri="{FF2B5EF4-FFF2-40B4-BE49-F238E27FC236}">
                  <a16:creationId xmlns:a16="http://schemas.microsoft.com/office/drawing/2014/main" id="{17E8FBE4-A322-23E9-BD95-EC6EBBC51258}"/>
                </a:ext>
              </a:extLst>
            </p:cNvPr>
            <p:cNvSpPr/>
            <p:nvPr/>
          </p:nvSpPr>
          <p:spPr>
            <a:xfrm>
              <a:off x="2550128" y="2427100"/>
              <a:ext cx="151174" cy="15117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4CA7AC"/>
                </a:solidFill>
              </a:endParaRPr>
            </a:p>
          </p:txBody>
        </p:sp>
        <p:pic>
          <p:nvPicPr>
            <p:cNvPr id="35" name="Picture 12" descr="ソース画像を表示">
              <a:extLst>
                <a:ext uri="{FF2B5EF4-FFF2-40B4-BE49-F238E27FC236}">
                  <a16:creationId xmlns:a16="http://schemas.microsoft.com/office/drawing/2014/main" id="{6989448C-DF91-A8FA-1599-685026699E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7958">
              <a:off x="1753931" y="1737897"/>
              <a:ext cx="1037742" cy="601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FE55495F-E1E1-3D78-0502-B008167BD2D8}"/>
                </a:ext>
              </a:extLst>
            </p:cNvPr>
            <p:cNvSpPr txBox="1"/>
            <p:nvPr/>
          </p:nvSpPr>
          <p:spPr>
            <a:xfrm>
              <a:off x="-151033" y="2309701"/>
              <a:ext cx="1307653" cy="523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400" b="1" dirty="0">
                  <a:solidFill>
                    <a:srgbClr val="4CA7AC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Yamaguchi Ube Airport</a:t>
              </a:r>
              <a:endParaRPr kumimoji="1" lang="ja-JP" altLang="en-US" sz="1400" b="1" dirty="0">
                <a:solidFill>
                  <a:srgbClr val="4CA7AC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A003AF81-BFA1-93BF-84DE-8289D056EDBE}"/>
                </a:ext>
              </a:extLst>
            </p:cNvPr>
            <p:cNvSpPr txBox="1"/>
            <p:nvPr/>
          </p:nvSpPr>
          <p:spPr>
            <a:xfrm>
              <a:off x="2305671" y="2726329"/>
              <a:ext cx="1307654" cy="523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400" b="1" dirty="0">
                  <a:solidFill>
                    <a:srgbClr val="4CA7AC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Haneda Airport</a:t>
              </a:r>
              <a:endParaRPr kumimoji="1" lang="ja-JP" altLang="en-US" sz="1400" b="1" dirty="0">
                <a:solidFill>
                  <a:srgbClr val="4CA7AC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845B2733-FA50-786B-04AC-FA654D5FE787}"/>
                </a:ext>
              </a:extLst>
            </p:cNvPr>
            <p:cNvSpPr txBox="1"/>
            <p:nvPr/>
          </p:nvSpPr>
          <p:spPr>
            <a:xfrm>
              <a:off x="782815" y="1804187"/>
              <a:ext cx="912009" cy="308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400" b="1" dirty="0">
                  <a:solidFill>
                    <a:srgbClr val="4CA7AC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90 min.</a:t>
              </a:r>
              <a:endParaRPr kumimoji="1" lang="ja-JP" altLang="en-US" sz="1400" b="1" dirty="0">
                <a:solidFill>
                  <a:srgbClr val="4CA7AC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5E227AD2-787F-4E7D-F4EC-22C30FA1E4C9}"/>
              </a:ext>
            </a:extLst>
          </p:cNvPr>
          <p:cNvSpPr txBox="1"/>
          <p:nvPr/>
        </p:nvSpPr>
        <p:spPr>
          <a:xfrm>
            <a:off x="5119688" y="2405343"/>
            <a:ext cx="33672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45A5AF"/>
                </a:solidFill>
                <a:latin typeface="源柔ゴシック等幅 Regular" panose="020B0309020203020207" pitchFamily="49" charset="-128"/>
                <a:ea typeface="源柔ゴシック等幅 Regular" panose="020B0309020203020207" pitchFamily="49" charset="-128"/>
                <a:cs typeface="源柔ゴシック等幅 Regular" panose="020B0309020203020207" pitchFamily="49" charset="-128"/>
              </a:rPr>
              <a:t>Startup company from Prof. Masahiko Nagai’s lab.</a:t>
            </a:r>
            <a:endParaRPr kumimoji="1" lang="ja-JP" altLang="en-US" sz="2400" b="1" dirty="0">
              <a:solidFill>
                <a:srgbClr val="45A5AF"/>
              </a:solidFill>
              <a:latin typeface="源柔ゴシック等幅 Regular" panose="020B0309020203020207" pitchFamily="49" charset="-128"/>
              <a:ea typeface="源柔ゴシック等幅 Regular" panose="020B0309020203020207" pitchFamily="49" charset="-128"/>
              <a:cs typeface="源柔ゴシック等幅 Regular" panose="020B0309020203020207" pitchFamily="49" charset="-128"/>
            </a:endParaRPr>
          </a:p>
        </p:txBody>
      </p:sp>
      <p:pic>
        <p:nvPicPr>
          <p:cNvPr id="6" name="Picture 2" descr="CEOS Logo | CEOS | Committee on Earth Observation Satellites">
            <a:extLst>
              <a:ext uri="{FF2B5EF4-FFF2-40B4-BE49-F238E27FC236}">
                <a16:creationId xmlns:a16="http://schemas.microsoft.com/office/drawing/2014/main" id="{FC0A8E6E-B1F2-471C-E49A-59D88F733C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81"/>
          <a:stretch/>
        </p:blipFill>
        <p:spPr bwMode="auto">
          <a:xfrm>
            <a:off x="10728623" y="-6526"/>
            <a:ext cx="1463377" cy="57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フッター プレースホルダー 1">
            <a:extLst>
              <a:ext uri="{FF2B5EF4-FFF2-40B4-BE49-F238E27FC236}">
                <a16:creationId xmlns:a16="http://schemas.microsoft.com/office/drawing/2014/main" id="{3DFBB1A2-9080-FC79-A1CA-0084FB599505}"/>
              </a:ext>
            </a:extLst>
          </p:cNvPr>
          <p:cNvSpPr txBox="1">
            <a:spLocks/>
          </p:cNvSpPr>
          <p:nvPr/>
        </p:nvSpPr>
        <p:spPr>
          <a:xfrm>
            <a:off x="11432708" y="6614873"/>
            <a:ext cx="681207" cy="2252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800" b="1" dirty="0">
                <a:solidFill>
                  <a:srgbClr val="45A5AF"/>
                </a:solidFill>
                <a:latin typeface="Century Gothic" panose="020B0502020202020204" pitchFamily="34" charset="0"/>
              </a:rPr>
              <a:t>Slide #</a:t>
            </a:r>
            <a:fld id="{CEF0DE87-1B56-F944-BA1C-15A496C34080}" type="slidenum">
              <a:rPr lang="en-US" altLang="ja-JP" sz="800" b="1" smtClean="0">
                <a:solidFill>
                  <a:srgbClr val="45A5AF"/>
                </a:solidFill>
                <a:latin typeface="Century Gothic" panose="020B0502020202020204" pitchFamily="34" charset="0"/>
              </a:rPr>
              <a:t>2</a:t>
            </a:fld>
            <a:endParaRPr lang="ja-JP" altLang="en-US" sz="800" b="1" dirty="0">
              <a:solidFill>
                <a:srgbClr val="45A5A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9698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タイトル 1">
            <a:extLst>
              <a:ext uri="{FF2B5EF4-FFF2-40B4-BE49-F238E27FC236}">
                <a16:creationId xmlns:a16="http://schemas.microsoft.com/office/drawing/2014/main" id="{B97B76A1-DAB8-10AC-F505-6393F9149D85}"/>
              </a:ext>
            </a:extLst>
          </p:cNvPr>
          <p:cNvSpPr txBox="1">
            <a:spLocks/>
          </p:cNvSpPr>
          <p:nvPr/>
        </p:nvSpPr>
        <p:spPr>
          <a:xfrm>
            <a:off x="151111" y="-64924"/>
            <a:ext cx="10577512" cy="1020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3200" b="1" dirty="0">
              <a:solidFill>
                <a:srgbClr val="2E6CA4"/>
              </a:solidFill>
              <a:latin typeface="源柔ゴシックL Heavy" panose="020B0702020203020207" pitchFamily="50" charset="-128"/>
              <a:ea typeface="源柔ゴシックL Heavy" panose="020B0702020203020207" pitchFamily="50" charset="-128"/>
              <a:cs typeface="源柔ゴシックL Heavy" panose="020B0702020203020207" pitchFamily="50" charset="-128"/>
            </a:endParaRPr>
          </a:p>
        </p:txBody>
      </p: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4BF05527-3587-513F-CF40-E1EED776DC51}"/>
              </a:ext>
            </a:extLst>
          </p:cNvPr>
          <p:cNvGrpSpPr/>
          <p:nvPr/>
        </p:nvGrpSpPr>
        <p:grpSpPr>
          <a:xfrm>
            <a:off x="66814" y="6391112"/>
            <a:ext cx="4201620" cy="428919"/>
            <a:chOff x="79079" y="6332475"/>
            <a:chExt cx="4201620" cy="428919"/>
          </a:xfrm>
        </p:grpSpPr>
        <p:sp>
          <p:nvSpPr>
            <p:cNvPr id="29" name="フッター プレースホルダー 1">
              <a:extLst>
                <a:ext uri="{FF2B5EF4-FFF2-40B4-BE49-F238E27FC236}">
                  <a16:creationId xmlns:a16="http://schemas.microsoft.com/office/drawing/2014/main" id="{B4792FA9-FBC2-2486-BCF1-5FB9606C8FAF}"/>
                </a:ext>
              </a:extLst>
            </p:cNvPr>
            <p:cNvSpPr txBox="1">
              <a:spLocks/>
            </p:cNvSpPr>
            <p:nvPr/>
          </p:nvSpPr>
          <p:spPr>
            <a:xfrm>
              <a:off x="79079" y="6522014"/>
              <a:ext cx="4201620" cy="239380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ctr" defTabSz="457200" rtl="0" eaLnBrk="1" latinLnBrk="0" hangingPunct="1">
                <a:defRPr sz="1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ja-JP" sz="800" b="1" dirty="0">
                  <a:solidFill>
                    <a:srgbClr val="45A5AF"/>
                  </a:solidFill>
                  <a:latin typeface="Century Gothic" panose="020B0502020202020204" pitchFamily="34" charset="0"/>
                </a:rPr>
                <a:t>Copyright © 2024 New Space Intelligence Inc. All rights reserved. </a:t>
              </a:r>
              <a:endParaRPr lang="ja-JP" altLang="en-US" sz="800" b="1" dirty="0">
                <a:solidFill>
                  <a:srgbClr val="45A5AF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277029E7-3746-90C6-726C-1F9E783E9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021" y="6332475"/>
              <a:ext cx="364866" cy="239380"/>
            </a:xfrm>
            <a:prstGeom prst="rect">
              <a:avLst/>
            </a:prstGeom>
          </p:spPr>
        </p:pic>
        <p:pic>
          <p:nvPicPr>
            <p:cNvPr id="31" name="図 30">
              <a:extLst>
                <a:ext uri="{FF2B5EF4-FFF2-40B4-BE49-F238E27FC236}">
                  <a16:creationId xmlns:a16="http://schemas.microsoft.com/office/drawing/2014/main" id="{C74E5B32-520D-4A84-8C4E-A3C9FF8CF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887" y="6427030"/>
              <a:ext cx="1268260" cy="150606"/>
            </a:xfrm>
            <a:prstGeom prst="rect">
              <a:avLst/>
            </a:prstGeom>
          </p:spPr>
        </p:pic>
      </p:grpSp>
      <p:pic>
        <p:nvPicPr>
          <p:cNvPr id="6" name="Picture 2" descr="CEOS Logo | CEOS | Committee on Earth Observation Satellites">
            <a:extLst>
              <a:ext uri="{FF2B5EF4-FFF2-40B4-BE49-F238E27FC236}">
                <a16:creationId xmlns:a16="http://schemas.microsoft.com/office/drawing/2014/main" id="{8E006D02-026E-D5C8-D358-5635423AFC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81"/>
          <a:stretch/>
        </p:blipFill>
        <p:spPr bwMode="auto">
          <a:xfrm>
            <a:off x="10728623" y="-6526"/>
            <a:ext cx="1463377" cy="57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" name="表 19">
            <a:extLst>
              <a:ext uri="{FF2B5EF4-FFF2-40B4-BE49-F238E27FC236}">
                <a16:creationId xmlns:a16="http://schemas.microsoft.com/office/drawing/2014/main" id="{43FF8E98-2929-407B-955B-883F3887D9F0}"/>
              </a:ext>
            </a:extLst>
          </p:cNvPr>
          <p:cNvGraphicFramePr>
            <a:graphicFrameLocks noGrp="1"/>
          </p:cNvGraphicFramePr>
          <p:nvPr/>
        </p:nvGraphicFramePr>
        <p:xfrm>
          <a:off x="66814" y="194079"/>
          <a:ext cx="10374424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350">
                  <a:extLst>
                    <a:ext uri="{9D8B030D-6E8A-4147-A177-3AD203B41FA5}">
                      <a16:colId xmlns:a16="http://schemas.microsoft.com/office/drawing/2014/main" val="144900813"/>
                    </a:ext>
                  </a:extLst>
                </a:gridCol>
                <a:gridCol w="8394074">
                  <a:extLst>
                    <a:ext uri="{9D8B030D-6E8A-4147-A177-3AD203B41FA5}">
                      <a16:colId xmlns:a16="http://schemas.microsoft.com/office/drawing/2014/main" val="3401282439"/>
                    </a:ext>
                  </a:extLst>
                </a:gridCol>
              </a:tblGrid>
              <a:tr h="48000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DEVELOPMENTAL STEPS</a:t>
                      </a:r>
                      <a:endParaRPr kumimoji="1" lang="ja-JP" altLang="en-U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4CA7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0" dirty="0"/>
                        <a:t>METHOD</a:t>
                      </a:r>
                      <a:endParaRPr kumimoji="1" lang="ja-JP" altLang="en-US" b="0" dirty="0"/>
                    </a:p>
                  </a:txBody>
                  <a:tcPr anchor="ctr">
                    <a:solidFill>
                      <a:srgbClr val="4CA7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3381378"/>
                  </a:ext>
                </a:extLst>
              </a:tr>
            </a:tbl>
          </a:graphicData>
        </a:graphic>
      </p:graphicFrame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65C79FC8-C2B8-441E-8111-4998F99127ED}"/>
              </a:ext>
            </a:extLst>
          </p:cNvPr>
          <p:cNvSpPr/>
          <p:nvPr/>
        </p:nvSpPr>
        <p:spPr>
          <a:xfrm>
            <a:off x="766115" y="1365019"/>
            <a:ext cx="553998" cy="3895509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ctr"/>
            <a:r>
              <a:rPr lang="en-JP" altLang="ja-JP" sz="2400" b="1" dirty="0">
                <a:solidFill>
                  <a:srgbClr val="4CA7AC"/>
                </a:solidFill>
              </a:rPr>
              <a:t>Satellite Data Integration</a:t>
            </a: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109FBAB0-D19D-46FF-87B4-745679490ADE}"/>
              </a:ext>
            </a:extLst>
          </p:cNvPr>
          <p:cNvSpPr/>
          <p:nvPr/>
        </p:nvSpPr>
        <p:spPr>
          <a:xfrm>
            <a:off x="2900194" y="1283218"/>
            <a:ext cx="85256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4CA7AC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Atmospheric correction: </a:t>
            </a:r>
            <a:r>
              <a:rPr lang="en-US" altLang="ja-JP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using LUT created by 6S</a:t>
            </a: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17AFF207-085A-4F14-866E-FCEB72CE31CF}"/>
              </a:ext>
            </a:extLst>
          </p:cNvPr>
          <p:cNvSpPr/>
          <p:nvPr/>
        </p:nvSpPr>
        <p:spPr>
          <a:xfrm>
            <a:off x="2900194" y="1804477"/>
            <a:ext cx="85256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4CA7AC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Geo-registration:  </a:t>
            </a:r>
            <a:r>
              <a:rPr lang="en-US" altLang="ja-JP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AROP using S2 Global Reference Image (GRI)</a:t>
            </a: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69426B88-AD8F-4D44-A4AC-98CABED2EC70}"/>
              </a:ext>
            </a:extLst>
          </p:cNvPr>
          <p:cNvSpPr/>
          <p:nvPr/>
        </p:nvSpPr>
        <p:spPr>
          <a:xfrm>
            <a:off x="2900193" y="3071781"/>
            <a:ext cx="85256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4CA7AC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Gridding:  </a:t>
            </a:r>
            <a:r>
              <a:rPr lang="en-US" altLang="ja-JP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Under development</a:t>
            </a:r>
          </a:p>
        </p:txBody>
      </p: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65A1BA86-A993-4874-ADDB-1BA17D93430F}"/>
              </a:ext>
            </a:extLst>
          </p:cNvPr>
          <p:cNvCxnSpPr>
            <a:cxnSpLocks/>
          </p:cNvCxnSpPr>
          <p:nvPr/>
        </p:nvCxnSpPr>
        <p:spPr>
          <a:xfrm flipV="1">
            <a:off x="2377440" y="3814286"/>
            <a:ext cx="9772031" cy="68497"/>
          </a:xfrm>
          <a:prstGeom prst="line">
            <a:avLst/>
          </a:prstGeom>
          <a:ln w="41275">
            <a:solidFill>
              <a:srgbClr val="5B9F8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B6307E4D-329C-4B79-8531-C3EFD7A07981}"/>
              </a:ext>
            </a:extLst>
          </p:cNvPr>
          <p:cNvSpPr/>
          <p:nvPr/>
        </p:nvSpPr>
        <p:spPr>
          <a:xfrm>
            <a:off x="2388353" y="4006440"/>
            <a:ext cx="97611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Tx/>
              <a:buChar char="-"/>
              <a:defRPr/>
            </a:pPr>
            <a:r>
              <a:rPr lang="en-US" altLang="ja-JP" dirty="0">
                <a:latin typeface="Arial" pitchFamily="34" charset="0"/>
                <a:cs typeface="Arial" pitchFamily="34" charset="0"/>
              </a:rPr>
              <a:t>Differences in S2, LS and GRUS1 ARD, the sensor-specific radiometric, spatial, spectral and geometric  resolutions are adjusted and removed. It  produces </a:t>
            </a:r>
            <a:r>
              <a:rPr lang="en-US" altLang="ja-JP" b="1" dirty="0">
                <a:latin typeface="Arial" pitchFamily="34" charset="0"/>
                <a:cs typeface="Arial" pitchFamily="34" charset="0"/>
              </a:rPr>
              <a:t>Interoperable data </a:t>
            </a:r>
            <a:r>
              <a:rPr lang="en-US" altLang="ja-JP" dirty="0">
                <a:latin typeface="Arial" pitchFamily="34" charset="0"/>
                <a:cs typeface="Arial" pitchFamily="34" charset="0"/>
              </a:rPr>
              <a:t>which can be combined from multiple sensors into a single seamless time series. </a:t>
            </a:r>
          </a:p>
        </p:txBody>
      </p:sp>
      <p:grpSp>
        <p:nvGrpSpPr>
          <p:cNvPr id="49" name="Group 5">
            <a:extLst>
              <a:ext uri="{FF2B5EF4-FFF2-40B4-BE49-F238E27FC236}">
                <a16:creationId xmlns:a16="http://schemas.microsoft.com/office/drawing/2014/main" id="{A33AC305-C724-4D47-8613-272F9A9C70AA}"/>
              </a:ext>
            </a:extLst>
          </p:cNvPr>
          <p:cNvGrpSpPr/>
          <p:nvPr/>
        </p:nvGrpSpPr>
        <p:grpSpPr>
          <a:xfrm>
            <a:off x="3617815" y="5129222"/>
            <a:ext cx="6022963" cy="1071970"/>
            <a:chOff x="4236212" y="2485552"/>
            <a:chExt cx="6392991" cy="1173692"/>
          </a:xfrm>
        </p:grpSpPr>
        <p:pic>
          <p:nvPicPr>
            <p:cNvPr id="52" name="Picture 1">
              <a:extLst>
                <a:ext uri="{FF2B5EF4-FFF2-40B4-BE49-F238E27FC236}">
                  <a16:creationId xmlns:a16="http://schemas.microsoft.com/office/drawing/2014/main" id="{EBE2CF08-B66C-47E3-A9FA-ECEB515B3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6212" y="2485552"/>
              <a:ext cx="2906768" cy="1159347"/>
            </a:xfrm>
            <a:prstGeom prst="rect">
              <a:avLst/>
            </a:prstGeom>
          </p:spPr>
        </p:pic>
        <p:pic>
          <p:nvPicPr>
            <p:cNvPr id="53" name="Picture 2">
              <a:extLst>
                <a:ext uri="{FF2B5EF4-FFF2-40B4-BE49-F238E27FC236}">
                  <a16:creationId xmlns:a16="http://schemas.microsoft.com/office/drawing/2014/main" id="{167F7B95-0B08-41F1-8722-47B571BCF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3973" y="2514242"/>
              <a:ext cx="2905230" cy="1145002"/>
            </a:xfrm>
            <a:prstGeom prst="rect">
              <a:avLst/>
            </a:prstGeom>
          </p:spPr>
        </p:pic>
        <p:sp>
          <p:nvSpPr>
            <p:cNvPr id="54" name="Right Arrow 4">
              <a:extLst>
                <a:ext uri="{FF2B5EF4-FFF2-40B4-BE49-F238E27FC236}">
                  <a16:creationId xmlns:a16="http://schemas.microsoft.com/office/drawing/2014/main" id="{01AFA1AA-7B42-4DB8-8C23-6FF853C4A5AB}"/>
                </a:ext>
              </a:extLst>
            </p:cNvPr>
            <p:cNvSpPr/>
            <p:nvPr/>
          </p:nvSpPr>
          <p:spPr>
            <a:xfrm>
              <a:off x="7289800" y="2895600"/>
              <a:ext cx="292100" cy="191143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</p:grpSp>
      <p:sp>
        <p:nvSpPr>
          <p:cNvPr id="55" name="正方形/長方形 26">
            <a:extLst>
              <a:ext uri="{FF2B5EF4-FFF2-40B4-BE49-F238E27FC236}">
                <a16:creationId xmlns:a16="http://schemas.microsoft.com/office/drawing/2014/main" id="{9A9315D8-8426-4997-8DF0-2B0D46B806C4}"/>
              </a:ext>
            </a:extLst>
          </p:cNvPr>
          <p:cNvSpPr/>
          <p:nvPr/>
        </p:nvSpPr>
        <p:spPr>
          <a:xfrm>
            <a:off x="2900193" y="2366963"/>
            <a:ext cx="85256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4CA7AC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Band Adjustment:  </a:t>
            </a:r>
            <a:r>
              <a:rPr lang="en-US" altLang="ja-JP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SBAF created using SCIAMACHY Hyperspectral data</a:t>
            </a: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4E47D50E-2CAC-E119-0E45-A4A010145612}"/>
              </a:ext>
            </a:extLst>
          </p:cNvPr>
          <p:cNvSpPr txBox="1">
            <a:spLocks/>
          </p:cNvSpPr>
          <p:nvPr/>
        </p:nvSpPr>
        <p:spPr>
          <a:xfrm>
            <a:off x="11432708" y="6614873"/>
            <a:ext cx="681207" cy="2252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800" b="1" dirty="0">
                <a:solidFill>
                  <a:srgbClr val="45A5AF"/>
                </a:solidFill>
                <a:latin typeface="Century Gothic" panose="020B0502020202020204" pitchFamily="34" charset="0"/>
              </a:rPr>
              <a:t>Slide #</a:t>
            </a:r>
            <a:fld id="{CEF0DE87-1B56-F944-BA1C-15A496C34080}" type="slidenum">
              <a:rPr lang="en-US" altLang="ja-JP" sz="800" b="1" smtClean="0">
                <a:solidFill>
                  <a:srgbClr val="45A5AF"/>
                </a:solidFill>
                <a:latin typeface="Century Gothic" panose="020B0502020202020204" pitchFamily="34" charset="0"/>
              </a:rPr>
              <a:t>20</a:t>
            </a:fld>
            <a:endParaRPr lang="ja-JP" altLang="en-US" sz="800" b="1" dirty="0">
              <a:solidFill>
                <a:srgbClr val="45A5A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3861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5C386CF8-220B-AFB9-DF8A-ED162BCC1FAC}"/>
              </a:ext>
            </a:extLst>
          </p:cNvPr>
          <p:cNvSpPr/>
          <p:nvPr/>
        </p:nvSpPr>
        <p:spPr>
          <a:xfrm flipV="1">
            <a:off x="133756" y="871772"/>
            <a:ext cx="1035170" cy="158614"/>
          </a:xfrm>
          <a:prstGeom prst="rect">
            <a:avLst/>
          </a:prstGeom>
          <a:solidFill>
            <a:srgbClr val="45A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4BF05527-3587-513F-CF40-E1EED776DC51}"/>
              </a:ext>
            </a:extLst>
          </p:cNvPr>
          <p:cNvGrpSpPr/>
          <p:nvPr/>
        </p:nvGrpSpPr>
        <p:grpSpPr>
          <a:xfrm>
            <a:off x="66814" y="6391112"/>
            <a:ext cx="4201620" cy="428919"/>
            <a:chOff x="79079" y="6332475"/>
            <a:chExt cx="4201620" cy="428919"/>
          </a:xfrm>
        </p:grpSpPr>
        <p:sp>
          <p:nvSpPr>
            <p:cNvPr id="29" name="フッター プレースホルダー 1">
              <a:extLst>
                <a:ext uri="{FF2B5EF4-FFF2-40B4-BE49-F238E27FC236}">
                  <a16:creationId xmlns:a16="http://schemas.microsoft.com/office/drawing/2014/main" id="{B4792FA9-FBC2-2486-BCF1-5FB9606C8FAF}"/>
                </a:ext>
              </a:extLst>
            </p:cNvPr>
            <p:cNvSpPr txBox="1">
              <a:spLocks/>
            </p:cNvSpPr>
            <p:nvPr/>
          </p:nvSpPr>
          <p:spPr>
            <a:xfrm>
              <a:off x="79079" y="6522014"/>
              <a:ext cx="4201620" cy="239380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ctr" defTabSz="457200" rtl="0" eaLnBrk="1" latinLnBrk="0" hangingPunct="1">
                <a:defRPr sz="1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ja-JP" sz="800" b="1" dirty="0">
                  <a:solidFill>
                    <a:srgbClr val="45A5AF"/>
                  </a:solidFill>
                  <a:latin typeface="Century Gothic" panose="020B0502020202020204" pitchFamily="34" charset="0"/>
                </a:rPr>
                <a:t>Copyright © 2024 New Space Intelligence Inc. All rights reserved. </a:t>
              </a:r>
              <a:endParaRPr lang="ja-JP" altLang="en-US" sz="800" b="1" dirty="0">
                <a:solidFill>
                  <a:srgbClr val="45A5AF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277029E7-3746-90C6-726C-1F9E783E9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021" y="6332475"/>
              <a:ext cx="364866" cy="239380"/>
            </a:xfrm>
            <a:prstGeom prst="rect">
              <a:avLst/>
            </a:prstGeom>
          </p:spPr>
        </p:pic>
        <p:pic>
          <p:nvPicPr>
            <p:cNvPr id="31" name="図 30">
              <a:extLst>
                <a:ext uri="{FF2B5EF4-FFF2-40B4-BE49-F238E27FC236}">
                  <a16:creationId xmlns:a16="http://schemas.microsoft.com/office/drawing/2014/main" id="{C74E5B32-520D-4A84-8C4E-A3C9FF8CF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887" y="6427030"/>
              <a:ext cx="1268260" cy="150606"/>
            </a:xfrm>
            <a:prstGeom prst="rect">
              <a:avLst/>
            </a:prstGeom>
          </p:spPr>
        </p:pic>
      </p:grpSp>
      <p:pic>
        <p:nvPicPr>
          <p:cNvPr id="6" name="Picture 2" descr="CEOS Logo | CEOS | Committee on Earth Observation Satellites">
            <a:extLst>
              <a:ext uri="{FF2B5EF4-FFF2-40B4-BE49-F238E27FC236}">
                <a16:creationId xmlns:a16="http://schemas.microsoft.com/office/drawing/2014/main" id="{8E006D02-026E-D5C8-D358-5635423AFC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81"/>
          <a:stretch/>
        </p:blipFill>
        <p:spPr bwMode="auto">
          <a:xfrm>
            <a:off x="10728623" y="-6526"/>
            <a:ext cx="1463377" cy="57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フッター プレースホルダー 1">
            <a:extLst>
              <a:ext uri="{FF2B5EF4-FFF2-40B4-BE49-F238E27FC236}">
                <a16:creationId xmlns:a16="http://schemas.microsoft.com/office/drawing/2014/main" id="{5F633FD8-5799-B6F8-FD90-A3AC0D75C01C}"/>
              </a:ext>
            </a:extLst>
          </p:cNvPr>
          <p:cNvSpPr txBox="1">
            <a:spLocks/>
          </p:cNvSpPr>
          <p:nvPr/>
        </p:nvSpPr>
        <p:spPr>
          <a:xfrm>
            <a:off x="11432708" y="6614873"/>
            <a:ext cx="681207" cy="2252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800" b="1" dirty="0">
                <a:solidFill>
                  <a:srgbClr val="45A5AF"/>
                </a:solidFill>
                <a:latin typeface="Century Gothic" panose="020B0502020202020204" pitchFamily="34" charset="0"/>
              </a:rPr>
              <a:t>Slide #</a:t>
            </a:r>
            <a:fld id="{CEF0DE87-1B56-F944-BA1C-15A496C34080}" type="slidenum">
              <a:rPr lang="en-US" altLang="ja-JP" sz="800" b="1" smtClean="0">
                <a:solidFill>
                  <a:srgbClr val="45A5AF"/>
                </a:solidFill>
                <a:latin typeface="Century Gothic" panose="020B0502020202020204" pitchFamily="34" charset="0"/>
              </a:rPr>
              <a:t>21</a:t>
            </a:fld>
            <a:endParaRPr lang="ja-JP" altLang="en-US" sz="800" b="1" dirty="0">
              <a:solidFill>
                <a:srgbClr val="45A5AF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タイトル 1">
            <a:extLst>
              <a:ext uri="{FF2B5EF4-FFF2-40B4-BE49-F238E27FC236}">
                <a16:creationId xmlns:a16="http://schemas.microsoft.com/office/drawing/2014/main" id="{84870604-96F8-400B-9FA9-9E0301C7562B}"/>
              </a:ext>
            </a:extLst>
          </p:cNvPr>
          <p:cNvSpPr txBox="1">
            <a:spLocks/>
          </p:cNvSpPr>
          <p:nvPr/>
        </p:nvSpPr>
        <p:spPr>
          <a:xfrm>
            <a:off x="122751" y="-69993"/>
            <a:ext cx="10815945" cy="1020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altLang="ja-JP" sz="3200" b="1" dirty="0">
                <a:solidFill>
                  <a:srgbClr val="2E6CA4"/>
                </a:solidFill>
                <a:latin typeface="源柔ゴシック Heavy" panose="020B0702020203020207" pitchFamily="50" charset="-128"/>
                <a:ea typeface="源柔ゴシック Heavy" panose="020B0702020203020207" pitchFamily="50" charset="-128"/>
                <a:cs typeface="源柔ゴシック Heavy" panose="020B0702020203020207" pitchFamily="50" charset="-128"/>
              </a:rPr>
              <a:t>Ongoing projects using NSI satellite data pipeline</a:t>
            </a:r>
            <a:endParaRPr lang="ja-JP" altLang="en-US" sz="3200" b="1" dirty="0">
              <a:solidFill>
                <a:srgbClr val="2E6CA4"/>
              </a:solidFill>
              <a:latin typeface="源柔ゴシック Heavy" panose="020B0702020203020207" pitchFamily="50" charset="-128"/>
              <a:ea typeface="源柔ゴシック Heavy" panose="020B0702020203020207" pitchFamily="50" charset="-128"/>
              <a:cs typeface="源柔ゴシック Heavy" panose="020B0702020203020207" pitchFamily="50" charset="-128"/>
            </a:endParaRP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1E0AD0F6-EE87-462E-91F3-A304E3FB2B4C}"/>
              </a:ext>
            </a:extLst>
          </p:cNvPr>
          <p:cNvGrpSpPr/>
          <p:nvPr/>
        </p:nvGrpSpPr>
        <p:grpSpPr>
          <a:xfrm>
            <a:off x="66814" y="1129136"/>
            <a:ext cx="12418921" cy="5690895"/>
            <a:chOff x="66814" y="1129136"/>
            <a:chExt cx="12418921" cy="5690895"/>
          </a:xfrm>
        </p:grpSpPr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35B93076-3EC7-41B3-8D48-7E9DC667F7BC}"/>
                </a:ext>
              </a:extLst>
            </p:cNvPr>
            <p:cNvSpPr txBox="1"/>
            <p:nvPr/>
          </p:nvSpPr>
          <p:spPr>
            <a:xfrm>
              <a:off x="3173641" y="2225681"/>
              <a:ext cx="863939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rtl="0"/>
              <a:r>
                <a:rPr lang="en" altLang="ja-JP" sz="2400" dirty="0">
                  <a:solidFill>
                    <a:srgbClr val="45A5AF"/>
                  </a:solidFill>
                  <a:latin typeface="Arial" panose="020B0604020202020204" pitchFamily="34" charset="0"/>
                  <a:ea typeface="源柔ゴシック等幅 Normal" panose="020B0209020203020207" pitchFamily="49" charset="-128"/>
                  <a:cs typeface="Arial" panose="020B0604020202020204" pitchFamily="34" charset="0"/>
                </a:rPr>
                <a:t>Monitoring </a:t>
              </a:r>
              <a:r>
                <a:rPr lang="en" altLang="ja-JP" sz="2400" b="1" dirty="0">
                  <a:solidFill>
                    <a:srgbClr val="45A5AF"/>
                  </a:solidFill>
                  <a:latin typeface="Arial" panose="020B0604020202020204" pitchFamily="34" charset="0"/>
                  <a:ea typeface="源柔ゴシック等幅 Normal" panose="020B0209020203020207" pitchFamily="49" charset="-128"/>
                  <a:cs typeface="Arial" panose="020B0604020202020204" pitchFamily="34" charset="0"/>
                </a:rPr>
                <a:t>illegal dumping </a:t>
              </a:r>
              <a:r>
                <a:rPr lang="en" altLang="ja-JP" sz="2400" dirty="0">
                  <a:solidFill>
                    <a:srgbClr val="45A5AF"/>
                  </a:solidFill>
                  <a:latin typeface="Arial" panose="020B0604020202020204" pitchFamily="34" charset="0"/>
                  <a:ea typeface="源柔ゴシック等幅 Normal" panose="020B0209020203020207" pitchFamily="49" charset="-128"/>
                  <a:cs typeface="Arial" panose="020B0604020202020204" pitchFamily="34" charset="0"/>
                </a:rPr>
                <a:t>using satellite data</a:t>
              </a:r>
              <a:endParaRPr lang="en-US" altLang="ja-JP" sz="2400" dirty="0">
                <a:solidFill>
                  <a:srgbClr val="45A5AF"/>
                </a:solidFill>
                <a:latin typeface="Arial" panose="020B0604020202020204" pitchFamily="34" charset="0"/>
                <a:ea typeface="源柔ゴシック等幅 Normal" panose="020B0209020203020207" pitchFamily="49" charset="-128"/>
                <a:cs typeface="Arial" panose="020B0604020202020204" pitchFamily="34" charset="0"/>
              </a:endParaRPr>
            </a:p>
          </p:txBody>
        </p:sp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03D6A270-3518-4ACD-954C-65A9145C4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8821" y="2124149"/>
              <a:ext cx="1397000" cy="8509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19" name="グループ化 18">
              <a:extLst>
                <a:ext uri="{FF2B5EF4-FFF2-40B4-BE49-F238E27FC236}">
                  <a16:creationId xmlns:a16="http://schemas.microsoft.com/office/drawing/2014/main" id="{40628C1F-47A3-4BB1-8102-6D5E94AB505F}"/>
                </a:ext>
              </a:extLst>
            </p:cNvPr>
            <p:cNvGrpSpPr/>
            <p:nvPr/>
          </p:nvGrpSpPr>
          <p:grpSpPr>
            <a:xfrm>
              <a:off x="66814" y="6391112"/>
              <a:ext cx="4201620" cy="428919"/>
              <a:chOff x="79079" y="6332475"/>
              <a:chExt cx="4201620" cy="428919"/>
            </a:xfrm>
          </p:grpSpPr>
          <p:sp>
            <p:nvSpPr>
              <p:cNvPr id="34" name="フッター プレースホルダー 1">
                <a:extLst>
                  <a:ext uri="{FF2B5EF4-FFF2-40B4-BE49-F238E27FC236}">
                    <a16:creationId xmlns:a16="http://schemas.microsoft.com/office/drawing/2014/main" id="{7180DF9B-36DD-431A-B46D-FC9AFD0CD72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079" y="6522014"/>
                <a:ext cx="4201620" cy="239380"/>
              </a:xfrm>
              <a:prstGeom prst="rect">
                <a:avLst/>
              </a:prstGeom>
            </p:spPr>
            <p:txBody>
              <a:bodyPr vert="horz" lIns="91440" tIns="45720" rIns="91440" bIns="45720" rtlCol="0" anchor="ctr"/>
              <a:lstStyle>
                <a:defPPr>
                  <a:defRPr lang="en-US"/>
                </a:defPPr>
                <a:lvl1pPr marL="0" algn="ctr" defTabSz="457200" rtl="0" eaLnBrk="1" latinLnBrk="0" hangingPunct="1">
                  <a:defRPr sz="1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altLang="ja-JP" sz="800" b="1" dirty="0">
                    <a:solidFill>
                      <a:srgbClr val="45A5AF"/>
                    </a:solidFill>
                    <a:latin typeface="Century Gothic" panose="020B0502020202020204" pitchFamily="34" charset="0"/>
                  </a:rPr>
                  <a:t>Copyright © 2024 New Space Intelligence Inc. All rights reserved. </a:t>
                </a:r>
                <a:endParaRPr lang="ja-JP" altLang="en-US" sz="800" b="1">
                  <a:solidFill>
                    <a:srgbClr val="45A5AF"/>
                  </a:solidFill>
                  <a:latin typeface="Century Gothic" panose="020B0502020202020204" pitchFamily="34" charset="0"/>
                </a:endParaRPr>
              </a:p>
            </p:txBody>
          </p:sp>
          <p:pic>
            <p:nvPicPr>
              <p:cNvPr id="35" name="図 34">
                <a:extLst>
                  <a:ext uri="{FF2B5EF4-FFF2-40B4-BE49-F238E27FC236}">
                    <a16:creationId xmlns:a16="http://schemas.microsoft.com/office/drawing/2014/main" id="{25833CDD-517E-4743-B27F-8D81A16CD6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021" y="6332475"/>
                <a:ext cx="364866" cy="239380"/>
              </a:xfrm>
              <a:prstGeom prst="rect">
                <a:avLst/>
              </a:prstGeom>
            </p:spPr>
          </p:pic>
          <p:pic>
            <p:nvPicPr>
              <p:cNvPr id="36" name="図 35">
                <a:extLst>
                  <a:ext uri="{FF2B5EF4-FFF2-40B4-BE49-F238E27FC236}">
                    <a16:creationId xmlns:a16="http://schemas.microsoft.com/office/drawing/2014/main" id="{5C70C6F8-AABC-4A1D-AFD7-8078908965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0887" y="6427030"/>
                <a:ext cx="1268260" cy="150606"/>
              </a:xfrm>
              <a:prstGeom prst="rect">
                <a:avLst/>
              </a:prstGeom>
            </p:spPr>
          </p:pic>
        </p:grpSp>
        <p:sp>
          <p:nvSpPr>
            <p:cNvPr id="20" name="TextBox 15">
              <a:extLst>
                <a:ext uri="{FF2B5EF4-FFF2-40B4-BE49-F238E27FC236}">
                  <a16:creationId xmlns:a16="http://schemas.microsoft.com/office/drawing/2014/main" id="{E25EC877-D4D1-4866-A790-BF9583F7BD15}"/>
                </a:ext>
              </a:extLst>
            </p:cNvPr>
            <p:cNvSpPr txBox="1"/>
            <p:nvPr/>
          </p:nvSpPr>
          <p:spPr>
            <a:xfrm>
              <a:off x="3204316" y="3024329"/>
              <a:ext cx="928141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sz="2400" dirty="0">
                  <a:solidFill>
                    <a:srgbClr val="4CA7AC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Development of Smart Monitoring of Uninhabited Islands Using Virtual Satellite Constellations</a:t>
              </a:r>
              <a:r>
                <a:rPr lang="en-US" altLang="ja-JP" sz="2400" dirty="0">
                  <a:solidFill>
                    <a:srgbClr val="4CA7AC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(NEDO-SBIR)</a:t>
              </a:r>
              <a:endParaRPr lang="en-JP" sz="2400" dirty="0">
                <a:solidFill>
                  <a:srgbClr val="4CA7A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21">
              <a:extLst>
                <a:ext uri="{FF2B5EF4-FFF2-40B4-BE49-F238E27FC236}">
                  <a16:creationId xmlns:a16="http://schemas.microsoft.com/office/drawing/2014/main" id="{432E5589-5938-4A98-B4B5-3F0253A0F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7531" y="3080976"/>
              <a:ext cx="2068122" cy="9493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4" name="TextBox 22">
              <a:extLst>
                <a:ext uri="{FF2B5EF4-FFF2-40B4-BE49-F238E27FC236}">
                  <a16:creationId xmlns:a16="http://schemas.microsoft.com/office/drawing/2014/main" id="{FBCB64C1-A82B-4E38-AE30-583660F738B1}"/>
                </a:ext>
              </a:extLst>
            </p:cNvPr>
            <p:cNvSpPr txBox="1"/>
            <p:nvPr/>
          </p:nvSpPr>
          <p:spPr>
            <a:xfrm>
              <a:off x="3142838" y="4261277"/>
              <a:ext cx="904916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2400" dirty="0">
                  <a:solidFill>
                    <a:srgbClr val="4CA7A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Demonstration of advanced satellite remote sensing business (METI-SBIR)</a:t>
              </a:r>
              <a:endParaRPr lang="en-JP" sz="2400" dirty="0">
                <a:solidFill>
                  <a:srgbClr val="4CA7A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23">
              <a:extLst>
                <a:ext uri="{FF2B5EF4-FFF2-40B4-BE49-F238E27FC236}">
                  <a16:creationId xmlns:a16="http://schemas.microsoft.com/office/drawing/2014/main" id="{E1FB5597-94FB-4C57-9E42-59C73524A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4614" y="4168837"/>
              <a:ext cx="2093956" cy="94820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6" name="Picture 29">
              <a:extLst>
                <a:ext uri="{FF2B5EF4-FFF2-40B4-BE49-F238E27FC236}">
                  <a16:creationId xmlns:a16="http://schemas.microsoft.com/office/drawing/2014/main" id="{5E729CD9-F292-4CFB-BD66-40FE51836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5509" y="5129834"/>
              <a:ext cx="2243719" cy="1300337"/>
            </a:xfrm>
            <a:prstGeom prst="rect">
              <a:avLst/>
            </a:prstGeom>
          </p:spPr>
        </p:pic>
        <p:sp>
          <p:nvSpPr>
            <p:cNvPr id="27" name="TextBox 30">
              <a:extLst>
                <a:ext uri="{FF2B5EF4-FFF2-40B4-BE49-F238E27FC236}">
                  <a16:creationId xmlns:a16="http://schemas.microsoft.com/office/drawing/2014/main" id="{83F8B746-54CD-42D4-8887-594496C1E995}"/>
                </a:ext>
              </a:extLst>
            </p:cNvPr>
            <p:cNvSpPr txBox="1"/>
            <p:nvPr/>
          </p:nvSpPr>
          <p:spPr>
            <a:xfrm>
              <a:off x="3173641" y="5547285"/>
              <a:ext cx="910899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4CA7A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Multi-satellite observation for VDES monitoring in EEZ Japan area</a:t>
              </a:r>
              <a:endParaRPr lang="en-JP" sz="2400" dirty="0">
                <a:solidFill>
                  <a:srgbClr val="4CA7A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テキスト ボックス 1">
              <a:extLst>
                <a:ext uri="{FF2B5EF4-FFF2-40B4-BE49-F238E27FC236}">
                  <a16:creationId xmlns:a16="http://schemas.microsoft.com/office/drawing/2014/main" id="{9408F601-7862-4199-AFF2-D193CD9363C6}"/>
                </a:ext>
              </a:extLst>
            </p:cNvPr>
            <p:cNvSpPr txBox="1"/>
            <p:nvPr/>
          </p:nvSpPr>
          <p:spPr>
            <a:xfrm>
              <a:off x="3166281" y="1204264"/>
              <a:ext cx="877381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rtl="0"/>
              <a:r>
                <a:rPr lang="en" altLang="ja-JP" sz="2400" dirty="0">
                  <a:solidFill>
                    <a:srgbClr val="45A5AF"/>
                  </a:solidFill>
                  <a:latin typeface="Arial" panose="020B0604020202020204" pitchFamily="34" charset="0"/>
                  <a:ea typeface="源柔ゴシック等幅 Regular" panose="020B0309020203020207" pitchFamily="49" charset="-128"/>
                  <a:cs typeface="Arial" panose="020B0604020202020204" pitchFamily="34" charset="0"/>
                </a:rPr>
                <a:t>Application development for </a:t>
              </a:r>
              <a:r>
                <a:rPr lang="en" altLang="ja-JP" sz="2400" b="1" dirty="0">
                  <a:solidFill>
                    <a:srgbClr val="45A5AF"/>
                  </a:solidFill>
                  <a:latin typeface="Arial" panose="020B0604020202020204" pitchFamily="34" charset="0"/>
                  <a:ea typeface="源柔ゴシック等幅 Regular" panose="020B0309020203020207" pitchFamily="49" charset="-128"/>
                  <a:cs typeface="Arial" panose="020B0604020202020204" pitchFamily="34" charset="0"/>
                </a:rPr>
                <a:t>railway</a:t>
              </a:r>
              <a:r>
                <a:rPr lang="en" altLang="ja-JP" sz="2400" dirty="0">
                  <a:solidFill>
                    <a:srgbClr val="45A5AF"/>
                  </a:solidFill>
                  <a:latin typeface="Arial" panose="020B0604020202020204" pitchFamily="34" charset="0"/>
                  <a:ea typeface="源柔ゴシック等幅 Regular" panose="020B0309020203020207" pitchFamily="49" charset="-128"/>
                  <a:cs typeface="Arial" panose="020B0604020202020204" pitchFamily="34" charset="0"/>
                </a:rPr>
                <a:t> infrastructure monitoring</a:t>
              </a:r>
              <a:endParaRPr lang="ja-JP" altLang="en-US" sz="2400" dirty="0">
                <a:solidFill>
                  <a:srgbClr val="45A5AF"/>
                </a:solidFill>
                <a:latin typeface="Arial" panose="020B0604020202020204" pitchFamily="34" charset="0"/>
                <a:ea typeface="源柔ゴシック等幅 Regular" panose="020B0309020203020207" pitchFamily="49" charset="-128"/>
                <a:cs typeface="Arial" panose="020B0604020202020204" pitchFamily="34" charset="0"/>
              </a:endParaRPr>
            </a:p>
          </p:txBody>
        </p:sp>
        <p:pic>
          <p:nvPicPr>
            <p:cNvPr id="33" name="Picture 1">
              <a:extLst>
                <a:ext uri="{FF2B5EF4-FFF2-40B4-BE49-F238E27FC236}">
                  <a16:creationId xmlns:a16="http://schemas.microsoft.com/office/drawing/2014/main" id="{6FBE5BC8-0BB9-46C9-866D-0A1CEA5D7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821" y="1129136"/>
              <a:ext cx="2140408" cy="94590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336760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AB3D443-8FFE-45B7-B2AD-02AF8243011E}"/>
              </a:ext>
            </a:extLst>
          </p:cNvPr>
          <p:cNvGrpSpPr/>
          <p:nvPr/>
        </p:nvGrpSpPr>
        <p:grpSpPr>
          <a:xfrm>
            <a:off x="133756" y="137789"/>
            <a:ext cx="10723531" cy="1020762"/>
            <a:chOff x="1" y="-87465"/>
            <a:chExt cx="10723531" cy="1020762"/>
          </a:xfrm>
        </p:grpSpPr>
        <p:sp>
          <p:nvSpPr>
            <p:cNvPr id="22" name="タイトル 1">
              <a:extLst>
                <a:ext uri="{FF2B5EF4-FFF2-40B4-BE49-F238E27FC236}">
                  <a16:creationId xmlns:a16="http://schemas.microsoft.com/office/drawing/2014/main" id="{B97B76A1-DAB8-10AC-F505-6393F9149D85}"/>
                </a:ext>
              </a:extLst>
            </p:cNvPr>
            <p:cNvSpPr txBox="1">
              <a:spLocks/>
            </p:cNvSpPr>
            <p:nvPr/>
          </p:nvSpPr>
          <p:spPr>
            <a:xfrm>
              <a:off x="146020" y="-87465"/>
              <a:ext cx="10577512" cy="1020762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3200" b="1" dirty="0">
                  <a:solidFill>
                    <a:srgbClr val="2E6CA4"/>
                  </a:solidFill>
                  <a:latin typeface="源柔ゴシックL Heavy" panose="020B0702020203020207" pitchFamily="50" charset="-128"/>
                  <a:ea typeface="源柔ゴシックL Heavy" panose="020B0702020203020207" pitchFamily="50" charset="-128"/>
                  <a:cs typeface="源柔ゴシックL Heavy" panose="020B0702020203020207" pitchFamily="50" charset="-128"/>
                </a:rPr>
                <a:t>SUMMARY</a:t>
              </a:r>
              <a:endParaRPr lang="ja-JP" altLang="en-US" sz="3200" b="1" dirty="0">
                <a:solidFill>
                  <a:srgbClr val="2E6CA4"/>
                </a:solidFill>
                <a:latin typeface="源柔ゴシックL Heavy" panose="020B0702020203020207" pitchFamily="50" charset="-128"/>
                <a:ea typeface="源柔ゴシックL Heavy" panose="020B0702020203020207" pitchFamily="50" charset="-128"/>
                <a:cs typeface="源柔ゴシックL Heavy" panose="020B0702020203020207" pitchFamily="50" charset="-128"/>
              </a:endParaRPr>
            </a:p>
          </p:txBody>
        </p: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5C386CF8-220B-AFB9-DF8A-ED162BCC1FAC}"/>
                </a:ext>
              </a:extLst>
            </p:cNvPr>
            <p:cNvSpPr/>
            <p:nvPr/>
          </p:nvSpPr>
          <p:spPr>
            <a:xfrm flipV="1">
              <a:off x="1" y="646518"/>
              <a:ext cx="1035170" cy="158614"/>
            </a:xfrm>
            <a:prstGeom prst="rect">
              <a:avLst/>
            </a:prstGeom>
            <a:solidFill>
              <a:srgbClr val="45A5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4BF05527-3587-513F-CF40-E1EED776DC51}"/>
              </a:ext>
            </a:extLst>
          </p:cNvPr>
          <p:cNvGrpSpPr/>
          <p:nvPr/>
        </p:nvGrpSpPr>
        <p:grpSpPr>
          <a:xfrm>
            <a:off x="66814" y="6391112"/>
            <a:ext cx="4201620" cy="428919"/>
            <a:chOff x="79079" y="6332475"/>
            <a:chExt cx="4201620" cy="428919"/>
          </a:xfrm>
        </p:grpSpPr>
        <p:sp>
          <p:nvSpPr>
            <p:cNvPr id="29" name="フッター プレースホルダー 1">
              <a:extLst>
                <a:ext uri="{FF2B5EF4-FFF2-40B4-BE49-F238E27FC236}">
                  <a16:creationId xmlns:a16="http://schemas.microsoft.com/office/drawing/2014/main" id="{B4792FA9-FBC2-2486-BCF1-5FB9606C8FAF}"/>
                </a:ext>
              </a:extLst>
            </p:cNvPr>
            <p:cNvSpPr txBox="1">
              <a:spLocks/>
            </p:cNvSpPr>
            <p:nvPr/>
          </p:nvSpPr>
          <p:spPr>
            <a:xfrm>
              <a:off x="79079" y="6522014"/>
              <a:ext cx="4201620" cy="239380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ctr" defTabSz="457200" rtl="0" eaLnBrk="1" latinLnBrk="0" hangingPunct="1">
                <a:defRPr sz="1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ja-JP" sz="800" b="1" dirty="0">
                  <a:solidFill>
                    <a:srgbClr val="45A5AF"/>
                  </a:solidFill>
                  <a:latin typeface="Century Gothic" panose="020B0502020202020204" pitchFamily="34" charset="0"/>
                </a:rPr>
                <a:t>Copyright © 2024 New Space Intelligence Inc. All rights reserved. </a:t>
              </a:r>
              <a:endParaRPr lang="ja-JP" altLang="en-US" sz="800" b="1" dirty="0">
                <a:solidFill>
                  <a:srgbClr val="45A5AF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277029E7-3746-90C6-726C-1F9E783E9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021" y="6332475"/>
              <a:ext cx="364866" cy="239380"/>
            </a:xfrm>
            <a:prstGeom prst="rect">
              <a:avLst/>
            </a:prstGeom>
          </p:spPr>
        </p:pic>
        <p:pic>
          <p:nvPicPr>
            <p:cNvPr id="31" name="図 30">
              <a:extLst>
                <a:ext uri="{FF2B5EF4-FFF2-40B4-BE49-F238E27FC236}">
                  <a16:creationId xmlns:a16="http://schemas.microsoft.com/office/drawing/2014/main" id="{C74E5B32-520D-4A84-8C4E-A3C9FF8CF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887" y="6427030"/>
              <a:ext cx="1268260" cy="150606"/>
            </a:xfrm>
            <a:prstGeom prst="rect">
              <a:avLst/>
            </a:prstGeom>
          </p:spPr>
        </p:pic>
      </p:grpSp>
      <p:pic>
        <p:nvPicPr>
          <p:cNvPr id="6" name="Picture 2" descr="CEOS Logo | CEOS | Committee on Earth Observation Satellites">
            <a:extLst>
              <a:ext uri="{FF2B5EF4-FFF2-40B4-BE49-F238E27FC236}">
                <a16:creationId xmlns:a16="http://schemas.microsoft.com/office/drawing/2014/main" id="{8E006D02-026E-D5C8-D358-5635423AFC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81"/>
          <a:stretch/>
        </p:blipFill>
        <p:spPr bwMode="auto">
          <a:xfrm>
            <a:off x="10728623" y="-6526"/>
            <a:ext cx="1463377" cy="57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フッター プレースホルダー 1">
            <a:extLst>
              <a:ext uri="{FF2B5EF4-FFF2-40B4-BE49-F238E27FC236}">
                <a16:creationId xmlns:a16="http://schemas.microsoft.com/office/drawing/2014/main" id="{5F633FD8-5799-B6F8-FD90-A3AC0D75C01C}"/>
              </a:ext>
            </a:extLst>
          </p:cNvPr>
          <p:cNvSpPr txBox="1">
            <a:spLocks/>
          </p:cNvSpPr>
          <p:nvPr/>
        </p:nvSpPr>
        <p:spPr>
          <a:xfrm>
            <a:off x="11432708" y="6614873"/>
            <a:ext cx="681207" cy="2252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800" b="1" dirty="0">
                <a:solidFill>
                  <a:srgbClr val="45A5AF"/>
                </a:solidFill>
                <a:latin typeface="Century Gothic" panose="020B0502020202020204" pitchFamily="34" charset="0"/>
              </a:rPr>
              <a:t>Slide #</a:t>
            </a:r>
            <a:fld id="{CEF0DE87-1B56-F944-BA1C-15A496C34080}" type="slidenum">
              <a:rPr lang="en-US" altLang="ja-JP" sz="800" b="1" smtClean="0">
                <a:solidFill>
                  <a:srgbClr val="45A5AF"/>
                </a:solidFill>
                <a:latin typeface="Century Gothic" panose="020B0502020202020204" pitchFamily="34" charset="0"/>
              </a:rPr>
              <a:t>22</a:t>
            </a:fld>
            <a:endParaRPr lang="ja-JP" altLang="en-US" sz="800" b="1" dirty="0">
              <a:solidFill>
                <a:srgbClr val="45A5AF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795B0A9-5852-4E76-9A53-8D7429BAA9C9}"/>
              </a:ext>
            </a:extLst>
          </p:cNvPr>
          <p:cNvSpPr txBox="1"/>
          <p:nvPr/>
        </p:nvSpPr>
        <p:spPr>
          <a:xfrm>
            <a:off x="4837063" y="4893368"/>
            <a:ext cx="23635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i="1" dirty="0">
                <a:solidFill>
                  <a:srgbClr val="4493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!</a:t>
            </a:r>
            <a:endParaRPr kumimoji="1" lang="ja-JP" altLang="en-US" sz="3200" i="1" dirty="0">
              <a:solidFill>
                <a:srgbClr val="4493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46A2ADF-D77B-40FC-ABDF-BC2EE4CA8E5E}"/>
              </a:ext>
            </a:extLst>
          </p:cNvPr>
          <p:cNvSpPr/>
          <p:nvPr/>
        </p:nvSpPr>
        <p:spPr>
          <a:xfrm>
            <a:off x="490591" y="1985646"/>
            <a:ext cx="1105647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altLang="ja-JP" sz="2400" dirty="0">
                <a:solidFill>
                  <a:srgbClr val="4493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CEOS meeting and workshop in Tokyo has valuable importance for public, academic and commercial Earth Observation communities of Japan</a:t>
            </a:r>
          </a:p>
          <a:p>
            <a:pPr marL="342900" indent="-342900">
              <a:buFontTx/>
              <a:buChar char="-"/>
            </a:pPr>
            <a:endParaRPr lang="en-US" altLang="ja-JP" sz="2400" dirty="0">
              <a:solidFill>
                <a:srgbClr val="4493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altLang="ja-JP" sz="2400" dirty="0">
                <a:solidFill>
                  <a:srgbClr val="4493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expect good collaboration and exchange information on future plan, methodology, methods, tools, publications, developments for ARD </a:t>
            </a:r>
          </a:p>
        </p:txBody>
      </p:sp>
    </p:spTree>
    <p:extLst>
      <p:ext uri="{BB962C8B-B14F-4D97-AF65-F5344CB8AC3E}">
        <p14:creationId xmlns:p14="http://schemas.microsoft.com/office/powerpoint/2010/main" val="3123187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図 53">
            <a:extLst>
              <a:ext uri="{FF2B5EF4-FFF2-40B4-BE49-F238E27FC236}">
                <a16:creationId xmlns:a16="http://schemas.microsoft.com/office/drawing/2014/main" id="{07D6E1E5-E4F6-F734-745C-B7F4BB8374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7" b="3627"/>
          <a:stretch/>
        </p:blipFill>
        <p:spPr>
          <a:xfrm>
            <a:off x="8723082" y="599260"/>
            <a:ext cx="1260000" cy="1260000"/>
          </a:xfrm>
          <a:prstGeom prst="round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13336EC-E7FF-DDB7-DA29-EBE7FDD9C183}"/>
              </a:ext>
            </a:extLst>
          </p:cNvPr>
          <p:cNvSpPr/>
          <p:nvPr/>
        </p:nvSpPr>
        <p:spPr>
          <a:xfrm>
            <a:off x="1" y="990600"/>
            <a:ext cx="2223242" cy="5682153"/>
          </a:xfrm>
          <a:prstGeom prst="rect">
            <a:avLst/>
          </a:prstGeom>
          <a:solidFill>
            <a:srgbClr val="2D8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539AADE-753C-F6F9-C9A7-38B188B362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8" b="97291" l="6064" r="89994">
                        <a14:foregroundMark x1="56398" y1="43712" x2="62220" y2="55762"/>
                        <a14:foregroundMark x1="83505" y1="63890" x2="80898" y2="90983"/>
                        <a14:foregroundMark x1="19102" y1="79499" x2="10855" y2="93975"/>
                        <a14:foregroundMark x1="24621" y1="93571" x2="32626" y2="96401"/>
                        <a14:foregroundMark x1="32626" y1="96401" x2="63129" y2="98463"/>
                        <a14:foregroundMark x1="63129" y1="98463" x2="87932" y2="97291"/>
                        <a14:foregroundMark x1="87932" y1="97291" x2="87993" y2="97250"/>
                        <a14:foregroundMark x1="7520" y1="89446" x2="6064" y2="94460"/>
                        <a14:foregroundMark x1="45543" y1="13506" x2="46089" y2="13870"/>
                        <a14:foregroundMark x1="49242" y1="12414" x2="49242" y2="12455"/>
                        <a14:foregroundMark x1="52274" y1="12738" x2="52274" y2="12738"/>
                        <a14:foregroundMark x1="51364" y1="12778" x2="56762" y2="14193"/>
                        <a14:foregroundMark x1="57368" y1="14436" x2="54760" y2="13546"/>
                        <a14:foregroundMark x1="48575" y1="12535" x2="44572" y2="13344"/>
                        <a14:foregroundMark x1="39418" y1="15245" x2="36143" y2="16539"/>
                      </a14:backgroundRemoval>
                    </a14:imgEffect>
                    <a14:imgEffect>
                      <a14:sharpenSoften amount="2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5445" t="3581" r="-19152"/>
          <a:stretch/>
        </p:blipFill>
        <p:spPr>
          <a:xfrm>
            <a:off x="3028680" y="509260"/>
            <a:ext cx="1440000" cy="1440000"/>
          </a:xfrm>
          <a:prstGeom prst="roundRect">
            <a:avLst/>
          </a:prstGeom>
          <a:solidFill>
            <a:srgbClr val="4091A5"/>
          </a:solidFill>
          <a:effectLst/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7F81573-BBC3-762F-892D-ED824D70F1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4903" y="1666085"/>
            <a:ext cx="412120" cy="273600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966032D-66F3-0019-C9BB-7408DD4FCE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8458" y="1679343"/>
            <a:ext cx="412500" cy="27360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F3CE047-55C4-BEEF-E97C-51B04B1D54DD}"/>
              </a:ext>
            </a:extLst>
          </p:cNvPr>
          <p:cNvSpPr txBox="1"/>
          <p:nvPr/>
        </p:nvSpPr>
        <p:spPr>
          <a:xfrm>
            <a:off x="2744517" y="1963772"/>
            <a:ext cx="221358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altLang="ja-JP" sz="1400" b="1" i="0" dirty="0">
                <a:solidFill>
                  <a:srgbClr val="2E6CA4"/>
                </a:solidFill>
                <a:effectLst/>
                <a:latin typeface="源柔ゴシック ExtraLight" panose="020B0003020203020207" pitchFamily="50" charset="-128"/>
                <a:ea typeface="源柔ゴシック ExtraLight" panose="020B0003020203020207" pitchFamily="50" charset="-128"/>
                <a:cs typeface="源柔ゴシック ExtraLight" panose="020B0003020203020207" pitchFamily="50" charset="-128"/>
              </a:rPr>
              <a:t>Prof. </a:t>
            </a:r>
            <a:r>
              <a:rPr lang="en-US" altLang="ja-JP" sz="1400" b="1" i="0" dirty="0" err="1">
                <a:solidFill>
                  <a:srgbClr val="2E6CA4"/>
                </a:solidFill>
                <a:effectLst/>
                <a:latin typeface="源柔ゴシック ExtraLight" panose="020B0003020203020207" pitchFamily="50" charset="-128"/>
                <a:ea typeface="源柔ゴシック ExtraLight" panose="020B0003020203020207" pitchFamily="50" charset="-128"/>
                <a:cs typeface="源柔ゴシック ExtraLight" panose="020B0003020203020207" pitchFamily="50" charset="-128"/>
              </a:rPr>
              <a:t>Dorj</a:t>
            </a:r>
            <a:r>
              <a:rPr lang="en-US" altLang="ja-JP" sz="1400" b="1" i="0" dirty="0">
                <a:solidFill>
                  <a:srgbClr val="2E6CA4"/>
                </a:solidFill>
                <a:effectLst/>
                <a:latin typeface="源柔ゴシック ExtraLight" panose="020B0003020203020207" pitchFamily="50" charset="-128"/>
                <a:ea typeface="源柔ゴシック ExtraLight" panose="020B0003020203020207" pitchFamily="50" charset="-128"/>
                <a:cs typeface="源柔ゴシック ExtraLight" panose="020B0003020203020207" pitchFamily="50" charset="-128"/>
              </a:rPr>
              <a:t> Ichikawa</a:t>
            </a:r>
            <a:endParaRPr lang="en-US" altLang="ja-JP" sz="1400" dirty="0">
              <a:solidFill>
                <a:srgbClr val="2E6CA4"/>
              </a:solidFill>
              <a:latin typeface="源柔ゴシック ExtraLight" panose="020B0003020203020207" pitchFamily="50" charset="-128"/>
              <a:ea typeface="源柔ゴシック ExtraLight" panose="020B0003020203020207" pitchFamily="50" charset="-128"/>
              <a:cs typeface="源柔ゴシック ExtraLight" panose="020B0003020203020207" pitchFamily="50" charset="-128"/>
            </a:endParaRPr>
          </a:p>
          <a:p>
            <a:pPr algn="ctr" fontAlgn="base"/>
            <a:r>
              <a:rPr lang="en-US" altLang="ja-JP" sz="1400" b="0" i="0" dirty="0">
                <a:solidFill>
                  <a:srgbClr val="2E6CA4"/>
                </a:solidFill>
                <a:effectLst/>
                <a:latin typeface="源柔ゴシック ExtraLight" panose="020B0003020203020207" pitchFamily="50" charset="-128"/>
                <a:ea typeface="源柔ゴシック ExtraLight" panose="020B0003020203020207" pitchFamily="50" charset="-128"/>
                <a:cs typeface="源柔ゴシック ExtraLight" panose="020B0003020203020207" pitchFamily="50" charset="-128"/>
              </a:rPr>
              <a:t> </a:t>
            </a:r>
            <a:r>
              <a:rPr lang="en-US" altLang="ja-JP" sz="1400" b="1" i="0" dirty="0">
                <a:solidFill>
                  <a:srgbClr val="3E9482"/>
                </a:solidFill>
                <a:effectLst/>
                <a:latin typeface="源柔ゴシック ExtraLight" panose="020B0003020203020207" pitchFamily="50" charset="-128"/>
                <a:ea typeface="源柔ゴシック ExtraLight" panose="020B0003020203020207" pitchFamily="50" charset="-128"/>
                <a:cs typeface="源柔ゴシック ExtraLight" panose="020B0003020203020207" pitchFamily="50" charset="-128"/>
              </a:rPr>
              <a:t>Vise-President, CSO</a:t>
            </a:r>
          </a:p>
          <a:p>
            <a:pPr algn="ctr" fontAlgn="base"/>
            <a:endParaRPr lang="en-US" altLang="ja-JP" sz="1400" b="0" i="0" dirty="0">
              <a:effectLst/>
              <a:latin typeface="源柔ゴシック ExtraLight" panose="020B0003020203020207" pitchFamily="50" charset="-128"/>
              <a:ea typeface="源柔ゴシック ExtraLight" panose="020B0003020203020207" pitchFamily="50" charset="-128"/>
              <a:cs typeface="源柔ゴシック ExtraLight" panose="020B0003020203020207" pitchFamily="50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D1A17BC0-8ADA-CCA7-1983-1DAD43433FA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400" b="71600" l="10000" r="90000">
                        <a14:foregroundMark x1="47429" y1="37267" x2="47429" y2="37267"/>
                        <a14:foregroundMark x1="42095" y1="54000" x2="41714" y2="54600"/>
                        <a14:foregroundMark x1="61524" y1="71600" x2="61524" y2="71600"/>
                      </a14:backgroundRemoval>
                    </a14:imgEffect>
                  </a14:imgLayer>
                </a14:imgProps>
              </a:ext>
            </a:extLst>
          </a:blip>
          <a:srcRect l="5492" t="5326" r="5602" b="32441"/>
          <a:stretch/>
        </p:blipFill>
        <p:spPr>
          <a:xfrm>
            <a:off x="3020971" y="2942840"/>
            <a:ext cx="1440000" cy="1440000"/>
          </a:xfrm>
          <a:prstGeom prst="roundRect">
            <a:avLst/>
          </a:prstGeom>
          <a:solidFill>
            <a:srgbClr val="4091A5"/>
          </a:solidFill>
        </p:spPr>
      </p:pic>
      <p:pic>
        <p:nvPicPr>
          <p:cNvPr id="12" name="Picture 2" descr="ソース画像を表示">
            <a:extLst>
              <a:ext uri="{FF2B5EF4-FFF2-40B4-BE49-F238E27FC236}">
                <a16:creationId xmlns:a16="http://schemas.microsoft.com/office/drawing/2014/main" id="{1D2A60C0-3B65-46BC-4665-F337581606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4667" y1="33500" x2="78000" y2="66667"/>
                        <a14:foregroundMark x1="35333" y1="34667" x2="54500" y2="34167"/>
                        <a14:foregroundMark x1="46667" y1="48000" x2="73500" y2="50000"/>
                        <a14:foregroundMark x1="57667" y1="41333" x2="57667" y2="41333"/>
                        <a14:foregroundMark x1="25000" y1="40500" x2="65667" y2="39667"/>
                        <a14:foregroundMark x1="65667" y1="39667" x2="66833" y2="40167"/>
                        <a14:foregroundMark x1="36333" y1="60000" x2="66500" y2="60000"/>
                        <a14:foregroundMark x1="37667" y1="52333" x2="78333" y2="52333"/>
                        <a14:foregroundMark x1="34667" y1="64167" x2="56833" y2="63167"/>
                        <a14:foregroundMark x1="28000" y1="59833" x2="41833" y2="59333"/>
                        <a14:foregroundMark x1="41833" y1="59333" x2="51500" y2="59333"/>
                        <a14:foregroundMark x1="34167" y1="65667" x2="50000" y2="65333"/>
                        <a14:foregroundMark x1="24167" y1="32667" x2="49000" y2="32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78" t="29053" r="19067" b="30000"/>
          <a:stretch/>
        </p:blipFill>
        <p:spPr bwMode="auto">
          <a:xfrm>
            <a:off x="4240476" y="4110126"/>
            <a:ext cx="411295" cy="2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3E3AA754-7FC0-7004-B0E5-0073CE0F6587}"/>
              </a:ext>
            </a:extLst>
          </p:cNvPr>
          <p:cNvGrpSpPr/>
          <p:nvPr/>
        </p:nvGrpSpPr>
        <p:grpSpPr>
          <a:xfrm>
            <a:off x="4639855" y="5189237"/>
            <a:ext cx="1440000" cy="1440000"/>
            <a:chOff x="1054969" y="849940"/>
            <a:chExt cx="1567091" cy="1512274"/>
          </a:xfrm>
        </p:grpSpPr>
        <p:sp>
          <p:nvSpPr>
            <p:cNvPr id="14" name="フローチャート: 結合子 13">
              <a:extLst>
                <a:ext uri="{FF2B5EF4-FFF2-40B4-BE49-F238E27FC236}">
                  <a16:creationId xmlns:a16="http://schemas.microsoft.com/office/drawing/2014/main" id="{DA8ACEE6-69A3-E839-E2B6-7FCC94CE9A31}"/>
                </a:ext>
              </a:extLst>
            </p:cNvPr>
            <p:cNvSpPr/>
            <p:nvPr/>
          </p:nvSpPr>
          <p:spPr>
            <a:xfrm>
              <a:off x="1054969" y="865533"/>
              <a:ext cx="1567091" cy="1496681"/>
            </a:xfrm>
            <a:prstGeom prst="roundRect">
              <a:avLst/>
            </a:prstGeom>
            <a:solidFill>
              <a:srgbClr val="4091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>
                <a:latin typeface="源柔ゴシック ExtraLight" panose="020B0003020203020207" pitchFamily="50" charset="-128"/>
                <a:ea typeface="源柔ゴシック ExtraLight" panose="020B0003020203020207" pitchFamily="50" charset="-128"/>
                <a:cs typeface="源柔ゴシック ExtraLight" panose="020B0003020203020207" pitchFamily="50" charset="-128"/>
              </a:endParaRPr>
            </a:p>
          </p:txBody>
        </p:sp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2A8C0225-F069-48EB-3680-7DF3F0F218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7910" b="97363" l="10000" r="90000">
                          <a14:foregroundMark x1="46588" y1="7910" x2="43882" y2="18456"/>
                          <a14:foregroundMark x1="43882" y1="18456" x2="44941" y2="31638"/>
                          <a14:foregroundMark x1="44941" y1="31638" x2="46118" y2="34275"/>
                          <a14:foregroundMark x1="43294" y1="8475" x2="41294" y2="17326"/>
                          <a14:foregroundMark x1="41294" y1="17326" x2="41294" y2="17326"/>
                          <a14:foregroundMark x1="42471" y1="43503" x2="45882" y2="51036"/>
                          <a14:foregroundMark x1="36118" y1="93409" x2="58588" y2="97363"/>
                          <a14:foregroundMark x1="58588" y1="97363" x2="68353" y2="91337"/>
                          <a14:foregroundMark x1="55647" y1="19021" x2="55294" y2="35782"/>
                          <a14:foregroundMark x1="55294" y1="35782" x2="54941" y2="37665"/>
                          <a14:foregroundMark x1="39059" y1="24482" x2="41059" y2="31450"/>
                          <a14:foregroundMark x1="41059" y1="31450" x2="41059" y2="31450"/>
                          <a14:foregroundMark x1="61412" y1="20716" x2="61176" y2="21469"/>
                          <a14:foregroundMark x1="38706" y1="24670" x2="38118" y2="26742"/>
                          <a14:foregroundMark x1="39294" y1="25989" x2="41647" y2="31638"/>
                          <a14:foregroundMark x1="39765" y1="29002" x2="40000" y2="32768"/>
                          <a14:foregroundMark x1="67765" y1="80603" x2="66706" y2="86064"/>
                          <a14:backgroundMark x1="30588" y1="28814" x2="30588" y2="47081"/>
                          <a14:backgroundMark x1="37115" y1="33229" x2="37412" y2="43315"/>
                          <a14:backgroundMark x1="40000" y1="36723" x2="40235" y2="41055"/>
                          <a14:backgroundMark x1="23765" y1="26365" x2="23882" y2="56497"/>
                          <a14:backgroundMark x1="61176" y1="31827" x2="60000" y2="42750"/>
                          <a14:backgroundMark x1="56588" y1="40490" x2="56000" y2="44068"/>
                          <a14:backgroundMark x1="57765" y1="37100" x2="58353" y2="35593"/>
                          <a14:backgroundMark x1="58118" y1="35593" x2="58235" y2="33522"/>
                          <a14:backgroundMark x1="57412" y1="37665" x2="57529" y2="32768"/>
                          <a14:backgroundMark x1="40000" y1="23540" x2="39972" y2="238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16" t="-3875" r="19200" b="-470"/>
            <a:stretch/>
          </p:blipFill>
          <p:spPr>
            <a:xfrm>
              <a:off x="1093066" y="849940"/>
              <a:ext cx="1490899" cy="1490898"/>
            </a:xfrm>
            <a:prstGeom prst="roundRect">
              <a:avLst/>
            </a:prstGeom>
          </p:spPr>
        </p:pic>
      </p:grp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AFDE426-B497-8293-C9A9-2FCEB1AE9C55}"/>
              </a:ext>
            </a:extLst>
          </p:cNvPr>
          <p:cNvSpPr txBox="1"/>
          <p:nvPr/>
        </p:nvSpPr>
        <p:spPr>
          <a:xfrm>
            <a:off x="3041647" y="5573772"/>
            <a:ext cx="16837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altLang="ja-JP" sz="1400" b="1" i="0" dirty="0">
                <a:solidFill>
                  <a:srgbClr val="2E6CA4"/>
                </a:solidFill>
                <a:effectLst/>
                <a:latin typeface="源柔ゴシック ExtraLight" panose="020B0003020203020207" pitchFamily="50" charset="-128"/>
                <a:ea typeface="源柔ゴシック ExtraLight" panose="020B0003020203020207" pitchFamily="50" charset="-128"/>
                <a:cs typeface="源柔ゴシック ExtraLight" panose="020B0003020203020207" pitchFamily="50" charset="-128"/>
              </a:rPr>
              <a:t>Hiroshi </a:t>
            </a:r>
            <a:r>
              <a:rPr lang="en-US" altLang="ja-JP" sz="1400" b="1" i="0" dirty="0" err="1">
                <a:solidFill>
                  <a:srgbClr val="2E6CA4"/>
                </a:solidFill>
                <a:effectLst/>
                <a:latin typeface="源柔ゴシック ExtraLight" panose="020B0003020203020207" pitchFamily="50" charset="-128"/>
                <a:ea typeface="源柔ゴシック ExtraLight" panose="020B0003020203020207" pitchFamily="50" charset="-128"/>
                <a:cs typeface="源柔ゴシック ExtraLight" panose="020B0003020203020207" pitchFamily="50" charset="-128"/>
              </a:rPr>
              <a:t>Senzoku</a:t>
            </a:r>
            <a:endParaRPr lang="en-US" altLang="ja-JP" sz="1400" b="1" i="0" dirty="0">
              <a:solidFill>
                <a:srgbClr val="2E6CA4"/>
              </a:solidFill>
              <a:effectLst/>
              <a:latin typeface="源柔ゴシック ExtraLight" panose="020B0003020203020207" pitchFamily="50" charset="-128"/>
              <a:ea typeface="源柔ゴシック ExtraLight" panose="020B0003020203020207" pitchFamily="50" charset="-128"/>
              <a:cs typeface="源柔ゴシック ExtraLight" panose="020B0003020203020207" pitchFamily="50" charset="-128"/>
            </a:endParaRPr>
          </a:p>
          <a:p>
            <a:pPr algn="ctr" fontAlgn="base"/>
            <a:r>
              <a:rPr lang="en-US" altLang="ja-JP" sz="1400" b="1" i="0" dirty="0">
                <a:solidFill>
                  <a:srgbClr val="3E9482"/>
                </a:solidFill>
                <a:effectLst/>
                <a:latin typeface="源柔ゴシック ExtraLight" panose="020B0003020203020207" pitchFamily="50" charset="-128"/>
                <a:ea typeface="源柔ゴシック ExtraLight" panose="020B0003020203020207" pitchFamily="50" charset="-128"/>
                <a:cs typeface="源柔ゴシック ExtraLight" panose="020B0003020203020207" pitchFamily="50" charset="-128"/>
              </a:rPr>
              <a:t> CFO</a:t>
            </a:r>
            <a:endParaRPr lang="en-US" altLang="ja-JP" sz="1400" b="0" i="0" dirty="0">
              <a:effectLst/>
              <a:latin typeface="源柔ゴシック ExtraLight" panose="020B0003020203020207" pitchFamily="50" charset="-128"/>
              <a:ea typeface="源柔ゴシック ExtraLight" panose="020B0003020203020207" pitchFamily="50" charset="-128"/>
              <a:cs typeface="源柔ゴシック ExtraLight" panose="020B0003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8EA9AFD8-5B23-96BE-904F-5ED4054487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9133" y="6459377"/>
            <a:ext cx="412120" cy="273600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F8D94C2F-2F38-4545-D258-A5B59C5FA59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10000"/>
                    </a14:imgEffect>
                    <a14:imgEffect>
                      <a14:brightnessContrast bright="5000" contrast="10000"/>
                    </a14:imgEffect>
                  </a14:imgLayer>
                </a14:imgProps>
              </a:ext>
            </a:extLst>
          </a:blip>
          <a:srcRect l="2934" t="4364" r="2934" b="16401"/>
          <a:stretch/>
        </p:blipFill>
        <p:spPr>
          <a:xfrm>
            <a:off x="4971951" y="509260"/>
            <a:ext cx="1440000" cy="1440000"/>
          </a:xfrm>
          <a:prstGeom prst="roundRect">
            <a:avLst/>
          </a:prstGeom>
          <a:ln w="25400">
            <a:noFill/>
          </a:ln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472223A2-5F76-A4E0-D314-8B505E5E37A3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1371" r="2311" b="1104"/>
          <a:stretch/>
        </p:blipFill>
        <p:spPr>
          <a:xfrm>
            <a:off x="6243560" y="1655522"/>
            <a:ext cx="407620" cy="273600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828B8A2-65B2-9E25-FF96-9E2AD7DA940D}"/>
              </a:ext>
            </a:extLst>
          </p:cNvPr>
          <p:cNvSpPr txBox="1"/>
          <p:nvPr/>
        </p:nvSpPr>
        <p:spPr>
          <a:xfrm>
            <a:off x="4761185" y="1963772"/>
            <a:ext cx="1861532" cy="69461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 fontAlgn="base"/>
            <a:r>
              <a:rPr lang="en" altLang="ja-JP" sz="1400" b="1" i="0" dirty="0">
                <a:solidFill>
                  <a:srgbClr val="2E6CA4"/>
                </a:solidFill>
                <a:effectLst/>
                <a:latin typeface="源柔ゴシック ExtraLight" panose="020B0003020203020207" pitchFamily="50" charset="-128"/>
                <a:ea typeface="源柔ゴシック ExtraLight" panose="020B0003020203020207" pitchFamily="50" charset="-128"/>
                <a:cs typeface="源柔ゴシック ExtraLight" panose="020B0003020203020207" pitchFamily="50" charset="-128"/>
              </a:rPr>
              <a:t>Vaibhav </a:t>
            </a:r>
            <a:r>
              <a:rPr lang="en" altLang="ja-JP" sz="1400" b="1" i="0" dirty="0" err="1">
                <a:solidFill>
                  <a:srgbClr val="2E6CA4"/>
                </a:solidFill>
                <a:effectLst/>
                <a:latin typeface="源柔ゴシック ExtraLight" panose="020B0003020203020207" pitchFamily="50" charset="-128"/>
                <a:ea typeface="源柔ゴシック ExtraLight" panose="020B0003020203020207" pitchFamily="50" charset="-128"/>
                <a:cs typeface="源柔ゴシック ExtraLight" panose="020B0003020203020207" pitchFamily="50" charset="-128"/>
              </a:rPr>
              <a:t>Katiyar</a:t>
            </a:r>
            <a:r>
              <a:rPr lang="en-US" altLang="ja-JP" sz="1400" b="1" i="0" dirty="0">
                <a:solidFill>
                  <a:srgbClr val="2D8779"/>
                </a:solidFill>
                <a:effectLst/>
                <a:latin typeface="源柔ゴシック ExtraLight" panose="020B0003020203020207" pitchFamily="50" charset="-128"/>
                <a:ea typeface="源柔ゴシック ExtraLight" panose="020B0003020203020207" pitchFamily="50" charset="-128"/>
                <a:cs typeface="源柔ゴシック ExtraLight" panose="020B0003020203020207" pitchFamily="50" charset="-128"/>
              </a:rPr>
              <a:t> </a:t>
            </a:r>
          </a:p>
          <a:p>
            <a:pPr algn="ctr" fontAlgn="base"/>
            <a:r>
              <a:rPr lang="en-US" altLang="ja-JP" sz="1400" b="1" i="0" dirty="0" err="1">
                <a:solidFill>
                  <a:srgbClr val="2D8779"/>
                </a:solidFill>
                <a:effectLst/>
                <a:latin typeface="源柔ゴシック ExtraLight" panose="020B0003020203020207" pitchFamily="50" charset="-128"/>
                <a:ea typeface="源柔ゴシック ExtraLight" panose="020B0003020203020207" pitchFamily="50" charset="-128"/>
                <a:cs typeface="源柔ゴシック ExtraLight" panose="020B0003020203020207" pitchFamily="50" charset="-128"/>
              </a:rPr>
              <a:t>Ph.D</a:t>
            </a:r>
            <a:r>
              <a:rPr lang="en-US" altLang="ja-JP" sz="1400" b="1" i="0" dirty="0">
                <a:solidFill>
                  <a:srgbClr val="2D8779"/>
                </a:solidFill>
                <a:effectLst/>
                <a:latin typeface="源柔ゴシック ExtraLight" panose="020B0003020203020207" pitchFamily="50" charset="-128"/>
                <a:ea typeface="源柔ゴシック ExtraLight" panose="020B0003020203020207" pitchFamily="50" charset="-128"/>
                <a:cs typeface="源柔ゴシック ExtraLight" panose="020B0003020203020207" pitchFamily="50" charset="-128"/>
              </a:rPr>
              <a:t>, CIO</a:t>
            </a:r>
            <a:endParaRPr lang="ja-JP" altLang="en-US" sz="1400" b="1" i="0" dirty="0">
              <a:solidFill>
                <a:srgbClr val="2D8779"/>
              </a:solidFill>
              <a:effectLst/>
              <a:latin typeface="源柔ゴシック ExtraLight" panose="020B0003020203020207" pitchFamily="50" charset="-128"/>
              <a:ea typeface="源柔ゴシック ExtraLight" panose="020B0003020203020207" pitchFamily="50" charset="-128"/>
              <a:cs typeface="源柔ゴシック ExtraLight" panose="020B0003020203020207" pitchFamily="50" charset="-128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23F06404-A8CC-9410-487A-538EFE8CA55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4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 l="730" t="13418" r="4820" b="7079"/>
          <a:stretch/>
        </p:blipFill>
        <p:spPr>
          <a:xfrm>
            <a:off x="4983202" y="2942840"/>
            <a:ext cx="1440000" cy="1440000"/>
          </a:xfrm>
          <a:prstGeom prst="roundRect">
            <a:avLst/>
          </a:prstGeom>
          <a:ln w="25400">
            <a:noFill/>
          </a:ln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E081F01-D55A-364F-3E61-2B135F43B500}"/>
              </a:ext>
            </a:extLst>
          </p:cNvPr>
          <p:cNvSpPr txBox="1"/>
          <p:nvPr/>
        </p:nvSpPr>
        <p:spPr>
          <a:xfrm>
            <a:off x="4930001" y="4392701"/>
            <a:ext cx="1668631" cy="46321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 fontAlgn="base"/>
            <a:r>
              <a:rPr lang="en" altLang="ja-JP" sz="1400" b="1" i="0" dirty="0" err="1">
                <a:solidFill>
                  <a:srgbClr val="2E6CA4"/>
                </a:solidFill>
                <a:effectLst/>
                <a:latin typeface="源柔ゴシック ExtraLight" panose="020B0003020203020207" pitchFamily="50" charset="-128"/>
                <a:ea typeface="源柔ゴシック ExtraLight" panose="020B0003020203020207" pitchFamily="50" charset="-128"/>
                <a:cs typeface="源柔ゴシック ExtraLight" panose="020B0003020203020207" pitchFamily="50" charset="-128"/>
              </a:rPr>
              <a:t>Nopphawan</a:t>
            </a:r>
            <a:r>
              <a:rPr lang="en" altLang="ja-JP" sz="1400" b="1" i="0" dirty="0">
                <a:solidFill>
                  <a:srgbClr val="2E6CA4"/>
                </a:solidFill>
                <a:effectLst/>
                <a:latin typeface="源柔ゴシック ExtraLight" panose="020B0003020203020207" pitchFamily="50" charset="-128"/>
                <a:ea typeface="源柔ゴシック ExtraLight" panose="020B0003020203020207" pitchFamily="50" charset="-128"/>
                <a:cs typeface="源柔ゴシック ExtraLight" panose="020B0003020203020207" pitchFamily="50" charset="-128"/>
              </a:rPr>
              <a:t> </a:t>
            </a:r>
            <a:r>
              <a:rPr lang="en" altLang="ja-JP" sz="1400" b="1" i="0" dirty="0" err="1">
                <a:solidFill>
                  <a:srgbClr val="2E6CA4"/>
                </a:solidFill>
                <a:effectLst/>
                <a:latin typeface="源柔ゴシック ExtraLight" panose="020B0003020203020207" pitchFamily="50" charset="-128"/>
                <a:ea typeface="源柔ゴシック ExtraLight" panose="020B0003020203020207" pitchFamily="50" charset="-128"/>
                <a:cs typeface="源柔ゴシック ExtraLight" panose="020B0003020203020207" pitchFamily="50" charset="-128"/>
              </a:rPr>
              <a:t>Tamkuan</a:t>
            </a:r>
            <a:endParaRPr lang="en" altLang="ja-JP" sz="1400" b="1" i="0" dirty="0">
              <a:solidFill>
                <a:srgbClr val="2E6CA4"/>
              </a:solidFill>
              <a:effectLst/>
              <a:latin typeface="源柔ゴシック ExtraLight" panose="020B0003020203020207" pitchFamily="50" charset="-128"/>
              <a:ea typeface="源柔ゴシック ExtraLight" panose="020B0003020203020207" pitchFamily="50" charset="-128"/>
              <a:cs typeface="源柔ゴシック ExtraLight" panose="020B0003020203020207" pitchFamily="50" charset="-128"/>
            </a:endParaRPr>
          </a:p>
          <a:p>
            <a:pPr algn="ctr" fontAlgn="base"/>
            <a:r>
              <a:rPr lang="ja-JP" altLang="en-US" sz="1400" b="1">
                <a:solidFill>
                  <a:srgbClr val="2D8779"/>
                </a:solidFill>
                <a:latin typeface="源柔ゴシック ExtraLight" panose="020B0003020203020207" pitchFamily="50" charset="-128"/>
                <a:ea typeface="源柔ゴシック ExtraLight" panose="020B0003020203020207" pitchFamily="50" charset="-128"/>
                <a:cs typeface="源柔ゴシック ExtraLight" panose="020B0003020203020207" pitchFamily="50" charset="-128"/>
              </a:rPr>
              <a:t> </a:t>
            </a:r>
            <a:r>
              <a:rPr lang="en-US" altLang="ja-JP" sz="1400" b="1" i="0" dirty="0" err="1">
                <a:solidFill>
                  <a:srgbClr val="2D8779"/>
                </a:solidFill>
                <a:effectLst/>
                <a:latin typeface="源柔ゴシック ExtraLight" panose="020B0003020203020207" pitchFamily="50" charset="-128"/>
                <a:ea typeface="源柔ゴシック ExtraLight" panose="020B0003020203020207" pitchFamily="50" charset="-128"/>
                <a:cs typeface="源柔ゴシック ExtraLight" panose="020B0003020203020207" pitchFamily="50" charset="-128"/>
              </a:rPr>
              <a:t>Ph.D</a:t>
            </a:r>
            <a:r>
              <a:rPr lang="en-US" altLang="ja-JP" sz="1400" b="1" i="0" dirty="0">
                <a:solidFill>
                  <a:srgbClr val="2D8779"/>
                </a:solidFill>
                <a:effectLst/>
                <a:latin typeface="源柔ゴシック ExtraLight" panose="020B0003020203020207" pitchFamily="50" charset="-128"/>
                <a:ea typeface="源柔ゴシック ExtraLight" panose="020B0003020203020207" pitchFamily="50" charset="-128"/>
                <a:cs typeface="源柔ゴシック ExtraLight" panose="020B0003020203020207" pitchFamily="50" charset="-128"/>
              </a:rPr>
              <a:t>, CAO</a:t>
            </a:r>
            <a:endParaRPr lang="ja-JP" altLang="en-US" sz="1400" b="1" i="0" dirty="0">
              <a:solidFill>
                <a:srgbClr val="2D8779"/>
              </a:solidFill>
              <a:effectLst/>
              <a:latin typeface="源柔ゴシック ExtraLight" panose="020B0003020203020207" pitchFamily="50" charset="-128"/>
              <a:ea typeface="源柔ゴシック ExtraLight" panose="020B0003020203020207" pitchFamily="50" charset="-128"/>
              <a:cs typeface="源柔ゴシック ExtraLight" panose="020B0003020203020207" pitchFamily="50" charset="-128"/>
            </a:endParaRPr>
          </a:p>
        </p:txBody>
      </p:sp>
      <p:pic>
        <p:nvPicPr>
          <p:cNvPr id="24" name="Picture 2" descr="ソース画像を表示">
            <a:extLst>
              <a:ext uri="{FF2B5EF4-FFF2-40B4-BE49-F238E27FC236}">
                <a16:creationId xmlns:a16="http://schemas.microsoft.com/office/drawing/2014/main" id="{171C366A-E1D2-B974-3080-80928F246E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4667" y1="33500" x2="78000" y2="66667"/>
                        <a14:foregroundMark x1="35333" y1="34667" x2="54500" y2="34167"/>
                        <a14:foregroundMark x1="46667" y1="48000" x2="73500" y2="50000"/>
                        <a14:foregroundMark x1="57667" y1="41333" x2="57667" y2="41333"/>
                        <a14:foregroundMark x1="25000" y1="40500" x2="65667" y2="39667"/>
                        <a14:foregroundMark x1="65667" y1="39667" x2="66833" y2="40167"/>
                        <a14:foregroundMark x1="36333" y1="60000" x2="66500" y2="60000"/>
                        <a14:foregroundMark x1="37667" y1="52333" x2="78333" y2="52333"/>
                        <a14:foregroundMark x1="34667" y1="64167" x2="56833" y2="63167"/>
                        <a14:foregroundMark x1="28000" y1="59833" x2="41833" y2="59333"/>
                        <a14:foregroundMark x1="41833" y1="59333" x2="51500" y2="59333"/>
                        <a14:foregroundMark x1="34167" y1="65667" x2="50000" y2="65333"/>
                        <a14:foregroundMark x1="24167" y1="32667" x2="49000" y2="32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78" t="29053" r="19067" b="30000"/>
          <a:stretch/>
        </p:blipFill>
        <p:spPr bwMode="auto">
          <a:xfrm>
            <a:off x="6216003" y="4066699"/>
            <a:ext cx="411295" cy="2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AB421538-4A08-BC41-0D00-891AA96DFB16}"/>
              </a:ext>
            </a:extLst>
          </p:cNvPr>
          <p:cNvSpPr/>
          <p:nvPr/>
        </p:nvSpPr>
        <p:spPr>
          <a:xfrm>
            <a:off x="1" y="990600"/>
            <a:ext cx="2264948" cy="5682153"/>
          </a:xfrm>
          <a:prstGeom prst="rect">
            <a:avLst/>
          </a:prstGeom>
          <a:solidFill>
            <a:srgbClr val="FFFFFF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CC0ED9BF-0FD2-BE90-4C45-2BE08489963A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253" b="99596" l="10000" r="90000">
                        <a14:foregroundMark x1="14061" y1="99596" x2="18606" y2="81374"/>
                        <a14:foregroundMark x1="36303" y1="61212" x2="51455" y2="58424"/>
                        <a14:foregroundMark x1="35152" y1="16566" x2="35152" y2="16566"/>
                        <a14:foregroundMark x1="35152" y1="16566" x2="35636" y2="16323"/>
                        <a14:foregroundMark x1="48727" y1="9253" x2="53152" y2="9293"/>
                        <a14:foregroundMark x1="31697" y1="24889" x2="32000" y2="24929"/>
                        <a14:foregroundMark x1="37333" y1="40162" x2="38727" y2="40081"/>
                        <a14:foregroundMark x1="34000" y1="40202" x2="34182" y2="39919"/>
                        <a14:foregroundMark x1="31394" y1="37010" x2="31515" y2="37051"/>
                        <a14:foregroundMark x1="32424" y1="33980" x2="34788" y2="35596"/>
                        <a14:foregroundMark x1="35576" y1="39111" x2="35576" y2="39111"/>
                        <a14:foregroundMark x1="28545" y1="34182" x2="28545" y2="34182"/>
                        <a14:foregroundMark x1="31091" y1="26020" x2="31091" y2="26020"/>
                        <a14:foregroundMark x1="30970" y1="24485" x2="30970" y2="24485"/>
                        <a14:foregroundMark x1="30606" y1="89980" x2="30606" y2="89980"/>
                        <a14:foregroundMark x1="73030" y1="96242" x2="72121" y2="90222"/>
                        <a14:foregroundMark x1="30727" y1="94020" x2="41697" y2="91475"/>
                        <a14:backgroundMark x1="31697" y1="25697" x2="31697" y2="25697"/>
                        <a14:backgroundMark x1="42545" y1="40727" x2="42545" y2="40727"/>
                        <a14:backgroundMark x1="38424" y1="41131" x2="38424" y2="41131"/>
                        <a14:backgroundMark x1="38848" y1="39798" x2="38848" y2="39798"/>
                        <a14:backgroundMark x1="38485" y1="35919" x2="38485" y2="36566"/>
                        <a14:backgroundMark x1="71879" y1="43475" x2="72000" y2="43434"/>
                        <a14:backgroundMark x1="70242" y1="41576" x2="70242" y2="41576"/>
                        <a14:backgroundMark x1="31879" y1="25131" x2="31879" y2="25131"/>
                        <a14:backgroundMark x1="35818" y1="39030" x2="35818" y2="39030"/>
                        <a14:backgroundMark x1="32606" y1="36970" x2="32606" y2="36970"/>
                        <a14:backgroundMark x1="34909" y1="39273" x2="34909" y2="39273"/>
                        <a14:backgroundMark x1="28909" y1="34101" x2="28909" y2="34101"/>
                      </a14:backgroundRemoval>
                    </a14:imgEffect>
                    <a14:imgEffect>
                      <a14:sharpenSoften amount="1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5000" r="-25000"/>
          <a:stretch/>
        </p:blipFill>
        <p:spPr>
          <a:xfrm>
            <a:off x="263585" y="2211677"/>
            <a:ext cx="1620000" cy="1620000"/>
          </a:xfrm>
          <a:prstGeom prst="roundRect">
            <a:avLst/>
          </a:prstGeom>
          <a:solidFill>
            <a:srgbClr val="4091A5"/>
          </a:solidFill>
          <a:effectLst/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702FE568-AA65-364B-6DBE-FCD67F805C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5588" y="3578435"/>
            <a:ext cx="412120" cy="273600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FD814BE-EEC6-492A-202C-D69642018021}"/>
              </a:ext>
            </a:extLst>
          </p:cNvPr>
          <p:cNvSpPr txBox="1"/>
          <p:nvPr/>
        </p:nvSpPr>
        <p:spPr>
          <a:xfrm>
            <a:off x="171821" y="4203996"/>
            <a:ext cx="18796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altLang="ja-JP" sz="2000" b="1" dirty="0">
                <a:solidFill>
                  <a:srgbClr val="2E6CA4"/>
                </a:solidFill>
                <a:latin typeface="源柔ゴシック ExtraLight" panose="020B0003020203020207" pitchFamily="50" charset="-128"/>
                <a:ea typeface="源柔ゴシック ExtraLight" panose="020B0003020203020207" pitchFamily="50" charset="-128"/>
                <a:cs typeface="源柔ゴシック ExtraLight" panose="020B0003020203020207" pitchFamily="50" charset="-128"/>
              </a:rPr>
              <a:t>Yumiko Nagai</a:t>
            </a:r>
          </a:p>
          <a:p>
            <a:pPr algn="ctr" fontAlgn="base"/>
            <a:r>
              <a:rPr lang="en-US" altLang="ja-JP" sz="2000" b="1" i="0" dirty="0">
                <a:solidFill>
                  <a:srgbClr val="2E6CA4"/>
                </a:solidFill>
                <a:effectLst/>
                <a:latin typeface="源柔ゴシック ExtraLight" panose="020B0003020203020207" pitchFamily="50" charset="-128"/>
                <a:ea typeface="源柔ゴシック ExtraLight" panose="020B0003020203020207" pitchFamily="50" charset="-128"/>
                <a:cs typeface="源柔ゴシック ExtraLight" panose="020B0003020203020207" pitchFamily="50" charset="-128"/>
              </a:rPr>
              <a:t>CEO </a:t>
            </a:r>
          </a:p>
          <a:p>
            <a:pPr algn="ctr" fontAlgn="base"/>
            <a:r>
              <a:rPr lang="en-US" altLang="ja-JP" sz="2000" b="1" dirty="0">
                <a:solidFill>
                  <a:srgbClr val="2E6CA4"/>
                </a:solidFill>
                <a:latin typeface="源柔ゴシック ExtraLight" panose="020B0003020203020207" pitchFamily="50" charset="-128"/>
                <a:ea typeface="源柔ゴシック ExtraLight" panose="020B0003020203020207" pitchFamily="50" charset="-128"/>
                <a:cs typeface="源柔ゴシック ExtraLight" panose="020B0003020203020207" pitchFamily="50" charset="-128"/>
              </a:rPr>
              <a:t>President</a:t>
            </a:r>
            <a:endParaRPr lang="en-US" altLang="ja-JP" sz="1600" b="1" i="0" dirty="0">
              <a:solidFill>
                <a:srgbClr val="3E9482"/>
              </a:solidFill>
              <a:effectLst/>
              <a:latin typeface="源柔ゴシック ExtraLight" panose="020B0003020203020207" pitchFamily="50" charset="-128"/>
              <a:ea typeface="源柔ゴシック ExtraLight" panose="020B0003020203020207" pitchFamily="50" charset="-128"/>
              <a:cs typeface="源柔ゴシック ExtraLight" panose="020B0003020203020207" pitchFamily="50" charset="-128"/>
            </a:endParaRPr>
          </a:p>
        </p:txBody>
      </p:sp>
      <p:sp>
        <p:nvSpPr>
          <p:cNvPr id="30" name="タイトル 1">
            <a:extLst>
              <a:ext uri="{FF2B5EF4-FFF2-40B4-BE49-F238E27FC236}">
                <a16:creationId xmlns:a16="http://schemas.microsoft.com/office/drawing/2014/main" id="{39D868A1-8538-E276-3DDB-50E900A8747A}"/>
              </a:ext>
            </a:extLst>
          </p:cNvPr>
          <p:cNvSpPr txBox="1">
            <a:spLocks/>
          </p:cNvSpPr>
          <p:nvPr/>
        </p:nvSpPr>
        <p:spPr>
          <a:xfrm>
            <a:off x="146020" y="-87465"/>
            <a:ext cx="9244013" cy="1020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b="1" dirty="0">
                <a:solidFill>
                  <a:srgbClr val="2E6CA4"/>
                </a:solidFill>
                <a:latin typeface="源柔ゴシックL Heavy" panose="020B0702020203020207" pitchFamily="50" charset="-128"/>
                <a:ea typeface="源柔ゴシックL Heavy" panose="020B0702020203020207" pitchFamily="50" charset="-128"/>
                <a:cs typeface="源柔ゴシックL Heavy" panose="020B0702020203020207" pitchFamily="50" charset="-128"/>
              </a:rPr>
              <a:t>The</a:t>
            </a:r>
            <a:r>
              <a:rPr lang="ja-JP" altLang="en-US" sz="3200" b="1" dirty="0">
                <a:solidFill>
                  <a:srgbClr val="2E6CA4"/>
                </a:solidFill>
                <a:latin typeface="源柔ゴシックL Heavy" panose="020B0702020203020207" pitchFamily="50" charset="-128"/>
                <a:ea typeface="源柔ゴシックL Heavy" panose="020B0702020203020207" pitchFamily="50" charset="-128"/>
                <a:cs typeface="源柔ゴシックL Heavy" panose="020B0702020203020207" pitchFamily="50" charset="-128"/>
              </a:rPr>
              <a:t> </a:t>
            </a:r>
            <a:r>
              <a:rPr lang="en-US" altLang="ja-JP" sz="3200" b="1" dirty="0">
                <a:solidFill>
                  <a:srgbClr val="2E6CA4"/>
                </a:solidFill>
                <a:latin typeface="源柔ゴシックL Heavy" panose="020B0702020203020207" pitchFamily="50" charset="-128"/>
                <a:ea typeface="源柔ゴシックL Heavy" panose="020B0702020203020207" pitchFamily="50" charset="-128"/>
                <a:cs typeface="源柔ゴシックL Heavy" panose="020B0702020203020207" pitchFamily="50" charset="-128"/>
              </a:rPr>
              <a:t>Team</a:t>
            </a:r>
            <a:endParaRPr lang="ja-JP" altLang="en-US" sz="3200" b="1" dirty="0">
              <a:solidFill>
                <a:srgbClr val="2E6CA4"/>
              </a:solidFill>
              <a:latin typeface="源柔ゴシックL Heavy" panose="020B0702020203020207" pitchFamily="50" charset="-128"/>
              <a:ea typeface="源柔ゴシックL Heavy" panose="020B0702020203020207" pitchFamily="50" charset="-128"/>
              <a:cs typeface="源柔ゴシックL Heavy" panose="020B0702020203020207" pitchFamily="50" charset="-128"/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6359225C-074C-EDEE-FB8D-1CBE457C3CE4}"/>
              </a:ext>
            </a:extLst>
          </p:cNvPr>
          <p:cNvSpPr/>
          <p:nvPr/>
        </p:nvSpPr>
        <p:spPr>
          <a:xfrm flipV="1">
            <a:off x="1" y="646518"/>
            <a:ext cx="1035170" cy="158614"/>
          </a:xfrm>
          <a:prstGeom prst="rect">
            <a:avLst/>
          </a:prstGeom>
          <a:solidFill>
            <a:srgbClr val="45A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3" name="フッター プレースホルダー 1">
            <a:extLst>
              <a:ext uri="{FF2B5EF4-FFF2-40B4-BE49-F238E27FC236}">
                <a16:creationId xmlns:a16="http://schemas.microsoft.com/office/drawing/2014/main" id="{E27E4092-04E8-31BE-AF7C-606B30D828A4}"/>
              </a:ext>
            </a:extLst>
          </p:cNvPr>
          <p:cNvSpPr txBox="1">
            <a:spLocks/>
          </p:cNvSpPr>
          <p:nvPr/>
        </p:nvSpPr>
        <p:spPr>
          <a:xfrm>
            <a:off x="69953" y="6672753"/>
            <a:ext cx="4201620" cy="2393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b="1" dirty="0">
                <a:solidFill>
                  <a:srgbClr val="45A5AF"/>
                </a:solidFill>
              </a:rPr>
              <a:t>Copyright © 2024 New Space Intelligence Inc. All rights reserved. </a:t>
            </a:r>
            <a:endParaRPr lang="ja-JP" altLang="en-US" b="1" dirty="0">
              <a:solidFill>
                <a:srgbClr val="45A5AF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8E1707D-88E3-37DF-BFB5-32DB1E50E5EF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 l="3120" t="2974" r="1750" b="16744"/>
          <a:stretch/>
        </p:blipFill>
        <p:spPr>
          <a:xfrm>
            <a:off x="6945433" y="3032840"/>
            <a:ext cx="1260000" cy="1260000"/>
          </a:xfrm>
          <a:prstGeom prst="roundRect">
            <a:avLst/>
          </a:prstGeom>
          <a:ln w="19050">
            <a:noFill/>
          </a:ln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C91EBBC-781F-01A3-4BFA-451D9BC8EF9C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9761" t="11300" r="2886" b="5483"/>
          <a:stretch/>
        </p:blipFill>
        <p:spPr>
          <a:xfrm>
            <a:off x="8727663" y="3032840"/>
            <a:ext cx="1260000" cy="1260000"/>
          </a:xfrm>
          <a:prstGeom prst="roundRect">
            <a:avLst/>
          </a:prstGeom>
        </p:spPr>
      </p:pic>
      <p:pic>
        <p:nvPicPr>
          <p:cNvPr id="5" name="Picture 2" descr="ソース画像を表示">
            <a:extLst>
              <a:ext uri="{FF2B5EF4-FFF2-40B4-BE49-F238E27FC236}">
                <a16:creationId xmlns:a16="http://schemas.microsoft.com/office/drawing/2014/main" id="{ADD895A7-4544-58B6-85BD-C3C8B885E8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4667" y1="33500" x2="78000" y2="66667"/>
                        <a14:foregroundMark x1="35333" y1="34667" x2="54500" y2="34167"/>
                        <a14:foregroundMark x1="46667" y1="48000" x2="73500" y2="50000"/>
                        <a14:foregroundMark x1="57667" y1="41333" x2="57667" y2="41333"/>
                        <a14:foregroundMark x1="25000" y1="40500" x2="65667" y2="39667"/>
                        <a14:foregroundMark x1="65667" y1="39667" x2="66833" y2="40167"/>
                        <a14:foregroundMark x1="36333" y1="60000" x2="66500" y2="60000"/>
                        <a14:foregroundMark x1="37667" y1="52333" x2="78333" y2="52333"/>
                        <a14:foregroundMark x1="34667" y1="64167" x2="56833" y2="63167"/>
                        <a14:foregroundMark x1="28000" y1="59833" x2="41833" y2="59333"/>
                        <a14:foregroundMark x1="41833" y1="59333" x2="51500" y2="59333"/>
                        <a14:foregroundMark x1="34167" y1="65667" x2="50000" y2="65333"/>
                        <a14:foregroundMark x1="24167" y1="32667" x2="49000" y2="32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78" t="29053" r="19067" b="30000"/>
          <a:stretch/>
        </p:blipFill>
        <p:spPr bwMode="auto">
          <a:xfrm>
            <a:off x="7968505" y="4035105"/>
            <a:ext cx="411295" cy="2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ソース画像を表示">
            <a:extLst>
              <a:ext uri="{FF2B5EF4-FFF2-40B4-BE49-F238E27FC236}">
                <a16:creationId xmlns:a16="http://schemas.microsoft.com/office/drawing/2014/main" id="{BE8F7A44-7433-48F1-7FBB-D588DAA349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4667" y1="33500" x2="78000" y2="66667"/>
                        <a14:foregroundMark x1="35333" y1="34667" x2="54500" y2="34167"/>
                        <a14:foregroundMark x1="46667" y1="48000" x2="73500" y2="50000"/>
                        <a14:foregroundMark x1="57667" y1="41333" x2="57667" y2="41333"/>
                        <a14:foregroundMark x1="25000" y1="40500" x2="65667" y2="39667"/>
                        <a14:foregroundMark x1="65667" y1="39667" x2="66833" y2="40167"/>
                        <a14:foregroundMark x1="36333" y1="60000" x2="66500" y2="60000"/>
                        <a14:foregroundMark x1="37667" y1="52333" x2="78333" y2="52333"/>
                        <a14:foregroundMark x1="34667" y1="64167" x2="56833" y2="63167"/>
                        <a14:foregroundMark x1="28000" y1="59833" x2="41833" y2="59333"/>
                        <a14:foregroundMark x1="41833" y1="59333" x2="51500" y2="59333"/>
                        <a14:foregroundMark x1="34167" y1="65667" x2="50000" y2="65333"/>
                        <a14:foregroundMark x1="24167" y1="32667" x2="49000" y2="32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78" t="29053" r="19067" b="30000"/>
          <a:stretch/>
        </p:blipFill>
        <p:spPr bwMode="auto">
          <a:xfrm>
            <a:off x="9796356" y="4019240"/>
            <a:ext cx="411295" cy="2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9F82839-584F-ADDB-3951-514894540E8D}"/>
              </a:ext>
            </a:extLst>
          </p:cNvPr>
          <p:cNvSpPr txBox="1"/>
          <p:nvPr/>
        </p:nvSpPr>
        <p:spPr>
          <a:xfrm>
            <a:off x="6541240" y="4362697"/>
            <a:ext cx="22022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" altLang="ja-JP" sz="1400" b="1" i="0" dirty="0" err="1">
                <a:solidFill>
                  <a:srgbClr val="2E6CA4"/>
                </a:solidFill>
                <a:effectLst/>
                <a:latin typeface="源柔ゴシック ExtraLight" panose="020B0003020203020207" pitchFamily="50" charset="-128"/>
                <a:ea typeface="源柔ゴシック ExtraLight" panose="020B0003020203020207" pitchFamily="50" charset="-128"/>
                <a:cs typeface="源柔ゴシック ExtraLight" panose="020B0003020203020207" pitchFamily="50" charset="-128"/>
              </a:rPr>
              <a:t>Prin</a:t>
            </a:r>
            <a:r>
              <a:rPr lang="en" altLang="ja-JP" sz="1400" b="1" i="0" dirty="0">
                <a:solidFill>
                  <a:srgbClr val="2E6CA4"/>
                </a:solidFill>
                <a:effectLst/>
                <a:latin typeface="源柔ゴシック ExtraLight" panose="020B0003020203020207" pitchFamily="50" charset="-128"/>
                <a:ea typeface="源柔ゴシック ExtraLight" panose="020B0003020203020207" pitchFamily="50" charset="-128"/>
                <a:cs typeface="源柔ゴシック ExtraLight" panose="020B0003020203020207" pitchFamily="50" charset="-128"/>
              </a:rPr>
              <a:t> </a:t>
            </a:r>
            <a:r>
              <a:rPr lang="en" altLang="ja-JP" sz="1400" b="1" i="0" dirty="0" err="1">
                <a:solidFill>
                  <a:srgbClr val="2E6CA4"/>
                </a:solidFill>
                <a:effectLst/>
                <a:latin typeface="源柔ゴシック ExtraLight" panose="020B0003020203020207" pitchFamily="50" charset="-128"/>
                <a:ea typeface="源柔ゴシック ExtraLight" panose="020B0003020203020207" pitchFamily="50" charset="-128"/>
                <a:cs typeface="源柔ゴシック ExtraLight" panose="020B0003020203020207" pitchFamily="50" charset="-128"/>
              </a:rPr>
              <a:t>Chaiboonrueng</a:t>
            </a:r>
            <a:endParaRPr lang="en" altLang="ja-JP" sz="1400" b="1" dirty="0">
              <a:solidFill>
                <a:srgbClr val="2E6CA4"/>
              </a:solidFill>
              <a:latin typeface="源柔ゴシック ExtraLight" panose="020B0003020203020207" pitchFamily="50" charset="-128"/>
              <a:ea typeface="源柔ゴシック ExtraLight" panose="020B0003020203020207" pitchFamily="50" charset="-128"/>
              <a:cs typeface="源柔ゴシック ExtraLight" panose="020B0003020203020207" pitchFamily="50" charset="-128"/>
            </a:endParaRPr>
          </a:p>
          <a:p>
            <a:pPr algn="ctr" fontAlgn="base"/>
            <a:r>
              <a:rPr lang="en-US" altLang="ja-JP" sz="1400" b="1" i="0" dirty="0">
                <a:solidFill>
                  <a:srgbClr val="3E9482"/>
                </a:solidFill>
                <a:effectLst/>
                <a:latin typeface="源柔ゴシック ExtraLight" panose="020B0003020203020207" pitchFamily="50" charset="-128"/>
                <a:ea typeface="源柔ゴシック ExtraLight" panose="020B0003020203020207" pitchFamily="50" charset="-128"/>
                <a:cs typeface="源柔ゴシック ExtraLight" panose="020B0003020203020207" pitchFamily="50" charset="-128"/>
              </a:rPr>
              <a:t>Back-End Engineer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A5B09469-0149-98B1-1DC6-BF3805644605}"/>
              </a:ext>
            </a:extLst>
          </p:cNvPr>
          <p:cNvSpPr txBox="1"/>
          <p:nvPr/>
        </p:nvSpPr>
        <p:spPr>
          <a:xfrm>
            <a:off x="8090402" y="4362697"/>
            <a:ext cx="25783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" altLang="ja-JP" sz="1400" b="1" i="0" dirty="0" err="1">
                <a:solidFill>
                  <a:srgbClr val="2E6CA4"/>
                </a:solidFill>
                <a:effectLst/>
                <a:latin typeface="源柔ゴシック ExtraLight" panose="020B0003020203020207" pitchFamily="50" charset="-128"/>
                <a:ea typeface="源柔ゴシック ExtraLight" panose="020B0003020203020207" pitchFamily="50" charset="-128"/>
                <a:cs typeface="源柔ゴシック ExtraLight" panose="020B0003020203020207" pitchFamily="50" charset="-128"/>
              </a:rPr>
              <a:t>Prin</a:t>
            </a:r>
            <a:r>
              <a:rPr lang="en" altLang="ja-JP" sz="1400" b="1" i="0" dirty="0">
                <a:solidFill>
                  <a:srgbClr val="2E6CA4"/>
                </a:solidFill>
                <a:effectLst/>
                <a:latin typeface="源柔ゴシック ExtraLight" panose="020B0003020203020207" pitchFamily="50" charset="-128"/>
                <a:ea typeface="源柔ゴシック ExtraLight" panose="020B0003020203020207" pitchFamily="50" charset="-128"/>
                <a:cs typeface="源柔ゴシック ExtraLight" panose="020B0003020203020207" pitchFamily="50" charset="-128"/>
              </a:rPr>
              <a:t> </a:t>
            </a:r>
            <a:r>
              <a:rPr lang="en" altLang="ja-JP" sz="1400" b="1" i="0" dirty="0" err="1">
                <a:solidFill>
                  <a:srgbClr val="2E6CA4"/>
                </a:solidFill>
                <a:effectLst/>
                <a:latin typeface="源柔ゴシック ExtraLight" panose="020B0003020203020207" pitchFamily="50" charset="-128"/>
                <a:ea typeface="源柔ゴシック ExtraLight" panose="020B0003020203020207" pitchFamily="50" charset="-128"/>
                <a:cs typeface="源柔ゴシック ExtraLight" panose="020B0003020203020207" pitchFamily="50" charset="-128"/>
              </a:rPr>
              <a:t>Chaiboonrueng</a:t>
            </a:r>
            <a:endParaRPr lang="en" altLang="ja-JP" sz="1400" b="1" i="0" dirty="0">
              <a:solidFill>
                <a:srgbClr val="2E6CA4"/>
              </a:solidFill>
              <a:effectLst/>
              <a:latin typeface="源柔ゴシック ExtraLight" panose="020B0003020203020207" pitchFamily="50" charset="-128"/>
              <a:ea typeface="源柔ゴシック ExtraLight" panose="020B0003020203020207" pitchFamily="50" charset="-128"/>
              <a:cs typeface="源柔ゴシック ExtraLight" panose="020B0003020203020207" pitchFamily="50" charset="-128"/>
            </a:endParaRPr>
          </a:p>
          <a:p>
            <a:pPr algn="ctr" fontAlgn="base"/>
            <a:r>
              <a:rPr lang="en-US" altLang="ja-JP" sz="1400" b="1" i="0" dirty="0">
                <a:solidFill>
                  <a:srgbClr val="3E9482"/>
                </a:solidFill>
                <a:effectLst/>
                <a:latin typeface="源柔ゴシック ExtraLight" panose="020B0003020203020207" pitchFamily="50" charset="-128"/>
                <a:ea typeface="源柔ゴシック ExtraLight" panose="020B0003020203020207" pitchFamily="50" charset="-128"/>
                <a:cs typeface="源柔ゴシック ExtraLight" panose="020B0003020203020207" pitchFamily="50" charset="-128"/>
              </a:rPr>
              <a:t>RS Engineer</a:t>
            </a:r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1D560EC9-48A6-8AAE-AB4C-C7C11F3F8704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485" t="3970" r="2485" b="16039"/>
          <a:stretch/>
        </p:blipFill>
        <p:spPr>
          <a:xfrm>
            <a:off x="6944948" y="599260"/>
            <a:ext cx="1260000" cy="1260000"/>
          </a:xfrm>
          <a:prstGeom prst="roundRect">
            <a:avLst/>
          </a:prstGeom>
          <a:ln w="19050">
            <a:noFill/>
          </a:ln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64AAA804-1CB8-9B84-B012-433BE55CB1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1083" y="1572730"/>
            <a:ext cx="412120" cy="273600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482E3642-AC31-371C-DFF5-7F96DD9C81B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flipV="1">
            <a:off x="8013226" y="1585660"/>
            <a:ext cx="410399" cy="273600"/>
          </a:xfrm>
          <a:prstGeom prst="rect">
            <a:avLst/>
          </a:prstGeom>
        </p:spPr>
      </p:pic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5F1DD4F0-852A-2053-E6BA-A82A01FAD72F}"/>
              </a:ext>
            </a:extLst>
          </p:cNvPr>
          <p:cNvSpPr txBox="1"/>
          <p:nvPr/>
        </p:nvSpPr>
        <p:spPr>
          <a:xfrm>
            <a:off x="8746448" y="1963772"/>
            <a:ext cx="14220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" altLang="ja-JP" sz="1400" b="1" i="0" dirty="0" err="1">
                <a:solidFill>
                  <a:srgbClr val="2E6CA4"/>
                </a:solidFill>
                <a:effectLst/>
                <a:latin typeface="源柔ゴシック ExtraLight" panose="020B0003020203020207" pitchFamily="50" charset="-128"/>
                <a:ea typeface="源柔ゴシック ExtraLight" panose="020B0003020203020207" pitchFamily="50" charset="-128"/>
                <a:cs typeface="源柔ゴシック ExtraLight" panose="020B0003020203020207" pitchFamily="50" charset="-128"/>
              </a:rPr>
              <a:t>Ei</a:t>
            </a:r>
            <a:r>
              <a:rPr lang="en" altLang="ja-JP" sz="1400" b="1" i="0" dirty="0">
                <a:solidFill>
                  <a:srgbClr val="2E6CA4"/>
                </a:solidFill>
                <a:effectLst/>
                <a:latin typeface="源柔ゴシック ExtraLight" panose="020B0003020203020207" pitchFamily="50" charset="-128"/>
                <a:ea typeface="源柔ゴシック ExtraLight" panose="020B0003020203020207" pitchFamily="50" charset="-128"/>
                <a:cs typeface="源柔ゴシック ExtraLight" panose="020B0003020203020207" pitchFamily="50" charset="-128"/>
              </a:rPr>
              <a:t> Matsui</a:t>
            </a:r>
          </a:p>
          <a:p>
            <a:pPr algn="ctr" fontAlgn="base"/>
            <a:r>
              <a:rPr lang="en-US" altLang="ja-JP" sz="1400" b="1" i="0" dirty="0">
                <a:solidFill>
                  <a:srgbClr val="3E9482"/>
                </a:solidFill>
                <a:effectLst/>
                <a:latin typeface="源柔ゴシック ExtraLight" panose="020B0003020203020207" pitchFamily="50" charset="-128"/>
                <a:ea typeface="源柔ゴシック ExtraLight" panose="020B0003020203020207" pitchFamily="50" charset="-128"/>
                <a:cs typeface="源柔ゴシック ExtraLight" panose="020B0003020203020207" pitchFamily="50" charset="-128"/>
              </a:rPr>
              <a:t>RS Engineer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5AD422CB-BD93-5FA6-198B-F7341026E820}"/>
              </a:ext>
            </a:extLst>
          </p:cNvPr>
          <p:cNvSpPr txBox="1"/>
          <p:nvPr/>
        </p:nvSpPr>
        <p:spPr>
          <a:xfrm>
            <a:off x="6770702" y="1804042"/>
            <a:ext cx="160286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" altLang="ja-JP" sz="1400" b="1" i="0" dirty="0" err="1">
                <a:solidFill>
                  <a:srgbClr val="2E6CA4"/>
                </a:solidFill>
                <a:effectLst/>
                <a:latin typeface="源柔ゴシック ExtraLight" panose="020B0003020203020207" pitchFamily="50" charset="-128"/>
                <a:ea typeface="源柔ゴシック ExtraLight" panose="020B0003020203020207" pitchFamily="50" charset="-128"/>
                <a:cs typeface="源柔ゴシック ExtraLight" panose="020B0003020203020207" pitchFamily="50" charset="-128"/>
              </a:rPr>
              <a:t>Carcellar</a:t>
            </a:r>
            <a:r>
              <a:rPr lang="en" altLang="ja-JP" sz="1400" b="1" i="0" dirty="0">
                <a:solidFill>
                  <a:srgbClr val="2E6CA4"/>
                </a:solidFill>
                <a:effectLst/>
                <a:latin typeface="源柔ゴシック ExtraLight" panose="020B0003020203020207" pitchFamily="50" charset="-128"/>
                <a:ea typeface="源柔ゴシック ExtraLight" panose="020B0003020203020207" pitchFamily="50" charset="-128"/>
                <a:cs typeface="源柔ゴシック ExtraLight" panose="020B0003020203020207" pitchFamily="50" charset="-128"/>
              </a:rPr>
              <a:t> </a:t>
            </a:r>
            <a:r>
              <a:rPr lang="en" altLang="ja-JP" sz="1400" b="1" i="0" dirty="0" err="1">
                <a:solidFill>
                  <a:srgbClr val="2E6CA4"/>
                </a:solidFill>
                <a:effectLst/>
                <a:latin typeface="源柔ゴシック ExtraLight" panose="020B0003020203020207" pitchFamily="50" charset="-128"/>
                <a:ea typeface="源柔ゴシック ExtraLight" panose="020B0003020203020207" pitchFamily="50" charset="-128"/>
                <a:cs typeface="源柔ゴシック ExtraLight" panose="020B0003020203020207" pitchFamily="50" charset="-128"/>
              </a:rPr>
              <a:t>Bienvenido</a:t>
            </a:r>
            <a:r>
              <a:rPr lang="en" altLang="ja-JP" sz="1400" b="1" i="0" dirty="0">
                <a:solidFill>
                  <a:srgbClr val="2E6CA4"/>
                </a:solidFill>
                <a:effectLst/>
                <a:latin typeface="源柔ゴシック ExtraLight" panose="020B0003020203020207" pitchFamily="50" charset="-128"/>
                <a:ea typeface="源柔ゴシック ExtraLight" panose="020B0003020203020207" pitchFamily="50" charset="-128"/>
                <a:cs typeface="源柔ゴシック ExtraLight" panose="020B0003020203020207" pitchFamily="50" charset="-128"/>
              </a:rPr>
              <a:t> III </a:t>
            </a:r>
            <a:r>
              <a:rPr lang="en" altLang="ja-JP" sz="1400" b="1" i="0" dirty="0" err="1">
                <a:solidFill>
                  <a:srgbClr val="2E6CA4"/>
                </a:solidFill>
                <a:effectLst/>
                <a:latin typeface="源柔ゴシック ExtraLight" panose="020B0003020203020207" pitchFamily="50" charset="-128"/>
                <a:ea typeface="源柔ゴシック ExtraLight" panose="020B0003020203020207" pitchFamily="50" charset="-128"/>
                <a:cs typeface="源柔ゴシック ExtraLight" panose="020B0003020203020207" pitchFamily="50" charset="-128"/>
              </a:rPr>
              <a:t>Gromeo</a:t>
            </a:r>
            <a:endParaRPr lang="en" altLang="ja-JP" sz="1400" b="1" i="0" dirty="0">
              <a:solidFill>
                <a:srgbClr val="2E6CA4"/>
              </a:solidFill>
              <a:effectLst/>
              <a:latin typeface="源柔ゴシック ExtraLight" panose="020B0003020203020207" pitchFamily="50" charset="-128"/>
              <a:ea typeface="源柔ゴシック ExtraLight" panose="020B0003020203020207" pitchFamily="50" charset="-128"/>
              <a:cs typeface="源柔ゴシック ExtraLight" panose="020B0003020203020207" pitchFamily="50" charset="-128"/>
            </a:endParaRPr>
          </a:p>
          <a:p>
            <a:pPr algn="ctr" fontAlgn="base"/>
            <a:r>
              <a:rPr lang="en-US" altLang="ja-JP" sz="1400" b="1" i="0" dirty="0">
                <a:solidFill>
                  <a:srgbClr val="3E9482"/>
                </a:solidFill>
                <a:effectLst/>
                <a:latin typeface="源柔ゴシック ExtraLight" panose="020B0003020203020207" pitchFamily="50" charset="-128"/>
                <a:ea typeface="源柔ゴシック ExtraLight" panose="020B0003020203020207" pitchFamily="50" charset="-128"/>
                <a:cs typeface="源柔ゴシック ExtraLight" panose="020B0003020203020207" pitchFamily="50" charset="-128"/>
              </a:rPr>
              <a:t>RS</a:t>
            </a:r>
            <a:r>
              <a:rPr lang="en-US" altLang="ja-JP" sz="1400" b="1" dirty="0">
                <a:solidFill>
                  <a:srgbClr val="3E9482"/>
                </a:solidFill>
                <a:latin typeface="源柔ゴシック ExtraLight" panose="020B0003020203020207" pitchFamily="50" charset="-128"/>
                <a:ea typeface="源柔ゴシック ExtraLight" panose="020B0003020203020207" pitchFamily="50" charset="-128"/>
                <a:cs typeface="源柔ゴシック ExtraLight" panose="020B0003020203020207" pitchFamily="50" charset="-128"/>
              </a:rPr>
              <a:t> Engineer</a:t>
            </a:r>
            <a:endParaRPr lang="en-US" altLang="ja-JP" sz="1400" b="1" i="0" dirty="0">
              <a:solidFill>
                <a:srgbClr val="3E9482"/>
              </a:solidFill>
              <a:effectLst/>
              <a:latin typeface="源柔ゴシック ExtraLight" panose="020B0003020203020207" pitchFamily="50" charset="-128"/>
              <a:ea typeface="源柔ゴシック ExtraLight" panose="020B0003020203020207" pitchFamily="50" charset="-128"/>
              <a:cs typeface="源柔ゴシック ExtraLight" panose="020B0003020203020207" pitchFamily="50" charset="-128"/>
            </a:endParaRP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4CC39949-2EC6-C4BF-03ED-9F356145CCBB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" t="1822" r="7036" b="28045"/>
          <a:stretch/>
        </p:blipFill>
        <p:spPr>
          <a:xfrm>
            <a:off x="10501215" y="599260"/>
            <a:ext cx="1260000" cy="1260000"/>
          </a:xfrm>
          <a:prstGeom prst="round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B4799C5E-B3D4-F0EA-F894-FDF7B76DAD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55155" y="1572730"/>
            <a:ext cx="412120" cy="273600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896B2545-D566-5787-8F01-B2B2C579D5CD}"/>
              </a:ext>
            </a:extLst>
          </p:cNvPr>
          <p:cNvSpPr txBox="1"/>
          <p:nvPr/>
        </p:nvSpPr>
        <p:spPr>
          <a:xfrm>
            <a:off x="10541350" y="1963772"/>
            <a:ext cx="14220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altLang="ja-JP" sz="1400" b="1" dirty="0" err="1">
                <a:solidFill>
                  <a:srgbClr val="2E6CA4"/>
                </a:solidFill>
                <a:latin typeface="源柔ゴシック ExtraLight" panose="020B0003020203020207" pitchFamily="50" charset="-128"/>
                <a:ea typeface="源柔ゴシック ExtraLight" panose="020B0003020203020207" pitchFamily="50" charset="-128"/>
                <a:cs typeface="源柔ゴシック ExtraLight" panose="020B0003020203020207" pitchFamily="50" charset="-128"/>
              </a:rPr>
              <a:t>Gaku</a:t>
            </a:r>
            <a:r>
              <a:rPr lang="en-US" altLang="ja-JP" sz="1400" b="1" dirty="0">
                <a:solidFill>
                  <a:srgbClr val="2E6CA4"/>
                </a:solidFill>
                <a:latin typeface="源柔ゴシック ExtraLight" panose="020B0003020203020207" pitchFamily="50" charset="-128"/>
                <a:ea typeface="源柔ゴシック ExtraLight" panose="020B0003020203020207" pitchFamily="50" charset="-128"/>
                <a:cs typeface="源柔ゴシック ExtraLight" panose="020B0003020203020207" pitchFamily="50" charset="-128"/>
              </a:rPr>
              <a:t> SAITO</a:t>
            </a:r>
            <a:endParaRPr lang="en-US" altLang="ja-JP" sz="1400" b="1" i="0" dirty="0">
              <a:solidFill>
                <a:srgbClr val="2E6CA4"/>
              </a:solidFill>
              <a:effectLst/>
              <a:latin typeface="源柔ゴシック ExtraLight" panose="020B0003020203020207" pitchFamily="50" charset="-128"/>
              <a:ea typeface="源柔ゴシック ExtraLight" panose="020B0003020203020207" pitchFamily="50" charset="-128"/>
              <a:cs typeface="源柔ゴシック ExtraLight" panose="020B0003020203020207" pitchFamily="50" charset="-128"/>
            </a:endParaRPr>
          </a:p>
          <a:p>
            <a:pPr algn="ctr" fontAlgn="base"/>
            <a:r>
              <a:rPr lang="en-US" altLang="ja-JP" sz="1400" b="1" i="0" dirty="0">
                <a:solidFill>
                  <a:srgbClr val="3E9482"/>
                </a:solidFill>
                <a:effectLst/>
                <a:latin typeface="源柔ゴシック ExtraLight" panose="020B0003020203020207" pitchFamily="50" charset="-128"/>
                <a:ea typeface="源柔ゴシック ExtraLight" panose="020B0003020203020207" pitchFamily="50" charset="-128"/>
                <a:cs typeface="源柔ゴシック ExtraLight" panose="020B0003020203020207" pitchFamily="50" charset="-128"/>
              </a:rPr>
              <a:t>RS Engineer</a:t>
            </a:r>
          </a:p>
        </p:txBody>
      </p:sp>
      <p:pic>
        <p:nvPicPr>
          <p:cNvPr id="43" name="図 42">
            <a:extLst>
              <a:ext uri="{FF2B5EF4-FFF2-40B4-BE49-F238E27FC236}">
                <a16:creationId xmlns:a16="http://schemas.microsoft.com/office/drawing/2014/main" id="{BC19D5EE-9097-E4D8-DE4B-66A23216B630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6678" t="15259" r="59572" b="18870"/>
          <a:stretch/>
        </p:blipFill>
        <p:spPr>
          <a:xfrm>
            <a:off x="6965318" y="5205687"/>
            <a:ext cx="1260000" cy="1260000"/>
          </a:xfrm>
          <a:prstGeom prst="round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FEA97648-D76B-5012-7AFF-3433B303D64F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62647" t="10158" r="7038" b="30675"/>
          <a:stretch/>
        </p:blipFill>
        <p:spPr>
          <a:xfrm>
            <a:off x="8517209" y="5205687"/>
            <a:ext cx="1260000" cy="1260000"/>
          </a:xfrm>
          <a:prstGeom prst="round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56A27F2F-BC1A-27B6-412F-1E157EF21A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9864" y="6195359"/>
            <a:ext cx="412119" cy="273600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22973ADC-ED63-08AC-D1C3-0D846B2D77F1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587856" y="6176784"/>
            <a:ext cx="409930" cy="2736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F8B51397-F6F8-6262-133A-36B18B61D371}"/>
              </a:ext>
            </a:extLst>
          </p:cNvPr>
          <p:cNvSpPr txBox="1"/>
          <p:nvPr/>
        </p:nvSpPr>
        <p:spPr>
          <a:xfrm>
            <a:off x="6792225" y="6450384"/>
            <a:ext cx="17783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altLang="ja-JP" sz="1400" b="1" i="0" dirty="0">
                <a:solidFill>
                  <a:srgbClr val="2E6CA4"/>
                </a:solidFill>
                <a:effectLst/>
                <a:latin typeface="源柔ゴシック ExtraLight" panose="020B0003020203020207" pitchFamily="50" charset="-128"/>
                <a:ea typeface="源柔ゴシック ExtraLight" panose="020B0003020203020207" pitchFamily="50" charset="-128"/>
                <a:cs typeface="源柔ゴシック ExtraLight" panose="020B0003020203020207" pitchFamily="50" charset="-128"/>
              </a:rPr>
              <a:t>Natsumi Taguchi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EC8D10A3-ABBC-D683-7A8B-8950FF6B71D3}"/>
              </a:ext>
            </a:extLst>
          </p:cNvPr>
          <p:cNvSpPr txBox="1"/>
          <p:nvPr/>
        </p:nvSpPr>
        <p:spPr>
          <a:xfrm>
            <a:off x="8404416" y="6450384"/>
            <a:ext cx="15959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altLang="ja-JP" sz="1400" b="1" i="0" dirty="0">
                <a:solidFill>
                  <a:srgbClr val="2E6CA4"/>
                </a:solidFill>
                <a:effectLst/>
                <a:latin typeface="源柔ゴシック ExtraLight" panose="020B0003020203020207" pitchFamily="50" charset="-128"/>
                <a:ea typeface="源柔ゴシック ExtraLight" panose="020B0003020203020207" pitchFamily="50" charset="-128"/>
                <a:cs typeface="源柔ゴシック ExtraLight" panose="020B0003020203020207" pitchFamily="50" charset="-128"/>
              </a:rPr>
              <a:t>Mai Yoshihara</a:t>
            </a: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00EE2B0D-0825-7063-B566-0C2D6EFD9704}"/>
              </a:ext>
            </a:extLst>
          </p:cNvPr>
          <p:cNvSpPr txBox="1"/>
          <p:nvPr/>
        </p:nvSpPr>
        <p:spPr>
          <a:xfrm flipH="1">
            <a:off x="6770702" y="4885917"/>
            <a:ext cx="2167129" cy="307777"/>
          </a:xfrm>
          <a:prstGeom prst="rect">
            <a:avLst/>
          </a:prstGeom>
          <a:solidFill>
            <a:schemeClr val="bg1"/>
          </a:solidFill>
          <a:ln>
            <a:solidFill>
              <a:srgbClr val="2D877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dirty="0">
                <a:solidFill>
                  <a:srgbClr val="2E6CA4"/>
                </a:solidFill>
                <a:latin typeface="Century Gothic" panose="020B0502020202020204" pitchFamily="34" charset="0"/>
                <a:ea typeface="源柔ゴシック ExtraLight" panose="020B0003020203020207" pitchFamily="50" charset="-128"/>
                <a:cs typeface="源柔ゴシック ExtraLight" panose="020B0003020203020207" pitchFamily="50" charset="-128"/>
              </a:rPr>
              <a:t>Back office team</a:t>
            </a:r>
            <a:endParaRPr kumimoji="1" lang="ja-JP" altLang="en-US" sz="1400" b="1" dirty="0">
              <a:solidFill>
                <a:srgbClr val="2E6CA4"/>
              </a:solidFill>
              <a:latin typeface="Century Gothic" panose="020B0502020202020204" pitchFamily="34" charset="0"/>
              <a:ea typeface="源柔ゴシック ExtraLight" panose="020B0003020203020207" pitchFamily="50" charset="-128"/>
              <a:cs typeface="源柔ゴシック ExtraLight" panose="020B0003020203020207" pitchFamily="50" charset="-128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8B5DD06C-5CB8-AC08-9DD8-E535E552EBAE}"/>
              </a:ext>
            </a:extLst>
          </p:cNvPr>
          <p:cNvSpPr txBox="1"/>
          <p:nvPr/>
        </p:nvSpPr>
        <p:spPr>
          <a:xfrm>
            <a:off x="2583316" y="4392701"/>
            <a:ext cx="2255410" cy="46321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 fontAlgn="base"/>
            <a:r>
              <a:rPr lang="en" altLang="ja-JP" sz="1400" b="1" i="0" cap="small" dirty="0">
                <a:solidFill>
                  <a:srgbClr val="2E6CA4"/>
                </a:solidFill>
                <a:effectLst/>
                <a:latin typeface="源柔ゴシック ExtraLight" panose="020B0003020203020207" pitchFamily="50" charset="-128"/>
                <a:ea typeface="源柔ゴシック ExtraLight" panose="020B0003020203020207" pitchFamily="50" charset="-128"/>
                <a:cs typeface="源柔ゴシック ExtraLight" panose="020B0003020203020207" pitchFamily="50" charset="-128"/>
              </a:rPr>
              <a:t>Chairath </a:t>
            </a:r>
            <a:r>
              <a:rPr lang="en" altLang="ja-JP" sz="1400" b="1" i="0" cap="small" dirty="0" err="1">
                <a:solidFill>
                  <a:srgbClr val="2E6CA4"/>
                </a:solidFill>
                <a:effectLst/>
                <a:latin typeface="源柔ゴシック ExtraLight" panose="020B0003020203020207" pitchFamily="50" charset="-128"/>
                <a:ea typeface="源柔ゴシック ExtraLight" panose="020B0003020203020207" pitchFamily="50" charset="-128"/>
                <a:cs typeface="源柔ゴシック ExtraLight" panose="020B0003020203020207" pitchFamily="50" charset="-128"/>
              </a:rPr>
              <a:t>Sirirattanapol</a:t>
            </a:r>
            <a:r>
              <a:rPr lang="en" altLang="ja-JP" sz="1400" b="1" i="0" cap="small" dirty="0">
                <a:solidFill>
                  <a:srgbClr val="2E6CA4"/>
                </a:solidFill>
                <a:effectLst/>
                <a:latin typeface="源柔ゴシック ExtraLight" panose="020B0003020203020207" pitchFamily="50" charset="-128"/>
                <a:ea typeface="源柔ゴシック ExtraLight" panose="020B0003020203020207" pitchFamily="50" charset="-128"/>
                <a:cs typeface="源柔ゴシック ExtraLight" panose="020B0003020203020207" pitchFamily="50" charset="-128"/>
              </a:rPr>
              <a:t>, </a:t>
            </a:r>
            <a:r>
              <a:rPr lang="en-US" altLang="ja-JP" sz="1400" b="1" i="0" dirty="0">
                <a:solidFill>
                  <a:srgbClr val="3E9482"/>
                </a:solidFill>
                <a:effectLst/>
                <a:latin typeface="源柔ゴシック ExtraLight" panose="020B0003020203020207" pitchFamily="50" charset="-128"/>
                <a:ea typeface="源柔ゴシック ExtraLight" panose="020B0003020203020207" pitchFamily="50" charset="-128"/>
                <a:cs typeface="源柔ゴシック ExtraLight" panose="020B0003020203020207" pitchFamily="50" charset="-128"/>
              </a:rPr>
              <a:t>Ph.D., CTO</a:t>
            </a:r>
            <a:endParaRPr lang="en-US" altLang="ja-JP" sz="1400" b="1" i="0" dirty="0">
              <a:solidFill>
                <a:srgbClr val="45A591"/>
              </a:solidFill>
              <a:effectLst/>
              <a:latin typeface="源柔ゴシック ExtraLight" panose="020B0003020203020207" pitchFamily="50" charset="-128"/>
              <a:ea typeface="源柔ゴシック ExtraLight" panose="020B0003020203020207" pitchFamily="50" charset="-128"/>
              <a:cs typeface="源柔ゴシック ExtraLight" panose="020B0003020203020207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34D39E8-42F2-1440-DA2F-36CA09260555}"/>
              </a:ext>
            </a:extLst>
          </p:cNvPr>
          <p:cNvSpPr txBox="1"/>
          <p:nvPr/>
        </p:nvSpPr>
        <p:spPr>
          <a:xfrm flipH="1">
            <a:off x="2613153" y="73892"/>
            <a:ext cx="3852000" cy="369332"/>
          </a:xfrm>
          <a:prstGeom prst="rect">
            <a:avLst/>
          </a:prstGeom>
          <a:solidFill>
            <a:schemeClr val="bg1"/>
          </a:solidFill>
          <a:ln>
            <a:solidFill>
              <a:srgbClr val="2D877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solidFill>
                  <a:srgbClr val="2E6CA4"/>
                </a:solidFill>
                <a:latin typeface="Century Gothic" panose="020B0502020202020204" pitchFamily="34" charset="0"/>
                <a:ea typeface="源柔ゴシック ExtraLight" panose="020B0003020203020207" pitchFamily="50" charset="-128"/>
                <a:cs typeface="源柔ゴシック ExtraLight" panose="020B0003020203020207" pitchFamily="50" charset="-128"/>
              </a:rPr>
              <a:t>Research &amp; Development team </a:t>
            </a:r>
            <a:endParaRPr kumimoji="1" lang="ja-JP" altLang="en-US" b="1" dirty="0">
              <a:solidFill>
                <a:srgbClr val="2E6CA4"/>
              </a:solidFill>
              <a:latin typeface="Century Gothic" panose="020B0502020202020204" pitchFamily="34" charset="0"/>
              <a:ea typeface="源柔ゴシック ExtraLight" panose="020B0003020203020207" pitchFamily="50" charset="-128"/>
              <a:cs typeface="源柔ゴシック ExtraLight" panose="020B0003020203020207" pitchFamily="50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B32C1BD7-76C6-A1BD-620F-82E5F7C54080}"/>
              </a:ext>
            </a:extLst>
          </p:cNvPr>
          <p:cNvSpPr txBox="1"/>
          <p:nvPr/>
        </p:nvSpPr>
        <p:spPr>
          <a:xfrm flipH="1">
            <a:off x="2613153" y="2510824"/>
            <a:ext cx="3852000" cy="307777"/>
          </a:xfrm>
          <a:prstGeom prst="rect">
            <a:avLst/>
          </a:prstGeom>
          <a:solidFill>
            <a:schemeClr val="bg1"/>
          </a:solidFill>
          <a:ln>
            <a:solidFill>
              <a:srgbClr val="2D877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dirty="0">
                <a:solidFill>
                  <a:srgbClr val="2E6CA4"/>
                </a:solidFill>
                <a:latin typeface="Century Gothic" panose="020B0502020202020204" pitchFamily="34" charset="0"/>
              </a:rPr>
              <a:t>System Development team </a:t>
            </a:r>
            <a:endParaRPr kumimoji="1" lang="ja-JP" altLang="en-US" sz="1400" b="1" dirty="0">
              <a:solidFill>
                <a:srgbClr val="2E6CA4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BB47B5BA-E30F-4C1D-8032-C09D9DB03B08}"/>
              </a:ext>
            </a:extLst>
          </p:cNvPr>
          <p:cNvSpPr txBox="1"/>
          <p:nvPr/>
        </p:nvSpPr>
        <p:spPr>
          <a:xfrm flipH="1">
            <a:off x="2613153" y="4896188"/>
            <a:ext cx="1973560" cy="523220"/>
          </a:xfrm>
          <a:prstGeom prst="rect">
            <a:avLst/>
          </a:prstGeom>
          <a:solidFill>
            <a:schemeClr val="bg1"/>
          </a:solidFill>
          <a:ln>
            <a:solidFill>
              <a:srgbClr val="2D877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dirty="0">
                <a:solidFill>
                  <a:srgbClr val="2E6CA4"/>
                </a:solidFill>
                <a:latin typeface="Century Gothic" panose="020B0502020202020204" pitchFamily="34" charset="0"/>
                <a:ea typeface="源柔ゴシック ExtraLight" panose="020B0003020203020207" pitchFamily="50" charset="-128"/>
                <a:cs typeface="源柔ゴシック ExtraLight" panose="020B0003020203020207" pitchFamily="50" charset="-128"/>
              </a:rPr>
              <a:t>Business Development team </a:t>
            </a:r>
            <a:endParaRPr kumimoji="1" lang="ja-JP" altLang="en-US" sz="1400" b="1" dirty="0">
              <a:solidFill>
                <a:srgbClr val="2E6CA4"/>
              </a:solidFill>
              <a:latin typeface="Century Gothic" panose="020B0502020202020204" pitchFamily="34" charset="0"/>
              <a:ea typeface="源柔ゴシック ExtraLight" panose="020B0003020203020207" pitchFamily="50" charset="-128"/>
              <a:cs typeface="源柔ゴシック ExtraLight" panose="020B0003020203020207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8AC8ADDA-96C6-C881-6ABA-661CCBAAE964}"/>
              </a:ext>
            </a:extLst>
          </p:cNvPr>
          <p:cNvSpPr txBox="1"/>
          <p:nvPr/>
        </p:nvSpPr>
        <p:spPr>
          <a:xfrm>
            <a:off x="3238316" y="6235864"/>
            <a:ext cx="15959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" altLang="ja-JP" sz="1400" b="1" i="0" dirty="0">
                <a:solidFill>
                  <a:srgbClr val="2E6CA4"/>
                </a:solidFill>
                <a:effectLst/>
                <a:latin typeface="源柔ゴシック ExtraLight" panose="020B0003020203020207" pitchFamily="50" charset="-128"/>
                <a:ea typeface="源柔ゴシック ExtraLight" panose="020B0003020203020207" pitchFamily="50" charset="-128"/>
                <a:cs typeface="源柔ゴシック ExtraLight" panose="020B0003020203020207" pitchFamily="50" charset="-128"/>
              </a:rPr>
              <a:t>2 Assignees</a:t>
            </a:r>
          </a:p>
          <a:p>
            <a:pPr algn="ctr" fontAlgn="base"/>
            <a:endParaRPr lang="en-US" altLang="ja-JP" sz="1400" b="1" i="0" dirty="0">
              <a:solidFill>
                <a:srgbClr val="2E6CA4"/>
              </a:solidFill>
              <a:effectLst/>
              <a:latin typeface="源柔ゴシック ExtraLight" panose="020B0003020203020207" pitchFamily="50" charset="-128"/>
              <a:ea typeface="源柔ゴシック ExtraLight" panose="020B0003020203020207" pitchFamily="50" charset="-128"/>
              <a:cs typeface="源柔ゴシック ExtraLight" panose="020B0003020203020207" pitchFamily="50" charset="-128"/>
            </a:endParaRP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0D0D3301-8E07-00B1-EE45-8F3B68CC5E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2738" y="6230851"/>
            <a:ext cx="412120" cy="273600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29250C1E-6800-04A1-2D40-3048FA414600}"/>
              </a:ext>
            </a:extLst>
          </p:cNvPr>
          <p:cNvSpPr txBox="1"/>
          <p:nvPr/>
        </p:nvSpPr>
        <p:spPr>
          <a:xfrm>
            <a:off x="10134387" y="2923204"/>
            <a:ext cx="159592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altLang="ja-JP" sz="1400" b="1" dirty="0" err="1">
                <a:solidFill>
                  <a:srgbClr val="2E6CA4"/>
                </a:solidFill>
                <a:latin typeface="源柔ゴシック ExtraLight" panose="020B0003020203020207" pitchFamily="50" charset="-128"/>
                <a:ea typeface="源柔ゴシック ExtraLight" panose="020B0003020203020207" pitchFamily="50" charset="-128"/>
                <a:cs typeface="源柔ゴシック ExtraLight" panose="020B0003020203020207" pitchFamily="50" charset="-128"/>
              </a:rPr>
              <a:t>Kritsana</a:t>
            </a:r>
            <a:r>
              <a:rPr lang="en-US" altLang="ja-JP" sz="1400" b="1" dirty="0">
                <a:solidFill>
                  <a:srgbClr val="2E6CA4"/>
                </a:solidFill>
                <a:latin typeface="源柔ゴシック ExtraLight" panose="020B0003020203020207" pitchFamily="50" charset="-128"/>
                <a:ea typeface="源柔ゴシック ExtraLight" panose="020B0003020203020207" pitchFamily="50" charset="-128"/>
                <a:cs typeface="源柔ゴシック ExtraLight" panose="020B0003020203020207" pitchFamily="50" charset="-128"/>
              </a:rPr>
              <a:t> </a:t>
            </a:r>
            <a:r>
              <a:rPr lang="en-US" altLang="ja-JP" sz="1400" b="1" dirty="0" err="1">
                <a:solidFill>
                  <a:srgbClr val="2E6CA4"/>
                </a:solidFill>
                <a:latin typeface="源柔ゴシック ExtraLight" panose="020B0003020203020207" pitchFamily="50" charset="-128"/>
                <a:ea typeface="源柔ゴシック ExtraLight" panose="020B0003020203020207" pitchFamily="50" charset="-128"/>
                <a:cs typeface="源柔ゴシック ExtraLight" panose="020B0003020203020207" pitchFamily="50" charset="-128"/>
              </a:rPr>
              <a:t>Suwankhajorn</a:t>
            </a:r>
            <a:br>
              <a:rPr lang="en-US" altLang="ja-JP" sz="1400" b="1" dirty="0">
                <a:solidFill>
                  <a:srgbClr val="2E6CA4"/>
                </a:solidFill>
                <a:latin typeface="源柔ゴシック ExtraLight" panose="020B0003020203020207" pitchFamily="50" charset="-128"/>
                <a:ea typeface="源柔ゴシック ExtraLight" panose="020B0003020203020207" pitchFamily="50" charset="-128"/>
                <a:cs typeface="源柔ゴシック ExtraLight" panose="020B0003020203020207" pitchFamily="50" charset="-128"/>
              </a:rPr>
            </a:br>
            <a:r>
              <a:rPr lang="en-US" altLang="ja-JP" sz="1400" b="1" i="0" dirty="0">
                <a:solidFill>
                  <a:srgbClr val="3E9482"/>
                </a:solidFill>
                <a:effectLst/>
                <a:latin typeface="源柔ゴシック ExtraLight" panose="020B0003020203020207" pitchFamily="50" charset="-128"/>
                <a:ea typeface="源柔ゴシック ExtraLight" panose="020B0003020203020207" pitchFamily="50" charset="-128"/>
                <a:cs typeface="源柔ゴシック ExtraLight" panose="020B0003020203020207" pitchFamily="50" charset="-128"/>
              </a:rPr>
              <a:t>RS Engineer</a:t>
            </a:r>
          </a:p>
        </p:txBody>
      </p:sp>
      <p:pic>
        <p:nvPicPr>
          <p:cNvPr id="56" name="Picture 2" descr="ソース画像を表示">
            <a:extLst>
              <a:ext uri="{FF2B5EF4-FFF2-40B4-BE49-F238E27FC236}">
                <a16:creationId xmlns:a16="http://schemas.microsoft.com/office/drawing/2014/main" id="{E5AE3305-6819-867A-2551-1A890C2E1F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4667" y1="33500" x2="78000" y2="66667"/>
                        <a14:foregroundMark x1="35333" y1="34667" x2="54500" y2="34167"/>
                        <a14:foregroundMark x1="46667" y1="48000" x2="73500" y2="50000"/>
                        <a14:foregroundMark x1="57667" y1="41333" x2="57667" y2="41333"/>
                        <a14:foregroundMark x1="25000" y1="40500" x2="65667" y2="39667"/>
                        <a14:foregroundMark x1="65667" y1="39667" x2="66833" y2="40167"/>
                        <a14:foregroundMark x1="36333" y1="60000" x2="66500" y2="60000"/>
                        <a14:foregroundMark x1="37667" y1="52333" x2="78333" y2="52333"/>
                        <a14:foregroundMark x1="34667" y1="64167" x2="56833" y2="63167"/>
                        <a14:foregroundMark x1="28000" y1="59833" x2="41833" y2="59333"/>
                        <a14:foregroundMark x1="41833" y1="59333" x2="51500" y2="59333"/>
                        <a14:foregroundMark x1="34167" y1="65667" x2="50000" y2="65333"/>
                        <a14:foregroundMark x1="24167" y1="32667" x2="49000" y2="32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78" t="29053" r="19067" b="30000"/>
          <a:stretch/>
        </p:blipFill>
        <p:spPr bwMode="auto">
          <a:xfrm>
            <a:off x="11505322" y="3409392"/>
            <a:ext cx="411295" cy="2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図 57">
            <a:extLst>
              <a:ext uri="{FF2B5EF4-FFF2-40B4-BE49-F238E27FC236}">
                <a16:creationId xmlns:a16="http://schemas.microsoft.com/office/drawing/2014/main" id="{7C42E31A-F0BC-5204-4B96-310E59D33A1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44" y="5747744"/>
            <a:ext cx="1822258" cy="649179"/>
          </a:xfrm>
          <a:prstGeom prst="rect">
            <a:avLst/>
          </a:prstGeom>
        </p:spPr>
      </p:pic>
      <p:grpSp>
        <p:nvGrpSpPr>
          <p:cNvPr id="63" name="グループ化 62">
            <a:extLst>
              <a:ext uri="{FF2B5EF4-FFF2-40B4-BE49-F238E27FC236}">
                <a16:creationId xmlns:a16="http://schemas.microsoft.com/office/drawing/2014/main" id="{0C978F5C-1636-2597-8597-7DDC67429765}"/>
              </a:ext>
            </a:extLst>
          </p:cNvPr>
          <p:cNvGrpSpPr/>
          <p:nvPr/>
        </p:nvGrpSpPr>
        <p:grpSpPr>
          <a:xfrm>
            <a:off x="10149092" y="5215614"/>
            <a:ext cx="1250912" cy="1251501"/>
            <a:chOff x="10149092" y="5274812"/>
            <a:chExt cx="1250912" cy="1251501"/>
          </a:xfrm>
        </p:grpSpPr>
        <p:sp>
          <p:nvSpPr>
            <p:cNvPr id="60" name="角丸四角形 59">
              <a:extLst>
                <a:ext uri="{FF2B5EF4-FFF2-40B4-BE49-F238E27FC236}">
                  <a16:creationId xmlns:a16="http://schemas.microsoft.com/office/drawing/2014/main" id="{A93682F9-9C7D-D0DB-CDA9-C9275BC9E572}"/>
                </a:ext>
              </a:extLst>
            </p:cNvPr>
            <p:cNvSpPr/>
            <p:nvPr/>
          </p:nvSpPr>
          <p:spPr>
            <a:xfrm>
              <a:off x="10149092" y="5274812"/>
              <a:ext cx="1250912" cy="1245152"/>
            </a:xfrm>
            <a:prstGeom prst="roundRect">
              <a:avLst/>
            </a:prstGeom>
            <a:solidFill>
              <a:srgbClr val="44939F"/>
            </a:solidFill>
            <a:ln>
              <a:solidFill>
                <a:srgbClr val="44939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62" name="図 61">
              <a:extLst>
                <a:ext uri="{FF2B5EF4-FFF2-40B4-BE49-F238E27FC236}">
                  <a16:creationId xmlns:a16="http://schemas.microsoft.com/office/drawing/2014/main" id="{8E867AF9-1894-627E-9F03-6DB5E37C67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8800" b="95467" l="875" r="97542">
                          <a14:foregroundMark x1="42208" y1="8800" x2="53875" y2="9067"/>
                          <a14:foregroundMark x1="3208" y1="67467" x2="875" y2="88533"/>
                          <a14:foregroundMark x1="91208" y1="66400" x2="93875" y2="90400"/>
                          <a14:foregroundMark x1="93875" y1="67467" x2="97542" y2="90600"/>
                          <a14:foregroundMark x1="97542" y1="90600" x2="97208" y2="954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23" b="18770"/>
            <a:stretch/>
          </p:blipFill>
          <p:spPr>
            <a:xfrm>
              <a:off x="10149092" y="5281160"/>
              <a:ext cx="1250912" cy="1245153"/>
            </a:xfrm>
            <a:prstGeom prst="roundRect">
              <a:avLst/>
            </a:prstGeom>
          </p:spPr>
        </p:pic>
      </p:grpSp>
      <p:pic>
        <p:nvPicPr>
          <p:cNvPr id="64" name="Picture 2" descr="ソース画像を表示">
            <a:extLst>
              <a:ext uri="{FF2B5EF4-FFF2-40B4-BE49-F238E27FC236}">
                <a16:creationId xmlns:a16="http://schemas.microsoft.com/office/drawing/2014/main" id="{8DF10CBD-9C12-92C6-FCD4-5E05ABBBFF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4667" y1="33500" x2="78000" y2="66667"/>
                        <a14:foregroundMark x1="35333" y1="34667" x2="54500" y2="34167"/>
                        <a14:foregroundMark x1="46667" y1="48000" x2="73500" y2="50000"/>
                        <a14:foregroundMark x1="57667" y1="41333" x2="57667" y2="41333"/>
                        <a14:foregroundMark x1="25000" y1="40500" x2="65667" y2="39667"/>
                        <a14:foregroundMark x1="65667" y1="39667" x2="66833" y2="40167"/>
                        <a14:foregroundMark x1="36333" y1="60000" x2="66500" y2="60000"/>
                        <a14:foregroundMark x1="37667" y1="52333" x2="78333" y2="52333"/>
                        <a14:foregroundMark x1="34667" y1="64167" x2="56833" y2="63167"/>
                        <a14:foregroundMark x1="28000" y1="59833" x2="41833" y2="59333"/>
                        <a14:foregroundMark x1="41833" y1="59333" x2="51500" y2="59333"/>
                        <a14:foregroundMark x1="34167" y1="65667" x2="50000" y2="65333"/>
                        <a14:foregroundMark x1="24167" y1="32667" x2="49000" y2="32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78" t="29053" r="19067" b="30000"/>
          <a:stretch/>
        </p:blipFill>
        <p:spPr bwMode="auto">
          <a:xfrm>
            <a:off x="11178936" y="6236863"/>
            <a:ext cx="411295" cy="2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E7F7E162-B9AA-6BDB-57F0-6A60A49F94F1}"/>
              </a:ext>
            </a:extLst>
          </p:cNvPr>
          <p:cNvSpPr txBox="1"/>
          <p:nvPr/>
        </p:nvSpPr>
        <p:spPr>
          <a:xfrm>
            <a:off x="9587856" y="6441598"/>
            <a:ext cx="25783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altLang="ja-JP" sz="1400" b="1" i="0" dirty="0" err="1">
                <a:solidFill>
                  <a:srgbClr val="2E6CA4"/>
                </a:solidFill>
                <a:effectLst/>
                <a:latin typeface="源柔ゴシック ExtraLight" panose="020B0003020203020207" pitchFamily="50" charset="-128"/>
                <a:ea typeface="源柔ゴシック ExtraLight" panose="020B0003020203020207" pitchFamily="50" charset="-128"/>
                <a:cs typeface="源柔ゴシック ExtraLight" panose="020B0003020203020207" pitchFamily="50" charset="-128"/>
              </a:rPr>
              <a:t>Suteeporn</a:t>
            </a:r>
            <a:r>
              <a:rPr lang="en-US" altLang="ja-JP" sz="1400" b="1" i="0" dirty="0">
                <a:solidFill>
                  <a:srgbClr val="2E6CA4"/>
                </a:solidFill>
                <a:effectLst/>
                <a:latin typeface="源柔ゴシック ExtraLight" panose="020B0003020203020207" pitchFamily="50" charset="-128"/>
                <a:ea typeface="源柔ゴシック ExtraLight" panose="020B0003020203020207" pitchFamily="50" charset="-128"/>
                <a:cs typeface="源柔ゴシック ExtraLight" panose="020B0003020203020207" pitchFamily="50" charset="-128"/>
              </a:rPr>
              <a:t> </a:t>
            </a:r>
            <a:r>
              <a:rPr lang="en-US" altLang="ja-JP" sz="1400" b="1" i="0" dirty="0" err="1">
                <a:solidFill>
                  <a:srgbClr val="2E6CA4"/>
                </a:solidFill>
                <a:effectLst/>
                <a:latin typeface="源柔ゴシック ExtraLight" panose="020B0003020203020207" pitchFamily="50" charset="-128"/>
                <a:ea typeface="源柔ゴシック ExtraLight" panose="020B0003020203020207" pitchFamily="50" charset="-128"/>
                <a:cs typeface="源柔ゴシック ExtraLight" panose="020B0003020203020207" pitchFamily="50" charset="-128"/>
              </a:rPr>
              <a:t>Kraikan</a:t>
            </a:r>
            <a:endParaRPr lang="en-US" altLang="ja-JP" sz="1400" b="1" i="0" dirty="0">
              <a:solidFill>
                <a:srgbClr val="2E6CA4"/>
              </a:solidFill>
              <a:effectLst/>
              <a:latin typeface="源柔ゴシック ExtraLight" panose="020B0003020203020207" pitchFamily="50" charset="-128"/>
              <a:ea typeface="源柔ゴシック ExtraLight" panose="020B0003020203020207" pitchFamily="50" charset="-128"/>
              <a:cs typeface="源柔ゴシック ExtraLight" panose="020B0003020203020207" pitchFamily="50" charset="-128"/>
            </a:endParaRPr>
          </a:p>
          <a:p>
            <a:pPr algn="ctr" fontAlgn="base"/>
            <a:endParaRPr lang="en-US" altLang="ja-JP" sz="1400" b="1" i="0" dirty="0">
              <a:solidFill>
                <a:srgbClr val="2E6CA4"/>
              </a:solidFill>
              <a:effectLst/>
              <a:latin typeface="源柔ゴシック ExtraLight" panose="020B0003020203020207" pitchFamily="50" charset="-128"/>
              <a:ea typeface="源柔ゴシック ExtraLight" panose="020B0003020203020207" pitchFamily="50" charset="-128"/>
              <a:cs typeface="源柔ゴシック ExtraLight" panose="020B0003020203020207" pitchFamily="50" charset="-128"/>
            </a:endParaRPr>
          </a:p>
        </p:txBody>
      </p:sp>
      <p:pic>
        <p:nvPicPr>
          <p:cNvPr id="59" name="Picture 2" descr="CEOS Logo | CEOS | Committee on Earth Observation Satellites">
            <a:extLst>
              <a:ext uri="{FF2B5EF4-FFF2-40B4-BE49-F238E27FC236}">
                <a16:creationId xmlns:a16="http://schemas.microsoft.com/office/drawing/2014/main" id="{186C7CBF-9D63-4368-0306-F333A61DA6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81"/>
          <a:stretch/>
        </p:blipFill>
        <p:spPr bwMode="auto">
          <a:xfrm>
            <a:off x="10728623" y="-6526"/>
            <a:ext cx="1463377" cy="57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フッター プレースホルダー 1">
            <a:extLst>
              <a:ext uri="{FF2B5EF4-FFF2-40B4-BE49-F238E27FC236}">
                <a16:creationId xmlns:a16="http://schemas.microsoft.com/office/drawing/2014/main" id="{6579BBC0-E120-34CF-9502-842304FD0CDE}"/>
              </a:ext>
            </a:extLst>
          </p:cNvPr>
          <p:cNvSpPr txBox="1">
            <a:spLocks/>
          </p:cNvSpPr>
          <p:nvPr/>
        </p:nvSpPr>
        <p:spPr>
          <a:xfrm>
            <a:off x="11432708" y="6614873"/>
            <a:ext cx="681207" cy="2252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800" b="1" dirty="0">
                <a:solidFill>
                  <a:srgbClr val="45A5AF"/>
                </a:solidFill>
                <a:latin typeface="Century Gothic" panose="020B0502020202020204" pitchFamily="34" charset="0"/>
              </a:rPr>
              <a:t>Slide #</a:t>
            </a:r>
            <a:fld id="{CEF0DE87-1B56-F944-BA1C-15A496C34080}" type="slidenum">
              <a:rPr lang="en-US" altLang="ja-JP" sz="800" b="1" smtClean="0">
                <a:solidFill>
                  <a:srgbClr val="45A5AF"/>
                </a:solidFill>
                <a:latin typeface="Century Gothic" panose="020B0502020202020204" pitchFamily="34" charset="0"/>
              </a:rPr>
              <a:t>3</a:t>
            </a:fld>
            <a:endParaRPr lang="ja-JP" altLang="en-US" sz="800" b="1" dirty="0">
              <a:solidFill>
                <a:srgbClr val="45A5AF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598E106C-F7EE-74E4-83D4-427946B6D2CD}"/>
              </a:ext>
            </a:extLst>
          </p:cNvPr>
          <p:cNvSpPr txBox="1"/>
          <p:nvPr/>
        </p:nvSpPr>
        <p:spPr>
          <a:xfrm>
            <a:off x="10134387" y="3788786"/>
            <a:ext cx="15959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altLang="ja-JP" sz="1400" b="1" dirty="0">
                <a:solidFill>
                  <a:srgbClr val="2E6CA4"/>
                </a:solidFill>
                <a:latin typeface="源柔ゴシック ExtraLight" panose="020B0003020203020207" pitchFamily="50" charset="-128"/>
                <a:ea typeface="源柔ゴシック ExtraLight" panose="020B0003020203020207" pitchFamily="50" charset="-128"/>
                <a:cs typeface="源柔ゴシック ExtraLight" panose="020B0003020203020207" pitchFamily="50" charset="-128"/>
              </a:rPr>
              <a:t>Muhammad Daniel Iman bin Hussain</a:t>
            </a:r>
            <a:br>
              <a:rPr lang="en-US" altLang="ja-JP" sz="1400" b="1" dirty="0">
                <a:solidFill>
                  <a:srgbClr val="2E6CA4"/>
                </a:solidFill>
                <a:latin typeface="源柔ゴシック ExtraLight" panose="020B0003020203020207" pitchFamily="50" charset="-128"/>
                <a:ea typeface="源柔ゴシック ExtraLight" panose="020B0003020203020207" pitchFamily="50" charset="-128"/>
                <a:cs typeface="源柔ゴシック ExtraLight" panose="020B0003020203020207" pitchFamily="50" charset="-128"/>
              </a:rPr>
            </a:br>
            <a:r>
              <a:rPr lang="en-US" altLang="ja-JP" sz="1400" b="1" i="0" dirty="0">
                <a:solidFill>
                  <a:srgbClr val="3E9482"/>
                </a:solidFill>
                <a:effectLst/>
                <a:latin typeface="源柔ゴシック ExtraLight" panose="020B0003020203020207" pitchFamily="50" charset="-128"/>
                <a:ea typeface="源柔ゴシック ExtraLight" panose="020B0003020203020207" pitchFamily="50" charset="-128"/>
                <a:cs typeface="源柔ゴシック ExtraLight" panose="020B0003020203020207" pitchFamily="50" charset="-128"/>
              </a:rPr>
              <a:t>RS Engineer</a:t>
            </a:r>
          </a:p>
        </p:txBody>
      </p:sp>
      <p:pic>
        <p:nvPicPr>
          <p:cNvPr id="66" name="図 65">
            <a:extLst>
              <a:ext uri="{FF2B5EF4-FFF2-40B4-BE49-F238E27FC236}">
                <a16:creationId xmlns:a16="http://schemas.microsoft.com/office/drawing/2014/main" id="{8CD61BB9-7C19-6F75-B27A-852A2679F68A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1517489" y="4415752"/>
            <a:ext cx="548593" cy="2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829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タイトル 1">
            <a:extLst>
              <a:ext uri="{FF2B5EF4-FFF2-40B4-BE49-F238E27FC236}">
                <a16:creationId xmlns:a16="http://schemas.microsoft.com/office/drawing/2014/main" id="{B97B76A1-DAB8-10AC-F505-6393F9149D85}"/>
              </a:ext>
            </a:extLst>
          </p:cNvPr>
          <p:cNvSpPr txBox="1">
            <a:spLocks/>
          </p:cNvSpPr>
          <p:nvPr/>
        </p:nvSpPr>
        <p:spPr>
          <a:xfrm>
            <a:off x="146020" y="-87465"/>
            <a:ext cx="9244013" cy="1020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b="1" dirty="0">
                <a:solidFill>
                  <a:srgbClr val="2E6CA4"/>
                </a:solidFill>
                <a:latin typeface="源柔ゴシックL Heavy" panose="020B0702020203020207" pitchFamily="50" charset="-128"/>
                <a:ea typeface="源柔ゴシックL Heavy" panose="020B0702020203020207" pitchFamily="50" charset="-128"/>
                <a:cs typeface="源柔ゴシックL Heavy" panose="020B0702020203020207" pitchFamily="50" charset="-128"/>
              </a:rPr>
              <a:t>About</a:t>
            </a:r>
            <a:r>
              <a:rPr lang="ja-JP" altLang="en-US" sz="3200" b="1" dirty="0">
                <a:solidFill>
                  <a:srgbClr val="2E6CA4"/>
                </a:solidFill>
                <a:latin typeface="源柔ゴシックL Heavy" panose="020B0702020203020207" pitchFamily="50" charset="-128"/>
                <a:ea typeface="源柔ゴシックL Heavy" panose="020B0702020203020207" pitchFamily="50" charset="-128"/>
                <a:cs typeface="源柔ゴシックL Heavy" panose="020B0702020203020207" pitchFamily="50" charset="-128"/>
              </a:rPr>
              <a:t> </a:t>
            </a:r>
            <a:r>
              <a:rPr lang="en-US" altLang="ja-JP" sz="3200" b="1" dirty="0">
                <a:solidFill>
                  <a:srgbClr val="2E6CA4"/>
                </a:solidFill>
                <a:latin typeface="源柔ゴシックL Heavy" panose="020B0702020203020207" pitchFamily="50" charset="-128"/>
                <a:ea typeface="源柔ゴシックL Heavy" panose="020B0702020203020207" pitchFamily="50" charset="-128"/>
                <a:cs typeface="源柔ゴシックL Heavy" panose="020B0702020203020207" pitchFamily="50" charset="-128"/>
              </a:rPr>
              <a:t>us</a:t>
            </a:r>
            <a:endParaRPr lang="ja-JP" altLang="en-US" sz="3200" b="1" dirty="0">
              <a:solidFill>
                <a:srgbClr val="2E6CA4"/>
              </a:solidFill>
              <a:latin typeface="源柔ゴシックL Heavy" panose="020B0702020203020207" pitchFamily="50" charset="-128"/>
              <a:ea typeface="源柔ゴシックL Heavy" panose="020B0702020203020207" pitchFamily="50" charset="-128"/>
              <a:cs typeface="源柔ゴシックL Heavy" panose="020B0702020203020207" pitchFamily="50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5C386CF8-220B-AFB9-DF8A-ED162BCC1FAC}"/>
              </a:ext>
            </a:extLst>
          </p:cNvPr>
          <p:cNvSpPr/>
          <p:nvPr/>
        </p:nvSpPr>
        <p:spPr>
          <a:xfrm flipV="1">
            <a:off x="1" y="646518"/>
            <a:ext cx="1035170" cy="158614"/>
          </a:xfrm>
          <a:prstGeom prst="rect">
            <a:avLst/>
          </a:prstGeom>
          <a:solidFill>
            <a:srgbClr val="45A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0118A365-BD8F-DDCA-D7D4-3EF665B3E8A1}"/>
              </a:ext>
            </a:extLst>
          </p:cNvPr>
          <p:cNvGrpSpPr/>
          <p:nvPr/>
        </p:nvGrpSpPr>
        <p:grpSpPr>
          <a:xfrm>
            <a:off x="66307" y="6377761"/>
            <a:ext cx="4201620" cy="428919"/>
            <a:chOff x="79079" y="6332475"/>
            <a:chExt cx="4201620" cy="428919"/>
          </a:xfrm>
        </p:grpSpPr>
        <p:sp>
          <p:nvSpPr>
            <p:cNvPr id="40" name="フッター プレースホルダー 1">
              <a:extLst>
                <a:ext uri="{FF2B5EF4-FFF2-40B4-BE49-F238E27FC236}">
                  <a16:creationId xmlns:a16="http://schemas.microsoft.com/office/drawing/2014/main" id="{FF0C429E-C6F0-98C1-36E3-CA71FF5D57DE}"/>
                </a:ext>
              </a:extLst>
            </p:cNvPr>
            <p:cNvSpPr txBox="1">
              <a:spLocks/>
            </p:cNvSpPr>
            <p:nvPr/>
          </p:nvSpPr>
          <p:spPr>
            <a:xfrm>
              <a:off x="79079" y="6522014"/>
              <a:ext cx="4201620" cy="239380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ctr" defTabSz="457200" rtl="0" eaLnBrk="1" latinLnBrk="0" hangingPunct="1">
                <a:defRPr sz="1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ja-JP" sz="800" b="1" dirty="0">
                  <a:solidFill>
                    <a:srgbClr val="45A5AF"/>
                  </a:solidFill>
                  <a:latin typeface="Century Gothic" panose="020B0502020202020204" pitchFamily="34" charset="0"/>
                </a:rPr>
                <a:t>Copyright © 2024 New Space Intelligence Inc. All rights reserved. </a:t>
              </a:r>
              <a:endParaRPr lang="ja-JP" altLang="en-US" sz="800" b="1" dirty="0">
                <a:solidFill>
                  <a:srgbClr val="45A5AF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559C6EE3-DDEA-C052-AF88-9E44436B2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021" y="6332475"/>
              <a:ext cx="364866" cy="239380"/>
            </a:xfrm>
            <a:prstGeom prst="rect">
              <a:avLst/>
            </a:prstGeom>
          </p:spPr>
        </p:pic>
        <p:pic>
          <p:nvPicPr>
            <p:cNvPr id="42" name="図 41">
              <a:extLst>
                <a:ext uri="{FF2B5EF4-FFF2-40B4-BE49-F238E27FC236}">
                  <a16:creationId xmlns:a16="http://schemas.microsoft.com/office/drawing/2014/main" id="{EF4BC754-E4D4-F54D-0CB3-64513796C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887" y="6427030"/>
              <a:ext cx="1268260" cy="150606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EE4316C-53F2-CE71-990F-4BF5C6ADCE09}"/>
              </a:ext>
            </a:extLst>
          </p:cNvPr>
          <p:cNvSpPr txBox="1"/>
          <p:nvPr/>
        </p:nvSpPr>
        <p:spPr>
          <a:xfrm>
            <a:off x="334703" y="859726"/>
            <a:ext cx="390104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-US" altLang="ja-JP" sz="2000" i="1" dirty="0">
                <a:solidFill>
                  <a:srgbClr val="45A5AF"/>
                </a:solidFill>
                <a:latin typeface="源柔ゴシック等幅 Regular" panose="020B0309020203020207" pitchFamily="49" charset="-128"/>
                <a:ea typeface="源柔ゴシック等幅 Regular" panose="020B0309020203020207" pitchFamily="49" charset="-128"/>
                <a:cs typeface="源柔ゴシック等幅 Regular" panose="020B0309020203020207" pitchFamily="49" charset="-128"/>
              </a:rPr>
              <a:t>2023.1</a:t>
            </a:r>
          </a:p>
          <a:p>
            <a:pPr rtl="0"/>
            <a:r>
              <a:rPr lang="en" altLang="ja-JP" sz="2000" dirty="0">
                <a:solidFill>
                  <a:srgbClr val="45A5AF"/>
                </a:solidFill>
                <a:latin typeface="源柔ゴシック等幅 Regular" panose="020B0309020203020207" pitchFamily="49" charset="-128"/>
                <a:ea typeface="源柔ゴシック等幅 Regular" panose="020B0309020203020207" pitchFamily="49" charset="-128"/>
                <a:cs typeface="源柔ゴシック等幅 Regular" panose="020B0309020203020207" pitchFamily="49" charset="-128"/>
              </a:rPr>
              <a:t>Partnership concluded with </a:t>
            </a:r>
            <a:r>
              <a:rPr lang="en" altLang="ja-JP" sz="2000" dirty="0" err="1">
                <a:solidFill>
                  <a:srgbClr val="45A5AF"/>
                </a:solidFill>
                <a:latin typeface="源柔ゴシック等幅 Regular" panose="020B0309020203020207" pitchFamily="49" charset="-128"/>
                <a:ea typeface="源柔ゴシック等幅 Regular" panose="020B0309020203020207" pitchFamily="49" charset="-128"/>
                <a:cs typeface="源柔ゴシック等幅 Regular" panose="020B0309020203020207" pitchFamily="49" charset="-128"/>
              </a:rPr>
              <a:t>Axelspace</a:t>
            </a:r>
            <a:r>
              <a:rPr lang="en" altLang="ja-JP" sz="2000" dirty="0">
                <a:solidFill>
                  <a:srgbClr val="45A5AF"/>
                </a:solidFill>
                <a:latin typeface="源柔ゴシック等幅 Regular" panose="020B0309020203020207" pitchFamily="49" charset="-128"/>
                <a:ea typeface="源柔ゴシック等幅 Regular" panose="020B0309020203020207" pitchFamily="49" charset="-128"/>
                <a:cs typeface="源柔ゴシック等幅 Regular" panose="020B0309020203020207" pitchFamily="49" charset="-128"/>
              </a:rPr>
              <a:t> Co., Ltd. to expand the use of satellite images</a:t>
            </a:r>
            <a:endParaRPr lang="ja-JP" altLang="en-US" dirty="0">
              <a:solidFill>
                <a:srgbClr val="45A5AF"/>
              </a:solidFill>
              <a:latin typeface="源柔ゴシック等幅 Regular" panose="020B0309020203020207" pitchFamily="49" charset="-128"/>
              <a:ea typeface="源柔ゴシック等幅 Regular" panose="020B0309020203020207" pitchFamily="49" charset="-128"/>
              <a:cs typeface="源柔ゴシック等幅 Regular" panose="020B0309020203020207" pitchFamily="49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8A120FC-93AF-E4F2-ABCF-6313A60FB0E9}"/>
              </a:ext>
            </a:extLst>
          </p:cNvPr>
          <p:cNvSpPr txBox="1"/>
          <p:nvPr/>
        </p:nvSpPr>
        <p:spPr>
          <a:xfrm>
            <a:off x="4633041" y="695735"/>
            <a:ext cx="358386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-US" altLang="ja-JP" sz="2000" i="1" dirty="0">
                <a:solidFill>
                  <a:srgbClr val="45A5AF"/>
                </a:solidFill>
                <a:latin typeface="源柔ゴシック等幅 Regular" panose="020B0309020203020207" pitchFamily="49" charset="-128"/>
                <a:ea typeface="源柔ゴシック等幅 Regular" panose="020B0309020203020207" pitchFamily="49" charset="-128"/>
                <a:cs typeface="源柔ゴシック等幅 Regular" panose="020B0309020203020207" pitchFamily="49" charset="-128"/>
              </a:rPr>
              <a:t>2023.7</a:t>
            </a:r>
          </a:p>
          <a:p>
            <a:pPr rtl="0"/>
            <a:r>
              <a:rPr lang="en-US" altLang="ja-JP" sz="2000" dirty="0">
                <a:solidFill>
                  <a:srgbClr val="45A5AF"/>
                </a:solidFill>
                <a:latin typeface="源柔ゴシック等幅 Regular" panose="020B0309020203020207" pitchFamily="49" charset="-128"/>
                <a:ea typeface="源柔ゴシック等幅 Regular" panose="020B0309020203020207" pitchFamily="49" charset="-128"/>
                <a:cs typeface="源柔ゴシック等幅 Regular" panose="020B0309020203020207" pitchFamily="49" charset="-128"/>
              </a:rPr>
              <a:t>Partnership signed with </a:t>
            </a:r>
            <a:r>
              <a:rPr lang="en-US" altLang="ja-JP" sz="2000" dirty="0" err="1">
                <a:solidFill>
                  <a:srgbClr val="45A5AF"/>
                </a:solidFill>
                <a:latin typeface="源柔ゴシック等幅 Regular" panose="020B0309020203020207" pitchFamily="49" charset="-128"/>
                <a:ea typeface="源柔ゴシック等幅 Regular" panose="020B0309020203020207" pitchFamily="49" charset="-128"/>
                <a:cs typeface="源柔ゴシック等幅 Regular" panose="020B0309020203020207" pitchFamily="49" charset="-128"/>
              </a:rPr>
              <a:t>Labsphere</a:t>
            </a:r>
            <a:r>
              <a:rPr lang="en-US" altLang="ja-JP" sz="2000" dirty="0">
                <a:solidFill>
                  <a:srgbClr val="45A5AF"/>
                </a:solidFill>
                <a:latin typeface="源柔ゴシック等幅 Regular" panose="020B0309020203020207" pitchFamily="49" charset="-128"/>
                <a:ea typeface="源柔ゴシック等幅 Regular" panose="020B0309020203020207" pitchFamily="49" charset="-128"/>
                <a:cs typeface="源柔ゴシック等幅 Regular" panose="020B0309020203020207" pitchFamily="49" charset="-128"/>
              </a:rPr>
              <a:t> inc. to develop Analysis Ready Data products</a:t>
            </a:r>
            <a:endParaRPr lang="ja-JP" altLang="en-US" sz="2000" dirty="0">
              <a:solidFill>
                <a:srgbClr val="45A5AF"/>
              </a:solidFill>
              <a:latin typeface="源柔ゴシック等幅 Regular" panose="020B0309020203020207" pitchFamily="49" charset="-128"/>
              <a:ea typeface="源柔ゴシック等幅 Regular" panose="020B0309020203020207" pitchFamily="49" charset="-128"/>
              <a:cs typeface="源柔ゴシック等幅 Regular" panose="020B0309020203020207" pitchFamily="49" charset="-128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9C3F7F9-D960-737D-FFF1-0631E150A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72" y="2320018"/>
            <a:ext cx="3361510" cy="306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E0B132D-ED43-86F3-4C27-A160F1919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625" y="5451125"/>
            <a:ext cx="1614429" cy="66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453F281-725D-0DB9-605E-45FAF2F77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048" y="2428778"/>
            <a:ext cx="3361510" cy="293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F5CF83-4EC6-8D3A-AA86-81BB00586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083" y="5406205"/>
            <a:ext cx="1772623" cy="83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F20BD67-80EF-2236-CA2F-95B8C50F9C6A}"/>
              </a:ext>
            </a:extLst>
          </p:cNvPr>
          <p:cNvSpPr txBox="1"/>
          <p:nvPr/>
        </p:nvSpPr>
        <p:spPr>
          <a:xfrm>
            <a:off x="8216902" y="688801"/>
            <a:ext cx="397509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-US" altLang="ja-JP" sz="2000" i="1" dirty="0">
                <a:solidFill>
                  <a:srgbClr val="45A5AF"/>
                </a:solidFill>
                <a:latin typeface="源柔ゴシック等幅 Regular" panose="020B0309020203020207" pitchFamily="49" charset="-128"/>
                <a:ea typeface="源柔ゴシック等幅 Regular" panose="020B0309020203020207" pitchFamily="49" charset="-128"/>
                <a:cs typeface="源柔ゴシック等幅 Regular" panose="020B0309020203020207" pitchFamily="49" charset="-128"/>
              </a:rPr>
              <a:t>2024.2</a:t>
            </a:r>
          </a:p>
          <a:p>
            <a:pPr rtl="0"/>
            <a:r>
              <a:rPr lang="en-US" altLang="ja-JP" sz="2000" dirty="0">
                <a:solidFill>
                  <a:srgbClr val="45A5AF"/>
                </a:solidFill>
                <a:latin typeface="源柔ゴシック等幅 Regular" panose="020B0309020203020207" pitchFamily="49" charset="-128"/>
                <a:ea typeface="源柔ゴシック等幅 Regular" panose="020B0309020203020207" pitchFamily="49" charset="-128"/>
                <a:cs typeface="源柔ゴシック等幅 Regular" panose="020B0309020203020207" pitchFamily="49" charset="-128"/>
              </a:rPr>
              <a:t>Signed a MOU with the Asian Institute of Technology to develop scientific research and educational cooperation and promote friendly relations between the two parties.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48B3A023-77F4-FAEE-54EF-4BA806D26C4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020" y="2972933"/>
            <a:ext cx="3625081" cy="2415540"/>
          </a:xfrm>
          <a:prstGeom prst="rect">
            <a:avLst/>
          </a:prstGeom>
        </p:spPr>
      </p:pic>
      <p:pic>
        <p:nvPicPr>
          <p:cNvPr id="9" name="Picture 2" descr="Asian Institute of Technology | LinkedIn">
            <a:extLst>
              <a:ext uri="{FF2B5EF4-FFF2-40B4-BE49-F238E27FC236}">
                <a16:creationId xmlns:a16="http://schemas.microsoft.com/office/drawing/2014/main" id="{D38B8E01-15A7-38AE-CEA8-ABFF8D8AC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414" y="5528900"/>
            <a:ext cx="1088241" cy="108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フッター プレースホルダー 1">
            <a:extLst>
              <a:ext uri="{FF2B5EF4-FFF2-40B4-BE49-F238E27FC236}">
                <a16:creationId xmlns:a16="http://schemas.microsoft.com/office/drawing/2014/main" id="{0671B478-2EFD-266F-A0E4-E1D556E04633}"/>
              </a:ext>
            </a:extLst>
          </p:cNvPr>
          <p:cNvSpPr txBox="1">
            <a:spLocks/>
          </p:cNvSpPr>
          <p:nvPr/>
        </p:nvSpPr>
        <p:spPr>
          <a:xfrm>
            <a:off x="11432708" y="6614873"/>
            <a:ext cx="681207" cy="2252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800" b="1" dirty="0">
                <a:solidFill>
                  <a:srgbClr val="45A5AF"/>
                </a:solidFill>
                <a:latin typeface="Century Gothic" panose="020B0502020202020204" pitchFamily="34" charset="0"/>
              </a:rPr>
              <a:t>Slide #</a:t>
            </a:r>
            <a:fld id="{CEF0DE87-1B56-F944-BA1C-15A496C34080}" type="slidenum">
              <a:rPr lang="en-US" altLang="ja-JP" sz="800" b="1" smtClean="0">
                <a:solidFill>
                  <a:srgbClr val="45A5AF"/>
                </a:solidFill>
                <a:latin typeface="Century Gothic" panose="020B0502020202020204" pitchFamily="34" charset="0"/>
              </a:rPr>
              <a:t>4</a:t>
            </a:fld>
            <a:endParaRPr lang="ja-JP" altLang="en-US" sz="800" b="1" dirty="0">
              <a:solidFill>
                <a:srgbClr val="45A5A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2" descr="CEOS Logo | CEOS | Committee on Earth Observation Satellites">
            <a:extLst>
              <a:ext uri="{FF2B5EF4-FFF2-40B4-BE49-F238E27FC236}">
                <a16:creationId xmlns:a16="http://schemas.microsoft.com/office/drawing/2014/main" id="{8FB38083-62B2-EE36-3AB0-078D8EA2F6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81"/>
          <a:stretch/>
        </p:blipFill>
        <p:spPr bwMode="auto">
          <a:xfrm>
            <a:off x="10728623" y="-6526"/>
            <a:ext cx="1463377" cy="57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68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42"/>
    </mc:Choice>
    <mc:Fallback xmlns="">
      <p:transition spd="slow" advTm="1744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タイトル 1">
            <a:extLst>
              <a:ext uri="{FF2B5EF4-FFF2-40B4-BE49-F238E27FC236}">
                <a16:creationId xmlns:a16="http://schemas.microsoft.com/office/drawing/2014/main" id="{B97B76A1-DAB8-10AC-F505-6393F9149D85}"/>
              </a:ext>
            </a:extLst>
          </p:cNvPr>
          <p:cNvSpPr txBox="1">
            <a:spLocks/>
          </p:cNvSpPr>
          <p:nvPr/>
        </p:nvSpPr>
        <p:spPr>
          <a:xfrm>
            <a:off x="146020" y="-87465"/>
            <a:ext cx="9244013" cy="1020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b="1" dirty="0">
                <a:solidFill>
                  <a:srgbClr val="2E6CA4"/>
                </a:solidFill>
                <a:latin typeface="源柔ゴシックL Heavy" panose="020B0702020203020207" pitchFamily="50" charset="-128"/>
                <a:ea typeface="源柔ゴシックL Heavy" panose="020B0702020203020207" pitchFamily="50" charset="-128"/>
                <a:cs typeface="源柔ゴシックL Heavy" panose="020B0702020203020207" pitchFamily="50" charset="-128"/>
              </a:rPr>
              <a:t>Satellite Data Pipeline</a:t>
            </a:r>
            <a:endParaRPr lang="ja-JP" altLang="en-US" sz="3200" b="1" dirty="0">
              <a:solidFill>
                <a:srgbClr val="2E6CA4"/>
              </a:solidFill>
              <a:latin typeface="源柔ゴシックL Heavy" panose="020B0702020203020207" pitchFamily="50" charset="-128"/>
              <a:ea typeface="源柔ゴシックL Heavy" panose="020B0702020203020207" pitchFamily="50" charset="-128"/>
              <a:cs typeface="源柔ゴシックL Heavy" panose="020B0702020203020207" pitchFamily="50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5C386CF8-220B-AFB9-DF8A-ED162BCC1FAC}"/>
              </a:ext>
            </a:extLst>
          </p:cNvPr>
          <p:cNvSpPr/>
          <p:nvPr/>
        </p:nvSpPr>
        <p:spPr>
          <a:xfrm flipV="1">
            <a:off x="1" y="646518"/>
            <a:ext cx="1035170" cy="158614"/>
          </a:xfrm>
          <a:prstGeom prst="rect">
            <a:avLst/>
          </a:prstGeom>
          <a:solidFill>
            <a:srgbClr val="45A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0118A365-BD8F-DDCA-D7D4-3EF665B3E8A1}"/>
              </a:ext>
            </a:extLst>
          </p:cNvPr>
          <p:cNvGrpSpPr/>
          <p:nvPr/>
        </p:nvGrpSpPr>
        <p:grpSpPr>
          <a:xfrm>
            <a:off x="66307" y="6377761"/>
            <a:ext cx="4201620" cy="428919"/>
            <a:chOff x="79079" y="6332475"/>
            <a:chExt cx="4201620" cy="428919"/>
          </a:xfrm>
        </p:grpSpPr>
        <p:sp>
          <p:nvSpPr>
            <p:cNvPr id="40" name="フッター プレースホルダー 1">
              <a:extLst>
                <a:ext uri="{FF2B5EF4-FFF2-40B4-BE49-F238E27FC236}">
                  <a16:creationId xmlns:a16="http://schemas.microsoft.com/office/drawing/2014/main" id="{FF0C429E-C6F0-98C1-36E3-CA71FF5D57DE}"/>
                </a:ext>
              </a:extLst>
            </p:cNvPr>
            <p:cNvSpPr txBox="1">
              <a:spLocks/>
            </p:cNvSpPr>
            <p:nvPr/>
          </p:nvSpPr>
          <p:spPr>
            <a:xfrm>
              <a:off x="79079" y="6522014"/>
              <a:ext cx="4201620" cy="239380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ctr" defTabSz="457200" rtl="0" eaLnBrk="1" latinLnBrk="0" hangingPunct="1">
                <a:defRPr sz="1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ja-JP" sz="800" b="1" dirty="0">
                  <a:solidFill>
                    <a:srgbClr val="45A5AF"/>
                  </a:solidFill>
                  <a:latin typeface="Century Gothic" panose="020B0502020202020204" pitchFamily="34" charset="0"/>
                </a:rPr>
                <a:t>Copyright © 2024 New Space Intelligence Inc. All rights reserved. </a:t>
              </a:r>
              <a:endParaRPr lang="ja-JP" altLang="en-US" sz="800" b="1" dirty="0">
                <a:solidFill>
                  <a:srgbClr val="45A5AF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559C6EE3-DDEA-C052-AF88-9E44436B2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021" y="6332475"/>
              <a:ext cx="364866" cy="239380"/>
            </a:xfrm>
            <a:prstGeom prst="rect">
              <a:avLst/>
            </a:prstGeom>
          </p:spPr>
        </p:pic>
        <p:pic>
          <p:nvPicPr>
            <p:cNvPr id="42" name="図 41">
              <a:extLst>
                <a:ext uri="{FF2B5EF4-FFF2-40B4-BE49-F238E27FC236}">
                  <a16:creationId xmlns:a16="http://schemas.microsoft.com/office/drawing/2014/main" id="{EF4BC754-E4D4-F54D-0CB3-64513796C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887" y="6427030"/>
              <a:ext cx="1268260" cy="150606"/>
            </a:xfrm>
            <a:prstGeom prst="rect">
              <a:avLst/>
            </a:prstGeom>
          </p:spPr>
        </p:pic>
      </p:grpSp>
      <p:sp>
        <p:nvSpPr>
          <p:cNvPr id="6" name="フッター プレースホルダー 1">
            <a:extLst>
              <a:ext uri="{FF2B5EF4-FFF2-40B4-BE49-F238E27FC236}">
                <a16:creationId xmlns:a16="http://schemas.microsoft.com/office/drawing/2014/main" id="{0671B478-2EFD-266F-A0E4-E1D556E04633}"/>
              </a:ext>
            </a:extLst>
          </p:cNvPr>
          <p:cNvSpPr txBox="1">
            <a:spLocks/>
          </p:cNvSpPr>
          <p:nvPr/>
        </p:nvSpPr>
        <p:spPr>
          <a:xfrm>
            <a:off x="11432708" y="6614873"/>
            <a:ext cx="681207" cy="2252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800" b="1" dirty="0">
                <a:solidFill>
                  <a:srgbClr val="45A5AF"/>
                </a:solidFill>
                <a:latin typeface="Century Gothic" panose="020B0502020202020204" pitchFamily="34" charset="0"/>
              </a:rPr>
              <a:t>Slide #</a:t>
            </a:r>
            <a:fld id="{CEF0DE87-1B56-F944-BA1C-15A496C34080}" type="slidenum">
              <a:rPr lang="en-US" altLang="ja-JP" sz="800" b="1" smtClean="0">
                <a:solidFill>
                  <a:srgbClr val="45A5AF"/>
                </a:solidFill>
                <a:latin typeface="Century Gothic" panose="020B0502020202020204" pitchFamily="34" charset="0"/>
              </a:rPr>
              <a:t>5</a:t>
            </a:fld>
            <a:endParaRPr lang="ja-JP" altLang="en-US" sz="800" b="1" dirty="0">
              <a:solidFill>
                <a:srgbClr val="45A5AF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17FFC081-29DE-6FB4-B568-0BCE39B5D1B5}"/>
              </a:ext>
            </a:extLst>
          </p:cNvPr>
          <p:cNvGrpSpPr/>
          <p:nvPr/>
        </p:nvGrpSpPr>
        <p:grpSpPr>
          <a:xfrm>
            <a:off x="245899" y="1057675"/>
            <a:ext cx="12235875" cy="5452168"/>
            <a:chOff x="298937" y="1333718"/>
            <a:chExt cx="12235875" cy="5452168"/>
          </a:xfrm>
        </p:grpSpPr>
        <p:sp>
          <p:nvSpPr>
            <p:cNvPr id="11" name="アーチ 10">
              <a:extLst>
                <a:ext uri="{FF2B5EF4-FFF2-40B4-BE49-F238E27FC236}">
                  <a16:creationId xmlns:a16="http://schemas.microsoft.com/office/drawing/2014/main" id="{ED9E5ED5-FF4B-3FBE-4083-AA8B2DF47007}"/>
                </a:ext>
              </a:extLst>
            </p:cNvPr>
            <p:cNvSpPr/>
            <p:nvPr/>
          </p:nvSpPr>
          <p:spPr>
            <a:xfrm rot="486103">
              <a:off x="5296658" y="1955433"/>
              <a:ext cx="5094280" cy="2404406"/>
            </a:xfrm>
            <a:prstGeom prst="blockArc">
              <a:avLst>
                <a:gd name="adj1" fmla="val 12945724"/>
                <a:gd name="adj2" fmla="val 21286927"/>
                <a:gd name="adj3" fmla="val 4340"/>
              </a:avLst>
            </a:prstGeom>
            <a:solidFill>
              <a:srgbClr val="4897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2" name="円弧 11">
              <a:extLst>
                <a:ext uri="{FF2B5EF4-FFF2-40B4-BE49-F238E27FC236}">
                  <a16:creationId xmlns:a16="http://schemas.microsoft.com/office/drawing/2014/main" id="{9A534897-EB56-B835-60AF-B45F813CDFB6}"/>
                </a:ext>
              </a:extLst>
            </p:cNvPr>
            <p:cNvSpPr/>
            <p:nvPr/>
          </p:nvSpPr>
          <p:spPr>
            <a:xfrm rot="10643571" flipH="1" flipV="1">
              <a:off x="4659339" y="5375745"/>
              <a:ext cx="1889322" cy="941427"/>
            </a:xfrm>
            <a:prstGeom prst="arc">
              <a:avLst>
                <a:gd name="adj1" fmla="val 16200000"/>
                <a:gd name="adj2" fmla="val 75906"/>
              </a:avLst>
            </a:prstGeom>
            <a:ln w="92075">
              <a:solidFill>
                <a:srgbClr val="4897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3" name="円弧 134">
              <a:extLst>
                <a:ext uri="{FF2B5EF4-FFF2-40B4-BE49-F238E27FC236}">
                  <a16:creationId xmlns:a16="http://schemas.microsoft.com/office/drawing/2014/main" id="{B09049D5-3E60-FB9A-75A0-E5D03E34F015}"/>
                </a:ext>
              </a:extLst>
            </p:cNvPr>
            <p:cNvSpPr/>
            <p:nvPr/>
          </p:nvSpPr>
          <p:spPr>
            <a:xfrm rot="7809928">
              <a:off x="2872291" y="4478390"/>
              <a:ext cx="1536041" cy="821538"/>
            </a:xfrm>
            <a:custGeom>
              <a:avLst/>
              <a:gdLst>
                <a:gd name="connsiteX0" fmla="*/ 800100 w 1600200"/>
                <a:gd name="connsiteY0" fmla="*/ 0 h 1010585"/>
                <a:gd name="connsiteX1" fmla="*/ 1600200 w 1600200"/>
                <a:gd name="connsiteY1" fmla="*/ 505293 h 1010585"/>
                <a:gd name="connsiteX2" fmla="*/ 800100 w 1600200"/>
                <a:gd name="connsiteY2" fmla="*/ 505293 h 1010585"/>
                <a:gd name="connsiteX3" fmla="*/ 800100 w 1600200"/>
                <a:gd name="connsiteY3" fmla="*/ 0 h 1010585"/>
                <a:gd name="connsiteX0" fmla="*/ 800100 w 1600200"/>
                <a:gd name="connsiteY0" fmla="*/ 0 h 1010585"/>
                <a:gd name="connsiteX1" fmla="*/ 1600200 w 1600200"/>
                <a:gd name="connsiteY1" fmla="*/ 505293 h 1010585"/>
                <a:gd name="connsiteX0" fmla="*/ 0 w 1332661"/>
                <a:gd name="connsiteY0" fmla="*/ 0 h 865238"/>
                <a:gd name="connsiteX1" fmla="*/ 800100 w 1332661"/>
                <a:gd name="connsiteY1" fmla="*/ 505293 h 865238"/>
                <a:gd name="connsiteX2" fmla="*/ 0 w 1332661"/>
                <a:gd name="connsiteY2" fmla="*/ 505293 h 865238"/>
                <a:gd name="connsiteX3" fmla="*/ 0 w 1332661"/>
                <a:gd name="connsiteY3" fmla="*/ 0 h 865238"/>
                <a:gd name="connsiteX0" fmla="*/ 0 w 1332661"/>
                <a:gd name="connsiteY0" fmla="*/ 0 h 865238"/>
                <a:gd name="connsiteX1" fmla="*/ 1332661 w 1332661"/>
                <a:gd name="connsiteY1" fmla="*/ 865238 h 865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32661" h="865238" stroke="0" extrusionOk="0">
                  <a:moveTo>
                    <a:pt x="0" y="0"/>
                  </a:moveTo>
                  <a:cubicBezTo>
                    <a:pt x="441883" y="0"/>
                    <a:pt x="800100" y="226227"/>
                    <a:pt x="800100" y="505293"/>
                  </a:cubicBezTo>
                  <a:lnTo>
                    <a:pt x="0" y="505293"/>
                  </a:lnTo>
                  <a:lnTo>
                    <a:pt x="0" y="0"/>
                  </a:lnTo>
                  <a:close/>
                </a:path>
                <a:path w="1332661" h="865238" fill="none">
                  <a:moveTo>
                    <a:pt x="0" y="0"/>
                  </a:moveTo>
                  <a:cubicBezTo>
                    <a:pt x="441883" y="0"/>
                    <a:pt x="1332661" y="586172"/>
                    <a:pt x="1332661" y="865238"/>
                  </a:cubicBezTo>
                </a:path>
              </a:pathLst>
            </a:custGeom>
            <a:ln w="92075">
              <a:solidFill>
                <a:srgbClr val="4897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4" name="円弧 136">
              <a:extLst>
                <a:ext uri="{FF2B5EF4-FFF2-40B4-BE49-F238E27FC236}">
                  <a16:creationId xmlns:a16="http://schemas.microsoft.com/office/drawing/2014/main" id="{1455D645-EC5C-BBE1-0487-CF9E460033F7}"/>
                </a:ext>
              </a:extLst>
            </p:cNvPr>
            <p:cNvSpPr/>
            <p:nvPr/>
          </p:nvSpPr>
          <p:spPr>
            <a:xfrm rot="6923222">
              <a:off x="4238147" y="3175010"/>
              <a:ext cx="2417106" cy="3481445"/>
            </a:xfrm>
            <a:custGeom>
              <a:avLst/>
              <a:gdLst>
                <a:gd name="connsiteX0" fmla="*/ 1520930 w 3041861"/>
                <a:gd name="connsiteY0" fmla="*/ 0 h 2342194"/>
                <a:gd name="connsiteX1" fmla="*/ 3041861 w 3041861"/>
                <a:gd name="connsiteY1" fmla="*/ 1171097 h 2342194"/>
                <a:gd name="connsiteX2" fmla="*/ 1520931 w 3041861"/>
                <a:gd name="connsiteY2" fmla="*/ 1171097 h 2342194"/>
                <a:gd name="connsiteX3" fmla="*/ 1520930 w 3041861"/>
                <a:gd name="connsiteY3" fmla="*/ 0 h 2342194"/>
                <a:gd name="connsiteX0" fmla="*/ 1520930 w 3041861"/>
                <a:gd name="connsiteY0" fmla="*/ 0 h 2342194"/>
                <a:gd name="connsiteX1" fmla="*/ 3041861 w 3041861"/>
                <a:gd name="connsiteY1" fmla="*/ 1171097 h 2342194"/>
                <a:gd name="connsiteX0" fmla="*/ 0 w 1919425"/>
                <a:gd name="connsiteY0" fmla="*/ 0 h 1467154"/>
                <a:gd name="connsiteX1" fmla="*/ 1520931 w 1919425"/>
                <a:gd name="connsiteY1" fmla="*/ 1171097 h 1467154"/>
                <a:gd name="connsiteX2" fmla="*/ 1 w 1919425"/>
                <a:gd name="connsiteY2" fmla="*/ 1171097 h 1467154"/>
                <a:gd name="connsiteX3" fmla="*/ 0 w 1919425"/>
                <a:gd name="connsiteY3" fmla="*/ 0 h 1467154"/>
                <a:gd name="connsiteX0" fmla="*/ 0 w 1919425"/>
                <a:gd name="connsiteY0" fmla="*/ 0 h 1467154"/>
                <a:gd name="connsiteX1" fmla="*/ 1919425 w 1919425"/>
                <a:gd name="connsiteY1" fmla="*/ 1467154 h 1467154"/>
                <a:gd name="connsiteX0" fmla="*/ 0 w 1919425"/>
                <a:gd name="connsiteY0" fmla="*/ 0 h 1467154"/>
                <a:gd name="connsiteX1" fmla="*/ 1520931 w 1919425"/>
                <a:gd name="connsiteY1" fmla="*/ 1171097 h 1467154"/>
                <a:gd name="connsiteX2" fmla="*/ 1 w 1919425"/>
                <a:gd name="connsiteY2" fmla="*/ 1171097 h 1467154"/>
                <a:gd name="connsiteX3" fmla="*/ 0 w 1919425"/>
                <a:gd name="connsiteY3" fmla="*/ 0 h 1467154"/>
                <a:gd name="connsiteX0" fmla="*/ 0 w 1919425"/>
                <a:gd name="connsiteY0" fmla="*/ 0 h 1467154"/>
                <a:gd name="connsiteX1" fmla="*/ 1919425 w 1919425"/>
                <a:gd name="connsiteY1" fmla="*/ 1467154 h 1467154"/>
                <a:gd name="connsiteX0" fmla="*/ 0 w 1944689"/>
                <a:gd name="connsiteY0" fmla="*/ 0 h 1452299"/>
                <a:gd name="connsiteX1" fmla="*/ 1520931 w 1944689"/>
                <a:gd name="connsiteY1" fmla="*/ 1171097 h 1452299"/>
                <a:gd name="connsiteX2" fmla="*/ 1 w 1944689"/>
                <a:gd name="connsiteY2" fmla="*/ 1171097 h 1452299"/>
                <a:gd name="connsiteX3" fmla="*/ 0 w 1944689"/>
                <a:gd name="connsiteY3" fmla="*/ 0 h 1452299"/>
                <a:gd name="connsiteX0" fmla="*/ 0 w 1944689"/>
                <a:gd name="connsiteY0" fmla="*/ 0 h 1452299"/>
                <a:gd name="connsiteX1" fmla="*/ 1944689 w 1944689"/>
                <a:gd name="connsiteY1" fmla="*/ 1452299 h 1452299"/>
                <a:gd name="connsiteX0" fmla="*/ 0 w 1913181"/>
                <a:gd name="connsiteY0" fmla="*/ 0 h 1491228"/>
                <a:gd name="connsiteX1" fmla="*/ 1520931 w 1913181"/>
                <a:gd name="connsiteY1" fmla="*/ 1171097 h 1491228"/>
                <a:gd name="connsiteX2" fmla="*/ 1 w 1913181"/>
                <a:gd name="connsiteY2" fmla="*/ 1171097 h 1491228"/>
                <a:gd name="connsiteX3" fmla="*/ 0 w 1913181"/>
                <a:gd name="connsiteY3" fmla="*/ 0 h 1491228"/>
                <a:gd name="connsiteX0" fmla="*/ 0 w 1913181"/>
                <a:gd name="connsiteY0" fmla="*/ 0 h 1491228"/>
                <a:gd name="connsiteX1" fmla="*/ 1913181 w 1913181"/>
                <a:gd name="connsiteY1" fmla="*/ 1491228 h 1491228"/>
                <a:gd name="connsiteX0" fmla="*/ 0 w 1913181"/>
                <a:gd name="connsiteY0" fmla="*/ 0 h 1491228"/>
                <a:gd name="connsiteX1" fmla="*/ 1520931 w 1913181"/>
                <a:gd name="connsiteY1" fmla="*/ 1171097 h 1491228"/>
                <a:gd name="connsiteX2" fmla="*/ 1 w 1913181"/>
                <a:gd name="connsiteY2" fmla="*/ 1171097 h 1491228"/>
                <a:gd name="connsiteX3" fmla="*/ 0 w 1913181"/>
                <a:gd name="connsiteY3" fmla="*/ 0 h 1491228"/>
                <a:gd name="connsiteX0" fmla="*/ 0 w 1913181"/>
                <a:gd name="connsiteY0" fmla="*/ 0 h 1491228"/>
                <a:gd name="connsiteX1" fmla="*/ 1913181 w 1913181"/>
                <a:gd name="connsiteY1" fmla="*/ 1491228 h 1491228"/>
                <a:gd name="connsiteX0" fmla="*/ 0 w 1913181"/>
                <a:gd name="connsiteY0" fmla="*/ 0 h 1491228"/>
                <a:gd name="connsiteX1" fmla="*/ 1520931 w 1913181"/>
                <a:gd name="connsiteY1" fmla="*/ 1171097 h 1491228"/>
                <a:gd name="connsiteX2" fmla="*/ 1 w 1913181"/>
                <a:gd name="connsiteY2" fmla="*/ 1171097 h 1491228"/>
                <a:gd name="connsiteX3" fmla="*/ 0 w 1913181"/>
                <a:gd name="connsiteY3" fmla="*/ 0 h 1491228"/>
                <a:gd name="connsiteX0" fmla="*/ 0 w 1913181"/>
                <a:gd name="connsiteY0" fmla="*/ 0 h 1491228"/>
                <a:gd name="connsiteX1" fmla="*/ 1913181 w 1913181"/>
                <a:gd name="connsiteY1" fmla="*/ 1491228 h 1491228"/>
                <a:gd name="connsiteX0" fmla="*/ 0 w 1933391"/>
                <a:gd name="connsiteY0" fmla="*/ 0 h 1479343"/>
                <a:gd name="connsiteX1" fmla="*/ 1520931 w 1933391"/>
                <a:gd name="connsiteY1" fmla="*/ 1171097 h 1479343"/>
                <a:gd name="connsiteX2" fmla="*/ 1 w 1933391"/>
                <a:gd name="connsiteY2" fmla="*/ 1171097 h 1479343"/>
                <a:gd name="connsiteX3" fmla="*/ 0 w 1933391"/>
                <a:gd name="connsiteY3" fmla="*/ 0 h 1479343"/>
                <a:gd name="connsiteX0" fmla="*/ 0 w 1933391"/>
                <a:gd name="connsiteY0" fmla="*/ 0 h 1479343"/>
                <a:gd name="connsiteX1" fmla="*/ 1933391 w 1933391"/>
                <a:gd name="connsiteY1" fmla="*/ 1479343 h 1479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33391" h="1479343" stroke="0" extrusionOk="0">
                  <a:moveTo>
                    <a:pt x="0" y="0"/>
                  </a:moveTo>
                  <a:cubicBezTo>
                    <a:pt x="839987" y="0"/>
                    <a:pt x="1520931" y="524318"/>
                    <a:pt x="1520931" y="1171097"/>
                  </a:cubicBezTo>
                  <a:lnTo>
                    <a:pt x="1" y="1171097"/>
                  </a:lnTo>
                  <a:cubicBezTo>
                    <a:pt x="1" y="780731"/>
                    <a:pt x="0" y="390366"/>
                    <a:pt x="0" y="0"/>
                  </a:cubicBezTo>
                  <a:close/>
                </a:path>
                <a:path w="1933391" h="1479343" fill="none">
                  <a:moveTo>
                    <a:pt x="0" y="0"/>
                  </a:moveTo>
                  <a:cubicBezTo>
                    <a:pt x="839987" y="0"/>
                    <a:pt x="1484324" y="913041"/>
                    <a:pt x="1933391" y="1479343"/>
                  </a:cubicBezTo>
                </a:path>
              </a:pathLst>
            </a:custGeom>
            <a:ln w="92075">
              <a:solidFill>
                <a:srgbClr val="4897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5" name="円弧 14">
              <a:extLst>
                <a:ext uri="{FF2B5EF4-FFF2-40B4-BE49-F238E27FC236}">
                  <a16:creationId xmlns:a16="http://schemas.microsoft.com/office/drawing/2014/main" id="{1BEFF954-827A-CA12-E30F-A9443EAD2887}"/>
                </a:ext>
              </a:extLst>
            </p:cNvPr>
            <p:cNvSpPr/>
            <p:nvPr/>
          </p:nvSpPr>
          <p:spPr>
            <a:xfrm rot="10032618" flipH="1" flipV="1">
              <a:off x="2182490" y="5257918"/>
              <a:ext cx="1600200" cy="1010585"/>
            </a:xfrm>
            <a:prstGeom prst="arc">
              <a:avLst/>
            </a:prstGeom>
            <a:ln w="92075">
              <a:solidFill>
                <a:srgbClr val="4897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6" name="アーチ 15">
              <a:extLst>
                <a:ext uri="{FF2B5EF4-FFF2-40B4-BE49-F238E27FC236}">
                  <a16:creationId xmlns:a16="http://schemas.microsoft.com/office/drawing/2014/main" id="{B192DF4E-F2F2-A925-D1C0-2954B8FF369D}"/>
                </a:ext>
              </a:extLst>
            </p:cNvPr>
            <p:cNvSpPr/>
            <p:nvPr/>
          </p:nvSpPr>
          <p:spPr>
            <a:xfrm rot="16200000">
              <a:off x="2141360" y="1840257"/>
              <a:ext cx="3411975" cy="3950942"/>
            </a:xfrm>
            <a:prstGeom prst="blockArc">
              <a:avLst>
                <a:gd name="adj1" fmla="val 13017003"/>
                <a:gd name="adj2" fmla="val 230509"/>
                <a:gd name="adj3" fmla="val 3094"/>
              </a:avLst>
            </a:prstGeom>
            <a:solidFill>
              <a:srgbClr val="4897CD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7" name="雲 16">
              <a:extLst>
                <a:ext uri="{FF2B5EF4-FFF2-40B4-BE49-F238E27FC236}">
                  <a16:creationId xmlns:a16="http://schemas.microsoft.com/office/drawing/2014/main" id="{92B049DC-3A53-FEDD-D340-1236D94030D5}"/>
                </a:ext>
              </a:extLst>
            </p:cNvPr>
            <p:cNvSpPr/>
            <p:nvPr/>
          </p:nvSpPr>
          <p:spPr>
            <a:xfrm rot="4800847">
              <a:off x="9657505" y="2768949"/>
              <a:ext cx="1315207" cy="1874336"/>
            </a:xfrm>
            <a:prstGeom prst="cloud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359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4E3EE00E-1A3D-2E02-49C8-55E0EA59B8FB}"/>
                </a:ext>
              </a:extLst>
            </p:cNvPr>
            <p:cNvSpPr txBox="1"/>
            <p:nvPr/>
          </p:nvSpPr>
          <p:spPr>
            <a:xfrm>
              <a:off x="4651944" y="1333718"/>
              <a:ext cx="1497094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kumimoji="1" lang="en-US" altLang="ja-JP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customer</a:t>
              </a:r>
              <a:endPara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grpSp>
          <p:nvGrpSpPr>
            <p:cNvPr id="19" name="グループ化 18">
              <a:extLst>
                <a:ext uri="{FF2B5EF4-FFF2-40B4-BE49-F238E27FC236}">
                  <a16:creationId xmlns:a16="http://schemas.microsoft.com/office/drawing/2014/main" id="{57106957-6818-EED5-781F-760413D3C590}"/>
                </a:ext>
              </a:extLst>
            </p:cNvPr>
            <p:cNvGrpSpPr/>
            <p:nvPr/>
          </p:nvGrpSpPr>
          <p:grpSpPr>
            <a:xfrm>
              <a:off x="3585471" y="5447262"/>
              <a:ext cx="1734832" cy="912394"/>
              <a:chOff x="13780983" y="5363947"/>
              <a:chExt cx="2234323" cy="1390415"/>
            </a:xfrm>
          </p:grpSpPr>
          <p:pic>
            <p:nvPicPr>
              <p:cNvPr id="1074" name="Picture 2" descr="アクセルスペースの超小型衛星「ＧＲＵＳ（グルース）初号機」から撮影された東京都心の上空（同社提供）">
                <a:extLst>
                  <a:ext uri="{FF2B5EF4-FFF2-40B4-BE49-F238E27FC236}">
                    <a16:creationId xmlns:a16="http://schemas.microsoft.com/office/drawing/2014/main" id="{9E3829A3-6528-119A-F98C-C30D0D7A43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65148" y="5363947"/>
                <a:ext cx="2150158" cy="1390415"/>
              </a:xfrm>
              <a:prstGeom prst="parallelogram">
                <a:avLst>
                  <a:gd name="adj" fmla="val 30197"/>
                </a:avLst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75" name="平行四辺形 1074">
                <a:extLst>
                  <a:ext uri="{FF2B5EF4-FFF2-40B4-BE49-F238E27FC236}">
                    <a16:creationId xmlns:a16="http://schemas.microsoft.com/office/drawing/2014/main" id="{514CE128-C2BD-7C2E-1115-169C74D27AE6}"/>
                  </a:ext>
                </a:extLst>
              </p:cNvPr>
              <p:cNvSpPr/>
              <p:nvPr/>
            </p:nvSpPr>
            <p:spPr>
              <a:xfrm>
                <a:off x="13780983" y="6300899"/>
                <a:ext cx="748750" cy="453463"/>
              </a:xfrm>
              <a:prstGeom prst="parallelogram">
                <a:avLst>
                  <a:gd name="adj" fmla="val 30410"/>
                </a:avLst>
              </a:prstGeom>
              <a:noFill/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1076" name="平行四辺形 1075">
                <a:extLst>
                  <a:ext uri="{FF2B5EF4-FFF2-40B4-BE49-F238E27FC236}">
                    <a16:creationId xmlns:a16="http://schemas.microsoft.com/office/drawing/2014/main" id="{7E40DF45-DEB0-1C7B-2861-718158E5BC8D}"/>
                  </a:ext>
                </a:extLst>
              </p:cNvPr>
              <p:cNvSpPr/>
              <p:nvPr/>
            </p:nvSpPr>
            <p:spPr>
              <a:xfrm>
                <a:off x="14385144" y="6300897"/>
                <a:ext cx="748750" cy="453464"/>
              </a:xfrm>
              <a:prstGeom prst="parallelogram">
                <a:avLst>
                  <a:gd name="adj" fmla="val 30410"/>
                </a:avLst>
              </a:prstGeom>
              <a:noFill/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1077" name="平行四辺形 1076">
                <a:extLst>
                  <a:ext uri="{FF2B5EF4-FFF2-40B4-BE49-F238E27FC236}">
                    <a16:creationId xmlns:a16="http://schemas.microsoft.com/office/drawing/2014/main" id="{DB28C202-0BEA-736C-75C6-76FF6B13A7F0}"/>
                  </a:ext>
                </a:extLst>
              </p:cNvPr>
              <p:cNvSpPr/>
              <p:nvPr/>
            </p:nvSpPr>
            <p:spPr>
              <a:xfrm>
                <a:off x="15001231" y="6300197"/>
                <a:ext cx="748750" cy="453464"/>
              </a:xfrm>
              <a:prstGeom prst="parallelogram">
                <a:avLst>
                  <a:gd name="adj" fmla="val 30410"/>
                </a:avLst>
              </a:prstGeom>
              <a:noFill/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1078" name="平行四辺形 1077">
                <a:extLst>
                  <a:ext uri="{FF2B5EF4-FFF2-40B4-BE49-F238E27FC236}">
                    <a16:creationId xmlns:a16="http://schemas.microsoft.com/office/drawing/2014/main" id="{FAE3B0B2-77C6-E86F-E3AC-15B936178701}"/>
                  </a:ext>
                </a:extLst>
              </p:cNvPr>
              <p:cNvSpPr/>
              <p:nvPr/>
            </p:nvSpPr>
            <p:spPr>
              <a:xfrm>
                <a:off x="13913646" y="5846734"/>
                <a:ext cx="748750" cy="453463"/>
              </a:xfrm>
              <a:prstGeom prst="parallelogram">
                <a:avLst>
                  <a:gd name="adj" fmla="val 30410"/>
                </a:avLst>
              </a:prstGeom>
              <a:noFill/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1079" name="平行四辺形 1078">
                <a:extLst>
                  <a:ext uri="{FF2B5EF4-FFF2-40B4-BE49-F238E27FC236}">
                    <a16:creationId xmlns:a16="http://schemas.microsoft.com/office/drawing/2014/main" id="{D518B6B8-8E0E-EE30-8C1E-F9E506C2F358}"/>
                  </a:ext>
                </a:extLst>
              </p:cNvPr>
              <p:cNvSpPr/>
              <p:nvPr/>
            </p:nvSpPr>
            <p:spPr>
              <a:xfrm>
                <a:off x="14517807" y="5846733"/>
                <a:ext cx="748750" cy="453464"/>
              </a:xfrm>
              <a:prstGeom prst="parallelogram">
                <a:avLst>
                  <a:gd name="adj" fmla="val 30410"/>
                </a:avLst>
              </a:prstGeom>
              <a:noFill/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1080" name="平行四辺形 1079">
                <a:extLst>
                  <a:ext uri="{FF2B5EF4-FFF2-40B4-BE49-F238E27FC236}">
                    <a16:creationId xmlns:a16="http://schemas.microsoft.com/office/drawing/2014/main" id="{655D87AD-4BF0-90E9-76D0-D67F0FEB535C}"/>
                  </a:ext>
                </a:extLst>
              </p:cNvPr>
              <p:cNvSpPr/>
              <p:nvPr/>
            </p:nvSpPr>
            <p:spPr>
              <a:xfrm>
                <a:off x="15133893" y="5846032"/>
                <a:ext cx="748750" cy="453464"/>
              </a:xfrm>
              <a:prstGeom prst="parallelogram">
                <a:avLst>
                  <a:gd name="adj" fmla="val 30410"/>
                </a:avLst>
              </a:prstGeom>
              <a:noFill/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1081" name="平行四辺形 1080">
                <a:extLst>
                  <a:ext uri="{FF2B5EF4-FFF2-40B4-BE49-F238E27FC236}">
                    <a16:creationId xmlns:a16="http://schemas.microsoft.com/office/drawing/2014/main" id="{05C032B0-8311-4DDD-2D2F-963717D60597}"/>
                  </a:ext>
                </a:extLst>
              </p:cNvPr>
              <p:cNvSpPr/>
              <p:nvPr/>
            </p:nvSpPr>
            <p:spPr>
              <a:xfrm>
                <a:off x="14046309" y="5378609"/>
                <a:ext cx="748750" cy="453463"/>
              </a:xfrm>
              <a:prstGeom prst="parallelogram">
                <a:avLst>
                  <a:gd name="adj" fmla="val 30410"/>
                </a:avLst>
              </a:prstGeom>
              <a:noFill/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1082" name="平行四辺形 1081">
                <a:extLst>
                  <a:ext uri="{FF2B5EF4-FFF2-40B4-BE49-F238E27FC236}">
                    <a16:creationId xmlns:a16="http://schemas.microsoft.com/office/drawing/2014/main" id="{E552EB40-DBC6-BBC7-4CAA-0802B3E8D0B7}"/>
                  </a:ext>
                </a:extLst>
              </p:cNvPr>
              <p:cNvSpPr/>
              <p:nvPr/>
            </p:nvSpPr>
            <p:spPr>
              <a:xfrm>
                <a:off x="14650470" y="5378608"/>
                <a:ext cx="748750" cy="453464"/>
              </a:xfrm>
              <a:prstGeom prst="parallelogram">
                <a:avLst>
                  <a:gd name="adj" fmla="val 30410"/>
                </a:avLst>
              </a:prstGeom>
              <a:noFill/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1083" name="平行四辺形 1082">
                <a:extLst>
                  <a:ext uri="{FF2B5EF4-FFF2-40B4-BE49-F238E27FC236}">
                    <a16:creationId xmlns:a16="http://schemas.microsoft.com/office/drawing/2014/main" id="{E0027EF2-16C7-ED04-0E50-E013C5119DAE}"/>
                  </a:ext>
                </a:extLst>
              </p:cNvPr>
              <p:cNvSpPr/>
              <p:nvPr/>
            </p:nvSpPr>
            <p:spPr>
              <a:xfrm>
                <a:off x="15266556" y="5377907"/>
                <a:ext cx="748750" cy="453464"/>
              </a:xfrm>
              <a:prstGeom prst="parallelogram">
                <a:avLst>
                  <a:gd name="adj" fmla="val 30410"/>
                </a:avLst>
              </a:prstGeom>
              <a:noFill/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</p:grpSp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B542DE58-2881-B3ED-850F-AEA47E81CA84}"/>
                </a:ext>
              </a:extLst>
            </p:cNvPr>
            <p:cNvGrpSpPr/>
            <p:nvPr/>
          </p:nvGrpSpPr>
          <p:grpSpPr>
            <a:xfrm>
              <a:off x="4079143" y="3993215"/>
              <a:ext cx="1608806" cy="1019001"/>
              <a:chOff x="13820822" y="3199659"/>
              <a:chExt cx="2257233" cy="1390415"/>
            </a:xfrm>
          </p:grpSpPr>
          <p:pic>
            <p:nvPicPr>
              <p:cNvPr id="1064" name="Picture 2" descr="アクセルスペースの超小型衛星「ＧＲＵＳ（グルース）初号機」から撮影された東京都心の上空（同社提供）">
                <a:extLst>
                  <a:ext uri="{FF2B5EF4-FFF2-40B4-BE49-F238E27FC236}">
                    <a16:creationId xmlns:a16="http://schemas.microsoft.com/office/drawing/2014/main" id="{FBC3BDE7-F42D-F38F-89A2-334E79F1E1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20822" y="3199659"/>
                <a:ext cx="2257233" cy="1390415"/>
              </a:xfrm>
              <a:prstGeom prst="parallelogram">
                <a:avLst>
                  <a:gd name="adj" fmla="val 30197"/>
                </a:avLst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65" name="平行四辺形 1064">
                <a:extLst>
                  <a:ext uri="{FF2B5EF4-FFF2-40B4-BE49-F238E27FC236}">
                    <a16:creationId xmlns:a16="http://schemas.microsoft.com/office/drawing/2014/main" id="{05DDBB27-2707-056A-6300-509453C38D82}"/>
                  </a:ext>
                </a:extLst>
              </p:cNvPr>
              <p:cNvSpPr/>
              <p:nvPr/>
            </p:nvSpPr>
            <p:spPr>
              <a:xfrm>
                <a:off x="13843731" y="4136611"/>
                <a:ext cx="748750" cy="453463"/>
              </a:xfrm>
              <a:prstGeom prst="parallelogram">
                <a:avLst>
                  <a:gd name="adj" fmla="val 30410"/>
                </a:avLst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1066" name="平行四辺形 1065">
                <a:extLst>
                  <a:ext uri="{FF2B5EF4-FFF2-40B4-BE49-F238E27FC236}">
                    <a16:creationId xmlns:a16="http://schemas.microsoft.com/office/drawing/2014/main" id="{BBC97973-D262-58D1-105F-279655065C66}"/>
                  </a:ext>
                </a:extLst>
              </p:cNvPr>
              <p:cNvSpPr/>
              <p:nvPr/>
            </p:nvSpPr>
            <p:spPr>
              <a:xfrm>
                <a:off x="14447893" y="4136610"/>
                <a:ext cx="748750" cy="453464"/>
              </a:xfrm>
              <a:prstGeom prst="parallelogram">
                <a:avLst>
                  <a:gd name="adj" fmla="val 30410"/>
                </a:avLst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1067" name="平行四辺形 1066">
                <a:extLst>
                  <a:ext uri="{FF2B5EF4-FFF2-40B4-BE49-F238E27FC236}">
                    <a16:creationId xmlns:a16="http://schemas.microsoft.com/office/drawing/2014/main" id="{EB144A43-19A9-B4C1-B112-F98A48E6223B}"/>
                  </a:ext>
                </a:extLst>
              </p:cNvPr>
              <p:cNvSpPr/>
              <p:nvPr/>
            </p:nvSpPr>
            <p:spPr>
              <a:xfrm>
                <a:off x="15063979" y="4135909"/>
                <a:ext cx="748750" cy="453464"/>
              </a:xfrm>
              <a:prstGeom prst="parallelogram">
                <a:avLst>
                  <a:gd name="adj" fmla="val 30410"/>
                </a:avLst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1068" name="平行四辺形 1067">
                <a:extLst>
                  <a:ext uri="{FF2B5EF4-FFF2-40B4-BE49-F238E27FC236}">
                    <a16:creationId xmlns:a16="http://schemas.microsoft.com/office/drawing/2014/main" id="{906A5D91-C440-A2D3-558A-45F8917A6EBC}"/>
                  </a:ext>
                </a:extLst>
              </p:cNvPr>
              <p:cNvSpPr/>
              <p:nvPr/>
            </p:nvSpPr>
            <p:spPr>
              <a:xfrm>
                <a:off x="13976394" y="3682447"/>
                <a:ext cx="748750" cy="453463"/>
              </a:xfrm>
              <a:prstGeom prst="parallelogram">
                <a:avLst>
                  <a:gd name="adj" fmla="val 30410"/>
                </a:avLst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1069" name="平行四辺形 1068">
                <a:extLst>
                  <a:ext uri="{FF2B5EF4-FFF2-40B4-BE49-F238E27FC236}">
                    <a16:creationId xmlns:a16="http://schemas.microsoft.com/office/drawing/2014/main" id="{C1388D8E-DC69-8C9D-9280-64E6D47DB06D}"/>
                  </a:ext>
                </a:extLst>
              </p:cNvPr>
              <p:cNvSpPr/>
              <p:nvPr/>
            </p:nvSpPr>
            <p:spPr>
              <a:xfrm>
                <a:off x="14580555" y="3682445"/>
                <a:ext cx="748750" cy="453464"/>
              </a:xfrm>
              <a:prstGeom prst="parallelogram">
                <a:avLst>
                  <a:gd name="adj" fmla="val 30410"/>
                </a:avLst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1070" name="平行四辺形 1069">
                <a:extLst>
                  <a:ext uri="{FF2B5EF4-FFF2-40B4-BE49-F238E27FC236}">
                    <a16:creationId xmlns:a16="http://schemas.microsoft.com/office/drawing/2014/main" id="{A79CBB1A-1AB6-6C30-16DB-82F1598A4C46}"/>
                  </a:ext>
                </a:extLst>
              </p:cNvPr>
              <p:cNvSpPr/>
              <p:nvPr/>
            </p:nvSpPr>
            <p:spPr>
              <a:xfrm>
                <a:off x="15196642" y="3681745"/>
                <a:ext cx="748750" cy="453464"/>
              </a:xfrm>
              <a:prstGeom prst="parallelogram">
                <a:avLst>
                  <a:gd name="adj" fmla="val 30410"/>
                </a:avLst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1071" name="平行四辺形 1070">
                <a:extLst>
                  <a:ext uri="{FF2B5EF4-FFF2-40B4-BE49-F238E27FC236}">
                    <a16:creationId xmlns:a16="http://schemas.microsoft.com/office/drawing/2014/main" id="{F0D4523E-7758-B400-989A-3FBFA6F9DBDE}"/>
                  </a:ext>
                </a:extLst>
              </p:cNvPr>
              <p:cNvSpPr/>
              <p:nvPr/>
            </p:nvSpPr>
            <p:spPr>
              <a:xfrm>
                <a:off x="14109057" y="3214321"/>
                <a:ext cx="748750" cy="453463"/>
              </a:xfrm>
              <a:prstGeom prst="parallelogram">
                <a:avLst>
                  <a:gd name="adj" fmla="val 30410"/>
                </a:avLst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1072" name="平行四辺形 1071">
                <a:extLst>
                  <a:ext uri="{FF2B5EF4-FFF2-40B4-BE49-F238E27FC236}">
                    <a16:creationId xmlns:a16="http://schemas.microsoft.com/office/drawing/2014/main" id="{11EE7877-B0E4-03B7-96ED-BA4B17FFDD89}"/>
                  </a:ext>
                </a:extLst>
              </p:cNvPr>
              <p:cNvSpPr/>
              <p:nvPr/>
            </p:nvSpPr>
            <p:spPr>
              <a:xfrm>
                <a:off x="14713218" y="3214320"/>
                <a:ext cx="748750" cy="453464"/>
              </a:xfrm>
              <a:prstGeom prst="parallelogram">
                <a:avLst>
                  <a:gd name="adj" fmla="val 30410"/>
                </a:avLst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1073" name="平行四辺形 1072">
                <a:extLst>
                  <a:ext uri="{FF2B5EF4-FFF2-40B4-BE49-F238E27FC236}">
                    <a16:creationId xmlns:a16="http://schemas.microsoft.com/office/drawing/2014/main" id="{F8456FBB-734F-4ACA-BA99-8D4A19223237}"/>
                  </a:ext>
                </a:extLst>
              </p:cNvPr>
              <p:cNvSpPr/>
              <p:nvPr/>
            </p:nvSpPr>
            <p:spPr>
              <a:xfrm>
                <a:off x="15329305" y="3213619"/>
                <a:ext cx="748750" cy="453464"/>
              </a:xfrm>
              <a:prstGeom prst="parallelogram">
                <a:avLst>
                  <a:gd name="adj" fmla="val 30410"/>
                </a:avLst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</p:grpSp>
        <p:grpSp>
          <p:nvGrpSpPr>
            <p:cNvPr id="21" name="グループ化 20">
              <a:extLst>
                <a:ext uri="{FF2B5EF4-FFF2-40B4-BE49-F238E27FC236}">
                  <a16:creationId xmlns:a16="http://schemas.microsoft.com/office/drawing/2014/main" id="{62573983-CC23-0198-6A07-93CB6C2A1B73}"/>
                </a:ext>
              </a:extLst>
            </p:cNvPr>
            <p:cNvGrpSpPr/>
            <p:nvPr/>
          </p:nvGrpSpPr>
          <p:grpSpPr>
            <a:xfrm>
              <a:off x="6463312" y="3947803"/>
              <a:ext cx="1858881" cy="1064178"/>
              <a:chOff x="16059934" y="3209475"/>
              <a:chExt cx="2382759" cy="1389715"/>
            </a:xfrm>
          </p:grpSpPr>
          <p:pic>
            <p:nvPicPr>
              <p:cNvPr id="1046" name="Picture 2" descr="アクセルスペースの超小型衛星「ＧＲＵＳ（グルース）初号機」から撮影された東京都心の上空（同社提供）">
                <a:extLst>
                  <a:ext uri="{FF2B5EF4-FFF2-40B4-BE49-F238E27FC236}">
                    <a16:creationId xmlns:a16="http://schemas.microsoft.com/office/drawing/2014/main" id="{A3C59292-BC69-75A3-C0B1-DA58A3FE6A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059934" y="3209475"/>
                <a:ext cx="2257233" cy="1388267"/>
              </a:xfrm>
              <a:prstGeom prst="parallelogram">
                <a:avLst>
                  <a:gd name="adj" fmla="val 30197"/>
                </a:avLst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47" name="平行四辺形 1046">
                <a:extLst>
                  <a:ext uri="{FF2B5EF4-FFF2-40B4-BE49-F238E27FC236}">
                    <a16:creationId xmlns:a16="http://schemas.microsoft.com/office/drawing/2014/main" id="{4A89FD4F-9DD8-5BA8-6716-016D61CAA3D8}"/>
                  </a:ext>
                </a:extLst>
              </p:cNvPr>
              <p:cNvSpPr/>
              <p:nvPr/>
            </p:nvSpPr>
            <p:spPr>
              <a:xfrm>
                <a:off x="16082844" y="4146428"/>
                <a:ext cx="748750" cy="452762"/>
              </a:xfrm>
              <a:prstGeom prst="parallelogram">
                <a:avLst>
                  <a:gd name="adj" fmla="val 30410"/>
                </a:avLst>
              </a:prstGeom>
              <a:noFill/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1048" name="平行四辺形 1047">
                <a:extLst>
                  <a:ext uri="{FF2B5EF4-FFF2-40B4-BE49-F238E27FC236}">
                    <a16:creationId xmlns:a16="http://schemas.microsoft.com/office/drawing/2014/main" id="{AEBD12DD-F361-BDD8-AE12-D83F2FB6E1DB}"/>
                  </a:ext>
                </a:extLst>
              </p:cNvPr>
              <p:cNvSpPr/>
              <p:nvPr/>
            </p:nvSpPr>
            <p:spPr>
              <a:xfrm>
                <a:off x="16687005" y="4146427"/>
                <a:ext cx="748750" cy="452763"/>
              </a:xfrm>
              <a:prstGeom prst="parallelogram">
                <a:avLst>
                  <a:gd name="adj" fmla="val 30410"/>
                </a:avLst>
              </a:prstGeom>
              <a:noFill/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1049" name="平行四辺形 1048">
                <a:extLst>
                  <a:ext uri="{FF2B5EF4-FFF2-40B4-BE49-F238E27FC236}">
                    <a16:creationId xmlns:a16="http://schemas.microsoft.com/office/drawing/2014/main" id="{51515F6E-800A-D55D-C95A-F058A738DAC2}"/>
                  </a:ext>
                </a:extLst>
              </p:cNvPr>
              <p:cNvSpPr/>
              <p:nvPr/>
            </p:nvSpPr>
            <p:spPr>
              <a:xfrm>
                <a:off x="16215506" y="3692264"/>
                <a:ext cx="748750" cy="452762"/>
              </a:xfrm>
              <a:prstGeom prst="parallelogram">
                <a:avLst>
                  <a:gd name="adj" fmla="val 30410"/>
                </a:avLst>
              </a:prstGeom>
              <a:noFill/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1050" name="平行四辺形 1049">
                <a:extLst>
                  <a:ext uri="{FF2B5EF4-FFF2-40B4-BE49-F238E27FC236}">
                    <a16:creationId xmlns:a16="http://schemas.microsoft.com/office/drawing/2014/main" id="{B48EA53D-81A3-D35B-06B4-49AB48C4AD7E}"/>
                  </a:ext>
                </a:extLst>
              </p:cNvPr>
              <p:cNvSpPr/>
              <p:nvPr/>
            </p:nvSpPr>
            <p:spPr>
              <a:xfrm>
                <a:off x="16952330" y="3224137"/>
                <a:ext cx="748750" cy="452763"/>
              </a:xfrm>
              <a:prstGeom prst="parallelogram">
                <a:avLst>
                  <a:gd name="adj" fmla="val 30410"/>
                </a:avLst>
              </a:prstGeom>
              <a:noFill/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1051" name="平行四辺形 1050">
                <a:extLst>
                  <a:ext uri="{FF2B5EF4-FFF2-40B4-BE49-F238E27FC236}">
                    <a16:creationId xmlns:a16="http://schemas.microsoft.com/office/drawing/2014/main" id="{3E178AB2-E000-04C9-3867-E6E9EC2653D6}"/>
                  </a:ext>
                </a:extLst>
              </p:cNvPr>
              <p:cNvSpPr/>
              <p:nvPr/>
            </p:nvSpPr>
            <p:spPr>
              <a:xfrm>
                <a:off x="16348169" y="3224138"/>
                <a:ext cx="748750" cy="452762"/>
              </a:xfrm>
              <a:prstGeom prst="parallelogram">
                <a:avLst>
                  <a:gd name="adj" fmla="val 30410"/>
                </a:avLst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1052" name="平行四辺形 1051">
                <a:extLst>
                  <a:ext uri="{FF2B5EF4-FFF2-40B4-BE49-F238E27FC236}">
                    <a16:creationId xmlns:a16="http://schemas.microsoft.com/office/drawing/2014/main" id="{6391BFE4-36CC-B84C-3E22-15CE3A8A8746}"/>
                  </a:ext>
                </a:extLst>
              </p:cNvPr>
              <p:cNvSpPr/>
              <p:nvPr/>
            </p:nvSpPr>
            <p:spPr>
              <a:xfrm>
                <a:off x="16819668" y="3692262"/>
                <a:ext cx="748750" cy="452763"/>
              </a:xfrm>
              <a:prstGeom prst="parallelogram">
                <a:avLst>
                  <a:gd name="adj" fmla="val 30410"/>
                </a:avLst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1053" name="平行四辺形 1052">
                <a:extLst>
                  <a:ext uri="{FF2B5EF4-FFF2-40B4-BE49-F238E27FC236}">
                    <a16:creationId xmlns:a16="http://schemas.microsoft.com/office/drawing/2014/main" id="{0C01FF67-4C81-A648-24B3-75CF4AF845E3}"/>
                  </a:ext>
                </a:extLst>
              </p:cNvPr>
              <p:cNvSpPr/>
              <p:nvPr/>
            </p:nvSpPr>
            <p:spPr>
              <a:xfrm>
                <a:off x="17314076" y="4145726"/>
                <a:ext cx="748750" cy="452763"/>
              </a:xfrm>
              <a:prstGeom prst="parallelogram">
                <a:avLst>
                  <a:gd name="adj" fmla="val 30410"/>
                </a:avLst>
              </a:prstGeom>
              <a:noFill/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1054" name="平行四辺形 1053">
                <a:extLst>
                  <a:ext uri="{FF2B5EF4-FFF2-40B4-BE49-F238E27FC236}">
                    <a16:creationId xmlns:a16="http://schemas.microsoft.com/office/drawing/2014/main" id="{7DCE0444-EB53-7030-A94A-6B403C8BD1F1}"/>
                  </a:ext>
                </a:extLst>
              </p:cNvPr>
              <p:cNvSpPr/>
              <p:nvPr/>
            </p:nvSpPr>
            <p:spPr>
              <a:xfrm>
                <a:off x="17446739" y="3691562"/>
                <a:ext cx="748750" cy="452763"/>
              </a:xfrm>
              <a:prstGeom prst="parallelogram">
                <a:avLst>
                  <a:gd name="adj" fmla="val 30410"/>
                </a:avLst>
              </a:prstGeom>
              <a:noFill/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1055" name="平行四辺形 1054">
                <a:extLst>
                  <a:ext uri="{FF2B5EF4-FFF2-40B4-BE49-F238E27FC236}">
                    <a16:creationId xmlns:a16="http://schemas.microsoft.com/office/drawing/2014/main" id="{C4D06907-3DB3-8AF6-74AB-504CDE9165BE}"/>
                  </a:ext>
                </a:extLst>
              </p:cNvPr>
              <p:cNvSpPr/>
              <p:nvPr/>
            </p:nvSpPr>
            <p:spPr>
              <a:xfrm>
                <a:off x="17579402" y="3223436"/>
                <a:ext cx="748750" cy="452763"/>
              </a:xfrm>
              <a:prstGeom prst="parallelogram">
                <a:avLst>
                  <a:gd name="adj" fmla="val 30410"/>
                </a:avLst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1056" name="テキスト ボックス 1055">
                <a:extLst>
                  <a:ext uri="{FF2B5EF4-FFF2-40B4-BE49-F238E27FC236}">
                    <a16:creationId xmlns:a16="http://schemas.microsoft.com/office/drawing/2014/main" id="{69343709-7890-A6FE-3760-F266F1445A2D}"/>
                  </a:ext>
                </a:extLst>
              </p:cNvPr>
              <p:cNvSpPr txBox="1"/>
              <p:nvPr/>
            </p:nvSpPr>
            <p:spPr>
              <a:xfrm>
                <a:off x="17021073" y="3452290"/>
                <a:ext cx="558690" cy="2210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kumimoji="1" lang="en-US" altLang="ja-JP" sz="1100" dirty="0">
                    <a:solidFill>
                      <a:srgbClr val="FFFF00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Planet</a:t>
                </a:r>
                <a:endParaRPr kumimoji="1" lang="ja-JP" altLang="en-US" sz="1100"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1057" name="テキスト ボックス 1056">
                <a:extLst>
                  <a:ext uri="{FF2B5EF4-FFF2-40B4-BE49-F238E27FC236}">
                    <a16:creationId xmlns:a16="http://schemas.microsoft.com/office/drawing/2014/main" id="{D4D9DB57-D124-765D-2150-2C93400E8485}"/>
                  </a:ext>
                </a:extLst>
              </p:cNvPr>
              <p:cNvSpPr txBox="1"/>
              <p:nvPr/>
            </p:nvSpPr>
            <p:spPr>
              <a:xfrm>
                <a:off x="16390786" y="3449818"/>
                <a:ext cx="587778" cy="2210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kumimoji="1" lang="en-US" altLang="ja-JP" sz="1100" dirty="0">
                    <a:solidFill>
                      <a:srgbClr val="FF0000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GRUS</a:t>
                </a:r>
                <a:endParaRPr kumimoji="1" lang="ja-JP" altLang="en-US" sz="110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1058" name="テキスト ボックス 1057">
                <a:extLst>
                  <a:ext uri="{FF2B5EF4-FFF2-40B4-BE49-F238E27FC236}">
                    <a16:creationId xmlns:a16="http://schemas.microsoft.com/office/drawing/2014/main" id="{941DB958-B20A-C150-8953-F488434AC98F}"/>
                  </a:ext>
                </a:extLst>
              </p:cNvPr>
              <p:cNvSpPr txBox="1"/>
              <p:nvPr/>
            </p:nvSpPr>
            <p:spPr>
              <a:xfrm>
                <a:off x="16894938" y="3911457"/>
                <a:ext cx="553806" cy="2210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kumimoji="1" lang="en-US" altLang="ja-JP" sz="1100" dirty="0">
                    <a:solidFill>
                      <a:srgbClr val="FF0000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GRUS</a:t>
                </a:r>
                <a:endParaRPr kumimoji="1" lang="ja-JP" altLang="en-US" sz="110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1059" name="テキスト ボックス 1058">
                <a:extLst>
                  <a:ext uri="{FF2B5EF4-FFF2-40B4-BE49-F238E27FC236}">
                    <a16:creationId xmlns:a16="http://schemas.microsoft.com/office/drawing/2014/main" id="{9293F518-1A66-38AB-65F9-6BE70B76A206}"/>
                  </a:ext>
                </a:extLst>
              </p:cNvPr>
              <p:cNvSpPr txBox="1"/>
              <p:nvPr/>
            </p:nvSpPr>
            <p:spPr>
              <a:xfrm>
                <a:off x="17490610" y="3866969"/>
                <a:ext cx="952083" cy="1808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solidFill>
                      <a:schemeClr val="accent2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Sentinel-1</a:t>
                </a:r>
                <a:endParaRPr kumimoji="1" lang="ja-JP" altLang="en-US" sz="900" b="1">
                  <a:solidFill>
                    <a:schemeClr val="accent2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1060" name="テキスト ボックス 1059">
                <a:extLst>
                  <a:ext uri="{FF2B5EF4-FFF2-40B4-BE49-F238E27FC236}">
                    <a16:creationId xmlns:a16="http://schemas.microsoft.com/office/drawing/2014/main" id="{6BE26606-3D2D-66EE-CE9E-8FCC912C2357}"/>
                  </a:ext>
                </a:extLst>
              </p:cNvPr>
              <p:cNvSpPr txBox="1"/>
              <p:nvPr/>
            </p:nvSpPr>
            <p:spPr>
              <a:xfrm>
                <a:off x="17645679" y="3438993"/>
                <a:ext cx="560453" cy="2210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kumimoji="1" lang="en-US" altLang="ja-JP" sz="1100" dirty="0">
                    <a:solidFill>
                      <a:srgbClr val="92D050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JAXA</a:t>
                </a:r>
                <a:endParaRPr kumimoji="1" lang="ja-JP" altLang="en-US" sz="1100">
                  <a:solidFill>
                    <a:srgbClr val="92D05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1061" name="テキスト ボックス 1060">
                <a:extLst>
                  <a:ext uri="{FF2B5EF4-FFF2-40B4-BE49-F238E27FC236}">
                    <a16:creationId xmlns:a16="http://schemas.microsoft.com/office/drawing/2014/main" id="{F5E8ABC4-60E8-6255-64EA-61EE46CC560A}"/>
                  </a:ext>
                </a:extLst>
              </p:cNvPr>
              <p:cNvSpPr txBox="1"/>
              <p:nvPr/>
            </p:nvSpPr>
            <p:spPr>
              <a:xfrm>
                <a:off x="16276465" y="3915408"/>
                <a:ext cx="584802" cy="2210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kumimoji="1" lang="en-US" altLang="ja-JP" sz="1100" dirty="0">
                    <a:solidFill>
                      <a:srgbClr val="FFFF00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Planet</a:t>
                </a:r>
                <a:endParaRPr kumimoji="1" lang="ja-JP" altLang="en-US" sz="1100"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1062" name="テキスト ボックス 1061">
                <a:extLst>
                  <a:ext uri="{FF2B5EF4-FFF2-40B4-BE49-F238E27FC236}">
                    <a16:creationId xmlns:a16="http://schemas.microsoft.com/office/drawing/2014/main" id="{7B135EB5-96D8-CDFA-C9A1-62A260032248}"/>
                  </a:ext>
                </a:extLst>
              </p:cNvPr>
              <p:cNvSpPr txBox="1"/>
              <p:nvPr/>
            </p:nvSpPr>
            <p:spPr>
              <a:xfrm>
                <a:off x="16100966" y="4372606"/>
                <a:ext cx="676370" cy="2210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kumimoji="1" lang="en-US" altLang="ja-JP" sz="1100" dirty="0">
                    <a:solidFill>
                      <a:srgbClr val="FFFF00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Planet</a:t>
                </a:r>
                <a:endParaRPr kumimoji="1" lang="ja-JP" altLang="en-US" sz="1100"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1063" name="テキスト ボックス 1062">
                <a:extLst>
                  <a:ext uri="{FF2B5EF4-FFF2-40B4-BE49-F238E27FC236}">
                    <a16:creationId xmlns:a16="http://schemas.microsoft.com/office/drawing/2014/main" id="{C0123974-26B9-67BD-F426-1CA22B28D933}"/>
                  </a:ext>
                </a:extLst>
              </p:cNvPr>
              <p:cNvSpPr txBox="1"/>
              <p:nvPr/>
            </p:nvSpPr>
            <p:spPr>
              <a:xfrm>
                <a:off x="16756568" y="4372673"/>
                <a:ext cx="591533" cy="2210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kumimoji="1" lang="en-US" altLang="ja-JP" sz="1100" dirty="0">
                    <a:solidFill>
                      <a:srgbClr val="FFFF00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Planet</a:t>
                </a:r>
                <a:endParaRPr kumimoji="1" lang="ja-JP" altLang="en-US" sz="1100"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</p:grp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0185E613-5652-3268-079B-8A2DF915D915}"/>
                </a:ext>
              </a:extLst>
            </p:cNvPr>
            <p:cNvSpPr txBox="1"/>
            <p:nvPr/>
          </p:nvSpPr>
          <p:spPr>
            <a:xfrm>
              <a:off x="3450273" y="6526654"/>
              <a:ext cx="2191412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Same</a:t>
              </a:r>
              <a:r>
                <a:rPr kumimoji="1" lang="ja-JP" altLang="en-US" sz="1400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 </a:t>
              </a:r>
              <a:r>
                <a:rPr kumimoji="1" lang="en-US" altLang="ja-JP" sz="1400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satellite</a:t>
              </a:r>
              <a:r>
                <a:rPr kumimoji="1" lang="ja-JP" altLang="en-US" sz="1400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 </a:t>
              </a:r>
              <a:r>
                <a:rPr kumimoji="1" lang="en-US" altLang="ja-JP" sz="1400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data</a:t>
              </a:r>
              <a:endParaRPr kumimoji="1" lang="ja-JP" altLang="en-US" sz="1400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39E56597-03A4-9167-E21A-508B4612ECB7}"/>
                </a:ext>
              </a:extLst>
            </p:cNvPr>
            <p:cNvSpPr txBox="1"/>
            <p:nvPr/>
          </p:nvSpPr>
          <p:spPr>
            <a:xfrm>
              <a:off x="6840835" y="3491620"/>
              <a:ext cx="1671466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Combination of latest satellite data</a:t>
              </a:r>
              <a:endParaRPr kumimoji="1" lang="ja-JP" altLang="en-US" sz="1400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D0713610-FCB5-5DEB-A19B-8FF59F0EA7C4}"/>
                </a:ext>
              </a:extLst>
            </p:cNvPr>
            <p:cNvSpPr txBox="1"/>
            <p:nvPr/>
          </p:nvSpPr>
          <p:spPr>
            <a:xfrm>
              <a:off x="3835492" y="3771300"/>
              <a:ext cx="240000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ja-JP" sz="1400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Use harmonize data</a:t>
              </a:r>
            </a:p>
          </p:txBody>
        </p:sp>
        <p:grpSp>
          <p:nvGrpSpPr>
            <p:cNvPr id="27" name="グループ化 26">
              <a:extLst>
                <a:ext uri="{FF2B5EF4-FFF2-40B4-BE49-F238E27FC236}">
                  <a16:creationId xmlns:a16="http://schemas.microsoft.com/office/drawing/2014/main" id="{03254643-D0E2-6F60-DD19-714C54AF56FA}"/>
                </a:ext>
              </a:extLst>
            </p:cNvPr>
            <p:cNvGrpSpPr/>
            <p:nvPr/>
          </p:nvGrpSpPr>
          <p:grpSpPr>
            <a:xfrm>
              <a:off x="6356044" y="5456424"/>
              <a:ext cx="1832516" cy="1067060"/>
              <a:chOff x="16057157" y="5350361"/>
              <a:chExt cx="2283734" cy="1388267"/>
            </a:xfrm>
          </p:grpSpPr>
          <p:pic>
            <p:nvPicPr>
              <p:cNvPr id="1033" name="Picture 2" descr="アクセルスペースの超小型衛星「ＧＲＵＳ（グルース）初号機」から撮影された東京都心の上空（同社提供）">
                <a:extLst>
                  <a:ext uri="{FF2B5EF4-FFF2-40B4-BE49-F238E27FC236}">
                    <a16:creationId xmlns:a16="http://schemas.microsoft.com/office/drawing/2014/main" id="{DB10E4CD-C431-B263-D470-0DD24AD1EC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060911" y="5350361"/>
                <a:ext cx="2257233" cy="1388267"/>
              </a:xfrm>
              <a:prstGeom prst="parallelogram">
                <a:avLst>
                  <a:gd name="adj" fmla="val 30197"/>
                </a:avLst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34" name="平行四辺形 1033">
                <a:extLst>
                  <a:ext uri="{FF2B5EF4-FFF2-40B4-BE49-F238E27FC236}">
                    <a16:creationId xmlns:a16="http://schemas.microsoft.com/office/drawing/2014/main" id="{229F59DA-D854-29E6-8DF4-2FB34B4B594F}"/>
                  </a:ext>
                </a:extLst>
              </p:cNvPr>
              <p:cNvSpPr/>
              <p:nvPr/>
            </p:nvSpPr>
            <p:spPr>
              <a:xfrm>
                <a:off x="17440949" y="5823141"/>
                <a:ext cx="748750" cy="452762"/>
              </a:xfrm>
              <a:prstGeom prst="parallelogram">
                <a:avLst>
                  <a:gd name="adj" fmla="val 30410"/>
                </a:avLst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1035" name="平行四辺形 1034">
                <a:extLst>
                  <a:ext uri="{FF2B5EF4-FFF2-40B4-BE49-F238E27FC236}">
                    <a16:creationId xmlns:a16="http://schemas.microsoft.com/office/drawing/2014/main" id="{35CFDDBC-C015-17A7-385A-DEBB3E547C6A}"/>
                  </a:ext>
                </a:extLst>
              </p:cNvPr>
              <p:cNvSpPr/>
              <p:nvPr/>
            </p:nvSpPr>
            <p:spPr>
              <a:xfrm>
                <a:off x="16805773" y="5823141"/>
                <a:ext cx="748750" cy="452763"/>
              </a:xfrm>
              <a:prstGeom prst="parallelogram">
                <a:avLst>
                  <a:gd name="adj" fmla="val 30410"/>
                </a:avLst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1036" name="平行四辺形 1035">
                <a:extLst>
                  <a:ext uri="{FF2B5EF4-FFF2-40B4-BE49-F238E27FC236}">
                    <a16:creationId xmlns:a16="http://schemas.microsoft.com/office/drawing/2014/main" id="{3FD8B8F1-17DE-A5CB-D9D1-B64697D57D44}"/>
                  </a:ext>
                </a:extLst>
              </p:cNvPr>
              <p:cNvSpPr/>
              <p:nvPr/>
            </p:nvSpPr>
            <p:spPr>
              <a:xfrm>
                <a:off x="17592141" y="5357507"/>
                <a:ext cx="748750" cy="452763"/>
              </a:xfrm>
              <a:prstGeom prst="parallelogram">
                <a:avLst>
                  <a:gd name="adj" fmla="val 30410"/>
                </a:avLst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1037" name="平行四辺形 1036">
                <a:extLst>
                  <a:ext uri="{FF2B5EF4-FFF2-40B4-BE49-F238E27FC236}">
                    <a16:creationId xmlns:a16="http://schemas.microsoft.com/office/drawing/2014/main" id="{1A6581B6-5A57-6D27-0CC0-8E7A54312BE0}"/>
                  </a:ext>
                </a:extLst>
              </p:cNvPr>
              <p:cNvSpPr/>
              <p:nvPr/>
            </p:nvSpPr>
            <p:spPr>
              <a:xfrm>
                <a:off x="16961328" y="5357508"/>
                <a:ext cx="748750" cy="452763"/>
              </a:xfrm>
              <a:prstGeom prst="parallelogram">
                <a:avLst>
                  <a:gd name="adj" fmla="val 30410"/>
                </a:avLst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1038" name="平行四辺形 1037">
                <a:extLst>
                  <a:ext uri="{FF2B5EF4-FFF2-40B4-BE49-F238E27FC236}">
                    <a16:creationId xmlns:a16="http://schemas.microsoft.com/office/drawing/2014/main" id="{9A170994-49C8-AD6C-734C-2FD7DB6BA945}"/>
                  </a:ext>
                </a:extLst>
              </p:cNvPr>
              <p:cNvSpPr/>
              <p:nvPr/>
            </p:nvSpPr>
            <p:spPr>
              <a:xfrm>
                <a:off x="16182389" y="5826973"/>
                <a:ext cx="748750" cy="441774"/>
              </a:xfrm>
              <a:prstGeom prst="parallelogram">
                <a:avLst>
                  <a:gd name="adj" fmla="val 30410"/>
                </a:avLst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1039" name="平行四辺形 1038">
                <a:extLst>
                  <a:ext uri="{FF2B5EF4-FFF2-40B4-BE49-F238E27FC236}">
                    <a16:creationId xmlns:a16="http://schemas.microsoft.com/office/drawing/2014/main" id="{1548A242-F0BE-55F8-E468-EFBA3010EDCB}"/>
                  </a:ext>
                </a:extLst>
              </p:cNvPr>
              <p:cNvSpPr/>
              <p:nvPr/>
            </p:nvSpPr>
            <p:spPr>
              <a:xfrm>
                <a:off x="16331958" y="5357291"/>
                <a:ext cx="748750" cy="452763"/>
              </a:xfrm>
              <a:prstGeom prst="parallelogram">
                <a:avLst>
                  <a:gd name="adj" fmla="val 30410"/>
                </a:avLst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1040" name="平行四辺形 1039">
                <a:extLst>
                  <a:ext uri="{FF2B5EF4-FFF2-40B4-BE49-F238E27FC236}">
                    <a16:creationId xmlns:a16="http://schemas.microsoft.com/office/drawing/2014/main" id="{310D6748-4D4A-268C-DA80-DEE5F89AC116}"/>
                  </a:ext>
                </a:extLst>
              </p:cNvPr>
              <p:cNvSpPr/>
              <p:nvPr/>
            </p:nvSpPr>
            <p:spPr>
              <a:xfrm>
                <a:off x="16057157" y="6277307"/>
                <a:ext cx="748750" cy="452762"/>
              </a:xfrm>
              <a:prstGeom prst="parallelogram">
                <a:avLst>
                  <a:gd name="adj" fmla="val 30410"/>
                </a:avLst>
              </a:prstGeom>
              <a:noFill/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1041" name="平行四辺形 1040">
                <a:extLst>
                  <a:ext uri="{FF2B5EF4-FFF2-40B4-BE49-F238E27FC236}">
                    <a16:creationId xmlns:a16="http://schemas.microsoft.com/office/drawing/2014/main" id="{A8FE55FE-285E-70BE-8F9E-A2297E2A5630}"/>
                  </a:ext>
                </a:extLst>
              </p:cNvPr>
              <p:cNvSpPr/>
              <p:nvPr/>
            </p:nvSpPr>
            <p:spPr>
              <a:xfrm>
                <a:off x="16661318" y="6277305"/>
                <a:ext cx="748750" cy="452763"/>
              </a:xfrm>
              <a:prstGeom prst="parallelogram">
                <a:avLst>
                  <a:gd name="adj" fmla="val 30410"/>
                </a:avLst>
              </a:prstGeom>
              <a:noFill/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1042" name="平行四辺形 1041">
                <a:extLst>
                  <a:ext uri="{FF2B5EF4-FFF2-40B4-BE49-F238E27FC236}">
                    <a16:creationId xmlns:a16="http://schemas.microsoft.com/office/drawing/2014/main" id="{F748892E-3F76-D7C6-A545-F0087FD82506}"/>
                  </a:ext>
                </a:extLst>
              </p:cNvPr>
              <p:cNvSpPr/>
              <p:nvPr/>
            </p:nvSpPr>
            <p:spPr>
              <a:xfrm>
                <a:off x="17299849" y="6271535"/>
                <a:ext cx="748750" cy="452763"/>
              </a:xfrm>
              <a:prstGeom prst="parallelogram">
                <a:avLst>
                  <a:gd name="adj" fmla="val 30410"/>
                </a:avLst>
              </a:prstGeom>
              <a:noFill/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1043" name="テキスト ボックス 1042">
                <a:extLst>
                  <a:ext uri="{FF2B5EF4-FFF2-40B4-BE49-F238E27FC236}">
                    <a16:creationId xmlns:a16="http://schemas.microsoft.com/office/drawing/2014/main" id="{B1971203-C09B-62A2-A078-4F13F59BEF26}"/>
                  </a:ext>
                </a:extLst>
              </p:cNvPr>
              <p:cNvSpPr txBox="1"/>
              <p:nvPr/>
            </p:nvSpPr>
            <p:spPr>
              <a:xfrm>
                <a:off x="16215507" y="6025831"/>
                <a:ext cx="657401" cy="2202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kumimoji="1" lang="en-US" altLang="ja-JP" sz="1100" dirty="0">
                    <a:solidFill>
                      <a:srgbClr val="FF0000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GRUS</a:t>
                </a:r>
                <a:endParaRPr kumimoji="1" lang="ja-JP" altLang="en-US" sz="110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1044" name="テキスト ボックス 1043">
                <a:extLst>
                  <a:ext uri="{FF2B5EF4-FFF2-40B4-BE49-F238E27FC236}">
                    <a16:creationId xmlns:a16="http://schemas.microsoft.com/office/drawing/2014/main" id="{621D4327-5A8A-BF45-EE94-36497BC630C6}"/>
                  </a:ext>
                </a:extLst>
              </p:cNvPr>
              <p:cNvSpPr txBox="1"/>
              <p:nvPr/>
            </p:nvSpPr>
            <p:spPr>
              <a:xfrm>
                <a:off x="16369412" y="5553293"/>
                <a:ext cx="640324" cy="2202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kumimoji="1" lang="en-US" altLang="ja-JP" sz="1100" dirty="0">
                    <a:solidFill>
                      <a:srgbClr val="92D050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JAXA</a:t>
                </a:r>
                <a:endParaRPr kumimoji="1" lang="ja-JP" altLang="en-US" sz="1100">
                  <a:solidFill>
                    <a:srgbClr val="92D05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1045" name="テキスト ボックス 1044">
                <a:extLst>
                  <a:ext uri="{FF2B5EF4-FFF2-40B4-BE49-F238E27FC236}">
                    <a16:creationId xmlns:a16="http://schemas.microsoft.com/office/drawing/2014/main" id="{34DAACFA-F9A6-DBCA-8689-47DC8E94CAE1}"/>
                  </a:ext>
                </a:extLst>
              </p:cNvPr>
              <p:cNvSpPr txBox="1"/>
              <p:nvPr/>
            </p:nvSpPr>
            <p:spPr>
              <a:xfrm>
                <a:off x="16111693" y="6492878"/>
                <a:ext cx="620115" cy="2202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kumimoji="1" lang="en-US" altLang="ja-JP" sz="1100" dirty="0">
                    <a:solidFill>
                      <a:srgbClr val="FFFF00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Planet</a:t>
                </a:r>
                <a:endParaRPr kumimoji="1" lang="ja-JP" altLang="en-US" sz="1100"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</p:grp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3F7F037B-E013-6EC7-49D1-E7BB56B8F3DF}"/>
                </a:ext>
              </a:extLst>
            </p:cNvPr>
            <p:cNvSpPr txBox="1"/>
            <p:nvPr/>
          </p:nvSpPr>
          <p:spPr>
            <a:xfrm>
              <a:off x="2714633" y="1645814"/>
              <a:ext cx="2412597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kumimoji="1" lang="en-US" altLang="ja-JP" sz="16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Purpose, cost, frequency </a:t>
              </a:r>
              <a:endParaRPr kumimoji="1" lang="ja-JP" altLang="en-US" sz="1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grpSp>
          <p:nvGrpSpPr>
            <p:cNvPr id="29" name="グループ化 28">
              <a:extLst>
                <a:ext uri="{FF2B5EF4-FFF2-40B4-BE49-F238E27FC236}">
                  <a16:creationId xmlns:a16="http://schemas.microsoft.com/office/drawing/2014/main" id="{FEAE138B-0DA3-8F22-31EB-E3700E3459A6}"/>
                </a:ext>
              </a:extLst>
            </p:cNvPr>
            <p:cNvGrpSpPr/>
            <p:nvPr/>
          </p:nvGrpSpPr>
          <p:grpSpPr>
            <a:xfrm>
              <a:off x="4970805" y="1456022"/>
              <a:ext cx="1569620" cy="1496927"/>
              <a:chOff x="8116607" y="2619229"/>
              <a:chExt cx="1127176" cy="1127176"/>
            </a:xfrm>
          </p:grpSpPr>
          <p:pic>
            <p:nvPicPr>
              <p:cNvPr id="1031" name="グラフィックス 1030" descr="コンピューター 枠線">
                <a:extLst>
                  <a:ext uri="{FF2B5EF4-FFF2-40B4-BE49-F238E27FC236}">
                    <a16:creationId xmlns:a16="http://schemas.microsoft.com/office/drawing/2014/main" id="{FE968E7E-A771-8422-AE09-9B2476313F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8116607" y="2619229"/>
                <a:ext cx="1127176" cy="1127176"/>
              </a:xfrm>
              <a:prstGeom prst="rect">
                <a:avLst/>
              </a:prstGeom>
            </p:spPr>
          </p:pic>
          <p:pic>
            <p:nvPicPr>
              <p:cNvPr id="1032" name="Picture 2" descr="アクセルスペースの超小型衛星「ＧＲＵＳ（グルース）初号機」から撮影された東京都心の上空（同社提供）">
                <a:extLst>
                  <a:ext uri="{FF2B5EF4-FFF2-40B4-BE49-F238E27FC236}">
                    <a16:creationId xmlns:a16="http://schemas.microsoft.com/office/drawing/2014/main" id="{32A2C5A5-F20B-03A2-9925-33BC800CEF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8235024" y="2955162"/>
                <a:ext cx="486817" cy="3126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BE23262E-9EA0-3A05-DB4E-A8434AEE4D29}"/>
                </a:ext>
              </a:extLst>
            </p:cNvPr>
            <p:cNvSpPr txBox="1"/>
            <p:nvPr/>
          </p:nvSpPr>
          <p:spPr>
            <a:xfrm>
              <a:off x="5565610" y="6570442"/>
              <a:ext cx="3530283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ja-JP" sz="1400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Combination of same observation date</a:t>
              </a:r>
            </a:p>
          </p:txBody>
        </p:sp>
        <p:pic>
          <p:nvPicPr>
            <p:cNvPr id="31" name="グラフィックス 30" descr="オフィス ワーカー (男性) 単色塗りつぶし">
              <a:extLst>
                <a:ext uri="{FF2B5EF4-FFF2-40B4-BE49-F238E27FC236}">
                  <a16:creationId xmlns:a16="http://schemas.microsoft.com/office/drawing/2014/main" id="{008AAA32-0592-5A21-C2E5-7402D1348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069942" y="1582153"/>
              <a:ext cx="920371" cy="920371"/>
            </a:xfrm>
            <a:prstGeom prst="rect">
              <a:avLst/>
            </a:prstGeom>
          </p:spPr>
        </p:pic>
        <p:pic>
          <p:nvPicPr>
            <p:cNvPr id="32" name="グラフィックス 31" descr="オフィス ワーカー (女性) 単色塗りつぶし">
              <a:extLst>
                <a:ext uri="{FF2B5EF4-FFF2-40B4-BE49-F238E27FC236}">
                  <a16:creationId xmlns:a16="http://schemas.microsoft.com/office/drawing/2014/main" id="{14AEDD63-0D0B-1396-ACD7-3BEB8F133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407532" y="1761904"/>
              <a:ext cx="920371" cy="920371"/>
            </a:xfrm>
            <a:prstGeom prst="rect">
              <a:avLst/>
            </a:prstGeom>
          </p:spPr>
        </p:pic>
        <p:pic>
          <p:nvPicPr>
            <p:cNvPr id="33" name="グラフィックス 32" descr="サーバー 枠線">
              <a:extLst>
                <a:ext uri="{FF2B5EF4-FFF2-40B4-BE49-F238E27FC236}">
                  <a16:creationId xmlns:a16="http://schemas.microsoft.com/office/drawing/2014/main" id="{38FA557F-9A24-0730-048C-96D63C6F5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9665527" y="3295274"/>
              <a:ext cx="912458" cy="912458"/>
            </a:xfrm>
            <a:prstGeom prst="rect">
              <a:avLst/>
            </a:prstGeom>
          </p:spPr>
        </p:pic>
        <p:sp>
          <p:nvSpPr>
            <p:cNvPr id="34" name="三角形 127">
              <a:extLst>
                <a:ext uri="{FF2B5EF4-FFF2-40B4-BE49-F238E27FC236}">
                  <a16:creationId xmlns:a16="http://schemas.microsoft.com/office/drawing/2014/main" id="{2D4FFCF9-B943-C78C-12A0-4A8B1FAE239B}"/>
                </a:ext>
              </a:extLst>
            </p:cNvPr>
            <p:cNvSpPr/>
            <p:nvPr/>
          </p:nvSpPr>
          <p:spPr>
            <a:xfrm rot="15746870">
              <a:off x="6346157" y="1853372"/>
              <a:ext cx="481887" cy="338949"/>
            </a:xfrm>
            <a:prstGeom prst="triangle">
              <a:avLst/>
            </a:prstGeom>
            <a:solidFill>
              <a:srgbClr val="4897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5" name="三角形 128">
              <a:extLst>
                <a:ext uri="{FF2B5EF4-FFF2-40B4-BE49-F238E27FC236}">
                  <a16:creationId xmlns:a16="http://schemas.microsoft.com/office/drawing/2014/main" id="{8037530D-ABCD-067D-7728-5424AA661176}"/>
                </a:ext>
              </a:extLst>
            </p:cNvPr>
            <p:cNvSpPr/>
            <p:nvPr/>
          </p:nvSpPr>
          <p:spPr>
            <a:xfrm rot="6162524">
              <a:off x="2674719" y="5031412"/>
              <a:ext cx="488036" cy="373323"/>
            </a:xfrm>
            <a:prstGeom prst="triangle">
              <a:avLst/>
            </a:prstGeom>
            <a:solidFill>
              <a:srgbClr val="4897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36697785-B47C-3389-9BA0-4FFD30A9D7BD}"/>
                </a:ext>
              </a:extLst>
            </p:cNvPr>
            <p:cNvSpPr txBox="1"/>
            <p:nvPr/>
          </p:nvSpPr>
          <p:spPr>
            <a:xfrm>
              <a:off x="8222932" y="1597564"/>
              <a:ext cx="2255241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ja-JP" sz="1400" b="1" dirty="0">
                  <a:solidFill>
                    <a:srgbClr val="002060"/>
                  </a:solidFill>
                  <a:effectLst>
                    <a:glow rad="88900">
                      <a:schemeClr val="bg1"/>
                    </a:glow>
                  </a:effectLst>
                  <a:latin typeface="メイリオ" panose="020B0604030504040204" pitchFamily="50" charset="-128"/>
                  <a:ea typeface="メイリオ" panose="020B0604030504040204" pitchFamily="50" charset="-128"/>
                </a:rPr>
                <a:t>Bloomberg </a:t>
              </a:r>
            </a:p>
            <a:p>
              <a:r>
                <a:rPr lang="en-US" altLang="ja-JP" sz="1400" b="1" dirty="0">
                  <a:solidFill>
                    <a:srgbClr val="002060"/>
                  </a:solidFill>
                  <a:effectLst>
                    <a:glow rad="88900">
                      <a:schemeClr val="bg1"/>
                    </a:glow>
                  </a:effectLst>
                  <a:latin typeface="メイリオ" panose="020B0604030504040204" pitchFamily="50" charset="-128"/>
                  <a:ea typeface="メイリオ" panose="020B0604030504040204" pitchFamily="50" charset="-128"/>
                </a:rPr>
                <a:t>in satellite data version</a:t>
              </a:r>
            </a:p>
          </p:txBody>
        </p:sp>
        <p:sp>
          <p:nvSpPr>
            <p:cNvPr id="37" name="円弧 136">
              <a:extLst>
                <a:ext uri="{FF2B5EF4-FFF2-40B4-BE49-F238E27FC236}">
                  <a16:creationId xmlns:a16="http://schemas.microsoft.com/office/drawing/2014/main" id="{16444800-1E8C-E3CE-7D14-DB28B172ACB4}"/>
                </a:ext>
              </a:extLst>
            </p:cNvPr>
            <p:cNvSpPr/>
            <p:nvPr/>
          </p:nvSpPr>
          <p:spPr>
            <a:xfrm rot="6923222">
              <a:off x="6749252" y="3001185"/>
              <a:ext cx="2766500" cy="3634895"/>
            </a:xfrm>
            <a:custGeom>
              <a:avLst/>
              <a:gdLst>
                <a:gd name="connsiteX0" fmla="*/ 1520930 w 3041861"/>
                <a:gd name="connsiteY0" fmla="*/ 0 h 2342194"/>
                <a:gd name="connsiteX1" fmla="*/ 3041861 w 3041861"/>
                <a:gd name="connsiteY1" fmla="*/ 1171097 h 2342194"/>
                <a:gd name="connsiteX2" fmla="*/ 1520931 w 3041861"/>
                <a:gd name="connsiteY2" fmla="*/ 1171097 h 2342194"/>
                <a:gd name="connsiteX3" fmla="*/ 1520930 w 3041861"/>
                <a:gd name="connsiteY3" fmla="*/ 0 h 2342194"/>
                <a:gd name="connsiteX0" fmla="*/ 1520930 w 3041861"/>
                <a:gd name="connsiteY0" fmla="*/ 0 h 2342194"/>
                <a:gd name="connsiteX1" fmla="*/ 3041861 w 3041861"/>
                <a:gd name="connsiteY1" fmla="*/ 1171097 h 2342194"/>
                <a:gd name="connsiteX0" fmla="*/ 0 w 1919425"/>
                <a:gd name="connsiteY0" fmla="*/ 0 h 1467154"/>
                <a:gd name="connsiteX1" fmla="*/ 1520931 w 1919425"/>
                <a:gd name="connsiteY1" fmla="*/ 1171097 h 1467154"/>
                <a:gd name="connsiteX2" fmla="*/ 1 w 1919425"/>
                <a:gd name="connsiteY2" fmla="*/ 1171097 h 1467154"/>
                <a:gd name="connsiteX3" fmla="*/ 0 w 1919425"/>
                <a:gd name="connsiteY3" fmla="*/ 0 h 1467154"/>
                <a:gd name="connsiteX0" fmla="*/ 0 w 1919425"/>
                <a:gd name="connsiteY0" fmla="*/ 0 h 1467154"/>
                <a:gd name="connsiteX1" fmla="*/ 1919425 w 1919425"/>
                <a:gd name="connsiteY1" fmla="*/ 1467154 h 1467154"/>
                <a:gd name="connsiteX0" fmla="*/ 0 w 1919425"/>
                <a:gd name="connsiteY0" fmla="*/ 0 h 1467154"/>
                <a:gd name="connsiteX1" fmla="*/ 1520931 w 1919425"/>
                <a:gd name="connsiteY1" fmla="*/ 1171097 h 1467154"/>
                <a:gd name="connsiteX2" fmla="*/ 1 w 1919425"/>
                <a:gd name="connsiteY2" fmla="*/ 1171097 h 1467154"/>
                <a:gd name="connsiteX3" fmla="*/ 0 w 1919425"/>
                <a:gd name="connsiteY3" fmla="*/ 0 h 1467154"/>
                <a:gd name="connsiteX0" fmla="*/ 0 w 1919425"/>
                <a:gd name="connsiteY0" fmla="*/ 0 h 1467154"/>
                <a:gd name="connsiteX1" fmla="*/ 1919425 w 1919425"/>
                <a:gd name="connsiteY1" fmla="*/ 1467154 h 1467154"/>
                <a:gd name="connsiteX0" fmla="*/ 0 w 1944689"/>
                <a:gd name="connsiteY0" fmla="*/ 0 h 1452299"/>
                <a:gd name="connsiteX1" fmla="*/ 1520931 w 1944689"/>
                <a:gd name="connsiteY1" fmla="*/ 1171097 h 1452299"/>
                <a:gd name="connsiteX2" fmla="*/ 1 w 1944689"/>
                <a:gd name="connsiteY2" fmla="*/ 1171097 h 1452299"/>
                <a:gd name="connsiteX3" fmla="*/ 0 w 1944689"/>
                <a:gd name="connsiteY3" fmla="*/ 0 h 1452299"/>
                <a:gd name="connsiteX0" fmla="*/ 0 w 1944689"/>
                <a:gd name="connsiteY0" fmla="*/ 0 h 1452299"/>
                <a:gd name="connsiteX1" fmla="*/ 1944689 w 1944689"/>
                <a:gd name="connsiteY1" fmla="*/ 1452299 h 1452299"/>
                <a:gd name="connsiteX0" fmla="*/ 0 w 1913181"/>
                <a:gd name="connsiteY0" fmla="*/ 0 h 1491228"/>
                <a:gd name="connsiteX1" fmla="*/ 1520931 w 1913181"/>
                <a:gd name="connsiteY1" fmla="*/ 1171097 h 1491228"/>
                <a:gd name="connsiteX2" fmla="*/ 1 w 1913181"/>
                <a:gd name="connsiteY2" fmla="*/ 1171097 h 1491228"/>
                <a:gd name="connsiteX3" fmla="*/ 0 w 1913181"/>
                <a:gd name="connsiteY3" fmla="*/ 0 h 1491228"/>
                <a:gd name="connsiteX0" fmla="*/ 0 w 1913181"/>
                <a:gd name="connsiteY0" fmla="*/ 0 h 1491228"/>
                <a:gd name="connsiteX1" fmla="*/ 1913181 w 1913181"/>
                <a:gd name="connsiteY1" fmla="*/ 1491228 h 1491228"/>
                <a:gd name="connsiteX0" fmla="*/ 0 w 1913181"/>
                <a:gd name="connsiteY0" fmla="*/ 0 h 1491228"/>
                <a:gd name="connsiteX1" fmla="*/ 1520931 w 1913181"/>
                <a:gd name="connsiteY1" fmla="*/ 1171097 h 1491228"/>
                <a:gd name="connsiteX2" fmla="*/ 1 w 1913181"/>
                <a:gd name="connsiteY2" fmla="*/ 1171097 h 1491228"/>
                <a:gd name="connsiteX3" fmla="*/ 0 w 1913181"/>
                <a:gd name="connsiteY3" fmla="*/ 0 h 1491228"/>
                <a:gd name="connsiteX0" fmla="*/ 0 w 1913181"/>
                <a:gd name="connsiteY0" fmla="*/ 0 h 1491228"/>
                <a:gd name="connsiteX1" fmla="*/ 1913181 w 1913181"/>
                <a:gd name="connsiteY1" fmla="*/ 1491228 h 1491228"/>
                <a:gd name="connsiteX0" fmla="*/ 0 w 1913181"/>
                <a:gd name="connsiteY0" fmla="*/ 0 h 1491228"/>
                <a:gd name="connsiteX1" fmla="*/ 1520931 w 1913181"/>
                <a:gd name="connsiteY1" fmla="*/ 1171097 h 1491228"/>
                <a:gd name="connsiteX2" fmla="*/ 1 w 1913181"/>
                <a:gd name="connsiteY2" fmla="*/ 1171097 h 1491228"/>
                <a:gd name="connsiteX3" fmla="*/ 0 w 1913181"/>
                <a:gd name="connsiteY3" fmla="*/ 0 h 1491228"/>
                <a:gd name="connsiteX0" fmla="*/ 0 w 1913181"/>
                <a:gd name="connsiteY0" fmla="*/ 0 h 1491228"/>
                <a:gd name="connsiteX1" fmla="*/ 1913181 w 1913181"/>
                <a:gd name="connsiteY1" fmla="*/ 1491228 h 1491228"/>
                <a:gd name="connsiteX0" fmla="*/ 0 w 1933391"/>
                <a:gd name="connsiteY0" fmla="*/ 0 h 1479343"/>
                <a:gd name="connsiteX1" fmla="*/ 1520931 w 1933391"/>
                <a:gd name="connsiteY1" fmla="*/ 1171097 h 1479343"/>
                <a:gd name="connsiteX2" fmla="*/ 1 w 1933391"/>
                <a:gd name="connsiteY2" fmla="*/ 1171097 h 1479343"/>
                <a:gd name="connsiteX3" fmla="*/ 0 w 1933391"/>
                <a:gd name="connsiteY3" fmla="*/ 0 h 1479343"/>
                <a:gd name="connsiteX0" fmla="*/ 0 w 1933391"/>
                <a:gd name="connsiteY0" fmla="*/ 0 h 1479343"/>
                <a:gd name="connsiteX1" fmla="*/ 1933391 w 1933391"/>
                <a:gd name="connsiteY1" fmla="*/ 1479343 h 1479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33391" h="1479343" stroke="0" extrusionOk="0">
                  <a:moveTo>
                    <a:pt x="0" y="0"/>
                  </a:moveTo>
                  <a:cubicBezTo>
                    <a:pt x="839987" y="0"/>
                    <a:pt x="1520931" y="524318"/>
                    <a:pt x="1520931" y="1171097"/>
                  </a:cubicBezTo>
                  <a:lnTo>
                    <a:pt x="1" y="1171097"/>
                  </a:lnTo>
                  <a:cubicBezTo>
                    <a:pt x="1" y="780731"/>
                    <a:pt x="0" y="390366"/>
                    <a:pt x="0" y="0"/>
                  </a:cubicBezTo>
                  <a:close/>
                </a:path>
                <a:path w="1933391" h="1479343" fill="none">
                  <a:moveTo>
                    <a:pt x="0" y="0"/>
                  </a:moveTo>
                  <a:cubicBezTo>
                    <a:pt x="839987" y="0"/>
                    <a:pt x="1484324" y="913041"/>
                    <a:pt x="1933391" y="1479343"/>
                  </a:cubicBezTo>
                </a:path>
              </a:pathLst>
            </a:custGeom>
            <a:ln w="92075">
              <a:solidFill>
                <a:srgbClr val="4897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8" name="雲 37">
              <a:extLst>
                <a:ext uri="{FF2B5EF4-FFF2-40B4-BE49-F238E27FC236}">
                  <a16:creationId xmlns:a16="http://schemas.microsoft.com/office/drawing/2014/main" id="{C3E0C5DF-D76D-8451-9704-132397F9AA0C}"/>
                </a:ext>
              </a:extLst>
            </p:cNvPr>
            <p:cNvSpPr/>
            <p:nvPr/>
          </p:nvSpPr>
          <p:spPr>
            <a:xfrm rot="4800847">
              <a:off x="1115125" y="2775553"/>
              <a:ext cx="1315207" cy="1874336"/>
            </a:xfrm>
            <a:prstGeom prst="cloud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359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43" name="グラフィックス 42" descr="サーバー 枠線">
              <a:extLst>
                <a:ext uri="{FF2B5EF4-FFF2-40B4-BE49-F238E27FC236}">
                  <a16:creationId xmlns:a16="http://schemas.microsoft.com/office/drawing/2014/main" id="{8D004DC3-B266-9C2F-A3CC-B73066BB4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0357574" y="3458532"/>
              <a:ext cx="711462" cy="711462"/>
            </a:xfrm>
            <a:prstGeom prst="rect">
              <a:avLst/>
            </a:prstGeom>
          </p:spPr>
        </p:pic>
        <p:pic>
          <p:nvPicPr>
            <p:cNvPr id="44" name="グラフィックス 43" descr="ネットワーク 枠線">
              <a:extLst>
                <a:ext uri="{FF2B5EF4-FFF2-40B4-BE49-F238E27FC236}">
                  <a16:creationId xmlns:a16="http://schemas.microsoft.com/office/drawing/2014/main" id="{473B52B1-2B44-54F2-9100-5495D9E62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025532" y="3184363"/>
              <a:ext cx="765090" cy="765090"/>
            </a:xfrm>
            <a:prstGeom prst="rect">
              <a:avLst/>
            </a:prstGeom>
          </p:spPr>
        </p:pic>
        <p:pic>
          <p:nvPicPr>
            <p:cNvPr id="45" name="グラフィックス 44" descr="ネットワーク 枠線">
              <a:extLst>
                <a:ext uri="{FF2B5EF4-FFF2-40B4-BE49-F238E27FC236}">
                  <a16:creationId xmlns:a16="http://schemas.microsoft.com/office/drawing/2014/main" id="{0F2CB07B-BCCF-92F1-A52E-9732B4436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 rot="20497874">
              <a:off x="1503242" y="3112528"/>
              <a:ext cx="765090" cy="765090"/>
            </a:xfrm>
            <a:prstGeom prst="rect">
              <a:avLst/>
            </a:prstGeom>
          </p:spPr>
        </p:pic>
        <p:pic>
          <p:nvPicPr>
            <p:cNvPr id="46" name="グラフィックス 45" descr="ネットワーク 枠線">
              <a:extLst>
                <a:ext uri="{FF2B5EF4-FFF2-40B4-BE49-F238E27FC236}">
                  <a16:creationId xmlns:a16="http://schemas.microsoft.com/office/drawing/2014/main" id="{0530CA99-7E05-13A3-8A36-391FC1D02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 rot="2749651">
              <a:off x="1860921" y="3481650"/>
              <a:ext cx="765090" cy="765090"/>
            </a:xfrm>
            <a:prstGeom prst="rect">
              <a:avLst/>
            </a:prstGeom>
          </p:spPr>
        </p:pic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910FBA08-238D-7F6D-6621-F4AD2556D977}"/>
                </a:ext>
              </a:extLst>
            </p:cNvPr>
            <p:cNvSpPr txBox="1"/>
            <p:nvPr/>
          </p:nvSpPr>
          <p:spPr>
            <a:xfrm>
              <a:off x="298937" y="4451281"/>
              <a:ext cx="1921950" cy="430887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glow rad="152400">
                      <a:schemeClr val="bg1"/>
                    </a:glow>
                  </a:effectLst>
                  <a:latin typeface="メイリオ" panose="020B0604030504040204" pitchFamily="50" charset="-128"/>
                  <a:ea typeface="メイリオ" panose="020B0604030504040204" pitchFamily="50" charset="-128"/>
                </a:rPr>
                <a:t>Selection</a:t>
              </a:r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5E6C3977-0351-63F8-A663-4E163C11C41F}"/>
                </a:ext>
              </a:extLst>
            </p:cNvPr>
            <p:cNvSpPr txBox="1"/>
            <p:nvPr/>
          </p:nvSpPr>
          <p:spPr>
            <a:xfrm>
              <a:off x="10512701" y="4090715"/>
              <a:ext cx="161093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ja-JP" sz="2400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glow rad="152400">
                      <a:schemeClr val="bg1"/>
                    </a:glow>
                  </a:effectLst>
                  <a:latin typeface="メイリオ" panose="020B0604030504040204" pitchFamily="50" charset="-128"/>
                  <a:ea typeface="メイリオ" panose="020B0604030504040204" pitchFamily="50" charset="-128"/>
                </a:rPr>
                <a:t>Analysis</a:t>
              </a:r>
              <a:endParaRPr lang="ja-JP" alt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862DD979-DBB7-D547-498B-08EB5BF19519}"/>
                </a:ext>
              </a:extLst>
            </p:cNvPr>
            <p:cNvSpPr txBox="1"/>
            <p:nvPr/>
          </p:nvSpPr>
          <p:spPr>
            <a:xfrm>
              <a:off x="6833221" y="1988546"/>
              <a:ext cx="213631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ja-JP" sz="2400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glow rad="152400">
                      <a:schemeClr val="bg1"/>
                    </a:glow>
                  </a:effectLst>
                  <a:latin typeface="メイリオ" panose="020B0604030504040204" pitchFamily="50" charset="-128"/>
                  <a:ea typeface="メイリオ" panose="020B0604030504040204" pitchFamily="50" charset="-128"/>
                </a:rPr>
                <a:t>Provision</a:t>
              </a:r>
              <a:endParaRPr lang="ja-JP" alt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6B4EA1C5-6624-B8AD-45C2-7774B0C9C891}"/>
                </a:ext>
              </a:extLst>
            </p:cNvPr>
            <p:cNvSpPr txBox="1"/>
            <p:nvPr/>
          </p:nvSpPr>
          <p:spPr>
            <a:xfrm>
              <a:off x="4591793" y="5051244"/>
              <a:ext cx="231753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ja-JP" sz="2400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glow rad="152400">
                      <a:schemeClr val="bg1"/>
                    </a:glow>
                  </a:effectLst>
                  <a:latin typeface="メイリオ" panose="020B0604030504040204" pitchFamily="50" charset="-128"/>
                  <a:ea typeface="メイリオ" panose="020B0604030504040204" pitchFamily="50" charset="-128"/>
                </a:rPr>
                <a:t>Integration</a:t>
              </a:r>
              <a:endParaRPr lang="ja-JP" alt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1" name="タイトル 1">
              <a:extLst>
                <a:ext uri="{FF2B5EF4-FFF2-40B4-BE49-F238E27FC236}">
                  <a16:creationId xmlns:a16="http://schemas.microsoft.com/office/drawing/2014/main" id="{B0C3AFFF-4D72-ECD6-8E2E-E04CE99D88F3}"/>
                </a:ext>
              </a:extLst>
            </p:cNvPr>
            <p:cNvSpPr txBox="1">
              <a:spLocks/>
            </p:cNvSpPr>
            <p:nvPr/>
          </p:nvSpPr>
          <p:spPr>
            <a:xfrm>
              <a:off x="2784410" y="2778207"/>
              <a:ext cx="6145568" cy="691669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4000" b="1" dirty="0">
                  <a:solidFill>
                    <a:srgbClr val="04266D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Satellite Data Pipeline</a:t>
              </a:r>
              <a:endParaRPr lang="ja-JP" altLang="en-US" sz="4000" b="1" dirty="0">
                <a:solidFill>
                  <a:srgbClr val="04266D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0AF33161-D12B-71A5-52A7-1713671A2B31}"/>
                </a:ext>
              </a:extLst>
            </p:cNvPr>
            <p:cNvSpPr txBox="1"/>
            <p:nvPr/>
          </p:nvSpPr>
          <p:spPr>
            <a:xfrm>
              <a:off x="8320696" y="5368801"/>
              <a:ext cx="33460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b="1" dirty="0">
                  <a:solidFill>
                    <a:srgbClr val="1A2C7F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Automated system</a:t>
              </a:r>
              <a:endParaRPr kumimoji="1" lang="ja-JP" altLang="en-US" sz="2400" b="1" dirty="0">
                <a:solidFill>
                  <a:srgbClr val="1A2C7F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cxnSp>
          <p:nvCxnSpPr>
            <p:cNvPr id="53" name="直線矢印コネクタ 52">
              <a:extLst>
                <a:ext uri="{FF2B5EF4-FFF2-40B4-BE49-F238E27FC236}">
                  <a16:creationId xmlns:a16="http://schemas.microsoft.com/office/drawing/2014/main" id="{A11CD016-1854-7674-D4EA-4A8FE01C971D}"/>
                </a:ext>
              </a:extLst>
            </p:cNvPr>
            <p:cNvCxnSpPr>
              <a:cxnSpLocks/>
            </p:cNvCxnSpPr>
            <p:nvPr/>
          </p:nvCxnSpPr>
          <p:spPr>
            <a:xfrm>
              <a:off x="1574029" y="2422436"/>
              <a:ext cx="90138" cy="691621"/>
            </a:xfrm>
            <a:prstGeom prst="straightConnector1">
              <a:avLst/>
            </a:prstGeom>
            <a:noFill/>
            <a:ln w="6350" cap="flat" cmpd="sng" algn="ctr">
              <a:solidFill>
                <a:srgbClr val="4472C4"/>
              </a:solidFill>
              <a:prstDash val="dash"/>
              <a:miter lim="800000"/>
              <a:tailEnd type="none"/>
            </a:ln>
            <a:effectLst/>
          </p:spPr>
        </p:cxnSp>
        <p:cxnSp>
          <p:nvCxnSpPr>
            <p:cNvPr id="54" name="直線矢印コネクタ 53">
              <a:extLst>
                <a:ext uri="{FF2B5EF4-FFF2-40B4-BE49-F238E27FC236}">
                  <a16:creationId xmlns:a16="http://schemas.microsoft.com/office/drawing/2014/main" id="{6EC5E51D-6E8E-52BE-FF4F-A2AE836FBFA0}"/>
                </a:ext>
              </a:extLst>
            </p:cNvPr>
            <p:cNvCxnSpPr>
              <a:cxnSpLocks/>
            </p:cNvCxnSpPr>
            <p:nvPr/>
          </p:nvCxnSpPr>
          <p:spPr>
            <a:xfrm>
              <a:off x="1121461" y="2440111"/>
              <a:ext cx="406634" cy="730040"/>
            </a:xfrm>
            <a:prstGeom prst="straightConnector1">
              <a:avLst/>
            </a:prstGeom>
            <a:noFill/>
            <a:ln w="6350" cap="flat" cmpd="sng" algn="ctr">
              <a:solidFill>
                <a:srgbClr val="4472C4"/>
              </a:solidFill>
              <a:prstDash val="dash"/>
              <a:miter lim="800000"/>
              <a:tailEnd type="none"/>
            </a:ln>
            <a:effectLst/>
          </p:spPr>
        </p:cxnSp>
        <p:cxnSp>
          <p:nvCxnSpPr>
            <p:cNvPr id="55" name="直線矢印コネクタ 54">
              <a:extLst>
                <a:ext uri="{FF2B5EF4-FFF2-40B4-BE49-F238E27FC236}">
                  <a16:creationId xmlns:a16="http://schemas.microsoft.com/office/drawing/2014/main" id="{3BCD8E4C-6ABB-CD70-B569-8D7DD2A68819}"/>
                </a:ext>
              </a:extLst>
            </p:cNvPr>
            <p:cNvCxnSpPr>
              <a:cxnSpLocks/>
            </p:cNvCxnSpPr>
            <p:nvPr/>
          </p:nvCxnSpPr>
          <p:spPr>
            <a:xfrm>
              <a:off x="701347" y="2382975"/>
              <a:ext cx="699070" cy="891239"/>
            </a:xfrm>
            <a:prstGeom prst="straightConnector1">
              <a:avLst/>
            </a:prstGeom>
            <a:noFill/>
            <a:ln w="6350" cap="flat" cmpd="sng" algn="ctr">
              <a:solidFill>
                <a:srgbClr val="4472C4"/>
              </a:solidFill>
              <a:prstDash val="dash"/>
              <a:miter lim="800000"/>
              <a:tailEnd type="none"/>
            </a:ln>
            <a:effectLst/>
          </p:spPr>
        </p:cxnSp>
        <p:cxnSp>
          <p:nvCxnSpPr>
            <p:cNvPr id="56" name="直線矢印コネクタ 55">
              <a:extLst>
                <a:ext uri="{FF2B5EF4-FFF2-40B4-BE49-F238E27FC236}">
                  <a16:creationId xmlns:a16="http://schemas.microsoft.com/office/drawing/2014/main" id="{B56D3469-7B0F-0B74-ABF1-E18F801EDCE7}"/>
                </a:ext>
              </a:extLst>
            </p:cNvPr>
            <p:cNvCxnSpPr>
              <a:cxnSpLocks/>
            </p:cNvCxnSpPr>
            <p:nvPr/>
          </p:nvCxnSpPr>
          <p:spPr>
            <a:xfrm>
              <a:off x="895161" y="2824846"/>
              <a:ext cx="337658" cy="459268"/>
            </a:xfrm>
            <a:prstGeom prst="straightConnector1">
              <a:avLst/>
            </a:prstGeom>
            <a:noFill/>
            <a:ln w="6350" cap="flat" cmpd="sng" algn="ctr">
              <a:solidFill>
                <a:srgbClr val="4472C4"/>
              </a:solidFill>
              <a:prstDash val="dash"/>
              <a:miter lim="800000"/>
              <a:tailEnd type="none"/>
            </a:ln>
            <a:effectLst/>
          </p:spPr>
        </p:cxnSp>
        <p:cxnSp>
          <p:nvCxnSpPr>
            <p:cNvPr id="57" name="直線矢印コネクタ 56">
              <a:extLst>
                <a:ext uri="{FF2B5EF4-FFF2-40B4-BE49-F238E27FC236}">
                  <a16:creationId xmlns:a16="http://schemas.microsoft.com/office/drawing/2014/main" id="{7E23D38C-BCED-662A-6E14-F5DD54BC6547}"/>
                </a:ext>
              </a:extLst>
            </p:cNvPr>
            <p:cNvCxnSpPr>
              <a:cxnSpLocks/>
              <a:stCxn id="59" idx="2"/>
            </p:cNvCxnSpPr>
            <p:nvPr/>
          </p:nvCxnSpPr>
          <p:spPr>
            <a:xfrm>
              <a:off x="1208404" y="2890645"/>
              <a:ext cx="206444" cy="276182"/>
            </a:xfrm>
            <a:prstGeom prst="straightConnector1">
              <a:avLst/>
            </a:prstGeom>
            <a:noFill/>
            <a:ln w="6350" cap="flat" cmpd="sng" algn="ctr">
              <a:solidFill>
                <a:srgbClr val="4472C4"/>
              </a:solidFill>
              <a:prstDash val="dash"/>
              <a:miter lim="800000"/>
              <a:tailEnd type="none"/>
            </a:ln>
            <a:effectLst/>
          </p:spPr>
        </p:cxnSp>
        <p:pic>
          <p:nvPicPr>
            <p:cNvPr id="58" name="図 57">
              <a:extLst>
                <a:ext uri="{FF2B5EF4-FFF2-40B4-BE49-F238E27FC236}">
                  <a16:creationId xmlns:a16="http://schemas.microsoft.com/office/drawing/2014/main" id="{AFFA5E3A-F91B-D8EA-6E11-B76EF6244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duotone>
                <a:srgbClr val="4472C4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515669" y="2477293"/>
              <a:ext cx="531958" cy="426619"/>
            </a:xfrm>
            <a:prstGeom prst="rect">
              <a:avLst/>
            </a:prstGeom>
          </p:spPr>
        </p:pic>
        <p:pic>
          <p:nvPicPr>
            <p:cNvPr id="59" name="図 58">
              <a:extLst>
                <a:ext uri="{FF2B5EF4-FFF2-40B4-BE49-F238E27FC236}">
                  <a16:creationId xmlns:a16="http://schemas.microsoft.com/office/drawing/2014/main" id="{77179771-463D-B328-55F1-18FFE1638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duotone>
                <a:srgbClr val="70AD47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942426" y="2464027"/>
              <a:ext cx="531958" cy="426619"/>
            </a:xfrm>
            <a:prstGeom prst="rect">
              <a:avLst/>
            </a:prstGeom>
          </p:spPr>
        </p:pic>
        <p:pic>
          <p:nvPicPr>
            <p:cNvPr id="60" name="図 59">
              <a:extLst>
                <a:ext uri="{FF2B5EF4-FFF2-40B4-BE49-F238E27FC236}">
                  <a16:creationId xmlns:a16="http://schemas.microsoft.com/office/drawing/2014/main" id="{A237FB6A-FC59-CAC3-B6DF-17530E250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duotone>
                <a:srgbClr val="ED7D31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230125" y="2039262"/>
              <a:ext cx="531958" cy="426619"/>
            </a:xfrm>
            <a:prstGeom prst="rect">
              <a:avLst/>
            </a:prstGeom>
          </p:spPr>
        </p:pic>
        <p:pic>
          <p:nvPicPr>
            <p:cNvPr id="61" name="図 60">
              <a:extLst>
                <a:ext uri="{FF2B5EF4-FFF2-40B4-BE49-F238E27FC236}">
                  <a16:creationId xmlns:a16="http://schemas.microsoft.com/office/drawing/2014/main" id="{7AD88A81-D682-7E96-FBA0-93EC90198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duotone>
                <a:srgbClr val="FFC000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66098" y="2003592"/>
              <a:ext cx="531958" cy="426619"/>
            </a:xfrm>
            <a:prstGeom prst="rect">
              <a:avLst/>
            </a:prstGeom>
          </p:spPr>
        </p:pic>
        <p:pic>
          <p:nvPicPr>
            <p:cNvPr id="62" name="図 61">
              <a:extLst>
                <a:ext uri="{FF2B5EF4-FFF2-40B4-BE49-F238E27FC236}">
                  <a16:creationId xmlns:a16="http://schemas.microsoft.com/office/drawing/2014/main" id="{33AD542B-A7E9-41D0-0267-7CCB400C6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02866" y="2013901"/>
              <a:ext cx="531958" cy="426619"/>
            </a:xfrm>
            <a:prstGeom prst="rect">
              <a:avLst/>
            </a:prstGeom>
          </p:spPr>
        </p:pic>
        <p:sp>
          <p:nvSpPr>
            <p:cNvPr id="63" name="テキスト ボックス 62">
              <a:extLst>
                <a:ext uri="{FF2B5EF4-FFF2-40B4-BE49-F238E27FC236}">
                  <a16:creationId xmlns:a16="http://schemas.microsoft.com/office/drawing/2014/main" id="{772D700B-5706-A12F-51F4-BCA8135E8ED1}"/>
                </a:ext>
              </a:extLst>
            </p:cNvPr>
            <p:cNvSpPr txBox="1"/>
            <p:nvPr/>
          </p:nvSpPr>
          <p:spPr>
            <a:xfrm>
              <a:off x="7480176" y="4761784"/>
              <a:ext cx="742756" cy="1384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900" b="1" dirty="0">
                  <a:solidFill>
                    <a:schemeClr val="accent2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Sentinel-1</a:t>
              </a:r>
              <a:endParaRPr kumimoji="1" lang="ja-JP" altLang="en-US" sz="900" b="1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24" name="テキスト ボックス 1023">
              <a:extLst>
                <a:ext uri="{FF2B5EF4-FFF2-40B4-BE49-F238E27FC236}">
                  <a16:creationId xmlns:a16="http://schemas.microsoft.com/office/drawing/2014/main" id="{B2B70735-628D-448B-A5F4-D85A5ACA260A}"/>
                </a:ext>
              </a:extLst>
            </p:cNvPr>
            <p:cNvSpPr txBox="1"/>
            <p:nvPr/>
          </p:nvSpPr>
          <p:spPr>
            <a:xfrm>
              <a:off x="4231729" y="5837525"/>
              <a:ext cx="497593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100" dirty="0"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Planet</a:t>
              </a:r>
              <a:endParaRPr kumimoji="1" lang="ja-JP" altLang="en-US" sz="1100"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25" name="三角形 154">
              <a:extLst>
                <a:ext uri="{FF2B5EF4-FFF2-40B4-BE49-F238E27FC236}">
                  <a16:creationId xmlns:a16="http://schemas.microsoft.com/office/drawing/2014/main" id="{C61156F0-2F98-E9D4-CB44-268634F42D57}"/>
                </a:ext>
              </a:extLst>
            </p:cNvPr>
            <p:cNvSpPr/>
            <p:nvPr/>
          </p:nvSpPr>
          <p:spPr>
            <a:xfrm rot="2091901">
              <a:off x="10084804" y="4248483"/>
              <a:ext cx="488036" cy="373323"/>
            </a:xfrm>
            <a:prstGeom prst="triangle">
              <a:avLst/>
            </a:prstGeom>
            <a:solidFill>
              <a:srgbClr val="4897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27" name="三角形 155">
              <a:extLst>
                <a:ext uri="{FF2B5EF4-FFF2-40B4-BE49-F238E27FC236}">
                  <a16:creationId xmlns:a16="http://schemas.microsoft.com/office/drawing/2014/main" id="{D956DA54-94B4-BFCD-B160-5243639D8AB8}"/>
                </a:ext>
              </a:extLst>
            </p:cNvPr>
            <p:cNvSpPr/>
            <p:nvPr/>
          </p:nvSpPr>
          <p:spPr>
            <a:xfrm rot="13205223">
              <a:off x="1930044" y="2810017"/>
              <a:ext cx="488036" cy="373323"/>
            </a:xfrm>
            <a:prstGeom prst="triangle">
              <a:avLst/>
            </a:prstGeom>
            <a:solidFill>
              <a:srgbClr val="4897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29" name="テキスト ボックス 1028">
              <a:extLst>
                <a:ext uri="{FF2B5EF4-FFF2-40B4-BE49-F238E27FC236}">
                  <a16:creationId xmlns:a16="http://schemas.microsoft.com/office/drawing/2014/main" id="{EDC8976C-6464-869C-FC64-17FEACE669FB}"/>
                </a:ext>
              </a:extLst>
            </p:cNvPr>
            <p:cNvSpPr txBox="1"/>
            <p:nvPr/>
          </p:nvSpPr>
          <p:spPr>
            <a:xfrm>
              <a:off x="10101527" y="2685148"/>
              <a:ext cx="243328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chemeClr val="accent5">
                      <a:lumMod val="50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non-financial </a:t>
              </a:r>
            </a:p>
            <a:p>
              <a:r>
                <a:rPr kumimoji="1" lang="en-US" altLang="ja-JP" sz="2400" b="1" dirty="0">
                  <a:solidFill>
                    <a:schemeClr val="accent5">
                      <a:lumMod val="50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global index</a:t>
              </a:r>
              <a:endParaRPr kumimoji="1" lang="ja-JP" altLang="en-US" sz="24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1030" name="図 1029">
              <a:extLst>
                <a:ext uri="{FF2B5EF4-FFF2-40B4-BE49-F238E27FC236}">
                  <a16:creationId xmlns:a16="http://schemas.microsoft.com/office/drawing/2014/main" id="{98C25500-E16E-BF39-20A6-8DC966D02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2388707" y="5424631"/>
              <a:ext cx="1267300" cy="779433"/>
            </a:xfrm>
            <a:prstGeom prst="rect">
              <a:avLst/>
            </a:prstGeom>
          </p:spPr>
        </p:pic>
      </p:grpSp>
      <p:pic>
        <p:nvPicPr>
          <p:cNvPr id="2" name="Picture 2" descr="CEOS Logo | CEOS | Committee on Earth Observation Satellites">
            <a:extLst>
              <a:ext uri="{FF2B5EF4-FFF2-40B4-BE49-F238E27FC236}">
                <a16:creationId xmlns:a16="http://schemas.microsoft.com/office/drawing/2014/main" id="{0EBDCFB2-E397-7305-6404-9E1610F310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81"/>
          <a:stretch/>
        </p:blipFill>
        <p:spPr bwMode="auto">
          <a:xfrm>
            <a:off x="10728623" y="-6526"/>
            <a:ext cx="1463377" cy="57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21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42"/>
    </mc:Choice>
    <mc:Fallback xmlns="">
      <p:transition spd="slow" advTm="1744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1">
            <a:extLst>
              <a:ext uri="{FF2B5EF4-FFF2-40B4-BE49-F238E27FC236}">
                <a16:creationId xmlns:a16="http://schemas.microsoft.com/office/drawing/2014/main" id="{786003BE-0C6F-D9AA-EE33-8046947112D2}"/>
              </a:ext>
            </a:extLst>
          </p:cNvPr>
          <p:cNvSpPr txBox="1">
            <a:spLocks/>
          </p:cNvSpPr>
          <p:nvPr/>
        </p:nvSpPr>
        <p:spPr>
          <a:xfrm>
            <a:off x="122751" y="-69993"/>
            <a:ext cx="11807890" cy="1020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b="1" dirty="0">
                <a:solidFill>
                  <a:srgbClr val="2E6CA4"/>
                </a:solidFill>
                <a:latin typeface="源柔ゴシック Heavy" panose="020B0702020203020207" pitchFamily="50" charset="-128"/>
                <a:ea typeface="源柔ゴシック Heavy" panose="020B0702020203020207" pitchFamily="50" charset="-128"/>
                <a:cs typeface="源柔ゴシック Heavy" panose="020B0702020203020207" pitchFamily="50" charset="-128"/>
              </a:rPr>
              <a:t>Monitoring </a:t>
            </a:r>
            <a:r>
              <a:rPr lang="ja-JP" altLang="en-US" sz="3200" b="1">
                <a:solidFill>
                  <a:srgbClr val="2E6CA4"/>
                </a:solidFill>
                <a:latin typeface="源柔ゴシック Heavy" panose="020B0702020203020207" pitchFamily="50" charset="-128"/>
                <a:ea typeface="源柔ゴシック Heavy" panose="020B0702020203020207" pitchFamily="50" charset="-128"/>
                <a:cs typeface="源柔ゴシック Heavy" panose="020B0702020203020207" pitchFamily="50" charset="-128"/>
              </a:rPr>
              <a:t>（</a:t>
            </a:r>
            <a:r>
              <a:rPr lang="en-US" altLang="ja-JP" sz="3200" b="1" dirty="0">
                <a:solidFill>
                  <a:srgbClr val="2E6CA4"/>
                </a:solidFill>
                <a:latin typeface="源柔ゴシック Heavy" panose="020B0702020203020207" pitchFamily="50" charset="-128"/>
                <a:ea typeface="源柔ゴシック Heavy" panose="020B0702020203020207" pitchFamily="50" charset="-128"/>
                <a:cs typeface="源柔ゴシック Heavy" panose="020B0702020203020207" pitchFamily="50" charset="-128"/>
              </a:rPr>
              <a:t>AOI by Points</a:t>
            </a:r>
            <a:r>
              <a:rPr lang="ja-JP" altLang="en-US" sz="3200" b="1">
                <a:solidFill>
                  <a:srgbClr val="2E6CA4"/>
                </a:solidFill>
                <a:latin typeface="源柔ゴシック Heavy" panose="020B0702020203020207" pitchFamily="50" charset="-128"/>
                <a:ea typeface="源柔ゴシック Heavy" panose="020B0702020203020207" pitchFamily="50" charset="-128"/>
                <a:cs typeface="源柔ゴシック Heavy" panose="020B0702020203020207" pitchFamily="50" charset="-128"/>
              </a:rPr>
              <a:t>）</a:t>
            </a:r>
            <a:endParaRPr lang="ja-JP" altLang="en-US" sz="3200" b="1" dirty="0">
              <a:solidFill>
                <a:srgbClr val="2E6CA4"/>
              </a:solidFill>
              <a:latin typeface="源柔ゴシック Heavy" panose="020B0702020203020207" pitchFamily="50" charset="-128"/>
              <a:ea typeface="源柔ゴシック Heavy" panose="020B0702020203020207" pitchFamily="50" charset="-128"/>
              <a:cs typeface="源柔ゴシック Heavy" panose="020B0702020203020207" pitchFamily="50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63E97A1-AB29-876B-F6D1-670EA8EA860A}"/>
              </a:ext>
            </a:extLst>
          </p:cNvPr>
          <p:cNvSpPr/>
          <p:nvPr/>
        </p:nvSpPr>
        <p:spPr>
          <a:xfrm flipV="1">
            <a:off x="0" y="646518"/>
            <a:ext cx="2615979" cy="205057"/>
          </a:xfrm>
          <a:prstGeom prst="rect">
            <a:avLst/>
          </a:prstGeom>
          <a:solidFill>
            <a:srgbClr val="45A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0169386-A613-C990-3EBC-4DDB28CBED67}"/>
              </a:ext>
            </a:extLst>
          </p:cNvPr>
          <p:cNvSpPr txBox="1"/>
          <p:nvPr/>
        </p:nvSpPr>
        <p:spPr>
          <a:xfrm>
            <a:off x="274210" y="1125105"/>
            <a:ext cx="11504971" cy="1077218"/>
          </a:xfrm>
          <a:prstGeom prst="rect">
            <a:avLst/>
          </a:prstGeom>
          <a:solidFill>
            <a:srgbClr val="4CA7AC"/>
          </a:solidFill>
        </p:spPr>
        <p:txBody>
          <a:bodyPr wrap="square" rtlCol="0">
            <a:spAutoFit/>
          </a:bodyPr>
          <a:lstStyle/>
          <a:p>
            <a:r>
              <a:rPr kumimoji="1" lang="en" altLang="ja-JP" sz="3200" b="1" dirty="0">
                <a:solidFill>
                  <a:schemeClr val="bg1"/>
                </a:solidFill>
                <a:latin typeface="源柔ゴシック Heavy" panose="020B0702020203020207" pitchFamily="50" charset="-128"/>
                <a:ea typeface="源柔ゴシック Heavy" panose="020B0702020203020207" pitchFamily="50" charset="-128"/>
                <a:cs typeface="源柔ゴシック Heavy" panose="020B0702020203020207" pitchFamily="50" charset="-128"/>
              </a:rPr>
              <a:t>Regular monitor service at monitoring </a:t>
            </a:r>
            <a:r>
              <a:rPr kumimoji="1" lang="en" altLang="ja-JP" sz="3200" b="1" u="sng" dirty="0">
                <a:solidFill>
                  <a:schemeClr val="bg1"/>
                </a:solidFill>
                <a:latin typeface="源柔ゴシック Heavy" panose="020B0702020203020207" pitchFamily="50" charset="-128"/>
                <a:ea typeface="源柔ゴシック Heavy" panose="020B0702020203020207" pitchFamily="50" charset="-128"/>
                <a:cs typeface="源柔ゴシック Heavy" panose="020B0702020203020207" pitchFamily="50" charset="-128"/>
              </a:rPr>
              <a:t>points</a:t>
            </a:r>
            <a:r>
              <a:rPr kumimoji="1" lang="en" altLang="ja-JP" sz="3200" b="1" dirty="0">
                <a:solidFill>
                  <a:schemeClr val="bg1"/>
                </a:solidFill>
                <a:latin typeface="源柔ゴシック Heavy" panose="020B0702020203020207" pitchFamily="50" charset="-128"/>
                <a:ea typeface="源柔ゴシック Heavy" panose="020B0702020203020207" pitchFamily="50" charset="-128"/>
                <a:cs typeface="源柔ゴシック Heavy" panose="020B0702020203020207" pitchFamily="50" charset="-128"/>
              </a:rPr>
              <a:t> of interest using satellites and notifies anomaly </a:t>
            </a:r>
            <a:endParaRPr kumimoji="1" lang="ja-JP" altLang="en-US" sz="3200" b="1" dirty="0">
              <a:solidFill>
                <a:schemeClr val="bg1"/>
              </a:solidFill>
              <a:latin typeface="源柔ゴシック Heavy" panose="020B0702020203020207" pitchFamily="50" charset="-128"/>
              <a:ea typeface="源柔ゴシック Heavy" panose="020B0702020203020207" pitchFamily="50" charset="-128"/>
              <a:cs typeface="源柔ゴシック Heavy" panose="020B0702020203020207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623BECF-531F-1B7D-8907-0CBEB32C49A1}"/>
              </a:ext>
            </a:extLst>
          </p:cNvPr>
          <p:cNvSpPr txBox="1"/>
          <p:nvPr/>
        </p:nvSpPr>
        <p:spPr>
          <a:xfrm>
            <a:off x="2394858" y="4004449"/>
            <a:ext cx="3297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45A5AF"/>
                </a:solidFill>
                <a:latin typeface="源柔ゴシック Heavy" panose="020B0702020203020207" pitchFamily="50" charset="-128"/>
                <a:ea typeface="源柔ゴシック Heavy" panose="020B0702020203020207" pitchFamily="50" charset="-128"/>
                <a:cs typeface="源柔ゴシック Heavy" panose="020B0702020203020207" pitchFamily="50" charset="-128"/>
              </a:rPr>
              <a:t>Illegal dumping monitoring </a:t>
            </a:r>
            <a:endParaRPr kumimoji="1" lang="ja-JP" altLang="en-US" sz="2000" dirty="0">
              <a:solidFill>
                <a:srgbClr val="45A5AF"/>
              </a:solidFill>
              <a:latin typeface="源柔ゴシック Heavy" panose="020B0702020203020207" pitchFamily="50" charset="-128"/>
              <a:ea typeface="源柔ゴシック Heavy" panose="020B0702020203020207" pitchFamily="50" charset="-128"/>
              <a:cs typeface="源柔ゴシック Heavy" panose="020B0702020203020207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E239CC8-760A-7200-8688-CD3085914F50}"/>
              </a:ext>
            </a:extLst>
          </p:cNvPr>
          <p:cNvSpPr txBox="1"/>
          <p:nvPr/>
        </p:nvSpPr>
        <p:spPr>
          <a:xfrm>
            <a:off x="2388961" y="3240037"/>
            <a:ext cx="44547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dirty="0">
                <a:solidFill>
                  <a:srgbClr val="45A5AF"/>
                </a:solidFill>
                <a:latin typeface="源柔ゴシック Heavy" panose="020B0702020203020207" pitchFamily="50" charset="-128"/>
                <a:ea typeface="源柔ゴシック Heavy" panose="020B0702020203020207" pitchFamily="50" charset="-128"/>
                <a:cs typeface="源柔ゴシック Heavy" panose="020B0702020203020207" pitchFamily="50" charset="-128"/>
              </a:rPr>
              <a:t>Sediment disaster monitoring </a:t>
            </a:r>
            <a:endParaRPr lang="ja-JP" altLang="en-US" sz="2000" dirty="0">
              <a:solidFill>
                <a:srgbClr val="45A5AF"/>
              </a:solidFill>
              <a:latin typeface="源柔ゴシック Heavy" panose="020B0702020203020207" pitchFamily="50" charset="-128"/>
              <a:ea typeface="源柔ゴシック Heavy" panose="020B0702020203020207" pitchFamily="50" charset="-128"/>
              <a:cs typeface="源柔ゴシック Heavy" panose="020B0702020203020207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AB927CB-3356-2DA9-A468-CE1F730F1609}"/>
              </a:ext>
            </a:extLst>
          </p:cNvPr>
          <p:cNvSpPr txBox="1"/>
          <p:nvPr/>
        </p:nvSpPr>
        <p:spPr>
          <a:xfrm>
            <a:off x="2388961" y="4838814"/>
            <a:ext cx="45475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dirty="0">
                <a:solidFill>
                  <a:srgbClr val="45A5AF"/>
                </a:solidFill>
                <a:latin typeface="源柔ゴシック Heavy" panose="020B0702020203020207" pitchFamily="50" charset="-128"/>
                <a:ea typeface="源柔ゴシック Heavy" panose="020B0702020203020207" pitchFamily="50" charset="-128"/>
                <a:cs typeface="源柔ゴシック Heavy" panose="020B0702020203020207" pitchFamily="50" charset="-128"/>
              </a:rPr>
              <a:t>Agriculture monitoring</a:t>
            </a:r>
            <a:endParaRPr lang="ja-JP" altLang="en-US" sz="2000" dirty="0">
              <a:solidFill>
                <a:srgbClr val="45A5AF"/>
              </a:solidFill>
              <a:latin typeface="源柔ゴシック Heavy" panose="020B0702020203020207" pitchFamily="50" charset="-128"/>
              <a:ea typeface="源柔ゴシック Heavy" panose="020B0702020203020207" pitchFamily="50" charset="-128"/>
              <a:cs typeface="源柔ゴシック Heavy" panose="020B0702020203020207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DC2FEC2-74DB-DC35-EE90-9C5F7144E0E7}"/>
              </a:ext>
            </a:extLst>
          </p:cNvPr>
          <p:cNvSpPr txBox="1"/>
          <p:nvPr/>
        </p:nvSpPr>
        <p:spPr>
          <a:xfrm>
            <a:off x="7561541" y="4037859"/>
            <a:ext cx="35240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dirty="0">
                <a:solidFill>
                  <a:srgbClr val="45A5AF"/>
                </a:solidFill>
                <a:latin typeface="源柔ゴシック Heavy" panose="020B0702020203020207" pitchFamily="50" charset="-128"/>
                <a:ea typeface="源柔ゴシック Heavy" panose="020B0702020203020207" pitchFamily="50" charset="-128"/>
                <a:cs typeface="源柔ゴシック Heavy" panose="020B0702020203020207" pitchFamily="50" charset="-128"/>
              </a:rPr>
              <a:t>Forest monitoring</a:t>
            </a:r>
            <a:endParaRPr lang="ja-JP" altLang="en-US" sz="2000" dirty="0">
              <a:solidFill>
                <a:srgbClr val="45A5AF"/>
              </a:solidFill>
              <a:latin typeface="源柔ゴシック Heavy" panose="020B0702020203020207" pitchFamily="50" charset="-128"/>
              <a:ea typeface="源柔ゴシック Heavy" panose="020B0702020203020207" pitchFamily="50" charset="-128"/>
              <a:cs typeface="源柔ゴシック Heavy" panose="020B0702020203020207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FF0F545-8763-ACBE-52A4-1CD53DA9DCD8}"/>
              </a:ext>
            </a:extLst>
          </p:cNvPr>
          <p:cNvSpPr txBox="1"/>
          <p:nvPr/>
        </p:nvSpPr>
        <p:spPr>
          <a:xfrm>
            <a:off x="7550654" y="3243043"/>
            <a:ext cx="31785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dirty="0">
                <a:solidFill>
                  <a:srgbClr val="45A5AF"/>
                </a:solidFill>
                <a:latin typeface="源柔ゴシック Heavy" panose="020B0702020203020207" pitchFamily="50" charset="-128"/>
                <a:ea typeface="源柔ゴシック Heavy" panose="020B0702020203020207" pitchFamily="50" charset="-128"/>
                <a:cs typeface="源柔ゴシック Heavy" panose="020B0702020203020207" pitchFamily="50" charset="-128"/>
              </a:rPr>
              <a:t>Infrastructure monitoring</a:t>
            </a:r>
            <a:endParaRPr lang="ja-JP" altLang="en-US" sz="2000" dirty="0">
              <a:solidFill>
                <a:srgbClr val="45A5AF"/>
              </a:solidFill>
              <a:latin typeface="源柔ゴシック Heavy" panose="020B0702020203020207" pitchFamily="50" charset="-128"/>
              <a:ea typeface="源柔ゴシック Heavy" panose="020B0702020203020207" pitchFamily="50" charset="-128"/>
              <a:cs typeface="源柔ゴシック Heavy" panose="020B0702020203020207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425BAC1-A560-0DDA-C7D8-BDCD1A5B9468}"/>
              </a:ext>
            </a:extLst>
          </p:cNvPr>
          <p:cNvSpPr txBox="1"/>
          <p:nvPr/>
        </p:nvSpPr>
        <p:spPr>
          <a:xfrm>
            <a:off x="7572333" y="4764887"/>
            <a:ext cx="20564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dirty="0">
                <a:solidFill>
                  <a:srgbClr val="45A5AF"/>
                </a:solidFill>
                <a:latin typeface="源柔ゴシック Heavy" panose="020B0702020203020207" pitchFamily="50" charset="-128"/>
                <a:ea typeface="源柔ゴシック Heavy" panose="020B0702020203020207" pitchFamily="50" charset="-128"/>
                <a:cs typeface="源柔ゴシック Heavy" panose="020B0702020203020207" pitchFamily="50" charset="-128"/>
              </a:rPr>
              <a:t>remote island surveillance</a:t>
            </a:r>
          </a:p>
        </p:txBody>
      </p:sp>
      <p:pic>
        <p:nvPicPr>
          <p:cNvPr id="37" name="図 36">
            <a:extLst>
              <a:ext uri="{FF2B5EF4-FFF2-40B4-BE49-F238E27FC236}">
                <a16:creationId xmlns:a16="http://schemas.microsoft.com/office/drawing/2014/main" id="{21432243-BCDF-A452-9425-1FF28BA09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764" y="3020011"/>
            <a:ext cx="598034" cy="605636"/>
          </a:xfrm>
          <a:prstGeom prst="rect">
            <a:avLst/>
          </a:prstGeom>
        </p:spPr>
      </p:pic>
      <p:pic>
        <p:nvPicPr>
          <p:cNvPr id="57" name="図 56">
            <a:extLst>
              <a:ext uri="{FF2B5EF4-FFF2-40B4-BE49-F238E27FC236}">
                <a16:creationId xmlns:a16="http://schemas.microsoft.com/office/drawing/2014/main" id="{36A76A07-52B6-F90D-8A0D-0EE208F1AB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2764" y="3835503"/>
            <a:ext cx="639200" cy="612677"/>
          </a:xfrm>
          <a:prstGeom prst="rect">
            <a:avLst/>
          </a:prstGeom>
        </p:spPr>
      </p:pic>
      <p:pic>
        <p:nvPicPr>
          <p:cNvPr id="59" name="図 58">
            <a:extLst>
              <a:ext uri="{FF2B5EF4-FFF2-40B4-BE49-F238E27FC236}">
                <a16:creationId xmlns:a16="http://schemas.microsoft.com/office/drawing/2014/main" id="{8FE7B06C-15BC-E6CC-8826-39EAC6C33E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158" y="4687845"/>
            <a:ext cx="598034" cy="609007"/>
          </a:xfrm>
          <a:prstGeom prst="rect">
            <a:avLst/>
          </a:prstGeom>
        </p:spPr>
      </p:pic>
      <p:pic>
        <p:nvPicPr>
          <p:cNvPr id="61" name="図 60">
            <a:extLst>
              <a:ext uri="{FF2B5EF4-FFF2-40B4-BE49-F238E27FC236}">
                <a16:creationId xmlns:a16="http://schemas.microsoft.com/office/drawing/2014/main" id="{4562EFA8-9A4C-E320-75E7-E3CEE4F8D3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9568" y="3020011"/>
            <a:ext cx="677621" cy="689304"/>
          </a:xfrm>
          <a:prstGeom prst="rect">
            <a:avLst/>
          </a:prstGeom>
        </p:spPr>
      </p:pic>
      <p:pic>
        <p:nvPicPr>
          <p:cNvPr id="66" name="図 65">
            <a:extLst>
              <a:ext uri="{FF2B5EF4-FFF2-40B4-BE49-F238E27FC236}">
                <a16:creationId xmlns:a16="http://schemas.microsoft.com/office/drawing/2014/main" id="{DC2734D2-EF37-3B1B-EAA3-BE95602B6B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8819" y="3929341"/>
            <a:ext cx="519117" cy="533405"/>
          </a:xfrm>
          <a:prstGeom prst="rect">
            <a:avLst/>
          </a:prstGeom>
        </p:spPr>
      </p:pic>
      <p:pic>
        <p:nvPicPr>
          <p:cNvPr id="68" name="図 67">
            <a:extLst>
              <a:ext uri="{FF2B5EF4-FFF2-40B4-BE49-F238E27FC236}">
                <a16:creationId xmlns:a16="http://schemas.microsoft.com/office/drawing/2014/main" id="{AFED3C1F-615B-B3A5-65D7-972709A612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8819" y="4668080"/>
            <a:ext cx="677621" cy="562947"/>
          </a:xfrm>
          <a:prstGeom prst="rect">
            <a:avLst/>
          </a:prstGeom>
        </p:spPr>
      </p:pic>
      <p:sp>
        <p:nvSpPr>
          <p:cNvPr id="71" name="正方形/長方形 70">
            <a:extLst>
              <a:ext uri="{FF2B5EF4-FFF2-40B4-BE49-F238E27FC236}">
                <a16:creationId xmlns:a16="http://schemas.microsoft.com/office/drawing/2014/main" id="{AA13FC72-24AF-8161-51ED-26C036DC51A4}"/>
              </a:ext>
            </a:extLst>
          </p:cNvPr>
          <p:cNvSpPr/>
          <p:nvPr/>
        </p:nvSpPr>
        <p:spPr>
          <a:xfrm>
            <a:off x="1055914" y="2645229"/>
            <a:ext cx="9673322" cy="3004457"/>
          </a:xfrm>
          <a:prstGeom prst="rect">
            <a:avLst/>
          </a:prstGeom>
          <a:noFill/>
          <a:ln w="28575">
            <a:solidFill>
              <a:srgbClr val="BFB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05D51931-A410-DF4B-0C83-2E14A9B5ADCD}"/>
              </a:ext>
            </a:extLst>
          </p:cNvPr>
          <p:cNvSpPr txBox="1"/>
          <p:nvPr/>
        </p:nvSpPr>
        <p:spPr>
          <a:xfrm>
            <a:off x="792538" y="2537332"/>
            <a:ext cx="113379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solidFill>
                  <a:srgbClr val="4091A5"/>
                </a:solidFill>
                <a:latin typeface="源柔ゴシック Heavy" panose="020B0702020203020207" pitchFamily="50" charset="-128"/>
                <a:ea typeface="源柔ゴシック Heavy" panose="020B0702020203020207" pitchFamily="50" charset="-128"/>
                <a:cs typeface="源柔ゴシック Heavy" panose="020B0702020203020207" pitchFamily="50" charset="-128"/>
              </a:rPr>
              <a:t>Example</a:t>
            </a:r>
            <a:endParaRPr kumimoji="1" lang="ja-JP" altLang="en-US" sz="1600" b="1" dirty="0">
              <a:solidFill>
                <a:srgbClr val="4091A5"/>
              </a:solidFill>
              <a:latin typeface="源柔ゴシック Heavy" panose="020B0702020203020207" pitchFamily="50" charset="-128"/>
              <a:ea typeface="源柔ゴシック Heavy" panose="020B0702020203020207" pitchFamily="50" charset="-128"/>
              <a:cs typeface="源柔ゴシック Heavy" panose="020B0702020203020207" pitchFamily="50" charset="-128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68DBB82-642B-375B-1528-F85F5BEB658E}"/>
              </a:ext>
            </a:extLst>
          </p:cNvPr>
          <p:cNvGrpSpPr/>
          <p:nvPr/>
        </p:nvGrpSpPr>
        <p:grpSpPr>
          <a:xfrm>
            <a:off x="66814" y="6391112"/>
            <a:ext cx="4201620" cy="428919"/>
            <a:chOff x="79079" y="6332475"/>
            <a:chExt cx="4201620" cy="428919"/>
          </a:xfrm>
        </p:grpSpPr>
        <p:sp>
          <p:nvSpPr>
            <p:cNvPr id="5" name="フッター プレースホルダー 1">
              <a:extLst>
                <a:ext uri="{FF2B5EF4-FFF2-40B4-BE49-F238E27FC236}">
                  <a16:creationId xmlns:a16="http://schemas.microsoft.com/office/drawing/2014/main" id="{C9498F2D-282C-6FA4-0104-E5F7512FF6F0}"/>
                </a:ext>
              </a:extLst>
            </p:cNvPr>
            <p:cNvSpPr txBox="1">
              <a:spLocks/>
            </p:cNvSpPr>
            <p:nvPr/>
          </p:nvSpPr>
          <p:spPr>
            <a:xfrm>
              <a:off x="79079" y="6522014"/>
              <a:ext cx="4201620" cy="239380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ctr" defTabSz="457200" rtl="0" eaLnBrk="1" latinLnBrk="0" hangingPunct="1">
                <a:defRPr sz="1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ja-JP" sz="800" b="1" dirty="0">
                  <a:solidFill>
                    <a:srgbClr val="45A5AF"/>
                  </a:solidFill>
                  <a:latin typeface="Century Gothic" panose="020B0502020202020204" pitchFamily="34" charset="0"/>
                </a:rPr>
                <a:t>Copyright © 2024 New Space Intelligence Inc. All rights reserved. </a:t>
              </a:r>
              <a:endParaRPr lang="ja-JP" altLang="en-US" sz="800" b="1" dirty="0">
                <a:solidFill>
                  <a:srgbClr val="45A5AF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585C8C24-2B0C-D0B9-2BDE-1126AB983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021" y="6332475"/>
              <a:ext cx="364866" cy="239380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3B15E8E3-B310-5110-E372-D1609722E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887" y="6427030"/>
              <a:ext cx="1268260" cy="150606"/>
            </a:xfrm>
            <a:prstGeom prst="rect">
              <a:avLst/>
            </a:prstGeom>
          </p:spPr>
        </p:pic>
      </p:grpSp>
      <p:sp>
        <p:nvSpPr>
          <p:cNvPr id="3" name="フッター プレースホルダー 1">
            <a:extLst>
              <a:ext uri="{FF2B5EF4-FFF2-40B4-BE49-F238E27FC236}">
                <a16:creationId xmlns:a16="http://schemas.microsoft.com/office/drawing/2014/main" id="{8F7A53BA-D528-EFA5-6F06-FACB17236AEE}"/>
              </a:ext>
            </a:extLst>
          </p:cNvPr>
          <p:cNvSpPr txBox="1">
            <a:spLocks/>
          </p:cNvSpPr>
          <p:nvPr/>
        </p:nvSpPr>
        <p:spPr>
          <a:xfrm>
            <a:off x="11432708" y="6614873"/>
            <a:ext cx="681207" cy="2252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800" b="1" dirty="0">
                <a:solidFill>
                  <a:srgbClr val="45A5AF"/>
                </a:solidFill>
                <a:latin typeface="Century Gothic" panose="020B0502020202020204" pitchFamily="34" charset="0"/>
              </a:rPr>
              <a:t>Slide #</a:t>
            </a:r>
            <a:fld id="{CEF0DE87-1B56-F944-BA1C-15A496C34080}" type="slidenum">
              <a:rPr lang="en-US" altLang="ja-JP" sz="800" b="1" smtClean="0">
                <a:solidFill>
                  <a:srgbClr val="45A5AF"/>
                </a:solidFill>
                <a:latin typeface="Century Gothic" panose="020B0502020202020204" pitchFamily="34" charset="0"/>
              </a:rPr>
              <a:t>6</a:t>
            </a:fld>
            <a:endParaRPr lang="ja-JP" altLang="en-US" sz="800" b="1" dirty="0">
              <a:solidFill>
                <a:srgbClr val="45A5A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2" descr="CEOS Logo | CEOS | Committee on Earth Observation Satellites">
            <a:extLst>
              <a:ext uri="{FF2B5EF4-FFF2-40B4-BE49-F238E27FC236}">
                <a16:creationId xmlns:a16="http://schemas.microsoft.com/office/drawing/2014/main" id="{35DC836F-CEF1-5E29-577D-9A8BEA61EB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81"/>
          <a:stretch/>
        </p:blipFill>
        <p:spPr bwMode="auto">
          <a:xfrm>
            <a:off x="10728623" y="-6526"/>
            <a:ext cx="1463377" cy="57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858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1">
            <a:extLst>
              <a:ext uri="{FF2B5EF4-FFF2-40B4-BE49-F238E27FC236}">
                <a16:creationId xmlns:a16="http://schemas.microsoft.com/office/drawing/2014/main" id="{DD62A2F9-E60F-6D41-8F61-8FB0EACE8F49}"/>
              </a:ext>
            </a:extLst>
          </p:cNvPr>
          <p:cNvSpPr txBox="1">
            <a:spLocks/>
          </p:cNvSpPr>
          <p:nvPr/>
        </p:nvSpPr>
        <p:spPr>
          <a:xfrm>
            <a:off x="201346" y="6617506"/>
            <a:ext cx="5468257" cy="2050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b="1" dirty="0">
                <a:solidFill>
                  <a:srgbClr val="45A5AF"/>
                </a:solidFill>
              </a:rPr>
              <a:t>Copyright © 2024 New Space Intelligence Inc. All rights reserved. </a:t>
            </a:r>
            <a:endParaRPr lang="ja-JP" altLang="en-US" b="1" dirty="0">
              <a:solidFill>
                <a:srgbClr val="45A5AF"/>
              </a:solidFill>
            </a:endParaRPr>
          </a:p>
        </p:txBody>
      </p:sp>
      <p:pic>
        <p:nvPicPr>
          <p:cNvPr id="10" name="Screenshot 2566-10-26 at 16.01.28.png" descr="Screenshot 2566-10-26 at 16.01.28.png">
            <a:extLst>
              <a:ext uri="{FF2B5EF4-FFF2-40B4-BE49-F238E27FC236}">
                <a16:creationId xmlns:a16="http://schemas.microsoft.com/office/drawing/2014/main" id="{DF07E048-2744-AF25-A3C4-7F3310018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330" y="917634"/>
            <a:ext cx="9171648" cy="553151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AF69F32-74E8-167D-B55F-0FA2AD0E2588}"/>
              </a:ext>
            </a:extLst>
          </p:cNvPr>
          <p:cNvSpPr/>
          <p:nvPr/>
        </p:nvSpPr>
        <p:spPr>
          <a:xfrm flipV="1">
            <a:off x="0" y="646518"/>
            <a:ext cx="2615979" cy="205057"/>
          </a:xfrm>
          <a:prstGeom prst="rect">
            <a:avLst/>
          </a:prstGeom>
          <a:solidFill>
            <a:srgbClr val="45A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BEBFC50E-3859-521C-62F6-0AAF5D3F2C4A}"/>
              </a:ext>
            </a:extLst>
          </p:cNvPr>
          <p:cNvSpPr txBox="1">
            <a:spLocks/>
          </p:cNvSpPr>
          <p:nvPr/>
        </p:nvSpPr>
        <p:spPr>
          <a:xfrm>
            <a:off x="122751" y="-69993"/>
            <a:ext cx="11807890" cy="1020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3200" b="1" dirty="0">
              <a:solidFill>
                <a:srgbClr val="2E6CA4"/>
              </a:solidFill>
              <a:latin typeface="源柔ゴシック Heavy" panose="020B0702020203020207" pitchFamily="50" charset="-128"/>
              <a:ea typeface="源柔ゴシック Heavy" panose="020B0702020203020207" pitchFamily="50" charset="-128"/>
              <a:cs typeface="源柔ゴシック Heavy" panose="020B0702020203020207" pitchFamily="50" charset="-128"/>
            </a:endParaRP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252A2EC6-E6CD-B208-9459-54AD2486338F}"/>
              </a:ext>
            </a:extLst>
          </p:cNvPr>
          <p:cNvSpPr txBox="1">
            <a:spLocks/>
          </p:cNvSpPr>
          <p:nvPr/>
        </p:nvSpPr>
        <p:spPr>
          <a:xfrm>
            <a:off x="146020" y="-87465"/>
            <a:ext cx="9244013" cy="1020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b="1" dirty="0">
                <a:solidFill>
                  <a:srgbClr val="2E6CA4"/>
                </a:solidFill>
                <a:latin typeface="源柔ゴシックL Heavy" panose="020B0702020203020207" pitchFamily="50" charset="-128"/>
                <a:ea typeface="源柔ゴシックL Heavy" panose="020B0702020203020207" pitchFamily="50" charset="-128"/>
                <a:cs typeface="源柔ゴシックL Heavy" panose="020B0702020203020207" pitchFamily="50" charset="-128"/>
              </a:rPr>
              <a:t>Satellite Data Pipeline</a:t>
            </a:r>
            <a:endParaRPr lang="ja-JP" altLang="en-US" sz="3200" b="1" dirty="0">
              <a:solidFill>
                <a:srgbClr val="2E6CA4"/>
              </a:solidFill>
              <a:latin typeface="源柔ゴシックL Heavy" panose="020B0702020203020207" pitchFamily="50" charset="-128"/>
              <a:ea typeface="源柔ゴシックL Heavy" panose="020B0702020203020207" pitchFamily="50" charset="-128"/>
              <a:cs typeface="源柔ゴシックL Heavy" panose="020B0702020203020207" pitchFamily="50" charset="-128"/>
            </a:endParaRPr>
          </a:p>
        </p:txBody>
      </p:sp>
      <p:sp>
        <p:nvSpPr>
          <p:cNvPr id="5" name="フッター プレースホルダー 1">
            <a:extLst>
              <a:ext uri="{FF2B5EF4-FFF2-40B4-BE49-F238E27FC236}">
                <a16:creationId xmlns:a16="http://schemas.microsoft.com/office/drawing/2014/main" id="{F10DB590-6A71-36DF-209C-AED8AA683FF3}"/>
              </a:ext>
            </a:extLst>
          </p:cNvPr>
          <p:cNvSpPr txBox="1">
            <a:spLocks/>
          </p:cNvSpPr>
          <p:nvPr/>
        </p:nvSpPr>
        <p:spPr>
          <a:xfrm>
            <a:off x="11432708" y="6614873"/>
            <a:ext cx="681207" cy="2252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800" b="1" dirty="0">
                <a:solidFill>
                  <a:srgbClr val="45A5AF"/>
                </a:solidFill>
                <a:latin typeface="Century Gothic" panose="020B0502020202020204" pitchFamily="34" charset="0"/>
              </a:rPr>
              <a:t>Slide #</a:t>
            </a:r>
            <a:fld id="{CEF0DE87-1B56-F944-BA1C-15A496C34080}" type="slidenum">
              <a:rPr lang="en-US" altLang="ja-JP" sz="800" b="1" smtClean="0">
                <a:solidFill>
                  <a:srgbClr val="45A5AF"/>
                </a:solidFill>
                <a:latin typeface="Century Gothic" panose="020B0502020202020204" pitchFamily="34" charset="0"/>
              </a:rPr>
              <a:t>7</a:t>
            </a:fld>
            <a:endParaRPr lang="ja-JP" altLang="en-US" sz="800" b="1" dirty="0">
              <a:solidFill>
                <a:srgbClr val="45A5A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2" descr="CEOS Logo | CEOS | Committee on Earth Observation Satellites">
            <a:extLst>
              <a:ext uri="{FF2B5EF4-FFF2-40B4-BE49-F238E27FC236}">
                <a16:creationId xmlns:a16="http://schemas.microsoft.com/office/drawing/2014/main" id="{95FB3E7D-F19E-90B0-9391-75A28BF8C6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81"/>
          <a:stretch/>
        </p:blipFill>
        <p:spPr bwMode="auto">
          <a:xfrm>
            <a:off x="10728623" y="-6526"/>
            <a:ext cx="1463377" cy="57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462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ッター プレースホルダー 1">
            <a:extLst>
              <a:ext uri="{FF2B5EF4-FFF2-40B4-BE49-F238E27FC236}">
                <a16:creationId xmlns:a16="http://schemas.microsoft.com/office/drawing/2014/main" id="{8ADBBB79-1A54-03CE-3613-5C2EF04006C7}"/>
              </a:ext>
            </a:extLst>
          </p:cNvPr>
          <p:cNvSpPr txBox="1">
            <a:spLocks/>
          </p:cNvSpPr>
          <p:nvPr/>
        </p:nvSpPr>
        <p:spPr>
          <a:xfrm>
            <a:off x="201346" y="6617506"/>
            <a:ext cx="5468257" cy="2050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b="1" dirty="0">
                <a:solidFill>
                  <a:srgbClr val="45A5AF"/>
                </a:solidFill>
              </a:rPr>
              <a:t>Copyright © 2024 New Space Intelligence Inc. All rights reserved. </a:t>
            </a:r>
            <a:endParaRPr lang="ja-JP" altLang="en-US" b="1" dirty="0">
              <a:solidFill>
                <a:srgbClr val="45A5AF"/>
              </a:solidFill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429ADA19-F13D-EF4F-D2DD-BBB50B941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3932" y="2356398"/>
            <a:ext cx="8752114" cy="379853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55FADD7-739C-C147-4954-E736F84B16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286" y="4013612"/>
            <a:ext cx="2820008" cy="244984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6CA02833-0018-36ED-7548-1E10B668C3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830" y="2031308"/>
            <a:ext cx="2798464" cy="1795005"/>
          </a:xfrm>
          <a:prstGeom prst="rect">
            <a:avLst/>
          </a:prstGeom>
        </p:spPr>
      </p:pic>
      <p:sp>
        <p:nvSpPr>
          <p:cNvPr id="11" name="矢印: 下 10">
            <a:extLst>
              <a:ext uri="{FF2B5EF4-FFF2-40B4-BE49-F238E27FC236}">
                <a16:creationId xmlns:a16="http://schemas.microsoft.com/office/drawing/2014/main" id="{0BC0920A-95B4-FAF0-89C0-0A8FAD239B94}"/>
              </a:ext>
            </a:extLst>
          </p:cNvPr>
          <p:cNvSpPr/>
          <p:nvPr/>
        </p:nvSpPr>
        <p:spPr>
          <a:xfrm>
            <a:off x="966401" y="3740183"/>
            <a:ext cx="1584960" cy="82310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水田</a:t>
            </a:r>
            <a:endParaRPr kumimoji="1" lang="en-US" altLang="ja-JP" dirty="0"/>
          </a:p>
          <a:p>
            <a:pPr algn="ctr"/>
            <a:r>
              <a:rPr kumimoji="1" lang="ja-JP" altLang="en-US" dirty="0"/>
              <a:t>成長</a:t>
            </a: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3044DA68-6646-8FDD-02EB-52F2C0BE4266}"/>
              </a:ext>
            </a:extLst>
          </p:cNvPr>
          <p:cNvCxnSpPr>
            <a:cxnSpLocks/>
          </p:cNvCxnSpPr>
          <p:nvPr/>
        </p:nvCxnSpPr>
        <p:spPr>
          <a:xfrm>
            <a:off x="2807788" y="3246796"/>
            <a:ext cx="401519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4F6CA11-081F-0976-C463-0505FB7EE43E}"/>
              </a:ext>
            </a:extLst>
          </p:cNvPr>
          <p:cNvSpPr txBox="1"/>
          <p:nvPr/>
        </p:nvSpPr>
        <p:spPr>
          <a:xfrm>
            <a:off x="6274340" y="6352143"/>
            <a:ext cx="3553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16C4B7"/>
                </a:solidFill>
              </a:rPr>
              <a:t>Time series change: </a:t>
            </a:r>
            <a:r>
              <a:rPr kumimoji="1" lang="en-US" altLang="ja-JP" b="1" dirty="0" err="1">
                <a:solidFill>
                  <a:srgbClr val="16C4B7"/>
                </a:solidFill>
              </a:rPr>
              <a:t>mNDWI</a:t>
            </a:r>
            <a:endParaRPr kumimoji="1" lang="ja-JP" altLang="en-US" b="1" dirty="0">
              <a:solidFill>
                <a:srgbClr val="16C4B7"/>
              </a:solidFill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CE704598-0A45-9D43-02E3-3152B095E0B7}"/>
              </a:ext>
            </a:extLst>
          </p:cNvPr>
          <p:cNvSpPr/>
          <p:nvPr/>
        </p:nvSpPr>
        <p:spPr>
          <a:xfrm>
            <a:off x="5408656" y="4666004"/>
            <a:ext cx="944063" cy="1229695"/>
          </a:xfrm>
          <a:prstGeom prst="rect">
            <a:avLst/>
          </a:prstGeom>
          <a:solidFill>
            <a:srgbClr val="FBE5D6">
              <a:alpha val="4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28EA9060-A4A7-79DA-F9F8-0BFB78CE36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286" y="4002595"/>
            <a:ext cx="2820008" cy="2449841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8A11F323-2F58-BA02-B710-48018D29E3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830" y="2020291"/>
            <a:ext cx="2798464" cy="1795005"/>
          </a:xfrm>
          <a:prstGeom prst="rect">
            <a:avLst/>
          </a:prstGeom>
        </p:spPr>
      </p:pic>
      <p:sp>
        <p:nvSpPr>
          <p:cNvPr id="20" name="矢印: 下 19">
            <a:extLst>
              <a:ext uri="{FF2B5EF4-FFF2-40B4-BE49-F238E27FC236}">
                <a16:creationId xmlns:a16="http://schemas.microsoft.com/office/drawing/2014/main" id="{CCBB2BE9-5068-BFFF-FE36-211848BA355B}"/>
              </a:ext>
            </a:extLst>
          </p:cNvPr>
          <p:cNvSpPr/>
          <p:nvPr/>
        </p:nvSpPr>
        <p:spPr>
          <a:xfrm>
            <a:off x="686780" y="3586131"/>
            <a:ext cx="1979999" cy="97248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" altLang="ja-JP" dirty="0"/>
              <a:t>rice field growth</a:t>
            </a:r>
            <a:endParaRPr kumimoji="1" lang="ja-JP" altLang="en-US" dirty="0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A573E5BE-D339-2A24-7899-014FE786F1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1151" y="1493482"/>
            <a:ext cx="3142097" cy="661494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21BF7C4-264F-CFF3-2479-67BA160F37E5}"/>
              </a:ext>
            </a:extLst>
          </p:cNvPr>
          <p:cNvSpPr/>
          <p:nvPr/>
        </p:nvSpPr>
        <p:spPr>
          <a:xfrm flipV="1">
            <a:off x="0" y="646518"/>
            <a:ext cx="2615979" cy="205057"/>
          </a:xfrm>
          <a:prstGeom prst="rect">
            <a:avLst/>
          </a:prstGeom>
          <a:solidFill>
            <a:srgbClr val="45A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1" name="タイトル 1">
            <a:extLst>
              <a:ext uri="{FF2B5EF4-FFF2-40B4-BE49-F238E27FC236}">
                <a16:creationId xmlns:a16="http://schemas.microsoft.com/office/drawing/2014/main" id="{FC0B6E14-8859-E68D-D063-EB04AF4B1817}"/>
              </a:ext>
            </a:extLst>
          </p:cNvPr>
          <p:cNvSpPr txBox="1">
            <a:spLocks/>
          </p:cNvSpPr>
          <p:nvPr/>
        </p:nvSpPr>
        <p:spPr>
          <a:xfrm>
            <a:off x="146020" y="-87465"/>
            <a:ext cx="9244013" cy="1020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b="1" dirty="0">
                <a:solidFill>
                  <a:srgbClr val="2E6CA4"/>
                </a:solidFill>
                <a:latin typeface="源柔ゴシックL Heavy" panose="020B0702020203020207" pitchFamily="50" charset="-128"/>
                <a:ea typeface="源柔ゴシックL Heavy" panose="020B0702020203020207" pitchFamily="50" charset="-128"/>
                <a:cs typeface="源柔ゴシックL Heavy" panose="020B0702020203020207" pitchFamily="50" charset="-128"/>
              </a:rPr>
              <a:t>Satellite Data Pipeline</a:t>
            </a:r>
            <a:endParaRPr lang="ja-JP" altLang="en-US" sz="3200" b="1" dirty="0">
              <a:solidFill>
                <a:srgbClr val="2E6CA4"/>
              </a:solidFill>
              <a:latin typeface="源柔ゴシックL Heavy" panose="020B0702020203020207" pitchFamily="50" charset="-128"/>
              <a:ea typeface="源柔ゴシックL Heavy" panose="020B0702020203020207" pitchFamily="50" charset="-128"/>
              <a:cs typeface="源柔ゴシックL Heavy" panose="020B0702020203020207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B56106A-44C0-67DA-ED0B-56CD7320658C}"/>
              </a:ext>
            </a:extLst>
          </p:cNvPr>
          <p:cNvSpPr txBox="1"/>
          <p:nvPr/>
        </p:nvSpPr>
        <p:spPr>
          <a:xfrm>
            <a:off x="5325233" y="6060769"/>
            <a:ext cx="1898214" cy="264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altLang="ja-JP" sz="1600" b="1" dirty="0">
                <a:solidFill>
                  <a:srgbClr val="FF0000"/>
                </a:solidFill>
                <a:latin typeface="源柔ゴシックL Heavy" panose="020B0702020203020207" pitchFamily="50" charset="-128"/>
                <a:ea typeface="源柔ゴシックL Heavy" panose="020B0702020203020207" pitchFamily="50" charset="-128"/>
                <a:cs typeface="源柔ゴシックL Heavy" panose="020B0702020203020207" pitchFamily="50" charset="-128"/>
              </a:rPr>
              <a:t>Paddy Field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15768C3-C014-727D-1A0F-9992B2F5EE92}"/>
              </a:ext>
            </a:extLst>
          </p:cNvPr>
          <p:cNvSpPr txBox="1"/>
          <p:nvPr/>
        </p:nvSpPr>
        <p:spPr>
          <a:xfrm>
            <a:off x="286764" y="1096141"/>
            <a:ext cx="12131910" cy="293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altLang="ja-JP" sz="2400" b="1" dirty="0">
                <a:solidFill>
                  <a:srgbClr val="0070C0"/>
                </a:solidFill>
                <a:latin typeface="源柔ゴシックL Heavy" panose="020B0702020203020207" pitchFamily="50" charset="-128"/>
                <a:ea typeface="源柔ゴシックL Heavy" panose="020B0702020203020207" pitchFamily="50" charset="-128"/>
                <a:cs typeface="源柔ゴシックL Heavy" panose="020B0702020203020207" pitchFamily="50" charset="-128"/>
              </a:rPr>
              <a:t>Systematization of change detection method using time-series optical images</a:t>
            </a: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C41DB7BF-6D92-1324-1B73-BD268F6FAFE7}"/>
              </a:ext>
            </a:extLst>
          </p:cNvPr>
          <p:cNvSpPr txBox="1">
            <a:spLocks/>
          </p:cNvSpPr>
          <p:nvPr/>
        </p:nvSpPr>
        <p:spPr>
          <a:xfrm>
            <a:off x="11432708" y="6614873"/>
            <a:ext cx="681207" cy="2252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800" b="1" dirty="0">
                <a:solidFill>
                  <a:srgbClr val="45A5AF"/>
                </a:solidFill>
                <a:latin typeface="Century Gothic" panose="020B0502020202020204" pitchFamily="34" charset="0"/>
              </a:rPr>
              <a:t>Slide #</a:t>
            </a:r>
            <a:fld id="{CEF0DE87-1B56-F944-BA1C-15A496C34080}" type="slidenum">
              <a:rPr lang="en-US" altLang="ja-JP" sz="800" b="1" smtClean="0">
                <a:solidFill>
                  <a:srgbClr val="45A5AF"/>
                </a:solidFill>
                <a:latin typeface="Century Gothic" panose="020B0502020202020204" pitchFamily="34" charset="0"/>
              </a:rPr>
              <a:t>8</a:t>
            </a:fld>
            <a:endParaRPr lang="ja-JP" altLang="en-US" sz="800" b="1" dirty="0">
              <a:solidFill>
                <a:srgbClr val="45A5A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 descr="CEOS Logo | CEOS | Committee on Earth Observation Satellites">
            <a:extLst>
              <a:ext uri="{FF2B5EF4-FFF2-40B4-BE49-F238E27FC236}">
                <a16:creationId xmlns:a16="http://schemas.microsoft.com/office/drawing/2014/main" id="{93CA21C9-DBE0-461F-06A4-EDFA1F5F3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81"/>
          <a:stretch/>
        </p:blipFill>
        <p:spPr bwMode="auto">
          <a:xfrm>
            <a:off x="10728623" y="-6526"/>
            <a:ext cx="1463377" cy="57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040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C9DFB330-F6B6-4659-4C52-6B955F32EE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343" y="1968282"/>
            <a:ext cx="8752114" cy="4090662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88B2F8E3-667E-64F0-B1C4-A1CF4186A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412" y="4013613"/>
            <a:ext cx="2921150" cy="2159111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122AFA12-F5B8-3860-CEBC-EB49906E6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830" y="1968282"/>
            <a:ext cx="2798464" cy="1921058"/>
          </a:xfrm>
          <a:prstGeom prst="rect">
            <a:avLst/>
          </a:prstGeom>
        </p:spPr>
      </p:pic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969FCFDB-58B2-98B7-43F1-118DC6964EE7}"/>
              </a:ext>
            </a:extLst>
          </p:cNvPr>
          <p:cNvCxnSpPr>
            <a:cxnSpLocks/>
          </p:cNvCxnSpPr>
          <p:nvPr/>
        </p:nvCxnSpPr>
        <p:spPr>
          <a:xfrm>
            <a:off x="6871062" y="4685212"/>
            <a:ext cx="0" cy="12327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AA2CD999-3109-2BE5-3C4E-05427B2D1314}"/>
              </a:ext>
            </a:extLst>
          </p:cNvPr>
          <p:cNvSpPr txBox="1"/>
          <p:nvPr/>
        </p:nvSpPr>
        <p:spPr>
          <a:xfrm>
            <a:off x="6130830" y="5653649"/>
            <a:ext cx="1480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09-08</a:t>
            </a:r>
            <a:r>
              <a:rPr lang="ja-JP" altLang="en-US">
                <a:solidFill>
                  <a:srgbClr val="FF0000"/>
                </a:solidFill>
              </a:rPr>
              <a:t> </a:t>
            </a:r>
            <a:r>
              <a:rPr lang="en-US" altLang="ja-JP" dirty="0">
                <a:solidFill>
                  <a:srgbClr val="FF0000"/>
                </a:solidFill>
              </a:rPr>
              <a:t>Heavy Rain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C1B009AB-BCBB-823A-53B8-4DB821A9ABF6}"/>
              </a:ext>
            </a:extLst>
          </p:cNvPr>
          <p:cNvCxnSpPr>
            <a:cxnSpLocks/>
          </p:cNvCxnSpPr>
          <p:nvPr/>
        </p:nvCxnSpPr>
        <p:spPr>
          <a:xfrm flipV="1">
            <a:off x="2385153" y="2988733"/>
            <a:ext cx="4676047" cy="13126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56B08AE-2F68-5909-DDA7-C14949446F7C}"/>
              </a:ext>
            </a:extLst>
          </p:cNvPr>
          <p:cNvSpPr txBox="1"/>
          <p:nvPr/>
        </p:nvSpPr>
        <p:spPr>
          <a:xfrm>
            <a:off x="744522" y="1613927"/>
            <a:ext cx="78660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kern="1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Vegetation change(spot at </a:t>
            </a:r>
            <a:r>
              <a:rPr lang="en" altLang="ja-JP" sz="1800" b="1" kern="1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heavy rain disaster occurred)</a:t>
            </a:r>
            <a:endParaRPr lang="ja-JP" altLang="en-US" dirty="0"/>
          </a:p>
        </p:txBody>
      </p:sp>
      <p:sp>
        <p:nvSpPr>
          <p:cNvPr id="10" name="爆発: 8 pt 9">
            <a:extLst>
              <a:ext uri="{FF2B5EF4-FFF2-40B4-BE49-F238E27FC236}">
                <a16:creationId xmlns:a16="http://schemas.microsoft.com/office/drawing/2014/main" id="{607C429E-4074-4C9A-531F-E8A7D20F7B33}"/>
              </a:ext>
            </a:extLst>
          </p:cNvPr>
          <p:cNvSpPr/>
          <p:nvPr/>
        </p:nvSpPr>
        <p:spPr>
          <a:xfrm>
            <a:off x="6571000" y="5352517"/>
            <a:ext cx="300062" cy="406551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8BBBB8D-E869-BBDC-55FF-3B2287CED67B}"/>
              </a:ext>
            </a:extLst>
          </p:cNvPr>
          <p:cNvSpPr/>
          <p:nvPr/>
        </p:nvSpPr>
        <p:spPr>
          <a:xfrm flipV="1">
            <a:off x="0" y="646518"/>
            <a:ext cx="2615979" cy="205057"/>
          </a:xfrm>
          <a:prstGeom prst="rect">
            <a:avLst/>
          </a:prstGeom>
          <a:solidFill>
            <a:srgbClr val="45A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99A524C7-4ED1-21E9-E2AD-996008B638E4}"/>
              </a:ext>
            </a:extLst>
          </p:cNvPr>
          <p:cNvSpPr txBox="1">
            <a:spLocks/>
          </p:cNvSpPr>
          <p:nvPr/>
        </p:nvSpPr>
        <p:spPr>
          <a:xfrm>
            <a:off x="146020" y="-87465"/>
            <a:ext cx="9244013" cy="1020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b="1" dirty="0">
                <a:solidFill>
                  <a:srgbClr val="2E6CA4"/>
                </a:solidFill>
                <a:latin typeface="源柔ゴシックL Heavy" panose="020B0702020203020207" pitchFamily="50" charset="-128"/>
                <a:ea typeface="源柔ゴシックL Heavy" panose="020B0702020203020207" pitchFamily="50" charset="-128"/>
                <a:cs typeface="源柔ゴシックL Heavy" panose="020B0702020203020207" pitchFamily="50" charset="-128"/>
              </a:rPr>
              <a:t>Satellite Data Pipeline</a:t>
            </a:r>
            <a:endParaRPr lang="ja-JP" altLang="en-US" sz="3200" b="1" dirty="0">
              <a:solidFill>
                <a:srgbClr val="2E6CA4"/>
              </a:solidFill>
              <a:latin typeface="源柔ゴシックL Heavy" panose="020B0702020203020207" pitchFamily="50" charset="-128"/>
              <a:ea typeface="源柔ゴシックL Heavy" panose="020B0702020203020207" pitchFamily="50" charset="-128"/>
              <a:cs typeface="源柔ゴシックL Heavy" panose="020B0702020203020207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21D35F7-AC3E-3467-9C58-A2071A3C0A26}"/>
              </a:ext>
            </a:extLst>
          </p:cNvPr>
          <p:cNvSpPr txBox="1"/>
          <p:nvPr/>
        </p:nvSpPr>
        <p:spPr>
          <a:xfrm>
            <a:off x="0" y="1083332"/>
            <a:ext cx="12654536" cy="293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altLang="ja-JP" sz="2400" b="1" dirty="0">
                <a:solidFill>
                  <a:srgbClr val="0070C0"/>
                </a:solidFill>
                <a:latin typeface="源柔ゴシックL Heavy" panose="020B0702020203020207" pitchFamily="50" charset="-128"/>
                <a:ea typeface="源柔ゴシックL Heavy" panose="020B0702020203020207" pitchFamily="50" charset="-128"/>
                <a:cs typeface="源柔ゴシックL Heavy" panose="020B0702020203020207" pitchFamily="50" charset="-128"/>
              </a:rPr>
              <a:t>Selection of monitoring target area and implementation of ground measurements</a:t>
            </a:r>
          </a:p>
        </p:txBody>
      </p:sp>
      <p:sp>
        <p:nvSpPr>
          <p:cNvPr id="12" name="矢印: 下 19">
            <a:extLst>
              <a:ext uri="{FF2B5EF4-FFF2-40B4-BE49-F238E27FC236}">
                <a16:creationId xmlns:a16="http://schemas.microsoft.com/office/drawing/2014/main" id="{4B93919E-9466-C908-73D5-E8E9C7AEAFD6}"/>
              </a:ext>
            </a:extLst>
          </p:cNvPr>
          <p:cNvSpPr/>
          <p:nvPr/>
        </p:nvSpPr>
        <p:spPr>
          <a:xfrm>
            <a:off x="686780" y="3586131"/>
            <a:ext cx="1979999" cy="97248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71558B4-D07B-D4F2-9F09-4E71BBE6FF88}"/>
              </a:ext>
            </a:extLst>
          </p:cNvPr>
          <p:cNvSpPr txBox="1"/>
          <p:nvPr/>
        </p:nvSpPr>
        <p:spPr>
          <a:xfrm>
            <a:off x="838200" y="6333440"/>
            <a:ext cx="1898214" cy="264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altLang="ja-JP" sz="1600" b="1" dirty="0">
                <a:solidFill>
                  <a:srgbClr val="FF0000"/>
                </a:solidFill>
                <a:latin typeface="源柔ゴシックL Heavy" panose="020B0702020203020207" pitchFamily="50" charset="-128"/>
                <a:ea typeface="源柔ゴシックL Heavy" panose="020B0702020203020207" pitchFamily="50" charset="-128"/>
                <a:cs typeface="源柔ゴシックL Heavy" panose="020B0702020203020207" pitchFamily="50" charset="-128"/>
              </a:rPr>
              <a:t>After disaster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5A231B3-F44D-612E-7D67-A583BDC29681}"/>
              </a:ext>
            </a:extLst>
          </p:cNvPr>
          <p:cNvSpPr txBox="1"/>
          <p:nvPr/>
        </p:nvSpPr>
        <p:spPr>
          <a:xfrm>
            <a:off x="6234773" y="6250005"/>
            <a:ext cx="3553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92D050"/>
                </a:solidFill>
              </a:rPr>
              <a:t>Time series change: NDVI</a:t>
            </a:r>
            <a:endParaRPr kumimoji="1" lang="ja-JP" altLang="en-US" b="1" dirty="0">
              <a:solidFill>
                <a:srgbClr val="92D050"/>
              </a:solidFill>
            </a:endParaRP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A57C8EA3-465C-B1A8-25B6-E0BD1272DB22}"/>
              </a:ext>
            </a:extLst>
          </p:cNvPr>
          <p:cNvSpPr txBox="1">
            <a:spLocks/>
          </p:cNvSpPr>
          <p:nvPr/>
        </p:nvSpPr>
        <p:spPr>
          <a:xfrm>
            <a:off x="201346" y="6617506"/>
            <a:ext cx="5468257" cy="2050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b="1" dirty="0">
                <a:solidFill>
                  <a:srgbClr val="45A5AF"/>
                </a:solidFill>
              </a:rPr>
              <a:t>Copyright © 2024 New Space Intelligence Inc. All rights reserved. </a:t>
            </a:r>
            <a:endParaRPr lang="ja-JP" altLang="en-US" b="1" dirty="0">
              <a:solidFill>
                <a:srgbClr val="45A5AF"/>
              </a:solidFill>
            </a:endParaRPr>
          </a:p>
        </p:txBody>
      </p:sp>
      <p:sp>
        <p:nvSpPr>
          <p:cNvPr id="3" name="フッター プレースホルダー 1">
            <a:extLst>
              <a:ext uri="{FF2B5EF4-FFF2-40B4-BE49-F238E27FC236}">
                <a16:creationId xmlns:a16="http://schemas.microsoft.com/office/drawing/2014/main" id="{E9E8EE4D-9C4C-C384-4D7B-8287130B1DDD}"/>
              </a:ext>
            </a:extLst>
          </p:cNvPr>
          <p:cNvSpPr txBox="1">
            <a:spLocks/>
          </p:cNvSpPr>
          <p:nvPr/>
        </p:nvSpPr>
        <p:spPr>
          <a:xfrm>
            <a:off x="11432708" y="6614873"/>
            <a:ext cx="681207" cy="2252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800" b="1" dirty="0">
                <a:solidFill>
                  <a:srgbClr val="45A5AF"/>
                </a:solidFill>
                <a:latin typeface="Century Gothic" panose="020B0502020202020204" pitchFamily="34" charset="0"/>
              </a:rPr>
              <a:t>Slide #</a:t>
            </a:r>
            <a:fld id="{CEF0DE87-1B56-F944-BA1C-15A496C34080}" type="slidenum">
              <a:rPr lang="en-US" altLang="ja-JP" sz="800" b="1" smtClean="0">
                <a:solidFill>
                  <a:srgbClr val="45A5AF"/>
                </a:solidFill>
                <a:latin typeface="Century Gothic" panose="020B0502020202020204" pitchFamily="34" charset="0"/>
              </a:rPr>
              <a:t>9</a:t>
            </a:fld>
            <a:endParaRPr lang="ja-JP" altLang="en-US" sz="800" b="1" dirty="0">
              <a:solidFill>
                <a:srgbClr val="45A5A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2" descr="CEOS Logo | CEOS | Committee on Earth Observation Satellites">
            <a:extLst>
              <a:ext uri="{FF2B5EF4-FFF2-40B4-BE49-F238E27FC236}">
                <a16:creationId xmlns:a16="http://schemas.microsoft.com/office/drawing/2014/main" id="{0FDF804A-7FAD-52EE-E027-016B8710E1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81"/>
          <a:stretch/>
        </p:blipFill>
        <p:spPr bwMode="auto">
          <a:xfrm>
            <a:off x="10728623" y="-6526"/>
            <a:ext cx="1463377" cy="57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6694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2028</Words>
  <Application>Microsoft Office PowerPoint</Application>
  <PresentationFormat>ワイド画面</PresentationFormat>
  <Paragraphs>302</Paragraphs>
  <Slides>22</Slides>
  <Notes>21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38" baseType="lpstr">
      <vt:lpstr>Gill Sans</vt:lpstr>
      <vt:lpstr>URWPalladioL</vt:lpstr>
      <vt:lpstr>メイリオ</vt:lpstr>
      <vt:lpstr>源柔ゴシック ExtraLight</vt:lpstr>
      <vt:lpstr>源柔ゴシック Heavy</vt:lpstr>
      <vt:lpstr>源柔ゴシックL Heavy</vt:lpstr>
      <vt:lpstr>源柔ゴシック等幅 Regular</vt:lpstr>
      <vt:lpstr>游ゴシック</vt:lpstr>
      <vt:lpstr>游ゴシック Light</vt:lpstr>
      <vt:lpstr>游明朝</vt:lpstr>
      <vt:lpstr>Arial</vt:lpstr>
      <vt:lpstr>Calibri</vt:lpstr>
      <vt:lpstr>Century Gothic</vt:lpstr>
      <vt:lpstr>Roboto</vt:lpstr>
      <vt:lpstr>Rockwell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Y Nagai</dc:creator>
  <cp:lastModifiedBy>Dorj Ichikawa</cp:lastModifiedBy>
  <cp:revision>30</cp:revision>
  <cp:lastPrinted>2024-03-27T04:07:24Z</cp:lastPrinted>
  <dcterms:created xsi:type="dcterms:W3CDTF">2024-03-24T05:53:27Z</dcterms:created>
  <dcterms:modified xsi:type="dcterms:W3CDTF">2024-04-05T16:23:52Z</dcterms:modified>
</cp:coreProperties>
</file>