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Montserrat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22" Type="http://schemas.openxmlformats.org/officeDocument/2006/relationships/font" Target="fonts/MontserratMedium-bold.fntdata"/><Relationship Id="rId10" Type="http://schemas.openxmlformats.org/officeDocument/2006/relationships/slide" Target="slides/slide6.xml"/><Relationship Id="rId21" Type="http://schemas.openxmlformats.org/officeDocument/2006/relationships/font" Target="fonts/MontserratMedium-regular.fntdata"/><Relationship Id="rId13" Type="http://schemas.openxmlformats.org/officeDocument/2006/relationships/slide" Target="slides/slide9.xml"/><Relationship Id="rId24" Type="http://schemas.openxmlformats.org/officeDocument/2006/relationships/font" Target="fonts/MontserratMedium-boldItalic.fntdata"/><Relationship Id="rId12" Type="http://schemas.openxmlformats.org/officeDocument/2006/relationships/slide" Target="slides/slide8.xml"/><Relationship Id="rId23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2a53e9932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2a53e993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246842ee4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246842ee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246842ee4_0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246842ee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0246842ee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g30246842ee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0246842ee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g30246842ee4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246842ee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30246842ee4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246842ee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0246842ee4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246842ee4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246842ee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246842ee4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246842ee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1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2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-2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sandbox.digitalearth.africa/" TargetMode="External"/><Relationship Id="rId10" Type="http://schemas.openxmlformats.org/officeDocument/2006/relationships/hyperlink" Target="http://explorer.digitalearth.africa/" TargetMode="External"/><Relationship Id="rId13" Type="http://schemas.openxmlformats.org/officeDocument/2006/relationships/image" Target="../media/image26.png"/><Relationship Id="rId12" Type="http://schemas.openxmlformats.org/officeDocument/2006/relationships/hyperlink" Target="https://maps.digitalearth.afri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5" Type="http://schemas.openxmlformats.org/officeDocument/2006/relationships/image" Target="../media/image28.png"/><Relationship Id="rId14" Type="http://schemas.openxmlformats.org/officeDocument/2006/relationships/image" Target="../media/image25.png"/><Relationship Id="rId5" Type="http://schemas.openxmlformats.org/officeDocument/2006/relationships/image" Target="../media/image1.jp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LSI-VC-16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4000"/>
              <a:t>Digital Earth Africa and CEOS ARD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136900" y="4020675"/>
            <a:ext cx="40551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Michael Wellington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Geoscience Australia Digital Earth Africa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Canberra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- 2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50" y="1596175"/>
            <a:ext cx="3463572" cy="14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Sensor-agnostic </a:t>
            </a:r>
            <a:r>
              <a:rPr lang="en-GB" sz="1900"/>
              <a:t>ARD clearly underpins DE Africa product and service offerings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Focus is on measurements and analytical outputs for </a:t>
            </a:r>
            <a:r>
              <a:rPr b="1" lang="en-GB" sz="1900"/>
              <a:t>reliability </a:t>
            </a:r>
            <a:r>
              <a:rPr lang="en-GB" sz="1900"/>
              <a:t>and </a:t>
            </a:r>
            <a:r>
              <a:rPr b="1" lang="en-GB" sz="1900"/>
              <a:t>interoperability </a:t>
            </a:r>
            <a:r>
              <a:rPr lang="en-GB" sz="1900"/>
              <a:t>(our vision and mission)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131" name="Google Shape;131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Importance of ARD</a:t>
            </a:r>
            <a:endParaRPr/>
          </a:p>
        </p:txBody>
      </p:sp>
      <p:sp>
        <p:nvSpPr>
          <p:cNvPr id="132" name="Google Shape;132;p13"/>
          <p:cNvSpPr txBox="1"/>
          <p:nvPr/>
        </p:nvSpPr>
        <p:spPr>
          <a:xfrm>
            <a:off x="1280859" y="2682163"/>
            <a:ext cx="44787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Legacy approach</a:t>
            </a:r>
            <a:endParaRPr sz="4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(e.g., “moderate”)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sz="20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e.g. “Landsat-7”)</a:t>
            </a:r>
            <a:endParaRPr sz="2800">
              <a:solidFill>
                <a:srgbClr val="6F88B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Sensor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(e.g. ETM+)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Band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(e.g. “blue”)</a:t>
            </a:r>
            <a:endParaRPr sz="2800">
              <a:solidFill>
                <a:srgbClr val="6F88B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3"/>
          <p:cNvSpPr txBox="1"/>
          <p:nvPr/>
        </p:nvSpPr>
        <p:spPr>
          <a:xfrm>
            <a:off x="6646390" y="2682169"/>
            <a:ext cx="39819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Future / user:</a:t>
            </a:r>
            <a:br>
              <a:rPr lang="en-GB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36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Measurement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(of </a:t>
            </a:r>
            <a:r>
              <a:rPr i="1"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type</a:t>
            </a:r>
            <a: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i="1"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resolution,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i="1"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sensor,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on platform</a:t>
            </a:r>
            <a:r>
              <a:rPr lang="en-GB" sz="2400">
                <a:solidFill>
                  <a:srgbClr val="6F88B3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3200">
              <a:solidFill>
                <a:srgbClr val="6F88B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/>
          <p:nvPr>
            <p:ph idx="1" type="body"/>
          </p:nvPr>
        </p:nvSpPr>
        <p:spPr>
          <a:xfrm>
            <a:off x="348308" y="15730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We need EO data of sufficient quality to allow </a:t>
            </a:r>
            <a:r>
              <a:rPr b="1" lang="en-GB" sz="2000"/>
              <a:t>harmonised</a:t>
            </a:r>
            <a:r>
              <a:rPr lang="en-GB" sz="2000"/>
              <a:t> EO products, data </a:t>
            </a:r>
            <a:r>
              <a:rPr b="1" lang="en-GB" sz="2000"/>
              <a:t>assimilation</a:t>
            </a:r>
            <a:r>
              <a:rPr lang="en-GB" sz="2000"/>
              <a:t> in workflows, and </a:t>
            </a:r>
            <a:r>
              <a:rPr b="1" lang="en-GB" sz="2000"/>
              <a:t>sensor-agnostic</a:t>
            </a:r>
            <a:r>
              <a:rPr lang="en-GB" sz="2000"/>
              <a:t> approaches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Statements of </a:t>
            </a:r>
            <a:r>
              <a:rPr b="1" lang="en-GB" sz="2000"/>
              <a:t>uncertainty</a:t>
            </a:r>
            <a:r>
              <a:rPr lang="en-GB" sz="2000"/>
              <a:t> are needed in the interoperability framework to communicate uncertainties in EO measurements across </a:t>
            </a:r>
            <a:r>
              <a:rPr b="1" lang="en-GB" sz="2000"/>
              <a:t>time </a:t>
            </a:r>
            <a:r>
              <a:rPr lang="en-GB" sz="2000"/>
              <a:t>and </a:t>
            </a:r>
            <a:r>
              <a:rPr b="1" lang="en-GB" sz="2000"/>
              <a:t>space</a:t>
            </a:r>
            <a:endParaRPr b="1"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GB" sz="2000"/>
              <a:t>Statements and quantification of variation in uncertainty across geographies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Statements of </a:t>
            </a:r>
            <a:r>
              <a:rPr b="1" lang="en-GB" sz="2000"/>
              <a:t>known issues</a:t>
            </a:r>
            <a:r>
              <a:rPr lang="en-GB" sz="2000"/>
              <a:t> enable more informed use, enhancing overall reputation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b="1" lang="en-GB" sz="2000"/>
              <a:t>Quantification </a:t>
            </a:r>
            <a:r>
              <a:rPr lang="en-GB" sz="2000"/>
              <a:t>and </a:t>
            </a:r>
            <a:r>
              <a:rPr b="1" lang="en-GB" sz="2000"/>
              <a:t>qualification </a:t>
            </a:r>
            <a:r>
              <a:rPr lang="en-GB" sz="2000"/>
              <a:t>of data quality support a collaborative approach to improvement and drive confidence in EO approaches</a:t>
            </a:r>
            <a:endParaRPr sz="2000"/>
          </a:p>
        </p:txBody>
      </p:sp>
      <p:sp>
        <p:nvSpPr>
          <p:cNvPr id="139" name="Google Shape;13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Importance of ARD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>
            <p:ph type="title"/>
          </p:nvPr>
        </p:nvSpPr>
        <p:spPr>
          <a:xfrm>
            <a:off x="201975" y="688017"/>
            <a:ext cx="6157200" cy="148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00" y="2223999"/>
            <a:ext cx="2696202" cy="11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/>
          <p:nvPr/>
        </p:nvSpPr>
        <p:spPr>
          <a:xfrm>
            <a:off x="8136900" y="4020675"/>
            <a:ext cx="40551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Michael Wellington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Geoscience Australia Digital Earth Africa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Canberra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- 2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357105" y="1290957"/>
            <a:ext cx="1111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Earth Africa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3">
            <a:alphaModFix/>
          </a:blip>
          <a:srcRect b="485" l="0" r="0" t="485"/>
          <a:stretch/>
        </p:blipFill>
        <p:spPr>
          <a:xfrm>
            <a:off x="4925350" y="1290950"/>
            <a:ext cx="6835949" cy="50922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/>
          <p:nvPr/>
        </p:nvSpPr>
        <p:spPr>
          <a:xfrm>
            <a:off x="357100" y="1515300"/>
            <a:ext cx="45684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336699"/>
                </a:solidFill>
                <a:highlight>
                  <a:schemeClr val="lt1"/>
                </a:highlight>
              </a:rPr>
              <a:t>Our vision </a:t>
            </a:r>
            <a:endParaRPr b="1" sz="17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</a:rPr>
              <a:t>Digital Earth Africa provides a routine, reliable and operational service, using Earth observations to deliver decision-ready products enabling policy makers, scientists, the private sector and civil society to address social, environmental and economic changes on the  African continent.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/>
        </p:nvSpPr>
        <p:spPr>
          <a:xfrm>
            <a:off x="357100" y="1290950"/>
            <a:ext cx="6930300" cy="51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800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Digital Earth Africa </a:t>
            </a:r>
            <a:r>
              <a:rPr b="1"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program delivery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Program delivery, science, capacity development and user engagement, platform, and communications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Numerous long-term staff based in several African countries: Kenya, Ghana, Rwanda, South Africa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❖"/>
            </a:pPr>
            <a:r>
              <a:rPr b="1"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Funding host </a:t>
            </a: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(Geoscience Australia) for major donor funds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Program oversight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Some science support - including for USGS collaboration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Currently providing platform support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‘</a:t>
            </a:r>
            <a:r>
              <a:rPr b="1"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Host</a:t>
            </a: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’ organisation (currently Research Institute for Innovation and Sustainability - </a:t>
            </a: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RIIS)</a:t>
            </a: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Houses and organises the program management office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1;p6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Earth Africa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3">
            <a:alphaModFix/>
          </a:blip>
          <a:srcRect b="14533" l="0" r="7893" t="16257"/>
          <a:stretch/>
        </p:blipFill>
        <p:spPr>
          <a:xfrm>
            <a:off x="7287425" y="1151225"/>
            <a:ext cx="4904575" cy="52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Products and Services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" name="Google Shape;58;p7"/>
          <p:cNvGrpSpPr/>
          <p:nvPr/>
        </p:nvGrpSpPr>
        <p:grpSpPr>
          <a:xfrm>
            <a:off x="1468275" y="872738"/>
            <a:ext cx="9103159" cy="5658912"/>
            <a:chOff x="-899391" y="1129627"/>
            <a:chExt cx="8117674" cy="5381752"/>
          </a:xfrm>
        </p:grpSpPr>
        <p:pic>
          <p:nvPicPr>
            <p:cNvPr id="59" name="Google Shape;59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6763" y="2034623"/>
              <a:ext cx="2132002" cy="21320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" name="Google Shape;60;p7"/>
            <p:cNvCxnSpPr/>
            <p:nvPr/>
          </p:nvCxnSpPr>
          <p:spPr>
            <a:xfrm>
              <a:off x="5903458" y="2009672"/>
              <a:ext cx="0" cy="428700"/>
            </a:xfrm>
            <a:prstGeom prst="straightConnector1">
              <a:avLst/>
            </a:prstGeom>
            <a:noFill/>
            <a:ln cap="flat" cmpd="sng" w="38100">
              <a:solidFill>
                <a:srgbClr val="165C5B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61" name="Google Shape;61;p7"/>
            <p:cNvCxnSpPr/>
            <p:nvPr/>
          </p:nvCxnSpPr>
          <p:spPr>
            <a:xfrm flipH="1">
              <a:off x="3362901" y="3604528"/>
              <a:ext cx="1082700" cy="268500"/>
            </a:xfrm>
            <a:prstGeom prst="bentConnector2">
              <a:avLst/>
            </a:prstGeom>
            <a:noFill/>
            <a:ln cap="flat" cmpd="sng" w="38100">
              <a:solidFill>
                <a:srgbClr val="165C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2" name="Google Shape;62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74668" y="5305634"/>
              <a:ext cx="1241799" cy="5213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7"/>
            <p:cNvSpPr/>
            <p:nvPr/>
          </p:nvSpPr>
          <p:spPr>
            <a:xfrm>
              <a:off x="4539371" y="1454503"/>
              <a:ext cx="2668200" cy="612300"/>
            </a:xfrm>
            <a:prstGeom prst="rect">
              <a:avLst/>
            </a:prstGeom>
            <a:solidFill>
              <a:srgbClr val="165C5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" name="Google Shape;64;p7"/>
            <p:cNvPicPr preferRelativeResize="0"/>
            <p:nvPr/>
          </p:nvPicPr>
          <p:blipFill rotWithShape="1">
            <a:blip r:embed="rId5">
              <a:alphaModFix amt="20000"/>
            </a:blip>
            <a:srcRect b="0" l="0" r="-715" t="0"/>
            <a:stretch/>
          </p:blipFill>
          <p:spPr>
            <a:xfrm>
              <a:off x="4239655" y="1447656"/>
              <a:ext cx="2978628" cy="6192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7"/>
            <p:cNvSpPr/>
            <p:nvPr/>
          </p:nvSpPr>
          <p:spPr>
            <a:xfrm>
              <a:off x="2647654" y="1451177"/>
              <a:ext cx="2336700" cy="615600"/>
            </a:xfrm>
            <a:prstGeom prst="homePlate">
              <a:avLst>
                <a:gd fmla="val 50000" name="adj"/>
              </a:avLst>
            </a:prstGeom>
            <a:solidFill>
              <a:srgbClr val="FF66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Space Agencies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940329" y="1357223"/>
              <a:ext cx="826500" cy="826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5400000">
              <a:off x="550219" y="1894928"/>
              <a:ext cx="323910" cy="323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549282">
              <a:off x="643635" y="3918581"/>
              <a:ext cx="302472" cy="302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3725443">
              <a:off x="2719045" y="3251579"/>
              <a:ext cx="405909" cy="405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7"/>
            <p:cNvSpPr/>
            <p:nvPr/>
          </p:nvSpPr>
          <p:spPr>
            <a:xfrm rot="-8100000">
              <a:off x="374538" y="1701404"/>
              <a:ext cx="2776384" cy="2798446"/>
            </a:xfrm>
            <a:prstGeom prst="arc">
              <a:avLst>
                <a:gd fmla="val 306633" name="adj1"/>
                <a:gd fmla="val 2899991" name="adj2"/>
              </a:avLst>
            </a:prstGeom>
            <a:noFill/>
            <a:ln cap="rnd" cmpd="sng" w="22225">
              <a:solidFill>
                <a:srgbClr val="FF6633"/>
              </a:solidFill>
              <a:prstDash val="dot"/>
              <a:miter lim="800000"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7"/>
            <p:cNvSpPr/>
            <p:nvPr/>
          </p:nvSpPr>
          <p:spPr>
            <a:xfrm rot="-8100000">
              <a:off x="513332" y="1866593"/>
              <a:ext cx="2488309" cy="2508249"/>
            </a:xfrm>
            <a:prstGeom prst="arc">
              <a:avLst>
                <a:gd fmla="val 16601817" name="adj1"/>
                <a:gd fmla="val 2914444" name="adj2"/>
              </a:avLst>
            </a:prstGeom>
            <a:noFill/>
            <a:ln cap="rnd" cmpd="sng" w="19050">
              <a:solidFill>
                <a:srgbClr val="336699"/>
              </a:solidFill>
              <a:prstDash val="dot"/>
              <a:round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 rot="-8100000">
              <a:off x="652048" y="1984710"/>
              <a:ext cx="2221447" cy="2232053"/>
            </a:xfrm>
            <a:prstGeom prst="arc">
              <a:avLst>
                <a:gd fmla="val 9554834" name="adj1"/>
                <a:gd fmla="val 0" name="adj2"/>
              </a:avLst>
            </a:prstGeom>
            <a:noFill/>
            <a:ln cap="flat" cmpd="sng" w="19050">
              <a:solidFill>
                <a:srgbClr val="FFCC32"/>
              </a:solidFill>
              <a:prstDash val="dot"/>
              <a:round/>
              <a:headEnd len="sm" w="sm" type="none"/>
              <a:tailEnd len="med" w="med" type="oval"/>
            </a:ln>
            <a:effectLst>
              <a:outerShdw blurRad="40000" rotWithShape="0" dir="5400000" dist="20000">
                <a:srgbClr val="000000">
                  <a:alpha val="3569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 txBox="1"/>
            <p:nvPr/>
          </p:nvSpPr>
          <p:spPr>
            <a:xfrm>
              <a:off x="4397810" y="2518609"/>
              <a:ext cx="2809800" cy="1200300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b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COGS/STAC </a:t>
              </a:r>
              <a:b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AWS S3 </a:t>
              </a:r>
              <a:b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Cape Town</a:t>
              </a:r>
              <a:br>
                <a:rPr b="0" i="0" lang="en-GB" sz="16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endParaRPr b="0" i="0" sz="12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74" name="Google Shape;74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5400000">
              <a:off x="2279432" y="1587554"/>
              <a:ext cx="635335" cy="3555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7"/>
            <p:cNvCxnSpPr/>
            <p:nvPr/>
          </p:nvCxnSpPr>
          <p:spPr>
            <a:xfrm>
              <a:off x="3346790" y="5030987"/>
              <a:ext cx="399000" cy="0"/>
            </a:xfrm>
            <a:prstGeom prst="straightConnector1">
              <a:avLst/>
            </a:prstGeom>
            <a:noFill/>
            <a:ln cap="flat" cmpd="sng" w="38100">
              <a:solidFill>
                <a:srgbClr val="165C5B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76" name="Google Shape;76;p7"/>
            <p:cNvCxnSpPr/>
            <p:nvPr/>
          </p:nvCxnSpPr>
          <p:spPr>
            <a:xfrm>
              <a:off x="3344903" y="5558682"/>
              <a:ext cx="379200" cy="0"/>
            </a:xfrm>
            <a:prstGeom prst="straightConnector1">
              <a:avLst/>
            </a:prstGeom>
            <a:noFill/>
            <a:ln cap="flat" cmpd="sng" w="38100">
              <a:solidFill>
                <a:srgbClr val="165C5B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77" name="Google Shape;77;p7"/>
            <p:cNvCxnSpPr/>
            <p:nvPr/>
          </p:nvCxnSpPr>
          <p:spPr>
            <a:xfrm>
              <a:off x="3355642" y="6135649"/>
              <a:ext cx="381300" cy="0"/>
            </a:xfrm>
            <a:prstGeom prst="straightConnector1">
              <a:avLst/>
            </a:prstGeom>
            <a:noFill/>
            <a:ln cap="flat" cmpd="sng" w="38100">
              <a:solidFill>
                <a:srgbClr val="165C5B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78" name="Google Shape;78;p7"/>
            <p:cNvSpPr txBox="1"/>
            <p:nvPr/>
          </p:nvSpPr>
          <p:spPr>
            <a:xfrm>
              <a:off x="4984831" y="4830279"/>
              <a:ext cx="12000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sng" cap="none" strike="noStrike">
                  <a:solidFill>
                    <a:srgbClr val="0563C1"/>
                  </a:solidFill>
                  <a:latin typeface="Montserrat Medium"/>
                  <a:ea typeface="Montserrat Medium"/>
                  <a:cs typeface="Montserrat Medium"/>
                  <a:sym typeface="Montserrat Medium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Explorer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7"/>
            <p:cNvSpPr txBox="1"/>
            <p:nvPr/>
          </p:nvSpPr>
          <p:spPr>
            <a:xfrm>
              <a:off x="4993620" y="5334353"/>
              <a:ext cx="21486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sng" cap="none" strike="noStrike">
                  <a:solidFill>
                    <a:srgbClr val="0563C1"/>
                  </a:solidFill>
                  <a:latin typeface="Montserrat Medium"/>
                  <a:ea typeface="Montserrat Medium"/>
                  <a:cs typeface="Montserrat Medium"/>
                  <a:sym typeface="Montserrat Medium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Jupyter Sandbox</a:t>
              </a:r>
              <a:endParaRPr b="0" i="0" sz="140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0" name="Google Shape;80;p7"/>
            <p:cNvSpPr txBox="1"/>
            <p:nvPr/>
          </p:nvSpPr>
          <p:spPr>
            <a:xfrm>
              <a:off x="5016467" y="5935053"/>
              <a:ext cx="6921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sng" cap="none" strike="noStrike">
                  <a:solidFill>
                    <a:srgbClr val="0563C1"/>
                  </a:solidFill>
                  <a:latin typeface="Montserrat Medium"/>
                  <a:ea typeface="Montserrat Medium"/>
                  <a:cs typeface="Montserrat Medium"/>
                  <a:sym typeface="Montserrat Medium"/>
                  <a:hlinkClick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Map</a:t>
              </a:r>
              <a:endParaRPr b="0" i="0" sz="140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81" name="Google Shape;81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74668" y="5871928"/>
              <a:ext cx="1241799" cy="521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052006" y="2720074"/>
              <a:ext cx="858955" cy="858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74668" y="4753627"/>
              <a:ext cx="1241799" cy="5213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" name="Google Shape;84;p7"/>
            <p:cNvCxnSpPr/>
            <p:nvPr/>
          </p:nvCxnSpPr>
          <p:spPr>
            <a:xfrm flipH="1">
              <a:off x="3358953" y="4709397"/>
              <a:ext cx="3900" cy="1441200"/>
            </a:xfrm>
            <a:prstGeom prst="straightConnector1">
              <a:avLst/>
            </a:prstGeom>
            <a:noFill/>
            <a:ln cap="flat" cmpd="sng" w="38100">
              <a:solidFill>
                <a:srgbClr val="165C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Logo, company name&#10;&#10;Description automatically generated" id="85" name="Google Shape;85;p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809345" y="3951551"/>
              <a:ext cx="1109423" cy="673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7"/>
            <p:cNvSpPr txBox="1"/>
            <p:nvPr/>
          </p:nvSpPr>
          <p:spPr>
            <a:xfrm>
              <a:off x="5087889" y="1456906"/>
              <a:ext cx="1585200" cy="4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Analysis Ready Data</a:t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icture containing text, watch&#10;&#10;Description automatically generated" id="87" name="Google Shape;87;p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674502" y="1553332"/>
              <a:ext cx="491058" cy="400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899391" y="5962686"/>
              <a:ext cx="1199995" cy="5486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7"/>
          <p:cNvSpPr txBox="1"/>
          <p:nvPr/>
        </p:nvSpPr>
        <p:spPr>
          <a:xfrm>
            <a:off x="408875" y="4456975"/>
            <a:ext cx="5074500" cy="14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ODC supports numerous analysis environments where sensor-agnostic workflows and multi-sensor data fusion are demonstrated and encouraged.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/>
          <p:nvPr/>
        </p:nvSpPr>
        <p:spPr>
          <a:xfrm>
            <a:off x="357100" y="1290950"/>
            <a:ext cx="6750300" cy="4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1" lvl="0" marL="21431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Analysis-ready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surface reflectance data underpins DE Africa Products and Services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1" lvl="0" marL="21431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Landsat-5, 7, 8 &amp; 9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Level-2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Surface Reflectance and Surface Temperature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Fractional Cover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Water Observations from Space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Annual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Geomedian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NDVI Mean, Anomaly and Climatology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Sentinel-2 Level-2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Surface Reflectance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Annual, semiannual, and three-monthly rolling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Geomedians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NDVI Mean and Anomaly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8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Surface</a:t>
            </a: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Reflectance ARD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3">
            <a:alphaModFix/>
          </a:blip>
          <a:srcRect b="10586" l="0" r="52796" t="0"/>
          <a:stretch/>
        </p:blipFill>
        <p:spPr>
          <a:xfrm>
            <a:off x="7107400" y="1290950"/>
            <a:ext cx="4916425" cy="5023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/>
          <p:nvPr/>
        </p:nvSpPr>
        <p:spPr>
          <a:xfrm>
            <a:off x="357100" y="1290950"/>
            <a:ext cx="11385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Geomedians (GeoMADs)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GeoMADs condense satellite imagery into a high-quality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provide ML-ready input data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Enable ML-based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derivatives, e.g. cropland extent map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400" y="2822000"/>
            <a:ext cx="6627600" cy="372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8223" y="2822000"/>
            <a:ext cx="3864001" cy="372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Surface Reflectance ARD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 txBox="1"/>
          <p:nvPr>
            <p:ph idx="1" type="body"/>
          </p:nvPr>
        </p:nvSpPr>
        <p:spPr>
          <a:xfrm>
            <a:off x="324225" y="1558525"/>
            <a:ext cx="5069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1" lvl="0" marL="21431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❖"/>
            </a:pPr>
            <a:r>
              <a:rPr lang="en-GB" sz="1600"/>
              <a:t>DE Africa worked </a:t>
            </a:r>
            <a:r>
              <a:rPr lang="en-GB" sz="1600"/>
              <a:t>with Sinergise to develop CEOS ARD for Sentinel-1 RTC ARD</a:t>
            </a:r>
            <a:endParaRPr sz="1600"/>
          </a:p>
          <a:p>
            <a:pPr indent="-214311" lvl="0" marL="21431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❖"/>
            </a:pPr>
            <a:r>
              <a:rPr lang="en-GB" sz="1600"/>
              <a:t>The DE Africa platform is a novel interface for users to interact with and build and understanding of Sentinel-1 SAR</a:t>
            </a:r>
            <a:endParaRPr sz="1600"/>
          </a:p>
          <a:p>
            <a:pPr indent="-214311" lvl="0" marL="21431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❖"/>
            </a:pPr>
            <a:r>
              <a:rPr lang="en-GB" sz="1600"/>
              <a:t>Jupyter Notebooks include loading ARD, integrating with WOfS to detect shipping lanes and </a:t>
            </a:r>
            <a:r>
              <a:rPr lang="en-GB" sz="1600"/>
              <a:t>activity</a:t>
            </a:r>
            <a:r>
              <a:rPr lang="en-GB" sz="1600"/>
              <a:t> (right)</a:t>
            </a:r>
            <a:endParaRPr sz="1600"/>
          </a:p>
        </p:txBody>
      </p:sp>
      <p:sp>
        <p:nvSpPr>
          <p:cNvPr id="110" name="Google Shape;110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Sentinel-1 ARD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171" y="2191200"/>
            <a:ext cx="5302451" cy="42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0"/>
          <p:cNvPicPr preferRelativeResize="0"/>
          <p:nvPr/>
        </p:nvPicPr>
        <p:blipFill rotWithShape="1">
          <a:blip r:embed="rId4">
            <a:alphaModFix/>
          </a:blip>
          <a:srcRect b="0" l="0" r="46463" t="0"/>
          <a:stretch/>
        </p:blipFill>
        <p:spPr>
          <a:xfrm>
            <a:off x="5393600" y="1267200"/>
            <a:ext cx="6527427" cy="8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"/>
          <p:cNvSpPr txBox="1"/>
          <p:nvPr>
            <p:ph idx="1" type="body"/>
          </p:nvPr>
        </p:nvSpPr>
        <p:spPr>
          <a:xfrm>
            <a:off x="324228" y="1558525"/>
            <a:ext cx="7899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Stated demand from industry and government in several African countries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SDG reporting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Aquaculture monitoring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A logical and natural extension of WOfS and waterbodies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Testing undertaken of USGS </a:t>
            </a:r>
            <a:r>
              <a:rPr lang="en-GB" sz="1900"/>
              <a:t>provisional AR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Known issues across all parties with negative reflectance values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All parties agree on a ‘provisional’ status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Differences in AR and DE Africa water masking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Emphasises the importance of ARD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118" name="Google Shape;118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Aquatic Reflectance</a:t>
            </a:r>
            <a:endParaRPr/>
          </a:p>
        </p:txBody>
      </p:sp>
      <p:pic>
        <p:nvPicPr>
          <p:cNvPr id="119" name="Google Shape;11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6301" y="1646425"/>
            <a:ext cx="4135700" cy="4142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Sentinel-1 monthly mosaic, </a:t>
            </a:r>
            <a:r>
              <a:rPr lang="en-GB" sz="2500"/>
              <a:t>Sentinel-3 and Sentinel-5P</a:t>
            </a:r>
            <a:r>
              <a:rPr lang="en-GB" sz="2500"/>
              <a:t> over the coming 12 months</a:t>
            </a:r>
            <a:endParaRPr sz="25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Note that ARD specs for SYN are under development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We would welcome ARD guidance for Sentinel-3 OLCI &amp; SLSTR with a focus on surface reflectance (water) temperature (land and water)</a:t>
            </a:r>
            <a:endParaRPr sz="21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Where CEOS ARD is defined, it is built into our agreements with service providers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Pre-harmonised data - HLS?</a:t>
            </a:r>
            <a:endParaRPr sz="2500"/>
          </a:p>
        </p:txBody>
      </p:sp>
      <p:sp>
        <p:nvSpPr>
          <p:cNvPr id="125" name="Google Shape;125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 the horizon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