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5143500" cx="9144000"/>
  <p:notesSz cx="6858000" cy="9144000"/>
  <p:embeddedFontLst>
    <p:embeddedFont>
      <p:font typeface="Playfair Display"/>
      <p:regular r:id="rId52"/>
      <p:bold r:id="rId53"/>
      <p:italic r:id="rId54"/>
      <p:boldItalic r:id="rId55"/>
    </p:embeddedFont>
    <p:embeddedFont>
      <p:font typeface="Lato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79815A-3F90-4E12-953A-367DCA812ABA}">
  <a:tblStyle styleId="{E279815A-3F90-4E12-953A-367DCA812A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PlayfairDisplay-bold.fntdata"/><Relationship Id="rId52" Type="http://schemas.openxmlformats.org/officeDocument/2006/relationships/font" Target="fonts/PlayfairDisplay-regular.fntdata"/><Relationship Id="rId11" Type="http://schemas.openxmlformats.org/officeDocument/2006/relationships/slide" Target="slides/slide5.xml"/><Relationship Id="rId55" Type="http://schemas.openxmlformats.org/officeDocument/2006/relationships/font" Target="fonts/PlayfairDisplay-boldItalic.fntdata"/><Relationship Id="rId10" Type="http://schemas.openxmlformats.org/officeDocument/2006/relationships/slide" Target="slides/slide4.xml"/><Relationship Id="rId54" Type="http://schemas.openxmlformats.org/officeDocument/2006/relationships/font" Target="fonts/PlayfairDisplay-italic.fntdata"/><Relationship Id="rId13" Type="http://schemas.openxmlformats.org/officeDocument/2006/relationships/slide" Target="slides/slide7.xml"/><Relationship Id="rId57" Type="http://schemas.openxmlformats.org/officeDocument/2006/relationships/font" Target="fonts/Lato-bold.fntdata"/><Relationship Id="rId12" Type="http://schemas.openxmlformats.org/officeDocument/2006/relationships/slide" Target="slides/slide6.xml"/><Relationship Id="rId56" Type="http://schemas.openxmlformats.org/officeDocument/2006/relationships/font" Target="fonts/Lato-regular.fntdata"/><Relationship Id="rId15" Type="http://schemas.openxmlformats.org/officeDocument/2006/relationships/slide" Target="slides/slide9.xml"/><Relationship Id="rId59" Type="http://schemas.openxmlformats.org/officeDocument/2006/relationships/font" Target="fonts/Lato-boldItalic.fntdata"/><Relationship Id="rId14" Type="http://schemas.openxmlformats.org/officeDocument/2006/relationships/slide" Target="slides/slide8.xml"/><Relationship Id="rId58" Type="http://schemas.openxmlformats.org/officeDocument/2006/relationships/font" Target="fonts/Lat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082aa209e_0_6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082aa209e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not trying to replace real metadata standards, or to be the only source of truth – we want to be a super easy translation into common fields that is trivial to implement.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082aa209e_0_8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082aa209e_0_8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83ac3b37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f83ac3b37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082aa209e_0_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082aa209e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082aa209e_0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082aa209e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082aa209e_0_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082aa209e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082aa209e_0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082aa209e_0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3d5fc53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e3d5fc53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082aa209e_0_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082aa209e_0_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082aa209e_0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5082aa209e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082aa209e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082aa209e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082aa209e_0_9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082aa209e_0_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082aa209e_0_9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082aa209e_0_9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082aa209e_0_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082aa209e_0_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082aa209e_0_9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082aa209e_0_9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082aa209e_0_9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082aa209e_0_9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082aa209e_0_10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5082aa209e_0_1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082aa209e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082aa209e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88be508f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b88be508f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83ac3b372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f83ac3b37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83ac3b3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f83ac3b3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082aa209e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082aa209e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main motivation is that I have to got lots of different sites that to be sure that I am searching for all the available imagery in an area.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83ac3b37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f83ac3b3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83ac3b37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83ac3b37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83ac3b37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f83ac3b37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f83ac3b37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f83ac3b37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83ac3b37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f83ac3b37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88be508f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88be508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082aa209e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5082aa209e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5082aa209e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5082aa209e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5082aa209e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5082aa209e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082aa209e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5082aa209e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082aa209e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5082aa209e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And the situation is just as bad for API’s - every one of those visualizations shown is powered by a slightly different API.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They’re also JSON and RESTful, but each has a different way of organizing. One may do min and max cloud cover, another just a cloud percent that you do a comparison against. One may count cloud percentage from 0 to 1, another 0 to 100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082aa209e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082aa209e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082aa209e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5082aa209e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5082aa209e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5082aa209e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082aa209e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5082aa209e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082aa209e_0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5082aa209e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Quote Slide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5082aa209e_0_7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5082aa209e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082aa209e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082aa209e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082aa209e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082aa209e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082aa209e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082aa209e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082aa209e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082aa209e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082aa209e_0_6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082aa209e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we’ve ended up with at the core is pretty simple core JSON spec that focuses on a simple &amp; extensible language for describing geospatial assets, with a clear target of ‘search’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mohr.ws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tac-extensions.github.io" TargetMode="External"/><Relationship Id="rId4" Type="http://schemas.openxmlformats.org/officeDocument/2006/relationships/hyperlink" Target="https://stac-extensions.github.io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radiantearth/stac-spec/blob/master/item-spec/common-metadata.md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tac-api-extensions.github.io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s://github.com/sankichi92/stac-client-ruby" TargetMode="External"/><Relationship Id="rId10" Type="http://schemas.openxmlformats.org/officeDocument/2006/relationships/hyperlink" Target="https://github.com/sankichi92/stac-ruby" TargetMode="External"/><Relationship Id="rId13" Type="http://schemas.openxmlformats.org/officeDocument/2006/relationships/hyperlink" Target="https://github.com/azavea/stac4s" TargetMode="External"/><Relationship Id="rId12" Type="http://schemas.openxmlformats.org/officeDocument/2006/relationships/hyperlink" Target="https://github.com/gadomski/stac-r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ithub.com/Terradue/DotNetStac" TargetMode="External"/><Relationship Id="rId4" Type="http://schemas.openxmlformats.org/officeDocument/2006/relationships/hyperlink" Target="https://github.com/kraftek/stac" TargetMode="External"/><Relationship Id="rId9" Type="http://schemas.openxmlformats.org/officeDocument/2006/relationships/hyperlink" Target="https://github.com/brazil-data-cube/rstac" TargetMode="External"/><Relationship Id="rId15" Type="http://schemas.openxmlformats.org/officeDocument/2006/relationships/hyperlink" Target="https://github.com/radiantearth/stac-browser" TargetMode="External"/><Relationship Id="rId14" Type="http://schemas.openxmlformats.org/officeDocument/2006/relationships/hyperlink" Target="https://stac-utils.github.io/qgis-stac-plugin/" TargetMode="External"/><Relationship Id="rId5" Type="http://schemas.openxmlformats.org/officeDocument/2006/relationships/hyperlink" Target="https://github.com/m-mohr/stac-js" TargetMode="External"/><Relationship Id="rId6" Type="http://schemas.openxmlformats.org/officeDocument/2006/relationships/hyperlink" Target="https://github.com/JuliaClimate/STAC.jl" TargetMode="External"/><Relationship Id="rId7" Type="http://schemas.openxmlformats.org/officeDocument/2006/relationships/hyperlink" Target="https://github.com/stac-utils/pystac" TargetMode="External"/><Relationship Id="rId8" Type="http://schemas.openxmlformats.org/officeDocument/2006/relationships/hyperlink" Target="https://pystac-client.readthedocs.io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hub.com/stac-utils/stac-fastapi" TargetMode="External"/><Relationship Id="rId4" Type="http://schemas.openxmlformats.org/officeDocument/2006/relationships/hyperlink" Target="https://github.com/stac-utils/stac-server" TargetMode="External"/><Relationship Id="rId5" Type="http://schemas.openxmlformats.org/officeDocument/2006/relationships/hyperlink" Target="https://github.com/jjrom/resto" TargetMode="External"/><Relationship Id="rId6" Type="http://schemas.openxmlformats.org/officeDocument/2006/relationships/hyperlink" Target="https://pygeoapi.io/" TargetMode="External"/><Relationship Id="rId7" Type="http://schemas.openxmlformats.org/officeDocument/2006/relationships/hyperlink" Target="https://pycsw.org/" TargetMode="External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hyperlink" Target="https://github.com/stac-utils/stac-api-validator" TargetMode="External"/><Relationship Id="rId10" Type="http://schemas.openxmlformats.org/officeDocument/2006/relationships/hyperlink" Target="https://github.com/stac-utils/stac-node-validator" TargetMode="External"/><Relationship Id="rId13" Type="http://schemas.openxmlformats.org/officeDocument/2006/relationships/hyperlink" Target="https://stackstac.readthedocs.io/" TargetMode="External"/><Relationship Id="rId12" Type="http://schemas.openxmlformats.org/officeDocument/2006/relationships/hyperlink" Target="https://github.com/stac-utils/xstac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hub.com/stac-utils/stactools" TargetMode="External"/><Relationship Id="rId4" Type="http://schemas.openxmlformats.org/officeDocument/2006/relationships/hyperlink" Target="https://github.com/stac-utils/stac-terminal" TargetMode="External"/><Relationship Id="rId9" Type="http://schemas.openxmlformats.org/officeDocument/2006/relationships/hyperlink" Target="https://github.com/jonhealy1/stac-check" TargetMode="External"/><Relationship Id="rId15" Type="http://schemas.openxmlformats.org/officeDocument/2006/relationships/hyperlink" Target="https://github.com/opendatacube/odc-stac" TargetMode="External"/><Relationship Id="rId14" Type="http://schemas.openxmlformats.org/officeDocument/2006/relationships/hyperlink" Target="https://github.com/intake/intake-stac" TargetMode="External"/><Relationship Id="rId17" Type="http://schemas.openxmlformats.org/officeDocument/2006/relationships/hyperlink" Target="https://github.com/stac-utils/stac-layer" TargetMode="External"/><Relationship Id="rId16" Type="http://schemas.openxmlformats.org/officeDocument/2006/relationships/hyperlink" Target="https://github.com/developmentseed/titiler" TargetMode="External"/><Relationship Id="rId5" Type="http://schemas.openxmlformats.org/officeDocument/2006/relationships/hyperlink" Target="https://github.com/darrenwiens/stac-nb" TargetMode="External"/><Relationship Id="rId6" Type="http://schemas.openxmlformats.org/officeDocument/2006/relationships/hyperlink" Target="https://leafmap.org/" TargetMode="External"/><Relationship Id="rId18" Type="http://schemas.openxmlformats.org/officeDocument/2006/relationships/hyperlink" Target="https://github.com/tschaub/openlayers/tree/stac-js" TargetMode="External"/><Relationship Id="rId7" Type="http://schemas.openxmlformats.org/officeDocument/2006/relationships/hyperlink" Target="https://github.com/Open-EO/openeo-vue-components" TargetMode="External"/><Relationship Id="rId8" Type="http://schemas.openxmlformats.org/officeDocument/2006/relationships/hyperlink" Target="https://github.com/sparkgeo/stac-validator" TargetMode="Externa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hyperlink" Target="https://stacindex.org/catalogs/planet-labs-stac-catalog" TargetMode="External"/><Relationship Id="rId10" Type="http://schemas.openxmlformats.org/officeDocument/2006/relationships/hyperlink" Target="https://stacindex.org/catalogs/maxar-open-data-catalog-ard-format" TargetMode="External"/><Relationship Id="rId12" Type="http://schemas.openxmlformats.org/officeDocument/2006/relationships/hyperlink" Target="https://stacindex.org/catalog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earth-search.aws.element84.com/v1" TargetMode="External"/><Relationship Id="rId4" Type="http://schemas.openxmlformats.org/officeDocument/2006/relationships/hyperlink" Target="https://landsatlook.usgs.gov/stac-server" TargetMode="External"/><Relationship Id="rId9" Type="http://schemas.openxmlformats.org/officeDocument/2006/relationships/hyperlink" Target="https://stacindex.org/catalogs/capella-space-open-data" TargetMode="External"/><Relationship Id="rId5" Type="http://schemas.openxmlformats.org/officeDocument/2006/relationships/hyperlink" Target="https://stacindex.org/catalogs/usgs-astrogeology-ard" TargetMode="External"/><Relationship Id="rId6" Type="http://schemas.openxmlformats.org/officeDocument/2006/relationships/hyperlink" Target="https://cmr.earthdata.nasa.gov/stac" TargetMode="External"/><Relationship Id="rId7" Type="http://schemas.openxmlformats.org/officeDocument/2006/relationships/hyperlink" Target="https://planetarycomputer.microsoft.com/api/stac/v1" TargetMode="External"/><Relationship Id="rId8" Type="http://schemas.openxmlformats.org/officeDocument/2006/relationships/hyperlink" Target="https://stacindex.org/catalogs/cber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ithub.com/radiantearth/stac-spec/blob/dev/CHANGELOG.md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10" Type="http://schemas.openxmlformats.org/officeDocument/2006/relationships/image" Target="../media/image8.png"/><Relationship Id="rId9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0" Type="http://schemas.openxmlformats.org/officeDocument/2006/relationships/hyperlink" Target="https://github.com/stac-extensions/card4l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stacspec.org/" TargetMode="External"/><Relationship Id="rId4" Type="http://schemas.openxmlformats.org/officeDocument/2006/relationships/hyperlink" Target="https://github.com/radiantearth/stac-spec" TargetMode="External"/><Relationship Id="rId9" Type="http://schemas.openxmlformats.org/officeDocument/2006/relationships/hyperlink" Target="https://github.com/stac-extensions/ceos-ard" TargetMode="External"/><Relationship Id="rId5" Type="http://schemas.openxmlformats.org/officeDocument/2006/relationships/hyperlink" Target="https://github.com/radiantearth/stac-api-spec" TargetMode="External"/><Relationship Id="rId6" Type="http://schemas.openxmlformats.org/officeDocument/2006/relationships/hyperlink" Target="https://stacindex.org/" TargetMode="External"/><Relationship Id="rId7" Type="http://schemas.openxmlformats.org/officeDocument/2006/relationships/hyperlink" Target="https://github.com/stac-extensions" TargetMode="External"/><Relationship Id="rId8" Type="http://schemas.openxmlformats.org/officeDocument/2006/relationships/hyperlink" Target="https://stac-api-extensions.github.io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STAC</a:t>
            </a:r>
            <a:br>
              <a:rPr lang="de"/>
            </a:br>
            <a:r>
              <a:rPr lang="de"/>
              <a:t>Introduction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75" y="2923772"/>
            <a:ext cx="2951400" cy="104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Matthias Mohr</a:t>
            </a:r>
            <a:br>
              <a:rPr lang="de"/>
            </a:br>
            <a:r>
              <a:rPr lang="de" sz="1500" u="sng">
                <a:hlinkClick r:id="rId3"/>
              </a:rPr>
              <a:t>mohr.ws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</a:t>
            </a:r>
            <a:r>
              <a:rPr lang="de" u="sng"/>
              <a:t>not</a:t>
            </a:r>
            <a:r>
              <a:rPr lang="de"/>
              <a:t> (necessarily)? 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Full-fledged metadata standard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Single source of truth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Covering all kind of datasets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Replacement for ISO 19115, OGC CSW, …</a:t>
            </a:r>
            <a:endParaRPr/>
          </a:p>
        </p:txBody>
      </p:sp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STAC specification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Static STAC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Files on some data hosting platform (e.g. S3)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Easiest way to extend existing data archives with STAC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Defines: Catalogs, Collections, Items, Common Metadata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Extensible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Hard to filter/search through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Stable (1.0.0) since 2021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Version 1.1.0 released in September 2024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Important entities in STAC I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Catalog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Simple, mostly for static (virtual folders)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Basic grouping for Items, Catalogs and Collections (instead of pagination in an API)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de"/>
              <a:t>Example: all Sentinel 2 L2A imagery for a specific day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Collection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Is basically a Catalog with rich metadata (extents, license, providers, keywords, …)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de"/>
              <a:t>Example: Sentinel-2 L2A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Item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A set of data files for a specific location at a specific date and time (or interval)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Extended GeoJSON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de"/>
              <a:t>Example: all bands of a single Sentinel-2 capture</a:t>
            </a:r>
            <a:endParaRPr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Important entities in STAC II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Asset </a:t>
            </a:r>
            <a:r>
              <a:rPr lang="de"/>
              <a:t>(in: Item, Collection)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A single data file for (machine) consumption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de"/>
              <a:t>Example: green band of a Sentinel 2 capture as COG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Link</a:t>
            </a:r>
            <a:r>
              <a:rPr lang="de"/>
              <a:t> (in: Catalog, Collection, Item)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A related resource for (human) consumption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de"/>
              <a:t>Example: Sentinel-2 documentation, connection between STAC entities</a:t>
            </a:r>
            <a:endParaRPr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50" y="756775"/>
            <a:ext cx="9008200" cy="35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Extensions (non-API)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152475"/>
            <a:ext cx="8520600" cy="3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60+ extensions (see </a:t>
            </a:r>
            <a:r>
              <a:rPr lang="de" u="sng">
                <a:solidFill>
                  <a:schemeClr val="hlink"/>
                </a:solidFill>
                <a:hlinkClick r:id="rId3"/>
              </a:rPr>
              <a:t>stac-extensions.github.i</a:t>
            </a:r>
            <a:r>
              <a:rPr lang="de" u="sng">
                <a:solidFill>
                  <a:schemeClr val="hlink"/>
                </a:solidFill>
                <a:hlinkClick r:id="rId4"/>
              </a:rPr>
              <a:t>o</a:t>
            </a:r>
            <a:r>
              <a:rPr lang="de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Usually define new content fields and link relations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Markdown + JSON Schema + Examples</a:t>
            </a:r>
            <a:endParaRPr/>
          </a:p>
        </p:txBody>
      </p:sp>
      <p:sp>
        <p:nvSpPr>
          <p:cNvPr id="151" name="Google Shape;151;p28"/>
          <p:cNvSpPr txBox="1"/>
          <p:nvPr/>
        </p:nvSpPr>
        <p:spPr>
          <a:xfrm>
            <a:off x="6144000" y="679950"/>
            <a:ext cx="3000000" cy="4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CEOS-ARD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Classification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Datacube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Electro-Optical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Forecast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Label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Point Cloud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Processing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Projection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Raster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SAR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Satellite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Scientific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Table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Version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View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Metadata fields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Fields defined 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(specification per entity)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 u="sng">
                <a:solidFill>
                  <a:schemeClr val="hlink"/>
                </a:solidFill>
                <a:hlinkClick r:id="rId3"/>
              </a:rPr>
              <a:t>common metadata</a:t>
            </a:r>
            <a:r>
              <a:rPr lang="de"/>
              <a:t> (confusingly part of the item-spec)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extensions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Fields added 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de"/>
              <a:t>Catalog</a:t>
            </a:r>
            <a:r>
              <a:rPr lang="de"/>
              <a:t>: top-level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de"/>
              <a:t>Collection</a:t>
            </a:r>
            <a:r>
              <a:rPr lang="de"/>
              <a:t>: top-level, assets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de"/>
              <a:t>Item</a:t>
            </a:r>
            <a:r>
              <a:rPr lang="de"/>
              <a:t>: properties, assets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Sometimes also links, providers, bands, 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Fields usually in a hierarchy (assets override top-level/properties)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Example: proj:epsg in properties -&gt; set to null in thumbnail to override.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Some exceptions: updated, created, eo:bands, …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STAC API specification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STAC API</a:t>
            </a: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HTTP(S) &amp; JSON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Multiple “parts”: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Core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Item Search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Collections / Features</a:t>
            </a:r>
            <a:br>
              <a:rPr lang="de"/>
            </a:br>
            <a:r>
              <a:rPr lang="de"/>
              <a:t>based on OGC API (Features)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Extensible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Stable (</a:t>
            </a:r>
            <a:r>
              <a:rPr lang="de"/>
              <a:t>1.0.0</a:t>
            </a:r>
            <a:r>
              <a:rPr lang="de"/>
              <a:t>) since 2023</a:t>
            </a:r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150" y="1313600"/>
            <a:ext cx="3563998" cy="332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Why STAC?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Extensions (API)</a:t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10</a:t>
            </a:r>
            <a:r>
              <a:rPr lang="de"/>
              <a:t>+ extensions (see </a:t>
            </a:r>
            <a:r>
              <a:rPr lang="de" u="sng">
                <a:solidFill>
                  <a:schemeClr val="hlink"/>
                </a:solidFill>
                <a:hlinkClick r:id="rId3"/>
              </a:rPr>
              <a:t>stac-api-extensions.github.io</a:t>
            </a:r>
            <a:r>
              <a:rPr lang="de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Usually define new API behavior</a:t>
            </a:r>
            <a:br>
              <a:rPr lang="de"/>
            </a:br>
            <a:r>
              <a:rPr lang="de"/>
              <a:t>(endpoints, parameters, …)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Markdown + OpenAPI + Examples</a:t>
            </a:r>
            <a:endParaRPr/>
          </a:p>
        </p:txBody>
      </p:sp>
      <p:sp>
        <p:nvSpPr>
          <p:cNvPr id="176" name="Google Shape;176;p32"/>
          <p:cNvSpPr txBox="1"/>
          <p:nvPr/>
        </p:nvSpPr>
        <p:spPr>
          <a:xfrm>
            <a:off x="6144000" y="1152475"/>
            <a:ext cx="30000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Aggregation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Browsable / Children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Collection Search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Fields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Filter / Query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Language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Sort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Transaction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d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Ecosystem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Notable clients / creators</a:t>
            </a:r>
            <a:endParaRPr/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311700" y="1152475"/>
            <a:ext cx="85206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3"/>
              </a:rPr>
              <a:t>DotNetStac</a:t>
            </a:r>
            <a:r>
              <a:rPr lang="de"/>
              <a:t> (C#)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Simple STAC client</a:t>
            </a:r>
            <a:r>
              <a:rPr lang="de"/>
              <a:t> (Java)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5"/>
              </a:rPr>
              <a:t>stac-js</a:t>
            </a:r>
            <a:r>
              <a:rPr lang="de"/>
              <a:t> (JavaScript)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6"/>
              </a:rPr>
              <a:t>STAC.jl</a:t>
            </a:r>
            <a:r>
              <a:rPr lang="de"/>
              <a:t> (Julia)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7"/>
              </a:rPr>
              <a:t>pystac</a:t>
            </a:r>
            <a:r>
              <a:rPr lang="de"/>
              <a:t> / </a:t>
            </a:r>
            <a:r>
              <a:rPr lang="de" u="sng">
                <a:solidFill>
                  <a:schemeClr val="hlink"/>
                </a:solidFill>
                <a:hlinkClick r:id="rId8"/>
              </a:rPr>
              <a:t>pystac-client</a:t>
            </a:r>
            <a:r>
              <a:rPr lang="de"/>
              <a:t> (Python)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rstac</a:t>
            </a:r>
            <a:r>
              <a:rPr lang="de"/>
              <a:t> (R)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10"/>
              </a:rPr>
              <a:t>stac-ruby</a:t>
            </a:r>
            <a:r>
              <a:rPr lang="de"/>
              <a:t> / </a:t>
            </a:r>
            <a:r>
              <a:rPr lang="de" u="sng">
                <a:solidFill>
                  <a:schemeClr val="hlink"/>
                </a:solidFill>
                <a:hlinkClick r:id="rId11"/>
              </a:rPr>
              <a:t>stac-client-ruby</a:t>
            </a:r>
            <a:r>
              <a:rPr lang="de"/>
              <a:t> (Ruby)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12"/>
              </a:rPr>
              <a:t>stac-rs</a:t>
            </a:r>
            <a:r>
              <a:rPr lang="de"/>
              <a:t> (Rust)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13"/>
              </a:rPr>
              <a:t>stac4s</a:t>
            </a:r>
            <a:r>
              <a:rPr lang="de"/>
              <a:t> (Scala)</a:t>
            </a:r>
            <a:br>
              <a:rPr lang="de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14"/>
              </a:rPr>
              <a:t>QGIS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15"/>
              </a:rPr>
              <a:t>STAC Browser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…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Notable servers</a:t>
            </a:r>
            <a:endParaRPr/>
          </a:p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3"/>
              </a:rPr>
              <a:t>stac-fastapi</a:t>
            </a:r>
            <a:r>
              <a:rPr lang="de"/>
              <a:t> (Python, PostgreSQL or Elasticsearch or SQLAlchemy)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4"/>
              </a:rPr>
              <a:t>stac-server</a:t>
            </a:r>
            <a:r>
              <a:rPr lang="de"/>
              <a:t> (NodeJS, Elasticsearch)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5"/>
              </a:rPr>
              <a:t>resto</a:t>
            </a:r>
            <a:r>
              <a:rPr lang="de"/>
              <a:t> (PHP)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6"/>
              </a:rPr>
              <a:t>pygeoapi</a:t>
            </a:r>
            <a:r>
              <a:rPr lang="de"/>
              <a:t> &amp; </a:t>
            </a:r>
            <a:r>
              <a:rPr lang="de" u="sng">
                <a:solidFill>
                  <a:schemeClr val="hlink"/>
                </a:solidFill>
                <a:hlinkClick r:id="rId7"/>
              </a:rPr>
              <a:t>pycsw</a:t>
            </a:r>
            <a:r>
              <a:rPr lang="de"/>
              <a:t> (Python, </a:t>
            </a:r>
            <a:r>
              <a:rPr lang="de"/>
              <a:t>OGC API centric</a:t>
            </a:r>
            <a:r>
              <a:rPr lang="de"/>
              <a:t>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Other notable tools</a:t>
            </a:r>
            <a:endParaRPr/>
          </a:p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CLI</a:t>
            </a:r>
            <a:r>
              <a:rPr lang="de"/>
              <a:t>: </a:t>
            </a:r>
            <a:r>
              <a:rPr lang="de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stactools</a:t>
            </a:r>
            <a:r>
              <a:rPr lang="de"/>
              <a:t>, </a:t>
            </a:r>
            <a:r>
              <a:rPr lang="de" u="sng">
                <a:solidFill>
                  <a:schemeClr val="hlink"/>
                </a:solidFill>
                <a:hlinkClick r:id="rId4"/>
              </a:rPr>
              <a:t>stacterm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Jupyter</a:t>
            </a:r>
            <a:r>
              <a:rPr lang="de"/>
              <a:t>: </a:t>
            </a:r>
            <a:r>
              <a:rPr lang="de" u="sng">
                <a:solidFill>
                  <a:schemeClr val="hlink"/>
                </a:solidFill>
                <a:hlinkClick r:id="rId5"/>
              </a:rPr>
              <a:t>stac-nb</a:t>
            </a:r>
            <a:r>
              <a:rPr lang="de"/>
              <a:t>, </a:t>
            </a:r>
            <a:r>
              <a:rPr lang="de" u="sng">
                <a:solidFill>
                  <a:schemeClr val="hlink"/>
                </a:solidFill>
                <a:hlinkClick r:id="rId6"/>
              </a:rPr>
              <a:t>leafmap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HTML components</a:t>
            </a:r>
            <a:r>
              <a:rPr lang="de"/>
              <a:t>: </a:t>
            </a:r>
            <a:r>
              <a:rPr lang="de" u="sng">
                <a:solidFill>
                  <a:schemeClr val="hlink"/>
                </a:solidFill>
                <a:hlinkClick r:id="rId7"/>
              </a:rPr>
              <a:t>openEO Vue Components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Validation</a:t>
            </a:r>
            <a:r>
              <a:rPr lang="de"/>
              <a:t>: </a:t>
            </a:r>
            <a:r>
              <a:rPr lang="de" u="sng">
                <a:solidFill>
                  <a:schemeClr val="hlink"/>
                </a:solidFill>
                <a:hlinkClick r:id="rId8"/>
              </a:rPr>
              <a:t>stac-validator</a:t>
            </a:r>
            <a:r>
              <a:rPr lang="de"/>
              <a:t>, </a:t>
            </a:r>
            <a:r>
              <a:rPr lang="de" u="sng">
                <a:solidFill>
                  <a:schemeClr val="hlink"/>
                </a:solidFill>
                <a:hlinkClick r:id="rId9"/>
              </a:rPr>
              <a:t>stac-check</a:t>
            </a:r>
            <a:r>
              <a:rPr lang="de"/>
              <a:t>, </a:t>
            </a:r>
            <a:r>
              <a:rPr lang="de" u="sng">
                <a:solidFill>
                  <a:schemeClr val="hlink"/>
                </a:solidFill>
                <a:hlinkClick r:id="rId10"/>
              </a:rPr>
              <a:t>stac-node-validator</a:t>
            </a:r>
            <a:r>
              <a:rPr lang="de"/>
              <a:t>, </a:t>
            </a:r>
            <a:r>
              <a:rPr lang="de" u="sng">
                <a:solidFill>
                  <a:schemeClr val="hlink"/>
                </a:solidFill>
                <a:hlinkClick r:id="rId11"/>
              </a:rPr>
              <a:t>STAC API Validator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xarray integration</a:t>
            </a:r>
            <a:r>
              <a:rPr lang="de"/>
              <a:t>: </a:t>
            </a:r>
            <a:r>
              <a:rPr lang="de" u="sng">
                <a:solidFill>
                  <a:schemeClr val="hlink"/>
                </a:solidFill>
                <a:hlinkClick r:id="rId12"/>
              </a:rPr>
              <a:t>xstac</a:t>
            </a:r>
            <a:r>
              <a:rPr lang="de"/>
              <a:t>, </a:t>
            </a:r>
            <a:r>
              <a:rPr lang="de" u="sng">
                <a:solidFill>
                  <a:schemeClr val="hlink"/>
                </a:solidFill>
                <a:hlinkClick r:id="rId13"/>
              </a:rPr>
              <a:t>stackstac</a:t>
            </a:r>
            <a:r>
              <a:rPr lang="de"/>
              <a:t>, </a:t>
            </a:r>
            <a:r>
              <a:rPr lang="de" u="sng">
                <a:solidFill>
                  <a:schemeClr val="hlink"/>
                </a:solidFill>
                <a:hlinkClick r:id="rId14"/>
              </a:rPr>
              <a:t>intake-stac</a:t>
            </a:r>
            <a:r>
              <a:rPr lang="de"/>
              <a:t>, </a:t>
            </a:r>
            <a:r>
              <a:rPr lang="de" u="sng">
                <a:solidFill>
                  <a:schemeClr val="hlink"/>
                </a:solidFill>
                <a:hlinkClick r:id="rId15"/>
              </a:rPr>
              <a:t>odc-stac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Web mapping</a:t>
            </a:r>
            <a:r>
              <a:rPr lang="de"/>
              <a:t>: </a:t>
            </a:r>
            <a:r>
              <a:rPr lang="de" u="sng">
                <a:solidFill>
                  <a:schemeClr val="hlink"/>
                </a:solidFill>
                <a:hlinkClick r:id="rId16"/>
              </a:rPr>
              <a:t>TiTiler</a:t>
            </a:r>
            <a:r>
              <a:rPr lang="de"/>
              <a:t>, </a:t>
            </a:r>
            <a:r>
              <a:rPr lang="de" u="sng">
                <a:solidFill>
                  <a:schemeClr val="hlink"/>
                </a:solidFill>
                <a:hlinkClick r:id="rId17"/>
              </a:rPr>
              <a:t>stac-layer</a:t>
            </a:r>
            <a:r>
              <a:rPr lang="de"/>
              <a:t> (Leaflet), </a:t>
            </a:r>
            <a:r>
              <a:rPr lang="de" u="sng">
                <a:solidFill>
                  <a:schemeClr val="hlink"/>
                </a:solidFill>
                <a:hlinkClick r:id="rId18"/>
              </a:rPr>
              <a:t>OpenLayers</a:t>
            </a:r>
            <a:r>
              <a:rPr lang="de"/>
              <a:t> (WIP)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GDAL/PDAL integration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05" name="Google Shape;205;p3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Notable public STAC (APIs)</a:t>
            </a:r>
            <a:endParaRPr/>
          </a:p>
        </p:txBody>
      </p:sp>
      <p:sp>
        <p:nvSpPr>
          <p:cNvPr id="206" name="Google Shape;20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3"/>
              </a:rPr>
              <a:t>Earth Search</a:t>
            </a:r>
            <a:r>
              <a:rPr lang="de"/>
              <a:t> (Sentinels, stac-server)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USGS </a:t>
            </a:r>
            <a:r>
              <a:rPr lang="de" u="sng">
                <a:solidFill>
                  <a:schemeClr val="hlink"/>
                </a:solidFill>
                <a:hlinkClick r:id="rId4"/>
              </a:rPr>
              <a:t>Landsat</a:t>
            </a:r>
            <a:r>
              <a:rPr lang="de"/>
              <a:t> (stac-server) &amp; </a:t>
            </a:r>
            <a:r>
              <a:rPr lang="de" u="sng">
                <a:solidFill>
                  <a:schemeClr val="hlink"/>
                </a:solidFill>
                <a:hlinkClick r:id="rId5"/>
              </a:rPr>
              <a:t>Astrogeology</a:t>
            </a:r>
            <a:r>
              <a:rPr lang="de"/>
              <a:t> (Mars etc)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6"/>
              </a:rPr>
              <a:t>NASA Common Metadata Repository (CMR)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7"/>
              </a:rPr>
              <a:t>Microsoft Planetary Computer</a:t>
            </a:r>
            <a:r>
              <a:rPr lang="de"/>
              <a:t> (stac-fastapi)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8"/>
              </a:rPr>
              <a:t>CBERS and Amazonia-1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Open Data from </a:t>
            </a:r>
            <a:r>
              <a:rPr lang="de" u="sng">
                <a:solidFill>
                  <a:schemeClr val="hlink"/>
                </a:solidFill>
                <a:hlinkClick r:id="rId9"/>
              </a:rPr>
              <a:t>Capella</a:t>
            </a:r>
            <a:r>
              <a:rPr lang="de"/>
              <a:t>, </a:t>
            </a:r>
            <a:r>
              <a:rPr lang="de" u="sng">
                <a:solidFill>
                  <a:schemeClr val="hlink"/>
                </a:solidFill>
                <a:hlinkClick r:id="rId10"/>
              </a:rPr>
              <a:t>Maxar</a:t>
            </a:r>
            <a:r>
              <a:rPr lang="de"/>
              <a:t>, </a:t>
            </a:r>
            <a:r>
              <a:rPr lang="de" u="sng">
                <a:solidFill>
                  <a:schemeClr val="hlink"/>
                </a:solidFill>
                <a:hlinkClick r:id="rId11"/>
              </a:rPr>
              <a:t>Planet</a:t>
            </a:r>
            <a:r>
              <a:rPr lang="de"/>
              <a:t> (static)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See </a:t>
            </a:r>
            <a:r>
              <a:rPr lang="de" u="sng">
                <a:solidFill>
                  <a:schemeClr val="hlink"/>
                </a:solidFill>
                <a:hlinkClick r:id="rId12"/>
              </a:rPr>
              <a:t>STAC Index</a:t>
            </a:r>
            <a:r>
              <a:rPr lang="de"/>
              <a:t> for more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What’s next?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17" name="Google Shape;217;p3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STAC 1.1 is available!</a:t>
            </a:r>
            <a:endParaRPr/>
          </a:p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Merge eo:bands and raster:bands into generic bands construct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Strengthen the common metadata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Further alignment with OGC API - Records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u="sng">
                <a:solidFill>
                  <a:schemeClr val="hlink"/>
                </a:solidFill>
                <a:hlinkClick r:id="rId3"/>
              </a:rPr>
              <a:t>many small improvements</a:t>
            </a:r>
            <a:br>
              <a:rPr lang="de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API: Focus is to get extensions ready (dependencies on OGC APIs)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STAC + CEOS ARD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Past: STAC CARD4L Extension</a:t>
            </a:r>
            <a:endParaRPr/>
          </a:p>
        </p:txBody>
      </p:sp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Complex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Only SR, ST, NRB, POL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Many card4l: fields that should live in separate STAC extensions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Outdated name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250" y="1933563"/>
            <a:ext cx="346710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7110" y="3643764"/>
            <a:ext cx="3789775" cy="16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525"/>
            <a:ext cx="340995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9950" y="0"/>
            <a:ext cx="347662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933575"/>
            <a:ext cx="3061250" cy="17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643775"/>
            <a:ext cx="2725404" cy="14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33225" y="3559712"/>
            <a:ext cx="3110775" cy="16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28343" y="1924038"/>
            <a:ext cx="3219078" cy="16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Tasks</a:t>
            </a:r>
            <a:endParaRPr/>
          </a:p>
        </p:txBody>
      </p:sp>
      <p:sp>
        <p:nvSpPr>
          <p:cNvPr id="235" name="Google Shape;235;p42"/>
          <p:cNvSpPr txBox="1"/>
          <p:nvPr>
            <p:ph idx="1" type="body"/>
          </p:nvPr>
        </p:nvSpPr>
        <p:spPr>
          <a:xfrm>
            <a:off x="311700" y="1225225"/>
            <a:ext cx="8520600" cy="3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Create new CEOS-ARD STAC extension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Create specific STAC extensions for missing fields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Work with CEOS 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Clarifications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Single template (see Radar)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“Profiles”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Make (example) data available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Deprecate STAC CARD4L extension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Align with ISO/OGC work?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CEOS-ARD STAC Extension</a:t>
            </a:r>
            <a:endParaRPr/>
          </a:p>
        </p:txBody>
      </p:sp>
      <p:sp>
        <p:nvSpPr>
          <p:cNvPr id="241" name="Google Shape;241;p43"/>
          <p:cNvSpPr txBox="1"/>
          <p:nvPr>
            <p:ph idx="1" type="body"/>
          </p:nvPr>
        </p:nvSpPr>
        <p:spPr>
          <a:xfrm>
            <a:off x="311700" y="1225225"/>
            <a:ext cx="8520600" cy="3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Simplify (may not include all optional requirements)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Create “profiles” for Optical and Radar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Extend to cater for (1) AR, NLSR and (2) ORB, GLSC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Update naming scheme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Create JSON Schema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Create examples</a:t>
            </a:r>
            <a:endParaRPr/>
          </a:p>
        </p:txBody>
      </p:sp>
      <p:pic>
        <p:nvPicPr>
          <p:cNvPr id="242" name="Google Shape;24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150" y="2853600"/>
            <a:ext cx="5719850" cy="22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Optical</a:t>
            </a:r>
            <a:endParaRPr/>
          </a:p>
        </p:txBody>
      </p:sp>
      <p:sp>
        <p:nvSpPr>
          <p:cNvPr id="248" name="Google Shape;24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Draft is available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Needs final polish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May need updates if Optical PFS get merged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Wish for an official review by CEOS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Example dataset will be created</a:t>
            </a:r>
            <a:endParaRPr/>
          </a:p>
        </p:txBody>
      </p:sp>
      <p:pic>
        <p:nvPicPr>
          <p:cNvPr id="249" name="Google Shape;24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3713" y="1657350"/>
            <a:ext cx="2200275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Radar</a:t>
            </a:r>
            <a:endParaRPr/>
          </a:p>
        </p:txBody>
      </p:sp>
      <p:sp>
        <p:nvSpPr>
          <p:cNvPr id="255" name="Google Shape;255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Work has started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planned for </a:t>
            </a:r>
            <a:r>
              <a:rPr lang="de" strike="sngStrike"/>
              <a:t>2024</a:t>
            </a:r>
            <a:r>
              <a:rPr lang="de"/>
              <a:t>2025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needs a lot of discussions for new STAC extensions (~ 30 fields)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Building Blocks / Profiles</a:t>
            </a:r>
            <a:endParaRPr/>
          </a:p>
        </p:txBody>
      </p:sp>
      <p:sp>
        <p:nvSpPr>
          <p:cNvPr id="261" name="Google Shape;261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Similar to STAC extensions</a:t>
            </a:r>
            <a:br>
              <a:rPr lang="de"/>
            </a:br>
            <a:r>
              <a:rPr lang="de"/>
              <a:t>=&gt; work on small groups of related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Seems to be foreseen in ISO/OGC (see UML diagram)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Potentially helpful for CEOS-ARD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Excursion:</a:t>
            </a:r>
            <a:br>
              <a:rPr lang="de"/>
            </a:br>
            <a:r>
              <a:rPr lang="de"/>
              <a:t>Cloud-Native Geospatial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Cloud-Native Geospatial?</a:t>
            </a:r>
            <a:endParaRPr/>
          </a:p>
        </p:txBody>
      </p:sp>
      <p:sp>
        <p:nvSpPr>
          <p:cNvPr id="272" name="Google Shape;272;p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73" name="Google Shape;273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Complete workflows performed in the cloud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Data Discovery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Processing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Analytics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Visualization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Promotes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Scalability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Reproducibility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Online Publishing (Executable papers)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Examples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Google Earth Engine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Microsoft Planetary Computer</a:t>
            </a:r>
            <a:endParaRPr/>
          </a:p>
        </p:txBody>
      </p:sp>
      <p:pic>
        <p:nvPicPr>
          <p:cNvPr id="274" name="Google Shape;27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08100"/>
            <a:ext cx="4502426" cy="298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9"/>
          <p:cNvSpPr txBox="1"/>
          <p:nvPr>
            <p:ph idx="4294967295" type="body"/>
          </p:nvPr>
        </p:nvSpPr>
        <p:spPr>
          <a:xfrm>
            <a:off x="364825" y="830812"/>
            <a:ext cx="39999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Standardized, searchable metadata</a:t>
            </a:r>
            <a:endParaRPr/>
          </a:p>
        </p:txBody>
      </p:sp>
      <p:sp>
        <p:nvSpPr>
          <p:cNvPr id="280" name="Google Shape;280;p49"/>
          <p:cNvSpPr txBox="1"/>
          <p:nvPr>
            <p:ph idx="4294967295" type="body"/>
          </p:nvPr>
        </p:nvSpPr>
        <p:spPr>
          <a:xfrm>
            <a:off x="4664325" y="507850"/>
            <a:ext cx="3999900" cy="3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Cloud-optimized data formats</a:t>
            </a:r>
            <a:endParaRPr/>
          </a:p>
        </p:txBody>
      </p:sp>
      <p:sp>
        <p:nvSpPr>
          <p:cNvPr id="281" name="Google Shape;281;p4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82" name="Google Shape;28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775" y="1050394"/>
            <a:ext cx="3757600" cy="17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294" y="1740883"/>
            <a:ext cx="3999901" cy="232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5325" y="3735351"/>
            <a:ext cx="3504625" cy="11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9"/>
          <p:cNvSpPr txBox="1"/>
          <p:nvPr>
            <p:ph idx="4294967295" type="body"/>
          </p:nvPr>
        </p:nvSpPr>
        <p:spPr>
          <a:xfrm>
            <a:off x="5096775" y="3254100"/>
            <a:ext cx="3248700" cy="11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Well-characterized data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Cloud Native Data Formats</a:t>
            </a:r>
            <a:endParaRPr/>
          </a:p>
        </p:txBody>
      </p:sp>
      <p:sp>
        <p:nvSpPr>
          <p:cNvPr id="291" name="Google Shape;291;p5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graphicFrame>
        <p:nvGraphicFramePr>
          <p:cNvPr id="292" name="Google Shape;292;p50"/>
          <p:cNvGraphicFramePr/>
          <p:nvPr/>
        </p:nvGraphicFramePr>
        <p:xfrm>
          <a:off x="424850" y="1185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{E279815A-3F90-4E12-953A-367DCA812ABA}</a:tableStyleId>
              </a:tblPr>
              <a:tblGrid>
                <a:gridCol w="3309875"/>
                <a:gridCol w="3286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Format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Data Type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Cloud-Optimized GeoTIFF (COG)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Raster (good for EO data)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Geo</a:t>
                      </a:r>
                      <a:r>
                        <a:rPr lang="de"/>
                        <a:t>Zarr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Raster (good for modeled data)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Cloud-Optimized Point Cloud (COPC)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Point Clouds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GeoParquet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Vector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STAC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Discovery / Metadata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cotar / sozip</a:t>
                      </a:r>
                      <a:r>
                        <a:rPr lang="de" sz="1700"/>
                        <a:t> </a:t>
                      </a:r>
                      <a:r>
                        <a:rPr b="1" lang="de" sz="1600"/>
                        <a:t>🤯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Archives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550" y="1054425"/>
            <a:ext cx="2403300" cy="254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Cloud-Optimized GeoTIFF</a:t>
            </a:r>
            <a:endParaRPr/>
          </a:p>
        </p:txBody>
      </p:sp>
      <p:sp>
        <p:nvSpPr>
          <p:cNvPr id="299" name="Google Shape;299;p51"/>
          <p:cNvSpPr txBox="1"/>
          <p:nvPr>
            <p:ph idx="1" type="body"/>
          </p:nvPr>
        </p:nvSpPr>
        <p:spPr>
          <a:xfrm>
            <a:off x="460950" y="1195625"/>
            <a:ext cx="82221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Metadata</a:t>
            </a:r>
            <a:r>
              <a:rPr lang="de"/>
              <a:t> at </a:t>
            </a:r>
            <a:r>
              <a:rPr lang="de"/>
              <a:t>beginning of file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reduces data seek times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Uses Tiled Segments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decompress and load separately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Overviews in file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efficiently use the data at any resolution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5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942" y="0"/>
            <a:ext cx="91569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675" y="866775"/>
            <a:ext cx="358140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7500" y="881050"/>
            <a:ext cx="354330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Striped Chunks</a:t>
            </a:r>
            <a:endParaRPr/>
          </a:p>
        </p:txBody>
      </p:sp>
      <p:sp>
        <p:nvSpPr>
          <p:cNvPr id="308" name="Google Shape;308;p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13" y="885813"/>
            <a:ext cx="3533775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338" y="890588"/>
            <a:ext cx="3524250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Tiled Chunks</a:t>
            </a:r>
            <a:endParaRPr/>
          </a:p>
        </p:txBody>
      </p:sp>
      <p:sp>
        <p:nvSpPr>
          <p:cNvPr id="316" name="Google Shape;316;p5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50" y="1104900"/>
            <a:ext cx="3524250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0450" y="900125"/>
            <a:ext cx="394335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Overviews</a:t>
            </a:r>
            <a:endParaRPr/>
          </a:p>
        </p:txBody>
      </p:sp>
      <p:sp>
        <p:nvSpPr>
          <p:cNvPr id="324" name="Google Shape;324;p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 Cloud Native Dataset is one with small addressable chunks</a:t>
            </a:r>
            <a:endParaRPr/>
          </a:p>
        </p:txBody>
      </p:sp>
      <p:sp>
        <p:nvSpPr>
          <p:cNvPr id="330" name="Google Shape;330;p5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 txBox="1"/>
          <p:nvPr>
            <p:ph type="title"/>
          </p:nvPr>
        </p:nvSpPr>
        <p:spPr>
          <a:xfrm>
            <a:off x="509550" y="1423875"/>
            <a:ext cx="8124900" cy="24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Cloud-Native Geospatial is a collection of standards and technologies for </a:t>
            </a:r>
            <a:r>
              <a:rPr i="1" lang="de"/>
              <a:t>programmatic</a:t>
            </a:r>
            <a:r>
              <a:rPr lang="de"/>
              <a:t> discovery, access, and exploitation of geospatial data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 the cloud</a:t>
            </a:r>
            <a:endParaRPr/>
          </a:p>
        </p:txBody>
      </p:sp>
      <p:sp>
        <p:nvSpPr>
          <p:cNvPr id="336" name="Google Shape;336;p5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7"/>
          <p:cNvSpPr txBox="1"/>
          <p:nvPr>
            <p:ph type="title"/>
          </p:nvPr>
        </p:nvSpPr>
        <p:spPr>
          <a:xfrm>
            <a:off x="265500" y="217825"/>
            <a:ext cx="4045200" cy="99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Resources</a:t>
            </a:r>
            <a:endParaRPr/>
          </a:p>
        </p:txBody>
      </p:sp>
      <p:sp>
        <p:nvSpPr>
          <p:cNvPr id="342" name="Google Shape;342;p5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43" name="Google Shape;343;p57"/>
          <p:cNvSpPr txBox="1"/>
          <p:nvPr>
            <p:ph idx="1" type="subTitle"/>
          </p:nvPr>
        </p:nvSpPr>
        <p:spPr>
          <a:xfrm>
            <a:off x="265500" y="1454525"/>
            <a:ext cx="4045200" cy="3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 u="sng">
                <a:solidFill>
                  <a:schemeClr val="hlink"/>
                </a:solidFill>
                <a:hlinkClick r:id="rId3"/>
              </a:rPr>
              <a:t>Official Website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 u="sng">
                <a:solidFill>
                  <a:schemeClr val="hlink"/>
                </a:solidFill>
                <a:hlinkClick r:id="rId4"/>
              </a:rPr>
              <a:t>STAC specification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 u="sng">
                <a:solidFill>
                  <a:schemeClr val="hlink"/>
                </a:solidFill>
                <a:hlinkClick r:id="rId5"/>
              </a:rPr>
              <a:t>STAC API specification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 u="sng">
                <a:solidFill>
                  <a:schemeClr val="hlink"/>
                </a:solidFill>
                <a:hlinkClick r:id="rId6"/>
              </a:rPr>
              <a:t>STAC Index: List of catalogs, tools and tutorials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 u="sng">
                <a:solidFill>
                  <a:schemeClr val="hlink"/>
                </a:solidFill>
                <a:hlinkClick r:id="rId7"/>
              </a:rPr>
              <a:t>STAC extensions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 u="sng">
                <a:solidFill>
                  <a:schemeClr val="hlink"/>
                </a:solidFill>
                <a:hlinkClick r:id="rId8"/>
              </a:rPr>
              <a:t>STAC API extensions</a:t>
            </a:r>
            <a:br>
              <a:rPr lang="de"/>
            </a:b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 u="sng">
                <a:solidFill>
                  <a:schemeClr val="hlink"/>
                </a:solidFill>
                <a:hlinkClick r:id="rId9"/>
              </a:rPr>
              <a:t>STAC CEOS-ARD Extension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 u="sng">
                <a:solidFill>
                  <a:schemeClr val="hlink"/>
                </a:solidFill>
                <a:hlinkClick r:id="rId10"/>
              </a:rPr>
              <a:t>Old STAC CARD4L Extension</a:t>
            </a:r>
            <a:endParaRPr sz="1500"/>
          </a:p>
        </p:txBody>
      </p:sp>
      <p:sp>
        <p:nvSpPr>
          <p:cNvPr id="344" name="Google Shape;344;p5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de" sz="4800"/>
              <a:t>Q&amp;A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STAC?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STAC is a suite of specifications and software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509550" y="1423875"/>
            <a:ext cx="8124900" cy="22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STAC specification describes geospatial and/or temporal data </a:t>
            </a:r>
            <a:r>
              <a:rPr lang="de" sz="4244"/>
              <a:t>(through interlinked static JSON files)</a:t>
            </a:r>
            <a:endParaRPr sz="4244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509550" y="1423875"/>
            <a:ext cx="8124900" cy="22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STAC API specification </a:t>
            </a:r>
            <a:r>
              <a:rPr lang="de"/>
              <a:t>adds </a:t>
            </a:r>
            <a:r>
              <a:rPr lang="de"/>
              <a:t>search</a:t>
            </a:r>
            <a:r>
              <a:rPr lang="de"/>
              <a:t>, </a:t>
            </a:r>
            <a:r>
              <a:rPr lang="de"/>
              <a:t>aggregation, transactions and makes STAC dynamic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it? 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STAC = </a:t>
            </a:r>
            <a:r>
              <a:rPr lang="de"/>
              <a:t>SpatioTemporal Asset Catalog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Specifications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Search &amp; Discovery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Simple </a:t>
            </a:r>
            <a:r>
              <a:rPr lang="de"/>
              <a:t>&amp;</a:t>
            </a:r>
            <a:r>
              <a:rPr lang="de"/>
              <a:t> </a:t>
            </a:r>
            <a:r>
              <a:rPr lang="de"/>
              <a:t>E</a:t>
            </a:r>
            <a:r>
              <a:rPr lang="de"/>
              <a:t>xtensible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STAC specification </a:t>
            </a:r>
            <a:r>
              <a:rPr lang="de"/>
              <a:t>&amp;</a:t>
            </a:r>
            <a:r>
              <a:rPr lang="de"/>
              <a:t> Extensions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STAC API specification &amp; Extensions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Ecosystem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Data(!)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Software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Tutorials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Community</a:t>
            </a:r>
            <a:endParaRPr/>
          </a:p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