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ibpu4HF4B/UjocRDhR6yk5x0Gf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" name="Google Shape;3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" name="Google Shape;3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5" name="Google Shape;1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18;p9"/>
          <p:cNvSpPr txBox="1"/>
          <p:nvPr/>
        </p:nvSpPr>
        <p:spPr>
          <a:xfrm>
            <a:off x="-24384" y="6562799"/>
            <a:ext cx="4901184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LSI-VC-16, 23-25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" name="Google Shape;2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8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s://docs.google.com/document/d/1Q_pyAhVc4kAuR0LdLrUJBnkBMPLtkZEa/edit" TargetMode="External"/><Relationship Id="rId6" Type="http://schemas.openxmlformats.org/officeDocument/2006/relationships/hyperlink" Target="https://docs.google.com/document/d/1Q_pyAhVc4kAuR0LdLrUJBnkBMPLtkZEa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986" y="-27000"/>
            <a:ext cx="12259971" cy="69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"/>
          <p:cNvSpPr txBox="1"/>
          <p:nvPr/>
        </p:nvSpPr>
        <p:spPr>
          <a:xfrm>
            <a:off x="0" y="0"/>
            <a:ext cx="4000000" cy="53350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431" y="5311499"/>
            <a:ext cx="2738896" cy="150851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8" name="Google Shape;28;p1"/>
          <p:cNvSpPr txBox="1"/>
          <p:nvPr/>
        </p:nvSpPr>
        <p:spPr>
          <a:xfrm>
            <a:off x="176047" y="175938"/>
            <a:ext cx="7046237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0" i="0" lang="en-GB" sz="7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LSI-VC-16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0" i="1" lang="en-GB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SAR CEOS-ARD Update</a:t>
            </a:r>
            <a:endParaRPr/>
          </a:p>
        </p:txBody>
      </p:sp>
      <p:sp>
        <p:nvSpPr>
          <p:cNvPr id="29" name="Google Shape;29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Ake Rosenqvist, JAXA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8.1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LSI-VC-16, Canberra 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23 - 25 September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CEOS-ARD for Synthetic Aperture Radar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 txBox="1"/>
          <p:nvPr/>
        </p:nvSpPr>
        <p:spPr>
          <a:xfrm>
            <a:off x="154983" y="1247224"/>
            <a:ext cx="5172921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Combined CEOS-ARD for SAR:</a:t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389" lvl="0" marL="60958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Normalised Radar Backscatter (NRB v5.5)</a:t>
            </a:r>
            <a:endParaRPr b="1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389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Polarimetric Radar (POL v3.5)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389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Ocean Radar Backscatter (ORB v1.0)</a:t>
            </a:r>
            <a:endParaRPr b="0" i="0" sz="133" u="none" cap="none" strike="noStrike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389" lvl="0" marL="60958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Geocoded SLC (GSLC)</a:t>
            </a:r>
            <a:endParaRPr b="0" i="0" sz="1067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189" lvl="0" marL="60958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None/>
            </a:pPr>
            <a:r>
              <a:t/>
            </a:r>
            <a:endParaRPr b="0" i="0" sz="133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i="0" sz="133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Next in line (~ LSI-VC-17):</a:t>
            </a:r>
            <a:endParaRPr b="1" i="0" sz="2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389" lvl="0" marL="60958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Interferometric Radar (INSAR)</a:t>
            </a:r>
            <a:endParaRPr/>
          </a:p>
          <a:p>
            <a:pPr indent="-330189" lvl="0" marL="60958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Dot update – v1.1 (23 July 2024):</a:t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389" lvl="0" marL="60958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Montserrat"/>
              <a:buChar char="❖"/>
            </a:pPr>
            <a:r>
              <a:rPr b="0" i="0" lang="en-GB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Item 1.6.7 (Source Data Image Attributes): Azimuth Pixel Spacing can be provided in units of metres or seconds.</a:t>
            </a:r>
            <a:endParaRPr/>
          </a:p>
          <a:p>
            <a:pPr indent="-406389" lvl="0" marL="60958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Montserrat"/>
              <a:buChar char="❖"/>
            </a:pPr>
            <a:r>
              <a:rPr b="0" i="0" lang="en-GB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Item 1.7.9 (Product Image Size): Text clarification of Number of pixels per line</a:t>
            </a:r>
            <a:endParaRPr/>
          </a:p>
          <a:p>
            <a:pPr indent="-406389" lvl="0" marL="60958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Montserrat"/>
              <a:buChar char="❖"/>
            </a:pPr>
            <a:r>
              <a:rPr b="0" i="0" lang="en-GB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Item 2.1 (Metadata Machine Readability): Alignment of with description in Item 1.2.</a:t>
            </a:r>
            <a:endParaRPr/>
          </a:p>
          <a:p>
            <a:pPr indent="-406389" lvl="0" marL="60958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Montserrat"/>
              <a:buChar char="❖"/>
            </a:pPr>
            <a:r>
              <a:rPr b="0" i="0" lang="en-GB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Items 2.2–2.16, 3.1, 3.6, 3.7: RAW removed and HDF5 added to suggested data formats.</a:t>
            </a:r>
            <a:endParaRPr b="1" i="0" sz="133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" name="Google Shape;3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6485" y="1443213"/>
            <a:ext cx="6384910" cy="419067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CEOS-ARD for SAR: Community Uptake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 txBox="1"/>
          <p:nvPr/>
        </p:nvSpPr>
        <p:spPr>
          <a:xfrm>
            <a:off x="8644128" y="2497964"/>
            <a:ext cx="3547872" cy="15813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219071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Ongoing NRB self-assessments</a:t>
            </a:r>
            <a:endParaRPr/>
          </a:p>
          <a:p>
            <a:pPr indent="-238117" lvl="0" marL="457189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NASA/JPL (OPERA S-1)          </a:t>
            </a:r>
            <a:endParaRPr/>
          </a:p>
          <a:p>
            <a:pPr indent="-238117" lvl="0" marL="457189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ISRO (EOS-04 mosaics)</a:t>
            </a:r>
            <a:endParaRPr/>
          </a:p>
          <a:p>
            <a:pPr indent="-177157" lvl="0" marL="457189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19071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preparation:</a:t>
            </a:r>
            <a:endParaRPr/>
          </a:p>
          <a:p>
            <a:pPr indent="-238117" lvl="0" marL="457189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CONAE (SAOCOM-1A/B)</a:t>
            </a:r>
            <a:endParaRPr/>
          </a:p>
          <a:p>
            <a:pPr indent="-238117" lvl="0" marL="457189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ESA (S-1, ENVISAT, ERS, ROSE-L, BIOMASS)</a:t>
            </a:r>
            <a:endParaRPr/>
          </a:p>
          <a:p>
            <a:pPr indent="-238117" lvl="0" marL="457189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DLR (S-1)</a:t>
            </a:r>
            <a:endParaRPr/>
          </a:p>
          <a:p>
            <a:pPr indent="-238117" lvl="0" marL="457189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KARI (KOMPSAT-5)</a:t>
            </a:r>
            <a:endParaRPr/>
          </a:p>
          <a:p>
            <a:pPr indent="0" lvl="0" marL="219071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Commercial:</a:t>
            </a:r>
            <a:endParaRPr/>
          </a:p>
          <a:p>
            <a:pPr indent="-238117" lvl="0" marL="457189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CATALYST/PCI (S-1)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3"/>
          <p:cNvGrpSpPr/>
          <p:nvPr/>
        </p:nvGrpSpPr>
        <p:grpSpPr>
          <a:xfrm>
            <a:off x="0" y="1033271"/>
            <a:ext cx="8522208" cy="5233417"/>
            <a:chOff x="3984812" y="1142999"/>
            <a:chExt cx="7772400" cy="4476475"/>
          </a:xfrm>
        </p:grpSpPr>
        <p:pic>
          <p:nvPicPr>
            <p:cNvPr id="44" name="Google Shape;4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84812" y="4513210"/>
              <a:ext cx="7772400" cy="1106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84812" y="3957020"/>
              <a:ext cx="7772400" cy="55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84812" y="1142999"/>
              <a:ext cx="7772400" cy="28140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CEOS-ARD SAR Team work topics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 txBox="1"/>
          <p:nvPr/>
        </p:nvSpPr>
        <p:spPr>
          <a:xfrm>
            <a:off x="127086" y="1142999"/>
            <a:ext cx="11540658" cy="47268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-406389" lvl="0" marL="60958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Interferometric Radar (INSAR) PFS</a:t>
            </a:r>
            <a:endParaRPr/>
          </a:p>
          <a:p>
            <a:pPr indent="0" lvl="0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* All but finalised. Awaiting outcomes/experiences of parallel ESA development of InSAR products</a:t>
            </a:r>
            <a:endParaRPr/>
          </a:p>
          <a:p>
            <a:pPr indent="0" lvl="0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* Potential completion of INSAR PFS by LSI-VC-17?</a:t>
            </a:r>
            <a:endParaRPr/>
          </a:p>
          <a:p>
            <a:pPr indent="-330189" lvl="0" marL="60958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389" lvl="0" marL="60958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Multi-source NRB PFS</a:t>
            </a:r>
            <a:endParaRPr/>
          </a:p>
          <a:p>
            <a:pPr indent="0" lvl="0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* Averaged composite products</a:t>
            </a:r>
            <a:endParaRPr/>
          </a:p>
          <a:p>
            <a:pPr indent="0" lvl="0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- Pixel values no longer unique to one source datatake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- Certain per-pixel metadata no longer defined (e.g. data mask; local inc angle) </a:t>
            </a:r>
            <a:endParaRPr/>
          </a:p>
          <a:p>
            <a:pPr indent="0" lvl="0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389" lvl="0" marL="60958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Special considerations for VHR (metre/sub-metre) SAR products:</a:t>
            </a:r>
            <a:endParaRPr/>
          </a:p>
          <a:p>
            <a:pPr indent="0" lvl="6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* Is Radiometric Terrain Correction meaningful?</a:t>
            </a:r>
            <a:endParaRPr/>
          </a:p>
          <a:p>
            <a:pPr indent="0" lvl="6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- Mismatch between publicly available DEMs and VHR pixel spacing</a:t>
            </a:r>
            <a:endParaRPr/>
          </a:p>
          <a:p>
            <a:pPr indent="0" lvl="6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- Even with VHR DEMs, RTC designed for distributed target backscatter. May for certain targets introduce backscatter artefacts</a:t>
            </a:r>
            <a:endParaRPr/>
          </a:p>
          <a:p>
            <a:pPr indent="0" lvl="6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🡪 Special NRB PFS required for VHR SAR?</a:t>
            </a:r>
            <a:endParaRPr/>
          </a:p>
          <a:p>
            <a:pPr indent="0" lvl="6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9550" lvl="3" marL="48894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/>
          <p:nvPr>
            <p:ph type="title"/>
          </p:nvPr>
        </p:nvSpPr>
        <p:spPr>
          <a:xfrm>
            <a:off x="164764" y="277467"/>
            <a:ext cx="11756000" cy="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3200"/>
              <a:t>Radiometric Terrain Correction </a:t>
            </a:r>
            <a:endParaRPr sz="3200"/>
          </a:p>
        </p:txBody>
      </p:sp>
      <p:pic>
        <p:nvPicPr>
          <p:cNvPr id="58" name="Google Shape;58;p5"/>
          <p:cNvPicPr preferRelativeResize="0"/>
          <p:nvPr/>
        </p:nvPicPr>
        <p:blipFill rotWithShape="1">
          <a:blip r:embed="rId3">
            <a:alphaModFix/>
          </a:blip>
          <a:srcRect b="20766" l="0" r="0" t="0"/>
          <a:stretch/>
        </p:blipFill>
        <p:spPr>
          <a:xfrm>
            <a:off x="598534" y="1792767"/>
            <a:ext cx="11051031" cy="42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5"/>
          <p:cNvSpPr txBox="1"/>
          <p:nvPr/>
        </p:nvSpPr>
        <p:spPr>
          <a:xfrm>
            <a:off x="164767" y="1103401"/>
            <a:ext cx="11904000" cy="110795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67"/>
              </a:spcBef>
              <a:spcAft>
                <a:spcPts val="1333"/>
              </a:spcAft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Radiometric terrain correction (RTC) </a:t>
            </a: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requirement for CEOS-ARD (Normalised Radar Backscatter). Currently not available by any New Space data provider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"/>
          <p:cNvSpPr txBox="1"/>
          <p:nvPr/>
        </p:nvSpPr>
        <p:spPr>
          <a:xfrm>
            <a:off x="1345051" y="5942167"/>
            <a:ext cx="9558000" cy="81255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67"/>
              </a:spcBef>
              <a:spcAft>
                <a:spcPts val="1333"/>
              </a:spcAft>
              <a:buNone/>
            </a:pPr>
            <a:r>
              <a:rPr b="0" i="1" lang="en-GB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effects of RTC (ALOS-2 PALSAR-2). Left: GTC only, Right GTC + RTC (right) </a:t>
            </a:r>
            <a:endParaRPr b="0" i="1" sz="17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CEOS-ARD SAR Team work topics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 txBox="1"/>
          <p:nvPr/>
        </p:nvSpPr>
        <p:spPr>
          <a:xfrm>
            <a:off x="154983" y="1423415"/>
            <a:ext cx="11540658" cy="47268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-406389" lvl="0" marL="60958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Other considerations for next SAR PFS update:</a:t>
            </a:r>
            <a:endParaRPr/>
          </a:p>
          <a:p>
            <a:pPr indent="0" lvl="0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* Requirement for XML metadata moved from Threshold to Goal?</a:t>
            </a:r>
            <a:endParaRPr/>
          </a:p>
          <a:p>
            <a:pPr indent="0" lvl="0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* Requirement for Scattering Area per-pixel metadata moved from Threshold to Goal?</a:t>
            </a:r>
            <a:endParaRPr/>
          </a:p>
          <a:p>
            <a:pPr indent="0" lvl="0" marL="20319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9550" lvl="3" marL="48894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" name="Google Shape;6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8735" y="2285999"/>
            <a:ext cx="7772400" cy="210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CEOS-ARD for (Spaceborne) Lidar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"/>
          <p:cNvSpPr txBox="1"/>
          <p:nvPr/>
        </p:nvSpPr>
        <p:spPr>
          <a:xfrm>
            <a:off x="635899" y="1325691"/>
            <a:ext cx="7263600" cy="46753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PFS: </a:t>
            </a:r>
            <a:r>
              <a:rPr b="1" i="0" lang="en-GB" sz="1867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Lidar Terrain &amp; Canopy Height</a:t>
            </a:r>
            <a:endParaRPr b="0" i="0" sz="800" u="none" cap="none" strike="noStrike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8438" lvl="0" marL="457189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Footprint (1D single-source) product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8438" lvl="0" marL="457189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Gridded (2D multi-source) product – under discussion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8438" lvl="0" marL="457189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Prime focus on spaceborne Lidar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8439" lvl="0" marL="457189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Accommodating full waveform and photon counting systems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3035" lvl="0" marL="447663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Current ARD-Lidar team members</a:t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389" lvl="0" marL="60958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Lidar mission teams: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389" lvl="1" marL="121917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GEDI, MOLI, ICESat-2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389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Providers: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389" lvl="1" marL="121917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NASA LP-DAAC; NSIDC; </a:t>
            </a:r>
            <a:r>
              <a:rPr b="0" i="0" lang="en-GB" sz="18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USGS (TBC), 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389" lvl="0" marL="60958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Science community</a:t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7480" lvl="0" marL="457189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Schedule (easy does it...)</a:t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389" lvl="0" marL="609585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First PSF draft: Q1/2025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6841" lvl="0" marL="457189" marR="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2788" y="3776961"/>
            <a:ext cx="5253360" cy="202404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75" name="Google Shape;75;p7"/>
          <p:cNvSpPr txBox="1"/>
          <p:nvPr/>
        </p:nvSpPr>
        <p:spPr>
          <a:xfrm>
            <a:off x="7240513" y="5842329"/>
            <a:ext cx="4136456" cy="53329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333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Terrain</a:t>
            </a:r>
            <a:r>
              <a:rPr b="0" i="1" lang="en-GB" sz="13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&amp; </a:t>
            </a:r>
            <a:r>
              <a:rPr b="0" i="1" lang="en-GB" sz="1333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canopy top </a:t>
            </a:r>
            <a:r>
              <a:rPr b="0" i="1" lang="en-GB" sz="13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height from ICESat-2  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3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(Neuenschwander et al, 2019)</a:t>
            </a:r>
            <a:endParaRPr b="0" i="1" sz="1333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" name="Google Shape;7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1545" y="1280438"/>
            <a:ext cx="1658860" cy="165886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7"/>
          <p:cNvSpPr txBox="1"/>
          <p:nvPr/>
        </p:nvSpPr>
        <p:spPr>
          <a:xfrm>
            <a:off x="7485930" y="2939297"/>
            <a:ext cx="4070156" cy="53329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3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Lidar Terrain &amp; Canopy Top Height </a:t>
            </a:r>
            <a:r>
              <a:rPr b="0" i="1" lang="en-GB" sz="1333" u="sng" cap="none" strike="noStrike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PFS draft</a:t>
            </a:r>
            <a:r>
              <a:rPr b="0" i="1" lang="en-GB" sz="1333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1" lang="en-GB" sz="13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(based on CEOS-ARD PFS template)</a:t>
            </a:r>
            <a:endParaRPr b="0" i="0" sz="1333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