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18"/>
  </p:notesMasterIdLst>
  <p:sldIdLst>
    <p:sldId id="260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5"/>
    <p:restoredTop sz="94695"/>
  </p:normalViewPr>
  <p:slideViewPr>
    <p:cSldViewPr snapToGrid="0">
      <p:cViewPr varScale="1">
        <p:scale>
          <a:sx n="111" d="100"/>
          <a:sy n="111" d="100"/>
        </p:scale>
        <p:origin x="12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c2a53e993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c2a53e993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2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-2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hyperlink" Target="https://docs.terrabyte.lrz.de/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.terrabyte.lrz.de/browser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LR-terrabyte/demo-bids2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.esa.int/web/sentinel/missions/sentinel-1/data-products/etad-dataset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1tools/s1-etad/discussions/4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SAR-ARD/s1ar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.esa.int/web/sentinel/sentinel-1-ard-normalised-radar-backscatter-nrb-produc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986" y="-27000"/>
            <a:ext cx="12259971" cy="6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0" y="0"/>
            <a:ext cx="4000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1400"/>
            </a:pPr>
            <a:endParaRPr sz="1867"/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431" y="5311499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35;p4">
            <a:extLst>
              <a:ext uri="{FF2B5EF4-FFF2-40B4-BE49-F238E27FC236}">
                <a16:creationId xmlns:a16="http://schemas.microsoft.com/office/drawing/2014/main" id="{7DBEFE9B-A5CB-FAAF-16C2-97BEEBD038C0}"/>
              </a:ext>
            </a:extLst>
          </p:cNvPr>
          <p:cNvSpPr txBox="1">
            <a:spLocks/>
          </p:cNvSpPr>
          <p:nvPr/>
        </p:nvSpPr>
        <p:spPr>
          <a:xfrm>
            <a:off x="176047" y="175938"/>
            <a:ext cx="6405728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8000"/>
              <a:buFont typeface="Arial"/>
              <a:buNone/>
            </a:pPr>
            <a:r>
              <a:rPr lang="en-GB" sz="7500" dirty="0"/>
              <a:t>LSI-VC-16</a:t>
            </a:r>
          </a:p>
          <a:p>
            <a:pPr>
              <a:lnSpc>
                <a:spcPct val="150000"/>
              </a:lnSpc>
              <a:buSzPts val="8000"/>
              <a:buFont typeface="Arial"/>
              <a:buNone/>
            </a:pPr>
            <a:endParaRPr lang="en-GB" sz="5400" dirty="0"/>
          </a:p>
          <a:p>
            <a:pPr>
              <a:lnSpc>
                <a:spcPct val="115000"/>
              </a:lnSpc>
              <a:spcBef>
                <a:spcPts val="1000"/>
              </a:spcBef>
              <a:buSzPts val="8000"/>
              <a:buFont typeface="Arial"/>
              <a:buNone/>
            </a:pPr>
            <a:r>
              <a:rPr lang="en-GB" sz="4000" i="1" dirty="0"/>
              <a:t>DLR Progress on Sentinel-1 ARD Production</a:t>
            </a:r>
          </a:p>
        </p:txBody>
      </p:sp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FD94540E-C0A6-FF2F-C8FB-C97D131CC883}"/>
              </a:ext>
            </a:extLst>
          </p:cNvPr>
          <p:cNvSpPr/>
          <p:nvPr/>
        </p:nvSpPr>
        <p:spPr>
          <a:xfrm>
            <a:off x="6333232" y="4252682"/>
            <a:ext cx="5721995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John Truckenbrodt, DLR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8.5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Canberra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- 2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September 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2BAFD-CCC7-4425-9530-FADE6FF7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DLR: terrabyte platform</a:t>
            </a:r>
            <a:endParaRPr lang="en-US" sz="4000" dirty="0"/>
          </a:p>
        </p:txBody>
      </p:sp>
      <p:sp>
        <p:nvSpPr>
          <p:cNvPr id="4" name="Rechteck 48">
            <a:extLst>
              <a:ext uri="{FF2B5EF4-FFF2-40B4-BE49-F238E27FC236}">
                <a16:creationId xmlns:a16="http://schemas.microsoft.com/office/drawing/2014/main" id="{CA5525E4-2AA8-4F2B-AB0F-82492F40C7F1}"/>
              </a:ext>
            </a:extLst>
          </p:cNvPr>
          <p:cNvSpPr/>
          <p:nvPr/>
        </p:nvSpPr>
        <p:spPr>
          <a:xfrm>
            <a:off x="4801953" y="1118635"/>
            <a:ext cx="6910007" cy="5226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Arial" pitchFamily="34" charset="0"/>
              </a:rPr>
              <a:t>terrabyte @ LRZ</a:t>
            </a:r>
          </a:p>
        </p:txBody>
      </p:sp>
      <p:pic>
        <p:nvPicPr>
          <p:cNvPr id="5" name="Picture 4" descr="LRZ-Logo">
            <a:extLst>
              <a:ext uri="{FF2B5EF4-FFF2-40B4-BE49-F238E27FC236}">
                <a16:creationId xmlns:a16="http://schemas.microsoft.com/office/drawing/2014/main" id="{FDA242CF-6EC4-4E4F-957E-A7AB47DC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05" y="5229291"/>
            <a:ext cx="3301453" cy="5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48">
            <a:extLst>
              <a:ext uri="{FF2B5EF4-FFF2-40B4-BE49-F238E27FC236}">
                <a16:creationId xmlns:a16="http://schemas.microsoft.com/office/drawing/2014/main" id="{284E0A25-5F59-498B-916D-8E972068B3EC}"/>
              </a:ext>
            </a:extLst>
          </p:cNvPr>
          <p:cNvSpPr/>
          <p:nvPr/>
        </p:nvSpPr>
        <p:spPr>
          <a:xfrm>
            <a:off x="518407" y="4292376"/>
            <a:ext cx="3522151" cy="2052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Arial" pitchFamily="34" charset="0"/>
              </a:rPr>
              <a:t>DLR EO long-term archive</a:t>
            </a:r>
          </a:p>
        </p:txBody>
      </p:sp>
      <p:pic>
        <p:nvPicPr>
          <p:cNvPr id="7" name="Picture 2" descr="Fully automated tape archive">
            <a:extLst>
              <a:ext uri="{FF2B5EF4-FFF2-40B4-BE49-F238E27FC236}">
                <a16:creationId xmlns:a16="http://schemas.microsoft.com/office/drawing/2014/main" id="{98AB1064-F643-4805-A542-9290ACCA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81" y="4743816"/>
            <a:ext cx="2075493" cy="11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LR logo - DLR Portal">
            <a:extLst>
              <a:ext uri="{FF2B5EF4-FFF2-40B4-BE49-F238E27FC236}">
                <a16:creationId xmlns:a16="http://schemas.microsoft.com/office/drawing/2014/main" id="{C0365C65-94EF-41C7-82FF-16A96CFA9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9162" r="15556" b="9696"/>
          <a:stretch/>
        </p:blipFill>
        <p:spPr bwMode="auto">
          <a:xfrm>
            <a:off x="594092" y="4987717"/>
            <a:ext cx="572889" cy="4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5" descr="C:\Users\schw_ma\AppData\Local\Microsoft\Windows\INetCache\Content.Word\terrabyte_logo_color.png">
            <a:extLst>
              <a:ext uri="{FF2B5EF4-FFF2-40B4-BE49-F238E27FC236}">
                <a16:creationId xmlns:a16="http://schemas.microsoft.com/office/drawing/2014/main" id="{85847850-83DA-45AA-9D3A-F138164C7E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3" y="1089209"/>
            <a:ext cx="869325" cy="93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DF7091AF-EE58-4A13-95E2-BA1ED4582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770" y="1978775"/>
            <a:ext cx="4202011" cy="3250516"/>
          </a:xfrm>
          <a:prstGeom prst="rect">
            <a:avLst/>
          </a:prstGeom>
        </p:spPr>
      </p:pic>
      <p:sp>
        <p:nvSpPr>
          <p:cNvPr id="11" name="Rechteck 48">
            <a:extLst>
              <a:ext uri="{FF2B5EF4-FFF2-40B4-BE49-F238E27FC236}">
                <a16:creationId xmlns:a16="http://schemas.microsoft.com/office/drawing/2014/main" id="{594348A3-B08F-4579-A474-D994CB6BCCB1}"/>
              </a:ext>
            </a:extLst>
          </p:cNvPr>
          <p:cNvSpPr/>
          <p:nvPr/>
        </p:nvSpPr>
        <p:spPr>
          <a:xfrm>
            <a:off x="520868" y="1118636"/>
            <a:ext cx="3522151" cy="28882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bel" panose="020B0503020204020204" pitchFamily="34" charset="0"/>
                <a:cs typeface="Arial" pitchFamily="34" charset="0"/>
              </a:rPr>
              <a:t>External data sources</a:t>
            </a:r>
          </a:p>
        </p:txBody>
      </p:sp>
      <p:pic>
        <p:nvPicPr>
          <p:cNvPr id="12" name="Picture 33">
            <a:extLst>
              <a:ext uri="{FF2B5EF4-FFF2-40B4-BE49-F238E27FC236}">
                <a16:creationId xmlns:a16="http://schemas.microsoft.com/office/drawing/2014/main" id="{C1D61012-E139-4FBC-8A85-7F853163100F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67" b="22712"/>
          <a:stretch/>
        </p:blipFill>
        <p:spPr>
          <a:xfrm>
            <a:off x="1138634" y="1606155"/>
            <a:ext cx="2189235" cy="677159"/>
          </a:xfrm>
          <a:prstGeom prst="rect">
            <a:avLst/>
          </a:prstGeom>
        </p:spPr>
      </p:pic>
      <p:pic>
        <p:nvPicPr>
          <p:cNvPr id="13" name="Picture 8" descr="Datei:NASA logo.svg – Wikipedia">
            <a:extLst>
              <a:ext uri="{FF2B5EF4-FFF2-40B4-BE49-F238E27FC236}">
                <a16:creationId xmlns:a16="http://schemas.microsoft.com/office/drawing/2014/main" id="{4002C16D-922F-4001-B447-967CF127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59" y="2281280"/>
            <a:ext cx="926784" cy="7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atei:USGS logo.svg – Wikipedia">
            <a:extLst>
              <a:ext uri="{FF2B5EF4-FFF2-40B4-BE49-F238E27FC236}">
                <a16:creationId xmlns:a16="http://schemas.microsoft.com/office/drawing/2014/main" id="{39ED81BB-5B08-4FD7-B3CC-74996103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93" y="3268600"/>
            <a:ext cx="1356376" cy="54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6">
            <a:extLst>
              <a:ext uri="{FF2B5EF4-FFF2-40B4-BE49-F238E27FC236}">
                <a16:creationId xmlns:a16="http://schemas.microsoft.com/office/drawing/2014/main" id="{67B691CA-F8C1-4209-8E9E-60AF5BDAF57B}"/>
              </a:ext>
            </a:extLst>
          </p:cNvPr>
          <p:cNvSpPr/>
          <p:nvPr/>
        </p:nvSpPr>
        <p:spPr>
          <a:xfrm>
            <a:off x="4083494" y="4740182"/>
            <a:ext cx="677159" cy="9782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feil: nach rechts 17">
            <a:extLst>
              <a:ext uri="{FF2B5EF4-FFF2-40B4-BE49-F238E27FC236}">
                <a16:creationId xmlns:a16="http://schemas.microsoft.com/office/drawing/2014/main" id="{65CCACFA-50D7-4B14-8B40-FD4F6F01E63B}"/>
              </a:ext>
            </a:extLst>
          </p:cNvPr>
          <p:cNvSpPr/>
          <p:nvPr/>
        </p:nvSpPr>
        <p:spPr>
          <a:xfrm>
            <a:off x="4083494" y="2149895"/>
            <a:ext cx="677160" cy="9782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feil: nach links gekrümmt 7">
            <a:extLst>
              <a:ext uri="{FF2B5EF4-FFF2-40B4-BE49-F238E27FC236}">
                <a16:creationId xmlns:a16="http://schemas.microsoft.com/office/drawing/2014/main" id="{94E7FE62-C52A-4B07-B129-B5EEA354AA2C}"/>
              </a:ext>
            </a:extLst>
          </p:cNvPr>
          <p:cNvSpPr/>
          <p:nvPr/>
        </p:nvSpPr>
        <p:spPr>
          <a:xfrm>
            <a:off x="9307080" y="3338703"/>
            <a:ext cx="897243" cy="454044"/>
          </a:xfrm>
          <a:prstGeom prst="curvedLeftArrow">
            <a:avLst>
              <a:gd name="adj1" fmla="val 25000"/>
              <a:gd name="adj2" fmla="val 46279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42E16985-58DB-478B-886B-D7A6CD542418}"/>
              </a:ext>
            </a:extLst>
          </p:cNvPr>
          <p:cNvSpPr txBox="1"/>
          <p:nvPr/>
        </p:nvSpPr>
        <p:spPr>
          <a:xfrm>
            <a:off x="10288993" y="3220363"/>
            <a:ext cx="14330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latin typeface="Corbel" panose="020B0503020204020204" pitchFamily="34" charset="0"/>
                <a:cs typeface="Arial" pitchFamily="34" charset="0"/>
              </a:rPr>
              <a:t>Processing</a:t>
            </a:r>
          </a:p>
          <a:p>
            <a:pPr algn="ctr"/>
            <a:r>
              <a:rPr lang="en-US" sz="2400" b="1" dirty="0">
                <a:latin typeface="Corbel" panose="020B0503020204020204" pitchFamily="34" charset="0"/>
                <a:cs typeface="Arial" pitchFamily="34" charset="0"/>
              </a:rPr>
              <a:t>to ARD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B4E225-BDB2-41F0-B097-99C1A2891603}"/>
              </a:ext>
            </a:extLst>
          </p:cNvPr>
          <p:cNvSpPr/>
          <p:nvPr/>
        </p:nvSpPr>
        <p:spPr>
          <a:xfrm>
            <a:off x="441150" y="5883255"/>
            <a:ext cx="3049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Corbel" panose="020B0503020204020204" pitchFamily="34" charset="0"/>
              </a:rPr>
              <a:t>100 PB archive storage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95D76-010C-45D6-B537-CF0EFE810AE2}"/>
              </a:ext>
            </a:extLst>
          </p:cNvPr>
          <p:cNvSpPr/>
          <p:nvPr/>
        </p:nvSpPr>
        <p:spPr>
          <a:xfrm>
            <a:off x="4991556" y="5269534"/>
            <a:ext cx="3377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≈50 PB net storage</a:t>
            </a:r>
          </a:p>
          <a:p>
            <a:r>
              <a:rPr lang="en-US" sz="2000" dirty="0">
                <a:latin typeface="Corbel" panose="020B0503020204020204" pitchFamily="34" charset="0"/>
              </a:rPr>
              <a:t>44000 vCPUs, 188 GPUs</a:t>
            </a:r>
          </a:p>
          <a:p>
            <a:r>
              <a:rPr lang="en-US" sz="2000" dirty="0">
                <a:latin typeface="Corbel" panose="020B0503020204020204" pitchFamily="34" charset="0"/>
              </a:rPr>
              <a:t>330 TB RAM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6DAD39-248A-4F88-90BA-97102B1EA93F}"/>
              </a:ext>
            </a:extLst>
          </p:cNvPr>
          <p:cNvSpPr/>
          <p:nvPr/>
        </p:nvSpPr>
        <p:spPr>
          <a:xfrm>
            <a:off x="8342772" y="6098699"/>
            <a:ext cx="30958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https://docs.terrabyte.lrz.de/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597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CEF89A-2975-41CB-A277-709B6B9B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orbel" panose="020B0503020204020204" pitchFamily="34" charset="0"/>
              </a:rPr>
              <a:t>Discovery &amp; analysis of EO data</a:t>
            </a:r>
            <a:br>
              <a:rPr lang="en-US" sz="2800" dirty="0">
                <a:latin typeface="Corbel" panose="020B0503020204020204" pitchFamily="34" charset="0"/>
              </a:rPr>
            </a:br>
            <a:r>
              <a:rPr lang="en-US" sz="2800" dirty="0">
                <a:latin typeface="Corbel" panose="020B0503020204020204" pitchFamily="34" charset="0"/>
              </a:rPr>
              <a:t>STAC/Metadata-oriented architecture</a:t>
            </a:r>
            <a:endParaRPr lang="en-US" sz="28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35FB543-B866-4DF5-99BB-98EB9269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8" y="1333662"/>
            <a:ext cx="11144454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27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FF7E37-E205-4E6F-A65F-54971767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STAC Metadata</a:t>
            </a:r>
          </a:p>
        </p:txBody>
      </p: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70791832-991E-4CC1-930A-D76D8753C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"/>
          <a:stretch/>
        </p:blipFill>
        <p:spPr>
          <a:xfrm>
            <a:off x="832574" y="1172786"/>
            <a:ext cx="9044851" cy="5149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D3BBC4-14BF-4733-BFFE-9E480F9F5EF9}"/>
              </a:ext>
            </a:extLst>
          </p:cNvPr>
          <p:cNvSpPr/>
          <p:nvPr/>
        </p:nvSpPr>
        <p:spPr>
          <a:xfrm>
            <a:off x="8339663" y="6171054"/>
            <a:ext cx="38523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https://stac.terrabyte.lrz.de/browser/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4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A40F5-2965-453D-8F00-1631B90D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STAC Metadata for Data Cubes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00EBA-F320-4D36-97C0-416FCC3C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25" y="1154201"/>
            <a:ext cx="4566300" cy="5273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915B5D-4E81-48EF-B5E7-D37E6EF4DF6C}"/>
              </a:ext>
            </a:extLst>
          </p:cNvPr>
          <p:cNvSpPr/>
          <p:nvPr/>
        </p:nvSpPr>
        <p:spPr>
          <a:xfrm>
            <a:off x="6216790" y="5924600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https://github.com/DLR-terrabyte/demo-bids23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C3041-897A-47B3-B0BF-D4180429A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94"/>
          <a:stretch/>
        </p:blipFill>
        <p:spPr>
          <a:xfrm>
            <a:off x="5681761" y="1590602"/>
            <a:ext cx="6050910" cy="38433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5380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AF56C-944E-4E13-9F83-38A5BCAD1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6467092" cy="4662900"/>
          </a:xfrm>
        </p:spPr>
        <p:txBody>
          <a:bodyPr/>
          <a:lstStyle/>
          <a:p>
            <a:r>
              <a:rPr lang="en-GB" sz="1800" dirty="0"/>
              <a:t>Geolocation accuracy of Sentinel-1 is approx. 3 m (non-geocoded)</a:t>
            </a:r>
          </a:p>
          <a:p>
            <a:r>
              <a:rPr lang="en-GB" sz="1800" dirty="0"/>
              <a:t>Main factors for inaccuracies:</a:t>
            </a:r>
          </a:p>
          <a:p>
            <a:pPr lvl="1"/>
            <a:r>
              <a:rPr lang="en-GB" sz="1600" dirty="0"/>
              <a:t>Atmospheric delay</a:t>
            </a:r>
          </a:p>
          <a:p>
            <a:pPr lvl="1"/>
            <a:r>
              <a:rPr lang="en-GB" sz="1600" dirty="0"/>
              <a:t>Solid earth tides</a:t>
            </a:r>
          </a:p>
          <a:p>
            <a:pPr lvl="1"/>
            <a:r>
              <a:rPr lang="en-GB" sz="1600" dirty="0"/>
              <a:t>Instrument movement</a:t>
            </a:r>
          </a:p>
          <a:p>
            <a:r>
              <a:rPr lang="en-GB" sz="1800" dirty="0"/>
              <a:t>Accuracy can be improved to 0.1 m by utilising the ETAD product</a:t>
            </a:r>
          </a:p>
          <a:p>
            <a:r>
              <a:rPr lang="en-GB" sz="1800" dirty="0"/>
              <a:t>A new Sentinel-1 product can be created from an existing one and the corresponding ETAD product</a:t>
            </a:r>
          </a:p>
          <a:p>
            <a:r>
              <a:rPr lang="en-GB" sz="1800" dirty="0"/>
              <a:t>ETAD products are openly available for acquisitions from July 2023 forward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59F8D8-6618-49D8-9797-663F1D20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Extended Timing Annotation Dataset (ETAD)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4A6B6-9CE5-4934-A102-313790AE7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49" y="1870890"/>
            <a:ext cx="5388329" cy="2980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94558C-6FA8-40A3-BCD7-7F5866EB8306}"/>
              </a:ext>
            </a:extLst>
          </p:cNvPr>
          <p:cNvSpPr/>
          <p:nvPr/>
        </p:nvSpPr>
        <p:spPr>
          <a:xfrm>
            <a:off x="6791325" y="5691022"/>
            <a:ext cx="49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https://sentinel.esa.int/web/sentinel/missions/sentinel-1/data-products/etad-dataset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5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844A38-D8A1-441B-983F-91DAA086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558533"/>
            <a:ext cx="6000367" cy="4662900"/>
          </a:xfrm>
        </p:spPr>
        <p:txBody>
          <a:bodyPr/>
          <a:lstStyle/>
          <a:p>
            <a:r>
              <a:rPr lang="en-GB" sz="1800" dirty="0"/>
              <a:t>Geolocation accuracy of own NRB product has not yet been assessed</a:t>
            </a:r>
          </a:p>
          <a:p>
            <a:r>
              <a:rPr lang="en-GB" sz="1800" dirty="0"/>
              <a:t>The SLC product accuracy is very high but additional errors are introduced by the DEM and the terrain correction</a:t>
            </a:r>
          </a:p>
          <a:p>
            <a:r>
              <a:rPr lang="en-GB" sz="1800" dirty="0"/>
              <a:t>Recent findings by Geoscience Australia indicate a low accuracy of the open-source ESA SNAP software</a:t>
            </a:r>
          </a:p>
          <a:p>
            <a:r>
              <a:rPr lang="en-GB" sz="1800" dirty="0"/>
              <a:t>Discussions are ongoing to consolidate findings</a:t>
            </a:r>
          </a:p>
          <a:p>
            <a:r>
              <a:rPr lang="en-GB" sz="1800" dirty="0"/>
              <a:t>Own processor </a:t>
            </a:r>
            <a:r>
              <a:rPr lang="en-GB" sz="1800" i="1" dirty="0"/>
              <a:t>s1ard</a:t>
            </a:r>
            <a:r>
              <a:rPr lang="en-GB" sz="1800" dirty="0"/>
              <a:t> orchestrates processing and ARD formatting, plugin of other SAR processors foreseen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0FFE0-EF2C-4366-AC73-76563DAD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Assessment of geolocation accuracy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2D73362-79B1-4AC8-80B6-A461862C6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71" y="1163829"/>
            <a:ext cx="4430930" cy="45303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89674-FC99-4ECA-A244-A84C6BFD9047}"/>
              </a:ext>
            </a:extLst>
          </p:cNvPr>
          <p:cNvSpPr/>
          <p:nvPr/>
        </p:nvSpPr>
        <p:spPr>
          <a:xfrm>
            <a:off x="7322266" y="5813765"/>
            <a:ext cx="4481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Figure provided by Alex Bradley, Geoscience Australia</a:t>
            </a:r>
          </a:p>
          <a:p>
            <a:r>
              <a:rPr lang="en-US" sz="1400" dirty="0">
                <a:hlinkClick r:id="rId3"/>
              </a:rPr>
              <a:t>https://github.com/s1tools/s1-etad/discussions/4</a:t>
            </a:r>
            <a:r>
              <a:rPr lang="en-US" sz="1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5EDE3-927D-414D-AC2C-AC73CABB7774}"/>
              </a:ext>
            </a:extLst>
          </p:cNvPr>
          <p:cNvSpPr/>
          <p:nvPr/>
        </p:nvSpPr>
        <p:spPr>
          <a:xfrm>
            <a:off x="3298300" y="6029208"/>
            <a:ext cx="3002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https://github.com/SAR-ARD/s1ard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908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0DA02-E17F-41E9-9C16-B6A93A5C6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Sentinel-1 NRB and ORB products have been prototyped.</a:t>
            </a:r>
          </a:p>
          <a:p>
            <a:r>
              <a:rPr lang="en-US" sz="2000" dirty="0"/>
              <a:t>The ESA NRB product in currently being consolidated with the objective to be generated systematically.</a:t>
            </a:r>
          </a:p>
          <a:p>
            <a:r>
              <a:rPr lang="en-US" sz="2000" dirty="0"/>
              <a:t>The timeline of availability and characteristics of an ESA/Copernicus ARD product are not finally decided.</a:t>
            </a:r>
          </a:p>
          <a:p>
            <a:r>
              <a:rPr lang="en-US" sz="2000" dirty="0"/>
              <a:t>In the meantime, DLR will produce an own NRB product to satisfy internal user demands (first individual user requests, then global).</a:t>
            </a:r>
          </a:p>
          <a:p>
            <a:r>
              <a:rPr lang="en-US" sz="2000" dirty="0"/>
              <a:t>DLR continues to develop the ARD processor </a:t>
            </a:r>
            <a:r>
              <a:rPr lang="en-US" sz="2000" i="1" dirty="0"/>
              <a:t>s1ard</a:t>
            </a:r>
            <a:r>
              <a:rPr lang="en-US" sz="2000" dirty="0"/>
              <a:t> and investigates SAR processing options.</a:t>
            </a:r>
          </a:p>
          <a:p>
            <a:r>
              <a:rPr lang="en-US" sz="2000" dirty="0"/>
              <a:t>DLR continues to participate in standardization activities (CEOS-ARD, STAC) to further shape the SAR ARD landscape and give users the best experience.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ED5FED-636F-48D0-9CFD-273FBE2A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0981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/>
              <a:t>Past ESA activities</a:t>
            </a:r>
          </a:p>
          <a:p>
            <a:pPr lvl="1"/>
            <a:r>
              <a:rPr lang="en-US" sz="1600" dirty="0"/>
              <a:t>2021-2022: develop Sentinel-1 NRB product for ESA/Copernicus (University of Jena, Germany)</a:t>
            </a:r>
          </a:p>
          <a:p>
            <a:pPr lvl="1"/>
            <a:r>
              <a:rPr lang="en-US" sz="1600" dirty="0"/>
              <a:t>2022-2023: development of an NRB product for ERS-1/-2 and ENVISAT (Telespazio UK)</a:t>
            </a:r>
          </a:p>
          <a:p>
            <a:pPr lvl="1"/>
            <a:r>
              <a:rPr lang="en-US" sz="1600" dirty="0"/>
              <a:t>2023: development of Sentinel-1 ORB product (DLR)</a:t>
            </a:r>
          </a:p>
          <a:p>
            <a:r>
              <a:rPr lang="en-US" sz="1800" dirty="0"/>
              <a:t>Current ESA activities</a:t>
            </a:r>
          </a:p>
          <a:p>
            <a:pPr lvl="1"/>
            <a:r>
              <a:rPr lang="en-US" sz="1600" dirty="0"/>
              <a:t>ROSE-L SAR ARD development (B-Open, Italy)</a:t>
            </a:r>
          </a:p>
          <a:p>
            <a:pPr lvl="1"/>
            <a:r>
              <a:rPr lang="en-US" sz="1600" dirty="0"/>
              <a:t>Sentinel-1 Level-1 processor reengineering (B-Open)</a:t>
            </a:r>
          </a:p>
          <a:p>
            <a:pPr lvl="1"/>
            <a:r>
              <a:rPr lang="en-US" sz="1600" dirty="0"/>
              <a:t>Sentinel-1 NRB processor operationalization (B-Open)</a:t>
            </a:r>
          </a:p>
          <a:p>
            <a:r>
              <a:rPr lang="en-US" sz="1800" dirty="0"/>
              <a:t>Future ESA activity</a:t>
            </a:r>
          </a:p>
          <a:p>
            <a:pPr lvl="1"/>
            <a:r>
              <a:rPr lang="en-US" sz="1600" dirty="0"/>
              <a:t>ERS-1/-2 and ENVISAT NRB processor operationalization</a:t>
            </a:r>
          </a:p>
          <a:p>
            <a:r>
              <a:rPr lang="en-US" sz="1800" dirty="0"/>
              <a:t>Current DLR activity</a:t>
            </a:r>
          </a:p>
          <a:p>
            <a:pPr lvl="1"/>
            <a:r>
              <a:rPr lang="en-US" sz="1600" dirty="0"/>
              <a:t>Operationalization of Sentinel-1 processor from past ESA activities for in-house production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600" dirty="0"/>
              <a:t>ESA/DLR SAR ARD background</a:t>
            </a:r>
            <a:endParaRPr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dirty="0">
                <a:latin typeface="Corbel" panose="020B0503020204020204" pitchFamily="34" charset="0"/>
              </a:rPr>
              <a:t>DLR user requirements</a:t>
            </a:r>
            <a:br>
              <a:rPr lang="en-US" sz="2800" dirty="0">
                <a:latin typeface="Corbel" panose="020B0503020204020204" pitchFamily="34" charset="0"/>
              </a:rPr>
            </a:br>
            <a:r>
              <a:rPr lang="en-US" sz="2800" dirty="0">
                <a:latin typeface="Corbel" panose="020B0503020204020204" pitchFamily="34" charset="0"/>
              </a:rPr>
              <a:t>Global research and production of EO data</a:t>
            </a:r>
            <a:endParaRPr sz="2800" dirty="0"/>
          </a:p>
        </p:txBody>
      </p:sp>
      <p:pic>
        <p:nvPicPr>
          <p:cNvPr id="4" name="Picture 3" descr="https://www.dlr.de/eoc/Portaldata/60/Resources/images/6_anw_sich_umw/GFSS.jpg">
            <a:extLst>
              <a:ext uri="{FF2B5EF4-FFF2-40B4-BE49-F238E27FC236}">
                <a16:creationId xmlns:a16="http://schemas.microsoft.com/office/drawing/2014/main" id="{D106D589-107A-4B2D-B3CD-4C49EF0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15" y="1254285"/>
            <a:ext cx="3329755" cy="225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GUF+\WSF_Evolution\PNG\Bangalore_WSF_slide.png">
            <a:extLst>
              <a:ext uri="{FF2B5EF4-FFF2-40B4-BE49-F238E27FC236}">
                <a16:creationId xmlns:a16="http://schemas.microsoft.com/office/drawing/2014/main" id="{F555F7AE-A1A1-407E-80FA-D6C24D930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5699" r="9905" b="3111"/>
          <a:stretch/>
        </p:blipFill>
        <p:spPr bwMode="auto">
          <a:xfrm>
            <a:off x="4549679" y="1242395"/>
            <a:ext cx="3069898" cy="2268042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>
            <a:outerShdw blurRad="57150" dist="50800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725D1B0C-1F86-43B1-A5FE-2F01D65A45C7}"/>
              </a:ext>
            </a:extLst>
          </p:cNvPr>
          <p:cNvSpPr txBox="1"/>
          <p:nvPr/>
        </p:nvSpPr>
        <p:spPr>
          <a:xfrm>
            <a:off x="4542729" y="3227542"/>
            <a:ext cx="3069899" cy="307648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itchFamily="34" charset="0"/>
              </a:rPr>
              <a:t>World Settlement Footprint</a:t>
            </a:r>
          </a:p>
        </p:txBody>
      </p:sp>
      <p:pic>
        <p:nvPicPr>
          <p:cNvPr id="7" name="Picture 2" descr="https://www.dlr.de/eoc/Portaldata/60/Resources/images/2_dfd_lax/2_dfd_lax_polarkr/2018_10_19_Team_Polare_und_kalte_Regionen_GlobSnowPack.jpg">
            <a:extLst>
              <a:ext uri="{FF2B5EF4-FFF2-40B4-BE49-F238E27FC236}">
                <a16:creationId xmlns:a16="http://schemas.microsoft.com/office/drawing/2014/main" id="{D21E36D7-00BB-4EF5-A471-A68E9850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" y="1242394"/>
            <a:ext cx="3437126" cy="22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9B00CEFF-F5A3-406A-99AF-9505A6F7CE86}"/>
              </a:ext>
            </a:extLst>
          </p:cNvPr>
          <p:cNvSpPr txBox="1"/>
          <p:nvPr/>
        </p:nvSpPr>
        <p:spPr>
          <a:xfrm>
            <a:off x="640482" y="3256309"/>
            <a:ext cx="3437126" cy="307648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itchFamily="34" charset="0"/>
              </a:rPr>
              <a:t>Global Snow Pack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DB940B4D-BA7D-4B5E-9B08-620C5FC23BB2}"/>
              </a:ext>
            </a:extLst>
          </p:cNvPr>
          <p:cNvSpPr txBox="1"/>
          <p:nvPr/>
        </p:nvSpPr>
        <p:spPr>
          <a:xfrm>
            <a:off x="8115979" y="3227542"/>
            <a:ext cx="3306563" cy="307648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itchFamily="34" charset="0"/>
              </a:rPr>
              <a:t>Global Flood Monitoring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B163BC09-7299-4A1C-8035-AC9065D2E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19007" r="11405" b="7263"/>
          <a:stretch/>
        </p:blipFill>
        <p:spPr>
          <a:xfrm>
            <a:off x="8972139" y="3856647"/>
            <a:ext cx="1858801" cy="2186606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B6F42547-4600-4732-B1E0-FF103462F0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779" y="3962012"/>
            <a:ext cx="3264534" cy="2075907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34B8565D-7211-4504-A5FA-17052193A82E}"/>
              </a:ext>
            </a:extLst>
          </p:cNvPr>
          <p:cNvSpPr txBox="1"/>
          <p:nvPr/>
        </p:nvSpPr>
        <p:spPr>
          <a:xfrm>
            <a:off x="8554293" y="6102397"/>
            <a:ext cx="2694491" cy="307648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itchFamily="34" charset="0"/>
              </a:rPr>
              <a:t>Analysis Ready Data</a:t>
            </a:r>
          </a:p>
        </p:txBody>
      </p:sp>
      <p:pic>
        <p:nvPicPr>
          <p:cNvPr id="13" name="Picture 6" descr="C:\Users\mert_mr\Documents\institutstag\plot_attach_map_to_map_Satellite.png">
            <a:extLst>
              <a:ext uri="{FF2B5EF4-FFF2-40B4-BE49-F238E27FC236}">
                <a16:creationId xmlns:a16="http://schemas.microsoft.com/office/drawing/2014/main" id="{3788D737-E42C-4D4A-9DF6-E5E80758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32" y="3767527"/>
            <a:ext cx="1858801" cy="18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AFFF59B-D1F1-4D62-8C51-2D6E26C7E566}"/>
              </a:ext>
            </a:extLst>
          </p:cNvPr>
          <p:cNvSpPr txBox="1">
            <a:spLocks/>
          </p:cNvSpPr>
          <p:nvPr/>
        </p:nvSpPr>
        <p:spPr>
          <a:xfrm>
            <a:off x="4502760" y="5754545"/>
            <a:ext cx="3306360" cy="6555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Global &amp; regional chemistry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climate and air quality modelling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1CBAD2DD-E6DF-4CAB-A22F-37F81271649F}"/>
              </a:ext>
            </a:extLst>
          </p:cNvPr>
          <p:cNvSpPr txBox="1">
            <a:spLocks/>
          </p:cNvSpPr>
          <p:nvPr/>
        </p:nvSpPr>
        <p:spPr>
          <a:xfrm>
            <a:off x="833204" y="6065301"/>
            <a:ext cx="3029542" cy="3447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Deformation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9940CF-AC9A-4EC4-A47F-DB0912D2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5628892" cy="4662900"/>
          </a:xfrm>
        </p:spPr>
        <p:txBody>
          <a:bodyPr/>
          <a:lstStyle/>
          <a:p>
            <a:r>
              <a:rPr lang="en-GB" sz="1400" dirty="0"/>
              <a:t>Seamless mosaics of multiple source scenes</a:t>
            </a:r>
            <a:br>
              <a:rPr lang="en-GB" sz="1400" dirty="0"/>
            </a:br>
            <a:r>
              <a:rPr lang="en-GB" sz="1400" dirty="0">
                <a:sym typeface="Wingdings" panose="05000000000000000000" pitchFamily="2" charset="2"/>
              </a:rPr>
              <a:t> many-to-many relationship</a:t>
            </a:r>
            <a:endParaRPr lang="en-GB" sz="1400" dirty="0"/>
          </a:p>
          <a:p>
            <a:r>
              <a:rPr lang="en-GB" sz="1400" dirty="0"/>
              <a:t>Exact extent of Sentinel-2 grid cells </a:t>
            </a:r>
            <a:br>
              <a:rPr lang="en-GB" sz="1400" dirty="0"/>
            </a:br>
            <a:r>
              <a:rPr lang="en-GB" sz="1400" dirty="0"/>
              <a:t>(based on Military Grid Reference System MGRS)</a:t>
            </a:r>
          </a:p>
          <a:p>
            <a:r>
              <a:rPr lang="en-GB" sz="1400" dirty="0"/>
              <a:t>UTM projection (UPS over poles)</a:t>
            </a:r>
          </a:p>
          <a:p>
            <a:r>
              <a:rPr lang="en-GB" sz="1400" dirty="0"/>
              <a:t>10 m spacing</a:t>
            </a:r>
          </a:p>
          <a:p>
            <a:r>
              <a:rPr lang="en-GB" sz="1400" dirty="0"/>
              <a:t>100 km tile plus overlap:</a:t>
            </a:r>
          </a:p>
          <a:p>
            <a:pPr lvl="1"/>
            <a:r>
              <a:rPr lang="en-GB" sz="1200" dirty="0"/>
              <a:t>10980 * 10980 pixels</a:t>
            </a:r>
          </a:p>
          <a:p>
            <a:pPr lvl="1"/>
            <a:r>
              <a:rPr lang="en-GB" sz="1200" dirty="0"/>
              <a:t>109.8 * 109.8 km</a:t>
            </a:r>
          </a:p>
          <a:p>
            <a:r>
              <a:rPr lang="en-GB" sz="1400" dirty="0"/>
              <a:t>Cloud Optimized GeoTIFF (COG)</a:t>
            </a:r>
          </a:p>
          <a:p>
            <a:pPr lvl="1"/>
            <a:r>
              <a:rPr lang="en-GB" sz="1200" dirty="0"/>
              <a:t>512 * 512 tiling</a:t>
            </a:r>
          </a:p>
          <a:p>
            <a:pPr lvl="1"/>
            <a:r>
              <a:rPr lang="en-GB" sz="1200" dirty="0"/>
              <a:t>Overview levels: 2, 4, 9, 18, 36</a:t>
            </a:r>
          </a:p>
          <a:p>
            <a:r>
              <a:rPr lang="en-GB" sz="1400" dirty="0"/>
              <a:t>“LERC_ZSTD” Raster Compression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776081-6D6D-418F-A666-1812B3C8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ESA-DLR NRB Product Characteristics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6A610-4A54-4D37-909D-EBD9CB123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2" y="1147212"/>
            <a:ext cx="4131413" cy="50742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3978B1-9EC8-4140-91A4-5DE4BA9E3DB1}"/>
              </a:ext>
            </a:extLst>
          </p:cNvPr>
          <p:cNvSpPr/>
          <p:nvPr/>
        </p:nvSpPr>
        <p:spPr>
          <a:xfrm>
            <a:off x="9145562" y="6221433"/>
            <a:ext cx="23455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i="1" dirty="0"/>
              <a:t>[</a:t>
            </a:r>
            <a:r>
              <a:rPr lang="fr-FR" sz="1050" i="1" dirty="0" err="1"/>
              <a:t>Acknowledgement</a:t>
            </a:r>
            <a:r>
              <a:rPr lang="fr-FR" sz="1050" i="1" dirty="0"/>
              <a:t>: </a:t>
            </a:r>
            <a:r>
              <a:rPr lang="fr-FR" sz="1050" i="1" dirty="0" err="1"/>
              <a:t>Copernicus</a:t>
            </a:r>
            <a:r>
              <a:rPr lang="fr-FR" sz="1050" i="1" dirty="0"/>
              <a:t>/EU]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B572B-AE86-4F43-9AEF-0EF42205CCAD}"/>
              </a:ext>
            </a:extLst>
          </p:cNvPr>
          <p:cNvSpPr/>
          <p:nvPr/>
        </p:nvSpPr>
        <p:spPr>
          <a:xfrm>
            <a:off x="176048" y="5913656"/>
            <a:ext cx="5119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https://sentinel.esa.int/web/sentinel/sentinel-1-ard-normalised-radar-backscatter-nrb-product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29370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C0960DB-2F27-4221-A07C-10F5DF3F4B4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24233" y="1558533"/>
                <a:ext cx="6295642" cy="4662900"/>
              </a:xfrm>
            </p:spPr>
            <p:txBody>
              <a:bodyPr/>
              <a:lstStyle/>
              <a:p>
                <a:r>
                  <a:rPr lang="en-GB" sz="1600" dirty="0"/>
                  <a:t>Measurement: radiometrically terrain corrected (RTC) gamma nought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1600" dirty="0"/>
                  <a:t>) backscatter per polarisation</a:t>
                </a:r>
              </a:p>
              <a:p>
                <a:r>
                  <a:rPr lang="en-GB" sz="1600" dirty="0"/>
                  <a:t>Ancillary Data:</a:t>
                </a:r>
              </a:p>
              <a:p>
                <a:pPr lvl="1"/>
                <a:r>
                  <a:rPr lang="en-GB" sz="1400" dirty="0"/>
                  <a:t>Acquisition ID mask: source scene ID per pixel</a:t>
                </a:r>
              </a:p>
              <a:p>
                <a:pPr lvl="1"/>
                <a:r>
                  <a:rPr lang="en-GB" sz="1400" dirty="0"/>
                  <a:t>Data mask: water, layover and shadow</a:t>
                </a:r>
              </a:p>
              <a:p>
                <a:pPr lvl="1"/>
                <a:r>
                  <a:rPr lang="en-GB" sz="1400" dirty="0"/>
                  <a:t>Ellipsoidal incidence angle</a:t>
                </a:r>
              </a:p>
              <a:p>
                <a:pPr lvl="1"/>
                <a:r>
                  <a:rPr lang="en-GB" sz="1400" dirty="0"/>
                  <a:t>Gamma-sigma ratio: convert measurement to RTC sigma nought</a:t>
                </a:r>
              </a:p>
              <a:p>
                <a:pPr lvl="1"/>
                <a:r>
                  <a:rPr lang="en-GB" sz="1400" dirty="0"/>
                  <a:t>Local contributing area: area exposed to the sensor</a:t>
                </a:r>
              </a:p>
              <a:p>
                <a:pPr lvl="1"/>
                <a:r>
                  <a:rPr lang="en-GB" sz="1400" dirty="0"/>
                  <a:t>Local incidence angle: angle of illumination</a:t>
                </a:r>
              </a:p>
              <a:p>
                <a:pPr lvl="1"/>
                <a:r>
                  <a:rPr lang="en-GB" sz="1400" dirty="0"/>
                  <a:t>Noise power: noise subtracted from measurement</a:t>
                </a:r>
              </a:p>
              <a:p>
                <a:r>
                  <a:rPr lang="en-GB" sz="1600" dirty="0"/>
                  <a:t>Metadata: OGC EO XML, </a:t>
                </a:r>
                <a:r>
                  <a:rPr lang="en-GB" sz="1600" dirty="0" err="1"/>
                  <a:t>SpatioTemporal</a:t>
                </a:r>
                <a:r>
                  <a:rPr lang="en-GB" sz="1600" dirty="0"/>
                  <a:t> Asset </a:t>
                </a:r>
                <a:r>
                  <a:rPr lang="en-GB" sz="1600" dirty="0" err="1"/>
                  <a:t>Catalog</a:t>
                </a:r>
                <a:r>
                  <a:rPr lang="en-GB" sz="1600" dirty="0"/>
                  <a:t> (STAC) JSON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C0960DB-2F27-4221-A07C-10F5DF3F4B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4233" y="1558533"/>
                <a:ext cx="6295642" cy="4662900"/>
              </a:xfrm>
              <a:blipFill>
                <a:blip r:embed="rId2"/>
                <a:stretch>
                  <a:fillRect l="-1549" t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32B4952-40CB-429B-B304-582556E8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Sentinel-1 </a:t>
            </a:r>
            <a:r>
              <a:rPr lang="en-GB" sz="3600" dirty="0"/>
              <a:t>NRB: Product content</a:t>
            </a:r>
            <a:endParaRPr lang="en-US" sz="3600" dirty="0"/>
          </a:p>
        </p:txBody>
      </p:sp>
      <p:pic>
        <p:nvPicPr>
          <p:cNvPr id="4" name="Google Shape;78;p17">
            <a:extLst>
              <a:ext uri="{FF2B5EF4-FFF2-40B4-BE49-F238E27FC236}">
                <a16:creationId xmlns:a16="http://schemas.microsoft.com/office/drawing/2014/main" id="{666A476C-3CC7-48D5-9A1B-F934780082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44" y="1170323"/>
            <a:ext cx="4725735" cy="51650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588555-73A2-4EC5-B39A-FA8CDF2333AE}"/>
              </a:ext>
            </a:extLst>
          </p:cNvPr>
          <p:cNvSpPr/>
          <p:nvPr/>
        </p:nvSpPr>
        <p:spPr>
          <a:xfrm rot="815641">
            <a:off x="10060165" y="3084701"/>
            <a:ext cx="1580587" cy="6051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i="1" dirty="0">
                <a:solidFill>
                  <a:schemeClr val="tx1"/>
                </a:solidFill>
              </a:rPr>
              <a:t>To </a:t>
            </a:r>
            <a:r>
              <a:rPr lang="fr-FR" sz="1200" b="1" i="1" dirty="0" err="1">
                <a:solidFill>
                  <a:schemeClr val="tx1"/>
                </a:solidFill>
              </a:rPr>
              <a:t>be</a:t>
            </a:r>
            <a:r>
              <a:rPr lang="fr-FR" sz="1200" b="1" i="1" dirty="0">
                <a:solidFill>
                  <a:schemeClr val="tx1"/>
                </a:solidFill>
              </a:rPr>
              <a:t> </a:t>
            </a:r>
            <a:r>
              <a:rPr lang="fr-FR" sz="1200" b="1" i="1" dirty="0" err="1">
                <a:solidFill>
                  <a:schemeClr val="tx1"/>
                </a:solidFill>
              </a:rPr>
              <a:t>confirmed</a:t>
            </a:r>
            <a:r>
              <a:rPr lang="fr-FR" sz="1200" b="1" i="1" dirty="0">
                <a:solidFill>
                  <a:schemeClr val="tx1"/>
                </a:solidFill>
              </a:rPr>
              <a:t> in </a:t>
            </a:r>
            <a:r>
              <a:rPr lang="fr-FR" sz="1200" b="1" i="1" dirty="0" err="1">
                <a:solidFill>
                  <a:schemeClr val="tx1"/>
                </a:solidFill>
              </a:rPr>
              <a:t>operational</a:t>
            </a:r>
            <a:r>
              <a:rPr lang="fr-FR" sz="1200" b="1" i="1" dirty="0">
                <a:solidFill>
                  <a:schemeClr val="tx1"/>
                </a:solidFill>
              </a:rPr>
              <a:t> </a:t>
            </a:r>
            <a:r>
              <a:rPr lang="fr-FR" sz="1200" b="1" i="1" dirty="0" err="1">
                <a:solidFill>
                  <a:schemeClr val="tx1"/>
                </a:solidFill>
              </a:rPr>
              <a:t>products</a:t>
            </a:r>
            <a:endParaRPr lang="fr-FR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7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827E0-86BF-4F5B-81E5-A75F486DC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558533"/>
            <a:ext cx="6524243" cy="2184792"/>
          </a:xfrm>
        </p:spPr>
        <p:txBody>
          <a:bodyPr/>
          <a:lstStyle/>
          <a:p>
            <a:r>
              <a:rPr lang="en-GB" sz="1200" dirty="0"/>
              <a:t>Example product over the Alps (tile 32TNS)</a:t>
            </a:r>
          </a:p>
          <a:p>
            <a:r>
              <a:rPr lang="en-GB" sz="1200" dirty="0"/>
              <a:t>“worst case scenario” with full data coverage and strong terrain variation</a:t>
            </a:r>
          </a:p>
          <a:p>
            <a:r>
              <a:rPr lang="en-GB" sz="1200" dirty="0"/>
              <a:t>Higher ratios in flat terrain (due to higher auto-correlation)</a:t>
            </a:r>
          </a:p>
          <a:p>
            <a:r>
              <a:rPr lang="en-GB" sz="1200" dirty="0"/>
              <a:t>Near-linear decrease of product size with reduced data coverage</a:t>
            </a:r>
          </a:p>
          <a:p>
            <a:r>
              <a:rPr lang="en-GB" sz="1200" dirty="0"/>
              <a:t>Overall volume: ca. 2.5 x GRD (</a:t>
            </a:r>
            <a:r>
              <a:rPr lang="en-GB" sz="1200" dirty="0">
                <a:sym typeface="Wingdings" panose="05000000000000000000" pitchFamily="2" charset="2"/>
              </a:rPr>
              <a:t> </a:t>
            </a:r>
            <a:r>
              <a:rPr lang="en-GB" sz="1200" dirty="0"/>
              <a:t>ca. 9 PB) (MGRS tile overlap, ancillary layers)</a:t>
            </a:r>
          </a:p>
          <a:p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9C6671-F795-49F2-B94B-14076B5F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Product Data Volume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694A1-8EC6-4282-9180-DC5C879F9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82" y="3449135"/>
            <a:ext cx="6326793" cy="2907551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07F9BD7-D4ED-497F-9467-B68B92457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652" y="1205567"/>
            <a:ext cx="3136786" cy="262198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2F3A38E-5F25-4221-8DB5-086616048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94" t="59120" b="7363"/>
          <a:stretch/>
        </p:blipFill>
        <p:spPr>
          <a:xfrm>
            <a:off x="8118651" y="4262509"/>
            <a:ext cx="3136787" cy="17633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07DF9-7289-442C-AD8C-09C1962B2DBB}"/>
              </a:ext>
            </a:extLst>
          </p:cNvPr>
          <p:cNvSpPr txBox="1"/>
          <p:nvPr/>
        </p:nvSpPr>
        <p:spPr>
          <a:xfrm>
            <a:off x="8118652" y="3827554"/>
            <a:ext cx="999464" cy="276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7" dirty="0"/>
              <a:t>T</a:t>
            </a:r>
            <a:r>
              <a:rPr lang="en-DE" sz="1197" dirty="0"/>
              <a:t>ile 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9E6FD-9CB0-43D6-A72B-029EE9829D70}"/>
              </a:ext>
            </a:extLst>
          </p:cNvPr>
          <p:cNvSpPr txBox="1"/>
          <p:nvPr/>
        </p:nvSpPr>
        <p:spPr>
          <a:xfrm>
            <a:off x="8118652" y="6025810"/>
            <a:ext cx="3075924" cy="46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97" dirty="0"/>
              <a:t>LERC compression artifacts (tile overlap difference) with 1e-4 error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CE9A7-48DE-41D1-BF26-6908ECDC14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08"/>
          <a:stretch/>
        </p:blipFill>
        <p:spPr>
          <a:xfrm>
            <a:off x="10636698" y="4458557"/>
            <a:ext cx="945702" cy="145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C7830D-F336-41F4-87D7-E4595DDC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6857617" cy="4662900"/>
          </a:xfrm>
        </p:spPr>
        <p:txBody>
          <a:bodyPr/>
          <a:lstStyle/>
          <a:p>
            <a:r>
              <a:rPr lang="en-GB" sz="1600" dirty="0"/>
              <a:t>The CEOS ARD ORB specification was published in 09/22</a:t>
            </a:r>
          </a:p>
          <a:p>
            <a:r>
              <a:rPr lang="en-GB" sz="1600" dirty="0"/>
              <a:t>A follow-up activity extended the ESA-DLR S1 NRB product specification to ORB (04/23 – 11/23)</a:t>
            </a:r>
          </a:p>
          <a:p>
            <a:r>
              <a:rPr lang="en-GB" sz="1600" dirty="0"/>
              <a:t>Formation of a new working group of domain experts</a:t>
            </a:r>
          </a:p>
          <a:p>
            <a:r>
              <a:rPr lang="en-GB" sz="1600" dirty="0"/>
              <a:t>Difference to NRB:</a:t>
            </a:r>
          </a:p>
          <a:p>
            <a:pPr lvl="1"/>
            <a:r>
              <a:rPr lang="en-GB" sz="1400" dirty="0"/>
              <a:t>Sigma naught RTC instead of gamma naught RTC</a:t>
            </a:r>
          </a:p>
          <a:p>
            <a:pPr lvl="1"/>
            <a:r>
              <a:rPr lang="en-GB" sz="1400" dirty="0"/>
              <a:t>No local contributing area</a:t>
            </a:r>
          </a:p>
          <a:p>
            <a:pPr lvl="1"/>
            <a:r>
              <a:rPr lang="en-GB" sz="1400" dirty="0"/>
              <a:t>No ellipsoidal incident angle</a:t>
            </a:r>
          </a:p>
          <a:p>
            <a:pPr lvl="1"/>
            <a:r>
              <a:rPr lang="en-GB" sz="1400" dirty="0"/>
              <a:t>No Gamma-to-Sigma ratio</a:t>
            </a:r>
          </a:p>
          <a:p>
            <a:pPr lvl="1"/>
            <a:r>
              <a:rPr lang="en-GB" sz="1400" dirty="0"/>
              <a:t>Added look direction angle</a:t>
            </a:r>
          </a:p>
          <a:p>
            <a:pPr lvl="1"/>
            <a:r>
              <a:rPr lang="en-GB" sz="1400" dirty="0"/>
              <a:t>Added wind normalization</a:t>
            </a:r>
          </a:p>
          <a:p>
            <a:r>
              <a:rPr lang="en-GB" sz="1600" dirty="0"/>
              <a:t>Use cases: ship detection, wind speed, wave height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610C57-CE22-494C-9F81-F9AA8B6B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Ocean Radar Backscatter (ORB)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D28F7-8AA5-4921-8C13-3B5F34C7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2" t="1936" r="42733" b="14588"/>
          <a:stretch/>
        </p:blipFill>
        <p:spPr>
          <a:xfrm>
            <a:off x="7986522" y="1219009"/>
            <a:ext cx="3407328" cy="51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7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F177DE-0A2C-4169-AF16-6D96BA03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6657592" cy="4662900"/>
          </a:xfrm>
        </p:spPr>
        <p:txBody>
          <a:bodyPr/>
          <a:lstStyle/>
          <a:p>
            <a:r>
              <a:rPr lang="en-GB" sz="1800" dirty="0"/>
              <a:t>Many MGRS tiles are overlapping with a single Level-1 Sentinel-1 GRD/SLC scene (red)</a:t>
            </a:r>
          </a:p>
          <a:p>
            <a:r>
              <a:rPr lang="en-GB" sz="1800" dirty="0"/>
              <a:t>These tiles usually cover multiple UTM zones (increasing number of zones towards the poles) (blue, purple)</a:t>
            </a:r>
          </a:p>
          <a:p>
            <a:r>
              <a:rPr lang="en-GB" sz="1800" dirty="0"/>
              <a:t>For processing the full extent of a single Level-1 scene to NRB, at least three scenes need to be processed (</a:t>
            </a:r>
            <a:r>
              <a:rPr lang="en-GB" sz="1800" dirty="0" err="1"/>
              <a:t>red+yellow</a:t>
            </a:r>
            <a:r>
              <a:rPr lang="en-GB" sz="1800" dirty="0"/>
              <a:t>)</a:t>
            </a:r>
          </a:p>
          <a:p>
            <a:r>
              <a:rPr lang="en-GB" sz="1800" dirty="0"/>
              <a:t>The scenes cannot be geocoded once to a single grid; rather, subsets of it have to be geocoded to individual grids</a:t>
            </a:r>
          </a:p>
          <a:p>
            <a:r>
              <a:rPr lang="en-GB" sz="1800" dirty="0"/>
              <a:t>The situation becomes even more complicated when processing from GRD…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7173FF-4324-4273-8406-B294FFE1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Many-to-many relationship of products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607FCE6-A2C2-4D31-8D5E-19AB5A1A2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r="13726"/>
          <a:stretch/>
        </p:blipFill>
        <p:spPr>
          <a:xfrm>
            <a:off x="7255499" y="1416015"/>
            <a:ext cx="4936501" cy="461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4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0E0DFB-A000-4928-B43C-6A13E9DBC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6400417" cy="2251467"/>
          </a:xfrm>
        </p:spPr>
        <p:txBody>
          <a:bodyPr/>
          <a:lstStyle/>
          <a:p>
            <a:r>
              <a:rPr lang="en-US" sz="1800" dirty="0"/>
              <a:t>Contrary to SLCs, GRDs do not overlap along-track</a:t>
            </a:r>
          </a:p>
          <a:p>
            <a:r>
              <a:rPr lang="en-US" sz="1800" dirty="0"/>
              <a:t>Processing GRDs separately results in thin data gaps between the geocoded products (see right image)</a:t>
            </a:r>
          </a:p>
          <a:p>
            <a:r>
              <a:rPr lang="en-US" sz="1800" dirty="0"/>
              <a:t>Solution: introduce an overlap by buffering scenes with data from neighboring scenes: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31749-02A1-4A3A-9B45-89F917BE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to avoid GRD processing gaps?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3E947-26CE-4EA4-A1EC-E1E0FFBE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84" y="3963435"/>
            <a:ext cx="6267231" cy="2493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FA8-2252-4FA0-ACA9-51CD67CB6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7540315" y="1361287"/>
            <a:ext cx="4238864" cy="48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1711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1053</Words>
  <Application>Microsoft Office PowerPoint</Application>
  <PresentationFormat>Widescreen</PresentationFormat>
  <Paragraphs>127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Corbel</vt:lpstr>
      <vt:lpstr>Wingdings</vt:lpstr>
      <vt:lpstr>Cambria Math</vt:lpstr>
      <vt:lpstr>Arial</vt:lpstr>
      <vt:lpstr>Montserrat</vt:lpstr>
      <vt:lpstr>ceos</vt:lpstr>
      <vt:lpstr>PowerPoint Presentation</vt:lpstr>
      <vt:lpstr>ESA/DLR SAR ARD background</vt:lpstr>
      <vt:lpstr>DLR user requirements Global research and production of EO data</vt:lpstr>
      <vt:lpstr>ESA-DLR NRB Product Characteristics</vt:lpstr>
      <vt:lpstr>Sentinel-1 NRB: Product content</vt:lpstr>
      <vt:lpstr>Product Data Volume</vt:lpstr>
      <vt:lpstr>Ocean Radar Backscatter (ORB)</vt:lpstr>
      <vt:lpstr>Many-to-many relationship of products</vt:lpstr>
      <vt:lpstr>How to avoid GRD processing gaps?</vt:lpstr>
      <vt:lpstr>DLR: terrabyte platform</vt:lpstr>
      <vt:lpstr>Discovery &amp; analysis of EO data STAC/Metadata-oriented architecture</vt:lpstr>
      <vt:lpstr>STAC Metadata</vt:lpstr>
      <vt:lpstr>STAC Metadata for Data Cubes</vt:lpstr>
      <vt:lpstr>Extended Timing Annotation Dataset (ETAD)</vt:lpstr>
      <vt:lpstr>Assessment of geolocation accuracy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Truckenbrodt, John</cp:lastModifiedBy>
  <cp:revision>8</cp:revision>
  <dcterms:modified xsi:type="dcterms:W3CDTF">2024-09-24T08:35:51Z</dcterms:modified>
</cp:coreProperties>
</file>