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6858000" cx="12192000"/>
  <p:notesSz cx="6858000" cy="9144000"/>
  <p:embeddedFontLst>
    <p:embeddedFont>
      <p:font typeface="Montserrat"/>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ghLwHwjNr21908jz+3J+6qyyNO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4851C00-14BD-47DD-8F05-E726028CC304}">
  <a:tblStyle styleId="{44851C00-14BD-47DD-8F05-E726028CC30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Montserrat-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Montserrat-italic.fntdata"/><Relationship Id="rId12" Type="http://schemas.openxmlformats.org/officeDocument/2006/relationships/slide" Target="slides/slide7.xml"/><Relationship Id="rId34" Type="http://schemas.openxmlformats.org/officeDocument/2006/relationships/font" Target="fonts/Montserrat-bold.fntdata"/><Relationship Id="rId15" Type="http://schemas.openxmlformats.org/officeDocument/2006/relationships/slide" Target="slides/slide10.xml"/><Relationship Id="rId37" Type="http://customschemas.google.com/relationships/presentationmetadata" Target="metadata"/><Relationship Id="rId14" Type="http://schemas.openxmlformats.org/officeDocument/2006/relationships/slide" Target="slides/slide9.xml"/><Relationship Id="rId36" Type="http://schemas.openxmlformats.org/officeDocument/2006/relationships/font" Target="fonts/Montserrat-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 name="Google Shape;7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30:notes"/>
          <p:cNvSpPr txBox="1"/>
          <p:nvPr>
            <p:ph idx="1" type="body"/>
          </p:nvPr>
        </p:nvSpPr>
        <p:spPr>
          <a:xfrm>
            <a:off x="883603" y="4356810"/>
            <a:ext cx="5078400" cy="408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3" name="Google Shape;243;p30:notes"/>
          <p:cNvSpPr/>
          <p:nvPr>
            <p:ph idx="2" type="sldImg"/>
          </p:nvPr>
        </p:nvSpPr>
        <p:spPr>
          <a:xfrm>
            <a:off x="433388" y="681038"/>
            <a:ext cx="6051550" cy="34051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31:notes"/>
          <p:cNvSpPr txBox="1"/>
          <p:nvPr>
            <p:ph idx="1" type="body"/>
          </p:nvPr>
        </p:nvSpPr>
        <p:spPr>
          <a:xfrm>
            <a:off x="883603" y="4356810"/>
            <a:ext cx="5078400" cy="408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1" name="Google Shape;251;p31:notes"/>
          <p:cNvSpPr/>
          <p:nvPr>
            <p:ph idx="2" type="sldImg"/>
          </p:nvPr>
        </p:nvSpPr>
        <p:spPr>
          <a:xfrm>
            <a:off x="433388" y="681038"/>
            <a:ext cx="6051550" cy="34051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32:notes"/>
          <p:cNvSpPr txBox="1"/>
          <p:nvPr>
            <p:ph idx="1" type="body"/>
          </p:nvPr>
        </p:nvSpPr>
        <p:spPr>
          <a:xfrm>
            <a:off x="883603" y="4356810"/>
            <a:ext cx="5078400" cy="408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6" name="Google Shape;266;p32:notes"/>
          <p:cNvSpPr/>
          <p:nvPr>
            <p:ph idx="2" type="sldImg"/>
          </p:nvPr>
        </p:nvSpPr>
        <p:spPr>
          <a:xfrm>
            <a:off x="433388" y="681038"/>
            <a:ext cx="6051550" cy="34051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9" name="Google Shape;279;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Clr>
                <a:srgbClr val="000000"/>
              </a:buClr>
              <a:buSzPts val="1200"/>
              <a:buFont typeface="Arial"/>
              <a:buNone/>
            </a:pPr>
            <a:r>
              <a:rPr b="0" lang="en-GB" sz="1200"/>
              <a:t>D/EOP has three main lines of activities: Earth Science, Copernicus and Meteorology</a:t>
            </a:r>
            <a:endParaRPr b="0" sz="1200"/>
          </a:p>
          <a:p>
            <a:pPr indent="0" lvl="0" marL="0" marR="0" rtl="0" algn="l">
              <a:lnSpc>
                <a:spcPct val="100000"/>
              </a:lnSpc>
              <a:spcBef>
                <a:spcPts val="360"/>
              </a:spcBef>
              <a:spcAft>
                <a:spcPts val="0"/>
              </a:spcAft>
              <a:buClr>
                <a:srgbClr val="000000"/>
              </a:buClr>
              <a:buSzPts val="1200"/>
              <a:buFont typeface="Arial"/>
              <a:buNone/>
            </a:pPr>
            <a:r>
              <a:t/>
            </a:r>
            <a:endParaRPr b="0" sz="1200"/>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86" name="Google Shape;86;p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8.jpg"/><Relationship Id="rId4" Type="http://schemas.openxmlformats.org/officeDocument/2006/relationships/image" Target="../media/image19.jpg"/><Relationship Id="rId5" Type="http://schemas.openxmlformats.org/officeDocument/2006/relationships/image" Target="../media/image3.png"/><Relationship Id="rId6"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5"/>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5"/>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5"/>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5"/>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5"/>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5"/>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5"/>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5"/>
          <p:cNvPicPr preferRelativeResize="0"/>
          <p:nvPr/>
        </p:nvPicPr>
        <p:blipFill rotWithShape="1">
          <a:blip r:embed="rId6">
            <a:alphaModFix amt="34000"/>
          </a:blip>
          <a:srcRect b="670" l="54016" r="11355" t="36081"/>
          <a:stretch/>
        </p:blipFill>
        <p:spPr>
          <a:xfrm rot="-5400000">
            <a:off x="5792642" y="4819952"/>
            <a:ext cx="1719709" cy="2366806"/>
          </a:xfrm>
          <a:prstGeom prst="rtTriangle">
            <a:avLst/>
          </a:prstGeom>
          <a:noFill/>
          <a:ln>
            <a:noFill/>
          </a:ln>
        </p:spPr>
      </p:pic>
      <p:sp>
        <p:nvSpPr>
          <p:cNvPr id="20" name="Google Shape;20;p5"/>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6"/>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LSI-VC-17, 14-16 April 2025</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
        <p:nvSpPr>
          <p:cNvPr id="29" name="Google Shape;29;p6"/>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0" name="Google Shape;30;p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31" name="Shape 31"/>
        <p:cNvGrpSpPr/>
        <p:nvPr/>
      </p:nvGrpSpPr>
      <p:grpSpPr>
        <a:xfrm>
          <a:off x="0" y="0"/>
          <a:ext cx="0" cy="0"/>
          <a:chOff x="0" y="0"/>
          <a:chExt cx="0" cy="0"/>
        </a:xfrm>
      </p:grpSpPr>
      <p:sp>
        <p:nvSpPr>
          <p:cNvPr id="32" name="Google Shape;32;p35"/>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3">
  <p:cSld name="1_CLEAR3">
    <p:spTree>
      <p:nvGrpSpPr>
        <p:cNvPr id="33" name="Shape 33"/>
        <p:cNvGrpSpPr/>
        <p:nvPr/>
      </p:nvGrpSpPr>
      <p:grpSpPr>
        <a:xfrm>
          <a:off x="0" y="0"/>
          <a:ext cx="0" cy="0"/>
          <a:chOff x="0" y="0"/>
          <a:chExt cx="0" cy="0"/>
        </a:xfrm>
      </p:grpSpPr>
      <p:sp>
        <p:nvSpPr>
          <p:cNvPr id="34" name="Google Shape;34;p36"/>
          <p:cNvSpPr txBox="1"/>
          <p:nvPr>
            <p:ph type="title"/>
          </p:nvPr>
        </p:nvSpPr>
        <p:spPr>
          <a:xfrm>
            <a:off x="215411" y="154800"/>
            <a:ext cx="10081200" cy="565200"/>
          </a:xfrm>
          <a:prstGeom prst="rect">
            <a:avLst/>
          </a:prstGeom>
          <a:noFill/>
          <a:ln>
            <a:noFill/>
          </a:ln>
        </p:spPr>
        <p:txBody>
          <a:bodyPr anchorCtr="0" anchor="ctr" bIns="45700" lIns="91425" spcFirstLastPara="1" rIns="91425" wrap="square" tIns="4570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 name="Google Shape;35;p36"/>
          <p:cNvSpPr txBox="1"/>
          <p:nvPr>
            <p:ph idx="1" type="body"/>
          </p:nvPr>
        </p:nvSpPr>
        <p:spPr>
          <a:xfrm>
            <a:off x="219001" y="882193"/>
            <a:ext cx="11732700" cy="532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9000"/>
              </a:lnSpc>
              <a:spcBef>
                <a:spcPts val="36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19000"/>
              </a:lnSpc>
              <a:spcBef>
                <a:spcPts val="36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19000"/>
              </a:lnSpc>
              <a:spcBef>
                <a:spcPts val="36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19000"/>
              </a:lnSpc>
              <a:spcBef>
                <a:spcPts val="36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19000"/>
              </a:lnSpc>
              <a:spcBef>
                <a:spcPts val="36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indent="-342900" lvl="5" marL="2743200" marR="0" rtl="0" algn="l">
              <a:lnSpc>
                <a:spcPct val="119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19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19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19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9pPr>
          </a:lstStyle>
          <a:p/>
        </p:txBody>
      </p:sp>
      <p:cxnSp>
        <p:nvCxnSpPr>
          <p:cNvPr id="36" name="Google Shape;36;p36"/>
          <p:cNvCxnSpPr/>
          <p:nvPr/>
        </p:nvCxnSpPr>
        <p:spPr>
          <a:xfrm>
            <a:off x="220831" y="6422971"/>
            <a:ext cx="11703900" cy="0"/>
          </a:xfrm>
          <a:prstGeom prst="straightConnector1">
            <a:avLst/>
          </a:prstGeom>
          <a:noFill/>
          <a:ln cap="flat" cmpd="sng" w="9525">
            <a:solidFill>
              <a:srgbClr val="003249"/>
            </a:solidFill>
            <a:prstDash val="solid"/>
            <a:round/>
            <a:headEnd len="sm" w="sm" type="none"/>
            <a:tailEnd len="sm" w="sm" type="none"/>
          </a:ln>
        </p:spPr>
      </p:cxnSp>
      <p:cxnSp>
        <p:nvCxnSpPr>
          <p:cNvPr id="37" name="Google Shape;37;p36"/>
          <p:cNvCxnSpPr/>
          <p:nvPr/>
        </p:nvCxnSpPr>
        <p:spPr>
          <a:xfrm>
            <a:off x="217667" y="882193"/>
            <a:ext cx="117363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8" name="Shape 38"/>
        <p:cNvGrpSpPr/>
        <p:nvPr/>
      </p:nvGrpSpPr>
      <p:grpSpPr>
        <a:xfrm>
          <a:off x="0" y="0"/>
          <a:ext cx="0" cy="0"/>
          <a:chOff x="0" y="0"/>
          <a:chExt cx="0" cy="0"/>
        </a:xfrm>
      </p:grpSpPr>
      <p:sp>
        <p:nvSpPr>
          <p:cNvPr id="39" name="Google Shape;39;p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0" name="Google Shape;40;p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1" name="Google Shape;41;p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2" name="Google Shape;42;p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3" name="Google Shape;43;p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4" name="Google Shape;44;p7"/>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45" name="Google Shape;45;p7"/>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46" name="Google Shape;46;p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7" name="Google Shape;47;p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48" name="Google Shape;48;p7"/>
          <p:cNvSpPr txBox="1"/>
          <p:nvPr/>
        </p:nvSpPr>
        <p:spPr>
          <a:xfrm>
            <a:off x="-24384" y="6562799"/>
            <a:ext cx="49257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Montserrat"/>
                <a:ea typeface="Montserrat"/>
                <a:cs typeface="Montserrat"/>
                <a:sym typeface="Montserrat"/>
              </a:rPr>
              <a:t>LSI-VC-14, 10-12 October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9" name="Shape 49"/>
        <p:cNvGrpSpPr/>
        <p:nvPr/>
      </p:nvGrpSpPr>
      <p:grpSpPr>
        <a:xfrm>
          <a:off x="0" y="0"/>
          <a:ext cx="0" cy="0"/>
          <a:chOff x="0" y="0"/>
          <a:chExt cx="0" cy="0"/>
        </a:xfrm>
      </p:grpSpPr>
      <p:sp>
        <p:nvSpPr>
          <p:cNvPr id="50" name="Google Shape;50;p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1" name="Google Shape;51;p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2" name="Google Shape;52;p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3" name="Google Shape;53;p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4" name="Google Shape;54;p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5" name="Google Shape;55;p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56" name="Google Shape;56;p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7" name="Google Shape;57;p8"/>
          <p:cNvSpPr txBox="1"/>
          <p:nvPr/>
        </p:nvSpPr>
        <p:spPr>
          <a:xfrm>
            <a:off x="-24384" y="6562799"/>
            <a:ext cx="49257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Montserrat"/>
                <a:ea typeface="Montserrat"/>
                <a:cs typeface="Montserrat"/>
                <a:sym typeface="Montserrat"/>
              </a:rPr>
              <a:t>LSI-VC-14, 10-12 October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8" name="Shape 58"/>
        <p:cNvGrpSpPr/>
        <p:nvPr/>
      </p:nvGrpSpPr>
      <p:grpSpPr>
        <a:xfrm>
          <a:off x="0" y="0"/>
          <a:ext cx="0" cy="0"/>
          <a:chOff x="0" y="0"/>
          <a:chExt cx="0" cy="0"/>
        </a:xfrm>
      </p:grpSpPr>
      <p:sp>
        <p:nvSpPr>
          <p:cNvPr id="59" name="Google Shape;59;p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60" name="Google Shape;60;p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61" name="Google Shape;61;p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2" name="Google Shape;62;p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3" name="Google Shape;63;p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4" name="Google Shape;64;p9"/>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65" name="Google Shape;65;p9"/>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66" name="Google Shape;66;p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67" name="Google Shape;67;p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68" name="Google Shape;68;p9"/>
          <p:cNvSpPr txBox="1"/>
          <p:nvPr/>
        </p:nvSpPr>
        <p:spPr>
          <a:xfrm>
            <a:off x="-24384" y="6562799"/>
            <a:ext cx="49257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Montserrat"/>
                <a:ea typeface="Montserrat"/>
                <a:cs typeface="Montserrat"/>
                <a:sym typeface="Montserrat"/>
              </a:rPr>
              <a:t>LSI-VC-13, 23-24 March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10" Type="http://schemas.openxmlformats.org/officeDocument/2006/relationships/theme" Target="../theme/theme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4"/>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4"/>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eopf.copernicus.eu/" TargetMode="External"/><Relationship Id="rId4" Type="http://schemas.openxmlformats.org/officeDocument/2006/relationships/hyperlink" Target="https://cpm.pages.eopf.copernicus.eu/eopf-cpm/main/PSFD/" TargetMode="External"/><Relationship Id="rId9" Type="http://schemas.openxmlformats.org/officeDocument/2006/relationships/hyperlink" Target="https://gitlab.eopf.copernicus.eu/cpm/eopf-cpm" TargetMode="External"/><Relationship Id="rId5" Type="http://schemas.openxmlformats.org/officeDocument/2006/relationships/hyperlink" Target="https://cpm.pages.eopf.copernicus.eu/adf-auxiliary-data-file/main/adfs/index.html" TargetMode="External"/><Relationship Id="rId6" Type="http://schemas.openxmlformats.org/officeDocument/2006/relationships/hyperlink" Target="https://s1.pages.eopf.copernicus.eu/s1-l12-rp/main/pfs/index.html" TargetMode="External"/><Relationship Id="rId7" Type="http://schemas.openxmlformats.org/officeDocument/2006/relationships/hyperlink" Target="https://s2.pages.eopf.copernicus.eu/pdfs-adfs" TargetMode="External"/><Relationship Id="rId8" Type="http://schemas.openxmlformats.org/officeDocument/2006/relationships/hyperlink" Target="https://s3.pages.eopf.copernicus.eu/pdfs-adf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61.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45.jpg"/><Relationship Id="rId4" Type="http://schemas.openxmlformats.org/officeDocument/2006/relationships/image" Target="../media/image48.png"/><Relationship Id="rId9" Type="http://schemas.openxmlformats.org/officeDocument/2006/relationships/image" Target="../media/image58.png"/><Relationship Id="rId5" Type="http://schemas.openxmlformats.org/officeDocument/2006/relationships/image" Target="../media/image53.png"/><Relationship Id="rId6" Type="http://schemas.openxmlformats.org/officeDocument/2006/relationships/image" Target="../media/image52.png"/><Relationship Id="rId7" Type="http://schemas.openxmlformats.org/officeDocument/2006/relationships/image" Target="../media/image59.jpg"/><Relationship Id="rId8" Type="http://schemas.openxmlformats.org/officeDocument/2006/relationships/image" Target="../media/image50.png"/><Relationship Id="rId11" Type="http://schemas.openxmlformats.org/officeDocument/2006/relationships/image" Target="../media/image55.png"/><Relationship Id="rId10"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20" Type="http://schemas.openxmlformats.org/officeDocument/2006/relationships/image" Target="../media/image12.png"/><Relationship Id="rId22" Type="http://schemas.openxmlformats.org/officeDocument/2006/relationships/image" Target="../media/image23.png"/><Relationship Id="rId21" Type="http://schemas.openxmlformats.org/officeDocument/2006/relationships/image" Target="../media/image26.png"/><Relationship Id="rId24" Type="http://schemas.openxmlformats.org/officeDocument/2006/relationships/image" Target="../media/image24.png"/><Relationship Id="rId23"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6.png"/><Relationship Id="rId9" Type="http://schemas.openxmlformats.org/officeDocument/2006/relationships/image" Target="../media/image13.png"/><Relationship Id="rId26" Type="http://schemas.openxmlformats.org/officeDocument/2006/relationships/image" Target="../media/image32.png"/><Relationship Id="rId25" Type="http://schemas.openxmlformats.org/officeDocument/2006/relationships/image" Target="../media/image49.png"/><Relationship Id="rId28" Type="http://schemas.openxmlformats.org/officeDocument/2006/relationships/image" Target="../media/image38.jpg"/><Relationship Id="rId27" Type="http://schemas.openxmlformats.org/officeDocument/2006/relationships/image" Target="../media/image37.png"/><Relationship Id="rId5" Type="http://schemas.openxmlformats.org/officeDocument/2006/relationships/image" Target="../media/image16.png"/><Relationship Id="rId6" Type="http://schemas.openxmlformats.org/officeDocument/2006/relationships/image" Target="../media/image14.png"/><Relationship Id="rId29" Type="http://schemas.openxmlformats.org/officeDocument/2006/relationships/image" Target="../media/image63.png"/><Relationship Id="rId7" Type="http://schemas.openxmlformats.org/officeDocument/2006/relationships/image" Target="../media/image18.png"/><Relationship Id="rId8" Type="http://schemas.openxmlformats.org/officeDocument/2006/relationships/image" Target="../media/image10.png"/><Relationship Id="rId11" Type="http://schemas.openxmlformats.org/officeDocument/2006/relationships/image" Target="../media/image27.png"/><Relationship Id="rId10" Type="http://schemas.openxmlformats.org/officeDocument/2006/relationships/image" Target="../media/image15.png"/><Relationship Id="rId13" Type="http://schemas.openxmlformats.org/officeDocument/2006/relationships/image" Target="../media/image28.png"/><Relationship Id="rId12" Type="http://schemas.openxmlformats.org/officeDocument/2006/relationships/image" Target="../media/image25.png"/><Relationship Id="rId15" Type="http://schemas.openxmlformats.org/officeDocument/2006/relationships/image" Target="../media/image11.png"/><Relationship Id="rId14" Type="http://schemas.openxmlformats.org/officeDocument/2006/relationships/image" Target="../media/image20.png"/><Relationship Id="rId17" Type="http://schemas.openxmlformats.org/officeDocument/2006/relationships/image" Target="../media/image21.png"/><Relationship Id="rId16" Type="http://schemas.openxmlformats.org/officeDocument/2006/relationships/image" Target="../media/image22.png"/><Relationship Id="rId19" Type="http://schemas.openxmlformats.org/officeDocument/2006/relationships/image" Target="../media/image29.png"/><Relationship Id="rId18"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0.jp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
          <p:cNvSpPr txBox="1"/>
          <p:nvPr>
            <p:ph type="title"/>
          </p:nvPr>
        </p:nvSpPr>
        <p:spPr>
          <a:xfrm>
            <a:off x="176046" y="175938"/>
            <a:ext cx="7759263" cy="3972645"/>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GB" sz="7500"/>
              <a:t>LSI-VC-17</a:t>
            </a:r>
            <a:endParaRPr sz="7500">
              <a:latin typeface="Montserrat"/>
              <a:ea typeface="Montserrat"/>
              <a:cs typeface="Montserrat"/>
              <a:sym typeface="Montserrat"/>
            </a:endParaRPr>
          </a:p>
          <a:p>
            <a:pPr indent="0" lvl="0" marL="0" rtl="0" algn="l">
              <a:lnSpc>
                <a:spcPct val="150000"/>
              </a:lnSpc>
              <a:spcBef>
                <a:spcPts val="0"/>
              </a:spcBef>
              <a:spcAft>
                <a:spcPts val="0"/>
              </a:spcAft>
              <a:buClr>
                <a:schemeClr val="lt1"/>
              </a:buClr>
              <a:buSzPts val="8000"/>
              <a:buFont typeface="Arial"/>
              <a:buNone/>
            </a:pPr>
            <a:r>
              <a:rPr lang="en-GB" sz="7500">
                <a:latin typeface="Montserrat"/>
                <a:ea typeface="Montserrat"/>
                <a:cs typeface="Montserrat"/>
                <a:sym typeface="Montserrat"/>
              </a:rPr>
              <a:t>2025</a:t>
            </a:r>
            <a:endParaRPr sz="7500">
              <a:latin typeface="Montserrat"/>
              <a:ea typeface="Montserrat"/>
              <a:cs typeface="Montserrat"/>
              <a:sym typeface="Montserrat"/>
            </a:endParaRPr>
          </a:p>
          <a:p>
            <a:pPr indent="0" lvl="0" marL="0" rtl="0" algn="l">
              <a:lnSpc>
                <a:spcPct val="115000"/>
              </a:lnSpc>
              <a:spcBef>
                <a:spcPts val="1000"/>
              </a:spcBef>
              <a:spcAft>
                <a:spcPts val="0"/>
              </a:spcAft>
              <a:buSzPts val="8000"/>
              <a:buNone/>
            </a:pPr>
            <a:r>
              <a:rPr i="1" lang="en-GB" sz="4000">
                <a:latin typeface="Montserrat"/>
                <a:ea typeface="Montserrat"/>
                <a:cs typeface="Montserrat"/>
                <a:sym typeface="Montserrat"/>
              </a:rPr>
              <a:t>Agency Updates: ESA</a:t>
            </a:r>
            <a:br>
              <a:rPr i="1" lang="en-GB" sz="4000">
                <a:latin typeface="Montserrat"/>
                <a:ea typeface="Montserrat"/>
                <a:cs typeface="Montserrat"/>
                <a:sym typeface="Montserrat"/>
              </a:rPr>
            </a:br>
            <a:r>
              <a:rPr i="1" lang="en-GB" sz="2400">
                <a:latin typeface="Montserrat"/>
                <a:ea typeface="Montserrat"/>
                <a:cs typeface="Montserrat"/>
                <a:sym typeface="Montserrat"/>
              </a:rPr>
              <a:t>“Towards Improved </a:t>
            </a:r>
            <a:r>
              <a:rPr i="1" lang="en-GB" sz="2400"/>
              <a:t>Interoperability”</a:t>
            </a:r>
            <a:br>
              <a:rPr lang="en-GB" sz="1100"/>
            </a:br>
            <a:endParaRPr i="1" sz="4000">
              <a:latin typeface="Montserrat"/>
              <a:ea typeface="Montserrat"/>
              <a:cs typeface="Montserrat"/>
              <a:sym typeface="Montserrat"/>
            </a:endParaRPr>
          </a:p>
        </p:txBody>
      </p:sp>
      <p:sp>
        <p:nvSpPr>
          <p:cNvPr id="74" name="Google Shape;74;p1"/>
          <p:cNvSpPr/>
          <p:nvPr/>
        </p:nvSpPr>
        <p:spPr>
          <a:xfrm>
            <a:off x="7222284" y="4252682"/>
            <a:ext cx="4832943" cy="260531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2200"/>
              <a:buFont typeface="Arial"/>
              <a:buNone/>
            </a:pPr>
            <a:r>
              <a:t/>
            </a:r>
            <a:endParaRPr b="1" i="0" sz="22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Ferran Gascon, ESA</a:t>
            </a:r>
            <a:endParaRPr b="0" i="0" sz="1400" u="none" cap="none" strike="noStrike">
              <a:solidFill>
                <a:srgbClr val="000000"/>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Agenda Item 13.1</a:t>
            </a:r>
            <a:endParaRPr b="0" i="0" sz="1400" u="none" cap="none" strike="noStrike">
              <a:solidFill>
                <a:srgbClr val="000000"/>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LSI-VC-17 2025, Tsukuba </a:t>
            </a:r>
            <a:endParaRPr b="1" i="0" sz="22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14-16 April 2025</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Solutions / STAC</a:t>
            </a:r>
            <a:endParaRPr>
              <a:latin typeface="Montserrat"/>
              <a:ea typeface="Montserrat"/>
              <a:cs typeface="Montserrat"/>
              <a:sym typeface="Montserrat"/>
            </a:endParaRPr>
          </a:p>
        </p:txBody>
      </p:sp>
      <p:sp>
        <p:nvSpPr>
          <p:cNvPr id="166" name="Google Shape;166;p17"/>
          <p:cNvSpPr txBox="1"/>
          <p:nvPr/>
        </p:nvSpPr>
        <p:spPr>
          <a:xfrm>
            <a:off x="2812682" y="1442891"/>
            <a:ext cx="9048452" cy="4708981"/>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2000"/>
              <a:buFont typeface="Arial"/>
              <a:buChar char="•"/>
            </a:pPr>
            <a:r>
              <a:rPr b="0" i="0" lang="en-GB" sz="2000" u="none" cap="none" strike="noStrike">
                <a:solidFill>
                  <a:schemeClr val="dk2"/>
                </a:solidFill>
                <a:latin typeface="Arial"/>
                <a:ea typeface="Arial"/>
                <a:cs typeface="Arial"/>
                <a:sym typeface="Arial"/>
              </a:rPr>
              <a:t>STAC (SpatioTemporal Asset Catalogs) has very useful and powerful extension mechanisms to tailor the specification to support diverse data sets and use cases (well beyond legacy lowest common denominator interoperability approaches).</a:t>
            </a:r>
            <a:endParaRPr/>
          </a:p>
          <a:p>
            <a:pPr indent="-158750" lvl="0" marL="285750" marR="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2"/>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2000"/>
              <a:buFont typeface="Arial"/>
              <a:buChar char="•"/>
            </a:pPr>
            <a:r>
              <a:rPr b="0" i="0" lang="en-GB" sz="2000" u="none" cap="none" strike="noStrike">
                <a:solidFill>
                  <a:schemeClr val="dk2"/>
                </a:solidFill>
                <a:latin typeface="Arial"/>
                <a:ea typeface="Arial"/>
                <a:cs typeface="Arial"/>
                <a:sym typeface="Arial"/>
              </a:rPr>
              <a:t>Rich set of Open-Source resources and libraries provides low barrier for implementations.</a:t>
            </a:r>
            <a:endParaRPr/>
          </a:p>
          <a:p>
            <a:pPr indent="-158750" lvl="0" marL="285750" marR="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2"/>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2000"/>
              <a:buFont typeface="Arial"/>
              <a:buChar char="•"/>
            </a:pPr>
            <a:r>
              <a:rPr b="0" i="0" lang="en-GB" sz="2000" u="none" cap="none" strike="noStrike">
                <a:solidFill>
                  <a:schemeClr val="dk2"/>
                </a:solidFill>
                <a:latin typeface="Arial"/>
                <a:ea typeface="Arial"/>
                <a:cs typeface="Arial"/>
                <a:sym typeface="Arial"/>
              </a:rPr>
              <a:t>STAC goes beyond data discovery and matches well to providing interoperable data access for cloud native datasets.</a:t>
            </a:r>
            <a:endParaRPr/>
          </a:p>
          <a:p>
            <a:pPr indent="-158750" lvl="0" marL="285750" marR="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2"/>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2000"/>
              <a:buFont typeface="Arial"/>
              <a:buChar char="•"/>
            </a:pPr>
            <a:r>
              <a:rPr b="0" i="0" lang="en-GB" sz="2000" u="none" cap="none" strike="noStrike">
                <a:solidFill>
                  <a:schemeClr val="dk2"/>
                </a:solidFill>
                <a:latin typeface="Arial"/>
                <a:ea typeface="Arial"/>
                <a:cs typeface="Arial"/>
                <a:sym typeface="Arial"/>
              </a:rPr>
              <a:t>There is an active community shaping the evolution of the standard, ready to contribute to the implementation.</a:t>
            </a:r>
            <a:endParaRPr/>
          </a:p>
          <a:p>
            <a:pPr indent="-158750" lvl="0" marL="285750" marR="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2"/>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2000"/>
              <a:buFont typeface="Arial"/>
              <a:buChar char="•"/>
            </a:pPr>
            <a:r>
              <a:rPr b="0" i="0" lang="en-GB" sz="2000" u="none" cap="none" strike="noStrike">
                <a:solidFill>
                  <a:schemeClr val="dk2"/>
                </a:solidFill>
                <a:latin typeface="Arial"/>
                <a:ea typeface="Arial"/>
                <a:cs typeface="Arial"/>
                <a:sym typeface="Arial"/>
              </a:rPr>
              <a:t>Adopted across ESA projects as core element for facilitating interoperability.</a:t>
            </a:r>
            <a:endParaRPr b="0" i="0" sz="2000" u="none" cap="none" strike="noStrike">
              <a:solidFill>
                <a:schemeClr val="dk2"/>
              </a:solidFill>
              <a:latin typeface="Arial"/>
              <a:ea typeface="Arial"/>
              <a:cs typeface="Arial"/>
              <a:sym typeface="Arial"/>
            </a:endParaRPr>
          </a:p>
        </p:txBody>
      </p:sp>
      <p:pic>
        <p:nvPicPr>
          <p:cNvPr id="167" name="Google Shape;167;p17"/>
          <p:cNvPicPr preferRelativeResize="0"/>
          <p:nvPr/>
        </p:nvPicPr>
        <p:blipFill rotWithShape="1">
          <a:blip r:embed="rId3">
            <a:alphaModFix/>
          </a:blip>
          <a:srcRect b="0" l="0" r="0" t="0"/>
          <a:stretch/>
        </p:blipFill>
        <p:spPr>
          <a:xfrm>
            <a:off x="3335" y="2911366"/>
            <a:ext cx="2892472" cy="133053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8"/>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Solutions / Data Format Evolution</a:t>
            </a:r>
            <a:endParaRPr sz="4000">
              <a:latin typeface="Montserrat"/>
              <a:ea typeface="Montserrat"/>
              <a:cs typeface="Montserrat"/>
              <a:sym typeface="Montserrat"/>
            </a:endParaRPr>
          </a:p>
        </p:txBody>
      </p:sp>
      <p:sp>
        <p:nvSpPr>
          <p:cNvPr id="173" name="Google Shape;173;p18"/>
          <p:cNvSpPr txBox="1"/>
          <p:nvPr/>
        </p:nvSpPr>
        <p:spPr>
          <a:xfrm>
            <a:off x="712884" y="1241830"/>
            <a:ext cx="10545283" cy="51706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dk2"/>
                </a:solidFill>
                <a:latin typeface="Arial"/>
                <a:ea typeface="Arial"/>
                <a:cs typeface="Arial"/>
                <a:sym typeface="Arial"/>
              </a:rPr>
              <a:t>Not a ‘nice-to-have,’ but a fundamental priority to:</a:t>
            </a:r>
            <a:endParaRPr b="0" i="0" sz="2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800"/>
              <a:buFont typeface="Arial"/>
              <a:buChar char="•"/>
            </a:pPr>
            <a:r>
              <a:rPr b="0" i="0" lang="en-GB" sz="1800" u="none" cap="none" strike="noStrike">
                <a:solidFill>
                  <a:schemeClr val="dk2"/>
                </a:solidFill>
                <a:latin typeface="Arial"/>
                <a:ea typeface="Arial"/>
                <a:cs typeface="Arial"/>
                <a:sym typeface="Arial"/>
              </a:rPr>
              <a:t>Optimise access to the large data volume generated by Copernicus since the start of Sentinel-1 operations in 2014, and prepare for the access to the significantly larger volumes to be generated by the Copernicus Expansion missions as from 2028.</a:t>
            </a:r>
            <a:endParaRPr/>
          </a:p>
          <a:p>
            <a:pPr indent="-171450" lvl="0" marL="28575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800"/>
              <a:buFont typeface="Arial"/>
              <a:buChar char="•"/>
            </a:pPr>
            <a:r>
              <a:rPr b="0" i="0" lang="en-GB" sz="1800" u="none" cap="none" strike="noStrike">
                <a:solidFill>
                  <a:schemeClr val="dk2"/>
                </a:solidFill>
                <a:latin typeface="Arial"/>
                <a:ea typeface="Arial"/>
                <a:cs typeface="Arial"/>
                <a:sym typeface="Arial"/>
              </a:rPr>
              <a:t>Facilitate combination of multi-Sentinel data, harmonising representation and access across missions.</a:t>
            </a:r>
            <a:endParaRPr/>
          </a:p>
          <a:p>
            <a:pPr indent="-171450" lvl="0" marL="28575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800"/>
              <a:buFont typeface="Arial"/>
              <a:buChar char="•"/>
            </a:pPr>
            <a:r>
              <a:rPr b="0" i="0" lang="en-GB" sz="1800" u="none" cap="none" strike="noStrike">
                <a:solidFill>
                  <a:schemeClr val="dk2"/>
                </a:solidFill>
                <a:latin typeface="Arial"/>
                <a:ea typeface="Arial"/>
                <a:cs typeface="Arial"/>
                <a:sym typeface="Arial"/>
              </a:rPr>
              <a:t>Foster the evolution from individual product download to a streamlined data access, facilitating the access to the target data subset, across missions and along time.</a:t>
            </a:r>
            <a:endParaRPr/>
          </a:p>
          <a:p>
            <a:pPr indent="-171450" lvl="0" marL="28575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800"/>
              <a:buFont typeface="Arial"/>
              <a:buChar char="•"/>
            </a:pPr>
            <a:r>
              <a:rPr b="0" i="0" lang="en-GB" sz="1800" u="none" cap="none" strike="noStrike">
                <a:solidFill>
                  <a:schemeClr val="dk2"/>
                </a:solidFill>
                <a:latin typeface="Arial"/>
                <a:ea typeface="Arial"/>
                <a:cs typeface="Arial"/>
                <a:sym typeface="Arial"/>
              </a:rPr>
              <a:t>Support the readiness of Sentinel data for AI analysis and applications.</a:t>
            </a:r>
            <a:endParaRPr/>
          </a:p>
          <a:p>
            <a:pPr indent="-171450" lvl="0" marL="28575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800"/>
              <a:buFont typeface="Arial"/>
              <a:buChar char="•"/>
            </a:pPr>
            <a:r>
              <a:rPr b="0" i="0" lang="en-GB" sz="1800" u="none" cap="none" strike="noStrike">
                <a:solidFill>
                  <a:schemeClr val="dk2"/>
                </a:solidFill>
                <a:latin typeface="Arial"/>
                <a:ea typeface="Arial"/>
                <a:cs typeface="Arial"/>
                <a:sym typeface="Arial"/>
              </a:rPr>
              <a:t>Keep a leading Europe’s role in the advanced use of Sentinel data.</a:t>
            </a:r>
            <a:endParaRPr/>
          </a:p>
          <a:p>
            <a:pPr indent="-171450" lvl="0" marL="28575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None/>
            </a:pPr>
            <a:r>
              <a:rPr b="1" i="0" lang="en-GB" sz="2200" u="none" cap="none" strike="noStrike">
                <a:solidFill>
                  <a:schemeClr val="dk2"/>
                </a:solidFill>
                <a:latin typeface="Arial"/>
                <a:ea typeface="Arial"/>
                <a:cs typeface="Arial"/>
                <a:sym typeface="Arial"/>
              </a:rPr>
              <a:t>New EOPF (Earth Observation Product Format) developed</a:t>
            </a:r>
            <a:endParaRPr b="0" i="0" sz="2200" u="none" cap="none" strike="noStrike">
              <a:solidFill>
                <a:schemeClr val="dk2"/>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9"/>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Solutions / Data Format Evolution</a:t>
            </a:r>
            <a:endParaRPr sz="4000">
              <a:latin typeface="Montserrat"/>
              <a:ea typeface="Montserrat"/>
              <a:cs typeface="Montserrat"/>
              <a:sym typeface="Montserrat"/>
            </a:endParaRPr>
          </a:p>
        </p:txBody>
      </p:sp>
      <p:pic>
        <p:nvPicPr>
          <p:cNvPr id="179" name="Google Shape;179;p19"/>
          <p:cNvPicPr preferRelativeResize="0"/>
          <p:nvPr/>
        </p:nvPicPr>
        <p:blipFill rotWithShape="1">
          <a:blip r:embed="rId3">
            <a:alphaModFix/>
          </a:blip>
          <a:srcRect b="0" l="0" r="0" t="0"/>
          <a:stretch/>
        </p:blipFill>
        <p:spPr>
          <a:xfrm>
            <a:off x="1775820" y="1289859"/>
            <a:ext cx="8251048" cy="497248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Solutions / Data Format Evolution</a:t>
            </a:r>
            <a:endParaRPr sz="4000">
              <a:latin typeface="Montserrat"/>
              <a:ea typeface="Montserrat"/>
              <a:cs typeface="Montserrat"/>
              <a:sym typeface="Montserrat"/>
            </a:endParaRPr>
          </a:p>
        </p:txBody>
      </p:sp>
      <p:pic>
        <p:nvPicPr>
          <p:cNvPr id="185" name="Google Shape;185;p20"/>
          <p:cNvPicPr preferRelativeResize="0"/>
          <p:nvPr/>
        </p:nvPicPr>
        <p:blipFill rotWithShape="1">
          <a:blip r:embed="rId3">
            <a:alphaModFix/>
          </a:blip>
          <a:srcRect b="0" l="0" r="0" t="0"/>
          <a:stretch/>
        </p:blipFill>
        <p:spPr>
          <a:xfrm>
            <a:off x="284404" y="1275079"/>
            <a:ext cx="11623191" cy="505446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Solutions / Data Format Evolution</a:t>
            </a:r>
            <a:endParaRPr sz="4000">
              <a:latin typeface="Montserrat"/>
              <a:ea typeface="Montserrat"/>
              <a:cs typeface="Montserrat"/>
              <a:sym typeface="Montserrat"/>
            </a:endParaRPr>
          </a:p>
        </p:txBody>
      </p:sp>
      <p:pic>
        <p:nvPicPr>
          <p:cNvPr id="191" name="Google Shape;191;p21"/>
          <p:cNvPicPr preferRelativeResize="0"/>
          <p:nvPr/>
        </p:nvPicPr>
        <p:blipFill rotWithShape="1">
          <a:blip r:embed="rId3">
            <a:alphaModFix/>
          </a:blip>
          <a:srcRect b="0" l="0" r="0" t="0"/>
          <a:stretch/>
        </p:blipFill>
        <p:spPr>
          <a:xfrm>
            <a:off x="176048" y="1135599"/>
            <a:ext cx="11855238" cy="52889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Solutions / Data Format Evolution</a:t>
            </a:r>
            <a:endParaRPr sz="4000">
              <a:latin typeface="Montserrat"/>
              <a:ea typeface="Montserrat"/>
              <a:cs typeface="Montserrat"/>
              <a:sym typeface="Montserrat"/>
            </a:endParaRPr>
          </a:p>
        </p:txBody>
      </p:sp>
      <p:pic>
        <p:nvPicPr>
          <p:cNvPr id="197" name="Google Shape;197;p22"/>
          <p:cNvPicPr preferRelativeResize="0"/>
          <p:nvPr/>
        </p:nvPicPr>
        <p:blipFill rotWithShape="1">
          <a:blip r:embed="rId3">
            <a:alphaModFix/>
          </a:blip>
          <a:srcRect b="0" l="0" r="0" t="0"/>
          <a:stretch/>
        </p:blipFill>
        <p:spPr>
          <a:xfrm>
            <a:off x="46643" y="1286287"/>
            <a:ext cx="12145357" cy="490075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Solutions / Data Format Evolution</a:t>
            </a:r>
            <a:endParaRPr sz="4000">
              <a:latin typeface="Montserrat"/>
              <a:ea typeface="Montserrat"/>
              <a:cs typeface="Montserrat"/>
              <a:sym typeface="Montserrat"/>
            </a:endParaRPr>
          </a:p>
        </p:txBody>
      </p:sp>
      <p:pic>
        <p:nvPicPr>
          <p:cNvPr id="203" name="Google Shape;203;p23"/>
          <p:cNvPicPr preferRelativeResize="0"/>
          <p:nvPr/>
        </p:nvPicPr>
        <p:blipFill rotWithShape="1">
          <a:blip r:embed="rId3">
            <a:alphaModFix/>
          </a:blip>
          <a:srcRect b="0" l="0" r="0" t="0"/>
          <a:stretch/>
        </p:blipFill>
        <p:spPr>
          <a:xfrm>
            <a:off x="422475" y="1296927"/>
            <a:ext cx="10222197" cy="5032323"/>
          </a:xfrm>
          <a:prstGeom prst="rect">
            <a:avLst/>
          </a:prstGeom>
          <a:noFill/>
          <a:ln>
            <a:noFill/>
          </a:ln>
        </p:spPr>
      </p:pic>
      <p:sp>
        <p:nvSpPr>
          <p:cNvPr id="204" name="Google Shape;204;p23"/>
          <p:cNvSpPr txBox="1"/>
          <p:nvPr/>
        </p:nvSpPr>
        <p:spPr>
          <a:xfrm>
            <a:off x="8594802" y="4910104"/>
            <a:ext cx="3686407"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800" u="none" cap="none" strike="noStrike">
                <a:solidFill>
                  <a:schemeClr val="dk2"/>
                </a:solidFill>
                <a:latin typeface="Arial"/>
                <a:ea typeface="Arial"/>
                <a:cs typeface="Arial"/>
                <a:sym typeface="Arial"/>
              </a:rPr>
              <a:t>https://zarr.eopf.copernicus.eu</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Solutions / Data Format Evolution</a:t>
            </a:r>
            <a:endParaRPr sz="4000">
              <a:latin typeface="Montserrat"/>
              <a:ea typeface="Montserrat"/>
              <a:cs typeface="Montserrat"/>
              <a:sym typeface="Montserrat"/>
            </a:endParaRPr>
          </a:p>
        </p:txBody>
      </p:sp>
      <p:sp>
        <p:nvSpPr>
          <p:cNvPr id="210" name="Google Shape;210;p24"/>
          <p:cNvSpPr txBox="1"/>
          <p:nvPr/>
        </p:nvSpPr>
        <p:spPr>
          <a:xfrm>
            <a:off x="504496" y="1399616"/>
            <a:ext cx="11393214" cy="432426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2400" u="none" cap="none" strike="noStrike">
                <a:solidFill>
                  <a:schemeClr val="dk2"/>
                </a:solidFill>
                <a:latin typeface="Arial"/>
                <a:ea typeface="Arial"/>
                <a:cs typeface="Arial"/>
                <a:sym typeface="Arial"/>
              </a:rPr>
              <a:t>EOPF (Earth Observation Product Format) resources</a:t>
            </a:r>
            <a:endParaRPr/>
          </a:p>
          <a:p>
            <a:pPr indent="0" lvl="0" marL="0" marR="0" rtl="0" algn="ctr">
              <a:lnSpc>
                <a:spcPct val="100000"/>
              </a:lnSpc>
              <a:spcBef>
                <a:spcPts val="0"/>
              </a:spcBef>
              <a:spcAft>
                <a:spcPts val="0"/>
              </a:spcAft>
              <a:buNone/>
            </a:pPr>
            <a:r>
              <a:t/>
            </a:r>
            <a:endParaRPr b="1" i="0" sz="2000" u="none" cap="none" strike="noStrike">
              <a:solidFill>
                <a:schemeClr val="dk2"/>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Char char="•"/>
            </a:pPr>
            <a:r>
              <a:rPr b="0" i="0" lang="en-GB" sz="2000" u="none" cap="none" strike="noStrike">
                <a:solidFill>
                  <a:schemeClr val="dk2"/>
                </a:solidFill>
                <a:latin typeface="Arial"/>
                <a:ea typeface="Arial"/>
                <a:cs typeface="Arial"/>
                <a:sym typeface="Arial"/>
              </a:rPr>
              <a:t>All the resources can be found here:</a:t>
            </a:r>
            <a:endParaRPr/>
          </a:p>
          <a:p>
            <a:pPr indent="0" lvl="0" marL="0" marR="0" rtl="0" algn="l">
              <a:lnSpc>
                <a:spcPct val="100000"/>
              </a:lnSpc>
              <a:spcBef>
                <a:spcPts val="0"/>
              </a:spcBef>
              <a:spcAft>
                <a:spcPts val="0"/>
              </a:spcAft>
              <a:buNone/>
            </a:pPr>
            <a:r>
              <a:rPr b="0" i="0" lang="en-GB" sz="1900" u="none" cap="none" strike="noStrike">
                <a:solidFill>
                  <a:schemeClr val="dk2"/>
                </a:solidFill>
                <a:latin typeface="Arial"/>
                <a:ea typeface="Arial"/>
                <a:cs typeface="Arial"/>
                <a:sym typeface="Arial"/>
              </a:rPr>
              <a:t>	</a:t>
            </a:r>
            <a:r>
              <a:rPr b="0" i="0" lang="en-GB" sz="1900" u="sng" cap="none" strike="noStrike">
                <a:solidFill>
                  <a:schemeClr val="dk2"/>
                </a:solidFill>
                <a:latin typeface="Arial"/>
                <a:ea typeface="Arial"/>
                <a:cs typeface="Arial"/>
                <a:sym typeface="Arial"/>
                <a:hlinkClick r:id="rId3">
                  <a:extLst>
                    <a:ext uri="{A12FA001-AC4F-418D-AE19-62706E023703}">
                      <ahyp:hlinkClr val="tx"/>
                    </a:ext>
                  </a:extLst>
                </a:hlinkClick>
              </a:rPr>
              <a:t>https://eopf.copernicus.eu/</a:t>
            </a:r>
            <a:endParaRPr b="0" i="0" sz="19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900" u="none" cap="none" strike="noStrike">
              <a:solidFill>
                <a:schemeClr val="dk2"/>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Char char="•"/>
            </a:pPr>
            <a:r>
              <a:rPr b="0" i="0" lang="en-GB" sz="2000" u="none" cap="none" strike="noStrike">
                <a:solidFill>
                  <a:schemeClr val="dk2"/>
                </a:solidFill>
                <a:latin typeface="Arial"/>
                <a:ea typeface="Arial"/>
                <a:cs typeface="Arial"/>
                <a:sym typeface="Arial"/>
              </a:rPr>
              <a:t>Product format currently available:</a:t>
            </a:r>
            <a:endParaRPr/>
          </a:p>
          <a:p>
            <a:pPr indent="0" lvl="8" marL="0" marR="0" rtl="0" algn="l">
              <a:lnSpc>
                <a:spcPct val="100000"/>
              </a:lnSpc>
              <a:spcBef>
                <a:spcPts val="0"/>
              </a:spcBef>
              <a:spcAft>
                <a:spcPts val="0"/>
              </a:spcAft>
              <a:buNone/>
            </a:pPr>
            <a:r>
              <a:rPr b="0" i="0" lang="en-GB" sz="1900" u="none" cap="none" strike="noStrike">
                <a:solidFill>
                  <a:schemeClr val="dk2"/>
                </a:solidFill>
                <a:latin typeface="Arial"/>
                <a:ea typeface="Arial"/>
                <a:cs typeface="Arial"/>
                <a:sym typeface="Arial"/>
              </a:rPr>
              <a:t>	Common Product Spec: </a:t>
            </a:r>
            <a:r>
              <a:rPr b="0" i="0" lang="en-GB" sz="1900" u="sng" cap="none" strike="noStrike">
                <a:solidFill>
                  <a:schemeClr val="dk2"/>
                </a:solidFill>
                <a:latin typeface="Arial"/>
                <a:ea typeface="Arial"/>
                <a:cs typeface="Arial"/>
                <a:sym typeface="Arial"/>
                <a:hlinkClick r:id="rId4">
                  <a:extLst>
                    <a:ext uri="{A12FA001-AC4F-418D-AE19-62706E023703}">
                      <ahyp:hlinkClr val="tx"/>
                    </a:ext>
                  </a:extLst>
                </a:hlinkClick>
              </a:rPr>
              <a:t>https://cpm.pages.eopf.copernicus.eu/eopf-cpm/main/PSFD/</a:t>
            </a:r>
            <a:endParaRPr b="0" i="0" sz="19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rPr b="0" i="0" lang="en-GB" sz="1900" u="none" cap="none" strike="noStrike">
                <a:solidFill>
                  <a:schemeClr val="dk2"/>
                </a:solidFill>
                <a:latin typeface="Arial"/>
                <a:ea typeface="Arial"/>
                <a:cs typeface="Arial"/>
                <a:sym typeface="Arial"/>
              </a:rPr>
              <a:t>	Common ADF: </a:t>
            </a:r>
            <a:r>
              <a:rPr b="0" i="0" lang="en-GB" sz="1900" u="sng" cap="none" strike="noStrike">
                <a:solidFill>
                  <a:schemeClr val="dk2"/>
                </a:solidFill>
                <a:latin typeface="Arial"/>
                <a:ea typeface="Arial"/>
                <a:cs typeface="Arial"/>
                <a:sym typeface="Arial"/>
                <a:hlinkClick r:id="rId5">
                  <a:extLst>
                    <a:ext uri="{A12FA001-AC4F-418D-AE19-62706E023703}">
                      <ahyp:hlinkClr val="tx"/>
                    </a:ext>
                  </a:extLst>
                </a:hlinkClick>
              </a:rPr>
              <a:t>https://cpm.pages.eopf.copernicus.eu/adf-auxiliary-data-file/main/adfs/index.html</a:t>
            </a:r>
            <a:endParaRPr b="0" i="0" sz="19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rPr b="0" i="0" lang="en-GB" sz="1900" u="none" cap="none" strike="noStrike">
                <a:solidFill>
                  <a:schemeClr val="dk2"/>
                </a:solidFill>
                <a:latin typeface="Arial"/>
                <a:ea typeface="Arial"/>
                <a:cs typeface="Arial"/>
                <a:sym typeface="Arial"/>
              </a:rPr>
              <a:t>	Sentinel 1: </a:t>
            </a:r>
            <a:r>
              <a:rPr b="0" i="0" lang="en-GB" sz="1900" u="sng" cap="none" strike="noStrike">
                <a:solidFill>
                  <a:schemeClr val="dk2"/>
                </a:solidFill>
                <a:latin typeface="Arial"/>
                <a:ea typeface="Arial"/>
                <a:cs typeface="Arial"/>
                <a:sym typeface="Arial"/>
                <a:hlinkClick r:id="rId6">
                  <a:extLst>
                    <a:ext uri="{A12FA001-AC4F-418D-AE19-62706E023703}">
                      <ahyp:hlinkClr val="tx"/>
                    </a:ext>
                  </a:extLst>
                </a:hlinkClick>
              </a:rPr>
              <a:t>https://s1.pages.eopf.copernicus.eu/s1-l12-rp/main/pfs/index.html</a:t>
            </a:r>
            <a:endParaRPr b="0" i="0" sz="19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rPr b="0" i="0" lang="en-GB" sz="1900" u="none" cap="none" strike="noStrike">
                <a:solidFill>
                  <a:schemeClr val="dk2"/>
                </a:solidFill>
                <a:latin typeface="Arial"/>
                <a:ea typeface="Arial"/>
                <a:cs typeface="Arial"/>
                <a:sym typeface="Arial"/>
              </a:rPr>
              <a:t>	Sentinel 2: </a:t>
            </a:r>
            <a:r>
              <a:rPr b="0" i="0" lang="en-GB" sz="1900" u="sng" cap="none" strike="noStrike">
                <a:solidFill>
                  <a:schemeClr val="dk2"/>
                </a:solidFill>
                <a:latin typeface="Arial"/>
                <a:ea typeface="Arial"/>
                <a:cs typeface="Arial"/>
                <a:sym typeface="Arial"/>
                <a:hlinkClick r:id="rId7">
                  <a:extLst>
                    <a:ext uri="{A12FA001-AC4F-418D-AE19-62706E023703}">
                      <ahyp:hlinkClr val="tx"/>
                    </a:ext>
                  </a:extLst>
                </a:hlinkClick>
              </a:rPr>
              <a:t>https://s2.pages.eopf.copernicus.eu/pdfs-adfs</a:t>
            </a:r>
            <a:endParaRPr b="0" i="0" sz="19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rPr b="0" i="0" lang="en-GB" sz="1900" u="none" cap="none" strike="noStrike">
                <a:solidFill>
                  <a:schemeClr val="dk2"/>
                </a:solidFill>
                <a:latin typeface="Arial"/>
                <a:ea typeface="Arial"/>
                <a:cs typeface="Arial"/>
                <a:sym typeface="Arial"/>
              </a:rPr>
              <a:t>	Sentinel 3: </a:t>
            </a:r>
            <a:r>
              <a:rPr b="0" i="0" lang="en-GB" sz="1900" u="sng" cap="none" strike="noStrike">
                <a:solidFill>
                  <a:schemeClr val="dk2"/>
                </a:solidFill>
                <a:latin typeface="Arial"/>
                <a:ea typeface="Arial"/>
                <a:cs typeface="Arial"/>
                <a:sym typeface="Arial"/>
                <a:hlinkClick r:id="rId8">
                  <a:extLst>
                    <a:ext uri="{A12FA001-AC4F-418D-AE19-62706E023703}">
                      <ahyp:hlinkClr val="tx"/>
                    </a:ext>
                  </a:extLst>
                </a:hlinkClick>
              </a:rPr>
              <a:t>https://s3.pages.eopf.copernicus.eu/pdfs-adfs</a:t>
            </a:r>
            <a:endParaRPr b="0" i="0" sz="19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900" u="none" cap="none" strike="noStrike">
              <a:solidFill>
                <a:schemeClr val="dk2"/>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Char char="•"/>
            </a:pPr>
            <a:r>
              <a:rPr b="0" i="0" lang="en-GB" sz="2000" u="none" cap="none" strike="noStrike">
                <a:solidFill>
                  <a:schemeClr val="dk2"/>
                </a:solidFill>
                <a:latin typeface="Arial"/>
                <a:ea typeface="Arial"/>
                <a:cs typeface="Arial"/>
                <a:sym typeface="Arial"/>
              </a:rPr>
              <a:t>Source code for the CPM (Common Product Model) library:</a:t>
            </a:r>
            <a:endParaRPr/>
          </a:p>
          <a:p>
            <a:pPr indent="0" lvl="1" marL="0" marR="0" rtl="0" algn="l">
              <a:lnSpc>
                <a:spcPct val="100000"/>
              </a:lnSpc>
              <a:spcBef>
                <a:spcPts val="0"/>
              </a:spcBef>
              <a:spcAft>
                <a:spcPts val="0"/>
              </a:spcAft>
              <a:buNone/>
            </a:pPr>
            <a:r>
              <a:rPr b="0" i="0" lang="en-GB" sz="1900" u="none" cap="none" strike="noStrike">
                <a:solidFill>
                  <a:schemeClr val="dk2"/>
                </a:solidFill>
                <a:latin typeface="Arial"/>
                <a:ea typeface="Arial"/>
                <a:cs typeface="Arial"/>
                <a:sym typeface="Arial"/>
              </a:rPr>
              <a:t>	</a:t>
            </a:r>
            <a:r>
              <a:rPr b="0" i="0" lang="en-GB" sz="1900" u="sng" cap="none" strike="noStrike">
                <a:solidFill>
                  <a:schemeClr val="dk2"/>
                </a:solidFill>
                <a:latin typeface="Arial"/>
                <a:ea typeface="Arial"/>
                <a:cs typeface="Arial"/>
                <a:sym typeface="Arial"/>
                <a:hlinkClick r:id="rId9">
                  <a:extLst>
                    <a:ext uri="{A12FA001-AC4F-418D-AE19-62706E023703}">
                      <ahyp:hlinkClr val="tx"/>
                    </a:ext>
                  </a:extLst>
                </a:hlinkClick>
              </a:rPr>
              <a:t>https://gitlab.eopf.copernicus.eu/cpm/eopf-cpm</a:t>
            </a:r>
            <a:endParaRPr b="0" i="0" sz="1900" u="none" cap="none" strike="noStrike">
              <a:solidFill>
                <a:schemeClr val="dk2"/>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Solutions / DGGS</a:t>
            </a:r>
            <a:endParaRPr sz="4000">
              <a:latin typeface="Montserrat"/>
              <a:ea typeface="Montserrat"/>
              <a:cs typeface="Montserrat"/>
              <a:sym typeface="Montserrat"/>
            </a:endParaRPr>
          </a:p>
        </p:txBody>
      </p:sp>
      <p:sp>
        <p:nvSpPr>
          <p:cNvPr id="216" name="Google Shape;216;p25"/>
          <p:cNvSpPr txBox="1"/>
          <p:nvPr/>
        </p:nvSpPr>
        <p:spPr>
          <a:xfrm>
            <a:off x="382461" y="1165786"/>
            <a:ext cx="11427078" cy="50783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2200" u="none" cap="none" strike="noStrike">
                <a:solidFill>
                  <a:schemeClr val="dk2"/>
                </a:solidFill>
                <a:latin typeface="Arial"/>
                <a:ea typeface="Arial"/>
                <a:cs typeface="Arial"/>
                <a:sym typeface="Arial"/>
              </a:rPr>
              <a:t>Context</a:t>
            </a:r>
            <a:r>
              <a:rPr b="0" i="0" lang="en-GB" sz="2200" u="none" cap="none" strike="noStrike">
                <a:solidFill>
                  <a:schemeClr val="dk2"/>
                </a:solidFill>
                <a:latin typeface="Arial"/>
                <a:ea typeface="Arial"/>
                <a:cs typeface="Arial"/>
                <a:sym typeface="Arial"/>
              </a:rPr>
              <a:t>:</a:t>
            </a:r>
            <a:endParaRPr/>
          </a:p>
          <a:p>
            <a:pPr indent="-342900" lvl="0" marL="342900" marR="0" rtl="0" algn="just">
              <a:lnSpc>
                <a:spcPct val="100000"/>
              </a:lnSpc>
              <a:spcBef>
                <a:spcPts val="0"/>
              </a:spcBef>
              <a:spcAft>
                <a:spcPts val="0"/>
              </a:spcAft>
              <a:buClr>
                <a:srgbClr val="000000"/>
              </a:buClr>
              <a:buSzPts val="2000"/>
              <a:buFont typeface="Arial"/>
              <a:buChar char="•"/>
            </a:pPr>
            <a:r>
              <a:rPr b="0" i="0" lang="en-GB" sz="2000" u="none" cap="none" strike="noStrike">
                <a:solidFill>
                  <a:schemeClr val="dk2"/>
                </a:solidFill>
                <a:latin typeface="Arial"/>
                <a:ea typeface="Arial"/>
                <a:cs typeface="Arial"/>
                <a:sym typeface="Arial"/>
              </a:rPr>
              <a:t>The Copernicus Space Component (CSC) and the Destination Earth (DestinE) initiative generate and make available vast amounts of Earth Observation (EO) and climate data.</a:t>
            </a:r>
            <a:endParaRPr/>
          </a:p>
          <a:p>
            <a:pPr indent="-342900" lvl="0" marL="342900" marR="0" rtl="0" algn="just">
              <a:lnSpc>
                <a:spcPct val="100000"/>
              </a:lnSpc>
              <a:spcBef>
                <a:spcPts val="0"/>
              </a:spcBef>
              <a:spcAft>
                <a:spcPts val="0"/>
              </a:spcAft>
              <a:buClr>
                <a:srgbClr val="000000"/>
              </a:buClr>
              <a:buSzPts val="2000"/>
              <a:buFont typeface="Arial"/>
              <a:buChar char="•"/>
            </a:pPr>
            <a:r>
              <a:rPr b="0" i="0" lang="en-GB" sz="2000" u="none" cap="none" strike="noStrike">
                <a:solidFill>
                  <a:schemeClr val="dk2"/>
                </a:solidFill>
                <a:latin typeface="Arial"/>
                <a:ea typeface="Arial"/>
                <a:cs typeface="Arial"/>
                <a:sym typeface="Arial"/>
              </a:rPr>
              <a:t>Different data representation, structures, projections and formats complicate the synergetic use and analysis of large volumes of diverse data.</a:t>
            </a:r>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dk2"/>
                </a:solidFill>
                <a:latin typeface="Arial"/>
                <a:ea typeface="Arial"/>
                <a:cs typeface="Arial"/>
                <a:sym typeface="Arial"/>
              </a:rPr>
              <a:t>Need</a:t>
            </a:r>
            <a:r>
              <a:rPr b="0" i="0" lang="en-GB" sz="2200" u="none" cap="none" strike="noStrike">
                <a:solidFill>
                  <a:schemeClr val="dk2"/>
                </a:solidFill>
                <a:latin typeface="Arial"/>
                <a:ea typeface="Arial"/>
                <a:cs typeface="Arial"/>
                <a:sym typeface="Arial"/>
              </a:rPr>
              <a:t>:</a:t>
            </a:r>
            <a:endParaRPr/>
          </a:p>
          <a:p>
            <a:pPr indent="-342900" lvl="0" marL="342900" marR="0" rtl="0" algn="just">
              <a:lnSpc>
                <a:spcPct val="100000"/>
              </a:lnSpc>
              <a:spcBef>
                <a:spcPts val="0"/>
              </a:spcBef>
              <a:spcAft>
                <a:spcPts val="0"/>
              </a:spcAft>
              <a:buClr>
                <a:srgbClr val="000000"/>
              </a:buClr>
              <a:buSzPts val="2000"/>
              <a:buFont typeface="Arial"/>
              <a:buChar char="•"/>
            </a:pPr>
            <a:r>
              <a:rPr b="0" i="0" lang="en-GB" sz="2000" u="none" cap="none" strike="noStrike">
                <a:solidFill>
                  <a:schemeClr val="dk2"/>
                </a:solidFill>
                <a:latin typeface="Arial"/>
                <a:ea typeface="Arial"/>
                <a:cs typeface="Arial"/>
                <a:sym typeface="Arial"/>
              </a:rPr>
              <a:t>An </a:t>
            </a:r>
            <a:r>
              <a:rPr b="1" i="0" lang="en-GB" sz="2000" u="none" cap="none" strike="noStrike">
                <a:solidFill>
                  <a:schemeClr val="dk2"/>
                </a:solidFill>
                <a:latin typeface="Arial"/>
                <a:ea typeface="Arial"/>
                <a:cs typeface="Arial"/>
                <a:sym typeface="Arial"/>
              </a:rPr>
              <a:t>interoperable data representation </a:t>
            </a:r>
            <a:r>
              <a:rPr b="0" i="0" lang="en-GB" sz="2000" u="none" cap="none" strike="noStrike">
                <a:solidFill>
                  <a:schemeClr val="dk2"/>
                </a:solidFill>
                <a:latin typeface="Arial"/>
                <a:ea typeface="Arial"/>
                <a:cs typeface="Arial"/>
                <a:sym typeface="Arial"/>
              </a:rPr>
              <a:t>that streamlines the combination of large volumes of EO and climate data for easier processing, visualization and analysis.</a:t>
            </a:r>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dk2"/>
                </a:solidFill>
                <a:latin typeface="Arial"/>
                <a:ea typeface="Arial"/>
                <a:cs typeface="Arial"/>
                <a:sym typeface="Arial"/>
              </a:rPr>
              <a:t>Solution</a:t>
            </a:r>
            <a:r>
              <a:rPr b="0" i="0" lang="en-GB" sz="2200" u="none" cap="none" strike="noStrike">
                <a:solidFill>
                  <a:schemeClr val="dk2"/>
                </a:solidFill>
                <a:latin typeface="Arial"/>
                <a:ea typeface="Arial"/>
                <a:cs typeface="Arial"/>
                <a:sym typeface="Arial"/>
              </a:rPr>
              <a:t>:</a:t>
            </a:r>
            <a:endParaRPr/>
          </a:p>
          <a:p>
            <a:pPr indent="-342900" lvl="0" marL="342900" marR="0" rtl="0" algn="just">
              <a:lnSpc>
                <a:spcPct val="100000"/>
              </a:lnSpc>
              <a:spcBef>
                <a:spcPts val="0"/>
              </a:spcBef>
              <a:spcAft>
                <a:spcPts val="0"/>
              </a:spcAft>
              <a:buClr>
                <a:srgbClr val="000000"/>
              </a:buClr>
              <a:buSzPts val="2000"/>
              <a:buFont typeface="Arial"/>
              <a:buChar char="•"/>
            </a:pPr>
            <a:r>
              <a:rPr b="0" i="0" lang="en-GB" sz="2000" u="none" cap="none" strike="noStrike">
                <a:solidFill>
                  <a:schemeClr val="dk2"/>
                </a:solidFill>
                <a:latin typeface="Arial"/>
                <a:ea typeface="Arial"/>
                <a:cs typeface="Arial"/>
                <a:sym typeface="Arial"/>
              </a:rPr>
              <a:t>Adoption of </a:t>
            </a:r>
            <a:r>
              <a:rPr b="1" i="0" lang="en-GB" sz="2000" u="none" cap="none" strike="noStrike">
                <a:solidFill>
                  <a:schemeClr val="dk2"/>
                </a:solidFill>
                <a:latin typeface="Arial"/>
                <a:ea typeface="Arial"/>
                <a:cs typeface="Arial"/>
                <a:sym typeface="Arial"/>
              </a:rPr>
              <a:t>Discrete Global Grid Systems (DGGS) </a:t>
            </a:r>
            <a:r>
              <a:rPr b="0" i="0" lang="en-GB" sz="2000" u="none" cap="none" strike="noStrike">
                <a:solidFill>
                  <a:schemeClr val="dk2"/>
                </a:solidFill>
                <a:latin typeface="Arial"/>
                <a:ea typeface="Arial"/>
                <a:cs typeface="Arial"/>
                <a:sym typeface="Arial"/>
              </a:rPr>
              <a:t>in combination with the Zarr </a:t>
            </a:r>
            <a:r>
              <a:rPr b="1" i="0" lang="en-GB" sz="2000" u="none" cap="none" strike="noStrike">
                <a:solidFill>
                  <a:schemeClr val="dk2"/>
                </a:solidFill>
                <a:latin typeface="Arial"/>
                <a:ea typeface="Arial"/>
                <a:cs typeface="Arial"/>
                <a:sym typeface="Arial"/>
              </a:rPr>
              <a:t>cloud-optimized</a:t>
            </a:r>
            <a:r>
              <a:rPr b="0" i="0" lang="en-GB" sz="2000" u="none" cap="none" strike="noStrike">
                <a:solidFill>
                  <a:schemeClr val="dk2"/>
                </a:solidFill>
                <a:latin typeface="Arial"/>
                <a:ea typeface="Arial"/>
                <a:cs typeface="Arial"/>
                <a:sym typeface="Arial"/>
              </a:rPr>
              <a:t> </a:t>
            </a:r>
            <a:r>
              <a:rPr b="1" i="0" lang="en-GB" sz="2000" u="none" cap="none" strike="noStrike">
                <a:solidFill>
                  <a:schemeClr val="dk2"/>
                </a:solidFill>
                <a:latin typeface="Arial"/>
                <a:ea typeface="Arial"/>
                <a:cs typeface="Arial"/>
                <a:sym typeface="Arial"/>
              </a:rPr>
              <a:t>format </a:t>
            </a:r>
            <a:r>
              <a:rPr b="0" i="0" lang="en-GB" sz="2000" u="none" cap="none" strike="noStrike">
                <a:solidFill>
                  <a:schemeClr val="dk2"/>
                </a:solidFill>
                <a:latin typeface="Arial"/>
                <a:ea typeface="Arial"/>
                <a:cs typeface="Arial"/>
                <a:sym typeface="Arial"/>
              </a:rPr>
              <a:t>(EOPF for the Sentinels) to harmonise the data representation across diverse types of data, including different types of EO sensors and climate data.</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Solutions / DGGS</a:t>
            </a:r>
            <a:endParaRPr sz="4000">
              <a:latin typeface="Montserrat"/>
              <a:ea typeface="Montserrat"/>
              <a:cs typeface="Montserrat"/>
              <a:sym typeface="Montserrat"/>
            </a:endParaRPr>
          </a:p>
        </p:txBody>
      </p:sp>
      <p:sp>
        <p:nvSpPr>
          <p:cNvPr id="222" name="Google Shape;222;p26"/>
          <p:cNvSpPr txBox="1"/>
          <p:nvPr/>
        </p:nvSpPr>
        <p:spPr>
          <a:xfrm>
            <a:off x="324592" y="1237389"/>
            <a:ext cx="11542815" cy="489364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2400" u="none" cap="none" strike="noStrike">
                <a:solidFill>
                  <a:schemeClr val="dk2"/>
                </a:solidFill>
                <a:latin typeface="Arial"/>
                <a:ea typeface="Arial"/>
                <a:cs typeface="Arial"/>
                <a:sym typeface="Arial"/>
              </a:rPr>
              <a:t>Definition</a:t>
            </a:r>
            <a:r>
              <a:rPr b="0" i="0" lang="en-GB" sz="2400" u="none" cap="none" strike="noStrike">
                <a:solidFill>
                  <a:schemeClr val="dk2"/>
                </a:solidFill>
                <a:latin typeface="Arial"/>
                <a:ea typeface="Arial"/>
                <a:cs typeface="Arial"/>
                <a:sym typeface="Arial"/>
              </a:rPr>
              <a:t>:</a:t>
            </a:r>
            <a:endParaRPr/>
          </a:p>
          <a:p>
            <a:pPr indent="-342900" lvl="0" marL="342900" marR="0" rtl="0" algn="just">
              <a:lnSpc>
                <a:spcPct val="100000"/>
              </a:lnSpc>
              <a:spcBef>
                <a:spcPts val="0"/>
              </a:spcBef>
              <a:spcAft>
                <a:spcPts val="0"/>
              </a:spcAft>
              <a:buClr>
                <a:srgbClr val="000000"/>
              </a:buClr>
              <a:buSzPts val="2000"/>
              <a:buFont typeface="Arial"/>
              <a:buChar char="•"/>
            </a:pPr>
            <a:r>
              <a:rPr b="0" i="0" lang="en-GB" sz="2000" u="none" cap="none" strike="noStrike">
                <a:solidFill>
                  <a:schemeClr val="dk2"/>
                </a:solidFill>
                <a:latin typeface="Arial"/>
                <a:ea typeface="Arial"/>
                <a:cs typeface="Arial"/>
                <a:sym typeface="Arial"/>
              </a:rPr>
              <a:t>A DGGS partitions the Earth’s surface into a hierarchy of </a:t>
            </a:r>
            <a:r>
              <a:rPr b="1" i="0" lang="en-GB" sz="2000" u="none" cap="none" strike="noStrike">
                <a:solidFill>
                  <a:schemeClr val="dk2"/>
                </a:solidFill>
                <a:latin typeface="Arial"/>
                <a:ea typeface="Arial"/>
                <a:cs typeface="Arial"/>
                <a:sym typeface="Arial"/>
              </a:rPr>
              <a:t>cells </a:t>
            </a:r>
            <a:r>
              <a:rPr b="0" i="0" lang="en-GB" sz="2000" u="none" cap="none" strike="noStrike">
                <a:solidFill>
                  <a:schemeClr val="dk2"/>
                </a:solidFill>
                <a:latin typeface="Arial"/>
                <a:ea typeface="Arial"/>
                <a:cs typeface="Arial"/>
                <a:sym typeface="Arial"/>
              </a:rPr>
              <a:t>with discrete boundaries, enabling systematic storage, indexing, and analysis of geospatial data.</a:t>
            </a:r>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None/>
            </a:pPr>
            <a:r>
              <a:rPr b="1" i="0" lang="en-GB" sz="2400" u="none" cap="none" strike="noStrike">
                <a:solidFill>
                  <a:schemeClr val="dk2"/>
                </a:solidFill>
                <a:latin typeface="Arial"/>
                <a:ea typeface="Arial"/>
                <a:cs typeface="Arial"/>
                <a:sym typeface="Arial"/>
              </a:rPr>
              <a:t>Key Features</a:t>
            </a:r>
            <a:r>
              <a:rPr b="0" i="0" lang="en-GB" sz="2400" u="none" cap="none" strike="noStrike">
                <a:solidFill>
                  <a:schemeClr val="dk2"/>
                </a:solidFill>
                <a:latin typeface="Arial"/>
                <a:ea typeface="Arial"/>
                <a:cs typeface="Arial"/>
                <a:sym typeface="Arial"/>
              </a:rPr>
              <a:t>:</a:t>
            </a:r>
            <a:endParaRPr/>
          </a:p>
          <a:p>
            <a:pPr indent="-342900" lvl="0" marL="342900" marR="0" rtl="0" algn="just">
              <a:lnSpc>
                <a:spcPct val="100000"/>
              </a:lnSpc>
              <a:spcBef>
                <a:spcPts val="0"/>
              </a:spcBef>
              <a:spcAft>
                <a:spcPts val="0"/>
              </a:spcAft>
              <a:buClr>
                <a:srgbClr val="000000"/>
              </a:buClr>
              <a:buSzPts val="2000"/>
              <a:buFont typeface="Arial"/>
              <a:buChar char="•"/>
            </a:pPr>
            <a:r>
              <a:rPr b="1" i="0" lang="en-GB" sz="2000" u="none" cap="none" strike="noStrike">
                <a:solidFill>
                  <a:schemeClr val="dk2"/>
                </a:solidFill>
                <a:latin typeface="Arial"/>
                <a:ea typeface="Arial"/>
                <a:cs typeface="Arial"/>
                <a:sym typeface="Arial"/>
              </a:rPr>
              <a:t>Multi-Resolution</a:t>
            </a:r>
            <a:r>
              <a:rPr b="0" i="0" lang="en-GB" sz="2000" u="none" cap="none" strike="noStrike">
                <a:solidFill>
                  <a:schemeClr val="dk2"/>
                </a:solidFill>
                <a:latin typeface="Arial"/>
                <a:ea typeface="Arial"/>
                <a:cs typeface="Arial"/>
                <a:sym typeface="Arial"/>
              </a:rPr>
              <a:t>: Cells can be refined at finer levels while preserving relationships to coarser grids.</a:t>
            </a:r>
            <a:endParaRPr/>
          </a:p>
          <a:p>
            <a:pPr indent="-342900" lvl="0" marL="342900" marR="0" rtl="0" algn="just">
              <a:lnSpc>
                <a:spcPct val="100000"/>
              </a:lnSpc>
              <a:spcBef>
                <a:spcPts val="0"/>
              </a:spcBef>
              <a:spcAft>
                <a:spcPts val="0"/>
              </a:spcAft>
              <a:buClr>
                <a:srgbClr val="000000"/>
              </a:buClr>
              <a:buSzPts val="2000"/>
              <a:buFont typeface="Arial"/>
              <a:buChar char="•"/>
            </a:pPr>
            <a:r>
              <a:rPr b="1" i="0" lang="en-GB" sz="2000" u="none" cap="none" strike="noStrike">
                <a:solidFill>
                  <a:schemeClr val="dk2"/>
                </a:solidFill>
                <a:latin typeface="Arial"/>
                <a:ea typeface="Arial"/>
                <a:cs typeface="Arial"/>
                <a:sym typeface="Arial"/>
              </a:rPr>
              <a:t>Spatial Indexing</a:t>
            </a:r>
            <a:r>
              <a:rPr b="0" i="0" lang="en-GB" sz="2000" u="none" cap="none" strike="noStrike">
                <a:solidFill>
                  <a:schemeClr val="dk2"/>
                </a:solidFill>
                <a:latin typeface="Arial"/>
                <a:ea typeface="Arial"/>
                <a:cs typeface="Arial"/>
                <a:sym typeface="Arial"/>
              </a:rPr>
              <a:t>: Each cell has a unique identifier, supporting efficient queries and data retrieval.</a:t>
            </a:r>
            <a:endParaRPr/>
          </a:p>
          <a:p>
            <a:pPr indent="-342900" lvl="0" marL="342900" marR="0" rtl="0" algn="just">
              <a:lnSpc>
                <a:spcPct val="100000"/>
              </a:lnSpc>
              <a:spcBef>
                <a:spcPts val="0"/>
              </a:spcBef>
              <a:spcAft>
                <a:spcPts val="0"/>
              </a:spcAft>
              <a:buClr>
                <a:srgbClr val="000000"/>
              </a:buClr>
              <a:buSzPts val="2000"/>
              <a:buFont typeface="Arial"/>
              <a:buChar char="•"/>
            </a:pPr>
            <a:r>
              <a:rPr b="1" i="0" lang="en-GB" sz="2000" u="none" cap="none" strike="noStrike">
                <a:solidFill>
                  <a:schemeClr val="dk2"/>
                </a:solidFill>
                <a:latin typeface="Arial"/>
                <a:ea typeface="Arial"/>
                <a:cs typeface="Arial"/>
                <a:sym typeface="Arial"/>
              </a:rPr>
              <a:t>Uniform Coverage</a:t>
            </a:r>
            <a:r>
              <a:rPr b="0" i="0" lang="en-GB" sz="2000" u="none" cap="none" strike="noStrike">
                <a:solidFill>
                  <a:schemeClr val="dk2"/>
                </a:solidFill>
                <a:latin typeface="Arial"/>
                <a:ea typeface="Arial"/>
                <a:cs typeface="Arial"/>
                <a:sym typeface="Arial"/>
              </a:rPr>
              <a:t>: Ensures consistent global representation with minimal distortion.</a:t>
            </a:r>
            <a:endParaRPr/>
          </a:p>
          <a:p>
            <a:pPr indent="-342900" lvl="0" marL="342900" marR="0" rtl="0" algn="just">
              <a:lnSpc>
                <a:spcPct val="100000"/>
              </a:lnSpc>
              <a:spcBef>
                <a:spcPts val="0"/>
              </a:spcBef>
              <a:spcAft>
                <a:spcPts val="0"/>
              </a:spcAft>
              <a:buClr>
                <a:srgbClr val="000000"/>
              </a:buClr>
              <a:buSzPts val="2000"/>
              <a:buFont typeface="Arial"/>
              <a:buChar char="•"/>
            </a:pPr>
            <a:r>
              <a:rPr b="1" i="0" lang="en-GB" sz="2000" u="none" cap="none" strike="noStrike">
                <a:solidFill>
                  <a:schemeClr val="dk2"/>
                </a:solidFill>
                <a:latin typeface="Arial"/>
                <a:ea typeface="Arial"/>
                <a:cs typeface="Arial"/>
                <a:sym typeface="Arial"/>
              </a:rPr>
              <a:t>Interoperability</a:t>
            </a:r>
            <a:r>
              <a:rPr b="0" i="0" lang="en-GB" sz="2000" u="none" cap="none" strike="noStrike">
                <a:solidFill>
                  <a:schemeClr val="dk2"/>
                </a:solidFill>
                <a:latin typeface="Arial"/>
                <a:ea typeface="Arial"/>
                <a:cs typeface="Arial"/>
                <a:sym typeface="Arial"/>
              </a:rPr>
              <a:t>: Standardizes data representation across different sources and scales.</a:t>
            </a:r>
            <a:endParaRPr/>
          </a:p>
          <a:p>
            <a:pPr indent="0" lvl="0" marL="0" marR="0" rtl="0" algn="just">
              <a:lnSpc>
                <a:spcPct val="100000"/>
              </a:lnSpc>
              <a:spcBef>
                <a:spcPts val="0"/>
              </a:spcBef>
              <a:spcAft>
                <a:spcPts val="0"/>
              </a:spcAft>
              <a:buNone/>
            </a:pPr>
            <a:r>
              <a:t/>
            </a:r>
            <a:endParaRPr b="1" i="0" sz="20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None/>
            </a:pPr>
            <a:r>
              <a:rPr b="1" i="0" lang="en-GB" sz="2400" u="none" cap="none" strike="noStrike">
                <a:solidFill>
                  <a:schemeClr val="dk2"/>
                </a:solidFill>
                <a:latin typeface="Arial"/>
                <a:ea typeface="Arial"/>
                <a:cs typeface="Arial"/>
                <a:sym typeface="Arial"/>
              </a:rPr>
              <a:t>Why DGGS?</a:t>
            </a:r>
            <a:endParaRPr b="0" i="0" sz="2400" u="none" cap="none" strike="noStrike">
              <a:solidFill>
                <a:schemeClr val="dk2"/>
              </a:solidFill>
              <a:latin typeface="Arial"/>
              <a:ea typeface="Arial"/>
              <a:cs typeface="Arial"/>
              <a:sym typeface="Arial"/>
            </a:endParaRPr>
          </a:p>
          <a:p>
            <a:pPr indent="-342900" lvl="0" marL="342900" marR="0" rtl="0" algn="just">
              <a:lnSpc>
                <a:spcPct val="100000"/>
              </a:lnSpc>
              <a:spcBef>
                <a:spcPts val="0"/>
              </a:spcBef>
              <a:spcAft>
                <a:spcPts val="0"/>
              </a:spcAft>
              <a:buClr>
                <a:srgbClr val="000000"/>
              </a:buClr>
              <a:buSzPts val="2000"/>
              <a:buFont typeface="Arial"/>
              <a:buChar char="•"/>
            </a:pPr>
            <a:r>
              <a:rPr b="0" i="0" lang="en-GB" sz="2000" u="none" cap="none" strike="noStrike">
                <a:solidFill>
                  <a:schemeClr val="dk2"/>
                </a:solidFill>
                <a:latin typeface="Arial"/>
                <a:ea typeface="Arial"/>
                <a:cs typeface="Arial"/>
                <a:sym typeface="Arial"/>
              </a:rPr>
              <a:t>Facilitates </a:t>
            </a:r>
            <a:r>
              <a:rPr b="1" i="0" lang="en-GB" sz="2000" u="none" cap="none" strike="noStrike">
                <a:solidFill>
                  <a:schemeClr val="dk2"/>
                </a:solidFill>
                <a:latin typeface="Arial"/>
                <a:ea typeface="Arial"/>
                <a:cs typeface="Arial"/>
                <a:sym typeface="Arial"/>
              </a:rPr>
              <a:t>seamless integration </a:t>
            </a:r>
            <a:r>
              <a:rPr b="0" i="0" lang="en-GB" sz="2000" u="none" cap="none" strike="noStrike">
                <a:solidFill>
                  <a:schemeClr val="dk2"/>
                </a:solidFill>
                <a:latin typeface="Arial"/>
                <a:ea typeface="Arial"/>
                <a:cs typeface="Arial"/>
                <a:sym typeface="Arial"/>
              </a:rPr>
              <a:t>of large volumes of EO multi-mission and multi-domain data.</a:t>
            </a:r>
            <a:endParaRPr/>
          </a:p>
          <a:p>
            <a:pPr indent="-342900" lvl="0" marL="342900" marR="0" rtl="0" algn="just">
              <a:lnSpc>
                <a:spcPct val="100000"/>
              </a:lnSpc>
              <a:spcBef>
                <a:spcPts val="0"/>
              </a:spcBef>
              <a:spcAft>
                <a:spcPts val="0"/>
              </a:spcAft>
              <a:buClr>
                <a:srgbClr val="000000"/>
              </a:buClr>
              <a:buSzPts val="2000"/>
              <a:buFont typeface="Arial"/>
              <a:buChar char="•"/>
            </a:pPr>
            <a:r>
              <a:rPr b="0" i="0" lang="en-GB" sz="2000" u="none" cap="none" strike="noStrike">
                <a:solidFill>
                  <a:schemeClr val="dk2"/>
                </a:solidFill>
                <a:latin typeface="Arial"/>
                <a:ea typeface="Arial"/>
                <a:cs typeface="Arial"/>
                <a:sym typeface="Arial"/>
              </a:rPr>
              <a:t>Enables </a:t>
            </a:r>
            <a:r>
              <a:rPr b="1" i="0" lang="en-GB" sz="2000" u="none" cap="none" strike="noStrike">
                <a:solidFill>
                  <a:schemeClr val="dk2"/>
                </a:solidFill>
                <a:latin typeface="Arial"/>
                <a:ea typeface="Arial"/>
                <a:cs typeface="Arial"/>
                <a:sym typeface="Arial"/>
              </a:rPr>
              <a:t>fast, scalable </a:t>
            </a:r>
            <a:r>
              <a:rPr b="0" i="0" lang="en-GB" sz="2000" u="none" cap="none" strike="noStrike">
                <a:solidFill>
                  <a:schemeClr val="dk2"/>
                </a:solidFill>
                <a:latin typeface="Arial"/>
                <a:ea typeface="Arial"/>
                <a:cs typeface="Arial"/>
                <a:sym typeface="Arial"/>
              </a:rPr>
              <a:t>analytics in cloud-based or big data environments.</a:t>
            </a:r>
            <a:endParaRPr/>
          </a:p>
          <a:p>
            <a:pPr indent="-342900" lvl="0" marL="342900" marR="0" rtl="0" algn="just">
              <a:lnSpc>
                <a:spcPct val="100000"/>
              </a:lnSpc>
              <a:spcBef>
                <a:spcPts val="0"/>
              </a:spcBef>
              <a:spcAft>
                <a:spcPts val="0"/>
              </a:spcAft>
              <a:buClr>
                <a:srgbClr val="000000"/>
              </a:buClr>
              <a:buSzPts val="2000"/>
              <a:buFont typeface="Arial"/>
              <a:buChar char="•"/>
            </a:pPr>
            <a:r>
              <a:rPr b="0" i="0" lang="en-GB" sz="2000" u="none" cap="none" strike="noStrike">
                <a:solidFill>
                  <a:schemeClr val="dk2"/>
                </a:solidFill>
                <a:latin typeface="Arial"/>
                <a:ea typeface="Arial"/>
                <a:cs typeface="Arial"/>
                <a:sym typeface="Arial"/>
              </a:rPr>
              <a:t>Offers a </a:t>
            </a:r>
            <a:r>
              <a:rPr b="1" i="0" lang="en-GB" sz="2000" u="none" cap="none" strike="noStrike">
                <a:solidFill>
                  <a:schemeClr val="dk2"/>
                </a:solidFill>
                <a:latin typeface="Arial"/>
                <a:ea typeface="Arial"/>
                <a:cs typeface="Arial"/>
                <a:sym typeface="Arial"/>
              </a:rPr>
              <a:t>common reference </a:t>
            </a:r>
            <a:r>
              <a:rPr b="0" i="0" lang="en-GB" sz="2000" u="none" cap="none" strike="noStrike">
                <a:solidFill>
                  <a:schemeClr val="dk2"/>
                </a:solidFill>
                <a:latin typeface="Arial"/>
                <a:ea typeface="Arial"/>
                <a:cs typeface="Arial"/>
                <a:sym typeface="Arial"/>
              </a:rPr>
              <a:t>framework for diverse geospatial applications.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3"/>
          <p:cNvSpPr txBox="1"/>
          <p:nvPr>
            <p:ph idx="1" type="body"/>
          </p:nvPr>
        </p:nvSpPr>
        <p:spPr>
          <a:xfrm>
            <a:off x="1177032" y="1064097"/>
            <a:ext cx="10389475" cy="4662900"/>
          </a:xfrm>
          <a:prstGeom prst="rect">
            <a:avLst/>
          </a:prstGeom>
          <a:noFill/>
          <a:ln>
            <a:noFill/>
          </a:ln>
        </p:spPr>
        <p:txBody>
          <a:bodyPr anchorCtr="0" anchor="t" bIns="45700" lIns="91425" spcFirstLastPara="1" rIns="91425" wrap="square" tIns="45700">
            <a:noAutofit/>
          </a:bodyPr>
          <a:lstStyle/>
          <a:p>
            <a:pPr indent="0" lvl="0" marL="120650" rtl="0" algn="ctr">
              <a:lnSpc>
                <a:spcPct val="115000"/>
              </a:lnSpc>
              <a:spcBef>
                <a:spcPts val="800"/>
              </a:spcBef>
              <a:spcAft>
                <a:spcPts val="0"/>
              </a:spcAft>
              <a:buSzPts val="1700"/>
              <a:buNone/>
            </a:pPr>
            <a:r>
              <a:rPr b="1" i="1" lang="en-GB">
                <a:solidFill>
                  <a:schemeClr val="dk2"/>
                </a:solidFill>
                <a:latin typeface="Arial"/>
                <a:ea typeface="Arial"/>
                <a:cs typeface="Arial"/>
                <a:sym typeface="Arial"/>
              </a:rPr>
              <a:t>“Towards Improved Interoperability”</a:t>
            </a:r>
            <a:endParaRPr>
              <a:solidFill>
                <a:schemeClr val="dk2"/>
              </a:solidFill>
              <a:latin typeface="Arial"/>
              <a:ea typeface="Arial"/>
              <a:cs typeface="Arial"/>
              <a:sym typeface="Arial"/>
            </a:endParaRPr>
          </a:p>
          <a:p>
            <a:pPr indent="-342900" lvl="1" marL="920750" rtl="0" algn="l">
              <a:lnSpc>
                <a:spcPct val="115000"/>
              </a:lnSpc>
              <a:spcBef>
                <a:spcPts val="2000"/>
              </a:spcBef>
              <a:spcAft>
                <a:spcPts val="0"/>
              </a:spcAft>
              <a:buSzPts val="1700"/>
              <a:buFont typeface="Courier New"/>
              <a:buChar char="o"/>
            </a:pPr>
            <a:r>
              <a:rPr lang="en-GB">
                <a:solidFill>
                  <a:schemeClr val="dk2"/>
                </a:solidFill>
                <a:latin typeface="Arial"/>
                <a:ea typeface="Arial"/>
                <a:cs typeface="Arial"/>
                <a:sym typeface="Arial"/>
              </a:rPr>
              <a:t>Interoperability Challenges</a:t>
            </a:r>
            <a:endParaRPr/>
          </a:p>
          <a:p>
            <a:pPr indent="-342900" lvl="1" marL="920750" rtl="0" algn="l">
              <a:lnSpc>
                <a:spcPct val="115000"/>
              </a:lnSpc>
              <a:spcBef>
                <a:spcPts val="800"/>
              </a:spcBef>
              <a:spcAft>
                <a:spcPts val="0"/>
              </a:spcAft>
              <a:buSzPts val="1700"/>
              <a:buFont typeface="Courier New"/>
              <a:buChar char="o"/>
            </a:pPr>
            <a:r>
              <a:rPr lang="en-GB">
                <a:solidFill>
                  <a:schemeClr val="dk2"/>
                </a:solidFill>
                <a:latin typeface="Arial"/>
                <a:ea typeface="Arial"/>
                <a:cs typeface="Arial"/>
                <a:sym typeface="Arial"/>
              </a:rPr>
              <a:t>Interoperability Solutions</a:t>
            </a:r>
            <a:endParaRPr/>
          </a:p>
          <a:p>
            <a:pPr indent="-342900" lvl="2" marL="1377950" rtl="0" algn="l">
              <a:lnSpc>
                <a:spcPct val="115000"/>
              </a:lnSpc>
              <a:spcBef>
                <a:spcPts val="800"/>
              </a:spcBef>
              <a:spcAft>
                <a:spcPts val="0"/>
              </a:spcAft>
              <a:buSzPts val="1700"/>
              <a:buFont typeface="Noto Sans Symbols"/>
              <a:buChar char="✔"/>
            </a:pPr>
            <a:r>
              <a:rPr lang="en-GB">
                <a:solidFill>
                  <a:schemeClr val="dk2"/>
                </a:solidFill>
                <a:latin typeface="Arial"/>
                <a:ea typeface="Arial"/>
                <a:cs typeface="Arial"/>
                <a:sym typeface="Arial"/>
              </a:rPr>
              <a:t>Open EO</a:t>
            </a:r>
            <a:endParaRPr/>
          </a:p>
          <a:p>
            <a:pPr indent="-342900" lvl="2" marL="1377950" rtl="0" algn="l">
              <a:lnSpc>
                <a:spcPct val="115000"/>
              </a:lnSpc>
              <a:spcBef>
                <a:spcPts val="800"/>
              </a:spcBef>
              <a:spcAft>
                <a:spcPts val="0"/>
              </a:spcAft>
              <a:buSzPts val="1700"/>
              <a:buFont typeface="Noto Sans Symbols"/>
              <a:buChar char="✔"/>
            </a:pPr>
            <a:r>
              <a:rPr lang="en-GB">
                <a:solidFill>
                  <a:schemeClr val="dk2"/>
                </a:solidFill>
                <a:latin typeface="Arial"/>
                <a:ea typeface="Arial"/>
                <a:cs typeface="Arial"/>
                <a:sym typeface="Arial"/>
              </a:rPr>
              <a:t>STAC</a:t>
            </a:r>
            <a:endParaRPr/>
          </a:p>
          <a:p>
            <a:pPr indent="-342900" lvl="2" marL="1377950" rtl="0" algn="l">
              <a:lnSpc>
                <a:spcPct val="115000"/>
              </a:lnSpc>
              <a:spcBef>
                <a:spcPts val="800"/>
              </a:spcBef>
              <a:spcAft>
                <a:spcPts val="0"/>
              </a:spcAft>
              <a:buSzPts val="1700"/>
              <a:buFont typeface="Noto Sans Symbols"/>
              <a:buChar char="✔"/>
            </a:pPr>
            <a:r>
              <a:rPr lang="en-GB">
                <a:solidFill>
                  <a:schemeClr val="dk2"/>
                </a:solidFill>
                <a:latin typeface="Arial"/>
                <a:ea typeface="Arial"/>
                <a:cs typeface="Arial"/>
                <a:sym typeface="Arial"/>
              </a:rPr>
              <a:t>Product Format Evolution (with Zarr)</a:t>
            </a:r>
            <a:endParaRPr/>
          </a:p>
          <a:p>
            <a:pPr indent="-342900" lvl="2" marL="1377950" rtl="0" algn="l">
              <a:lnSpc>
                <a:spcPct val="115000"/>
              </a:lnSpc>
              <a:spcBef>
                <a:spcPts val="800"/>
              </a:spcBef>
              <a:spcAft>
                <a:spcPts val="0"/>
              </a:spcAft>
              <a:buSzPts val="1700"/>
              <a:buFont typeface="Noto Sans Symbols"/>
              <a:buChar char="✔"/>
            </a:pPr>
            <a:r>
              <a:rPr lang="en-GB">
                <a:solidFill>
                  <a:schemeClr val="dk2"/>
                </a:solidFill>
                <a:latin typeface="Arial"/>
                <a:ea typeface="Arial"/>
                <a:cs typeface="Arial"/>
                <a:sym typeface="Arial"/>
              </a:rPr>
              <a:t>DGGS</a:t>
            </a:r>
            <a:endParaRPr/>
          </a:p>
          <a:p>
            <a:pPr indent="-342900" lvl="2" marL="1377950" rtl="0" algn="l">
              <a:lnSpc>
                <a:spcPct val="115000"/>
              </a:lnSpc>
              <a:spcBef>
                <a:spcPts val="800"/>
              </a:spcBef>
              <a:spcAft>
                <a:spcPts val="0"/>
              </a:spcAft>
              <a:buSzPts val="1700"/>
              <a:buFont typeface="Noto Sans Symbols"/>
              <a:buChar char="✔"/>
            </a:pPr>
            <a:r>
              <a:rPr lang="en-GB">
                <a:solidFill>
                  <a:schemeClr val="dk2"/>
                </a:solidFill>
                <a:latin typeface="Arial"/>
                <a:ea typeface="Arial"/>
                <a:cs typeface="Arial"/>
                <a:sym typeface="Arial"/>
              </a:rPr>
              <a:t>CEOS-ARD</a:t>
            </a:r>
            <a:endParaRPr/>
          </a:p>
          <a:p>
            <a:pPr indent="-342900" lvl="2" marL="1377950" rtl="0" algn="l">
              <a:lnSpc>
                <a:spcPct val="115000"/>
              </a:lnSpc>
              <a:spcBef>
                <a:spcPts val="800"/>
              </a:spcBef>
              <a:spcAft>
                <a:spcPts val="0"/>
              </a:spcAft>
              <a:buSzPts val="1700"/>
              <a:buFont typeface="Noto Sans Symbols"/>
              <a:buChar char="✔"/>
            </a:pPr>
            <a:r>
              <a:rPr lang="en-GB">
                <a:solidFill>
                  <a:schemeClr val="dk2"/>
                </a:solidFill>
                <a:latin typeface="Arial"/>
                <a:ea typeface="Arial"/>
                <a:cs typeface="Arial"/>
                <a:sym typeface="Arial"/>
              </a:rPr>
              <a:t>Measurements Harmonisation</a:t>
            </a:r>
            <a:endParaRPr>
              <a:solidFill>
                <a:schemeClr val="dk2"/>
              </a:solidFill>
              <a:latin typeface="Arial"/>
              <a:ea typeface="Arial"/>
              <a:cs typeface="Arial"/>
              <a:sym typeface="Arial"/>
            </a:endParaRPr>
          </a:p>
          <a:p>
            <a:pPr indent="-342900" lvl="2" marL="1377950" rtl="0" algn="l">
              <a:lnSpc>
                <a:spcPct val="115000"/>
              </a:lnSpc>
              <a:spcBef>
                <a:spcPts val="800"/>
              </a:spcBef>
              <a:spcAft>
                <a:spcPts val="0"/>
              </a:spcAft>
              <a:buSzPts val="1700"/>
              <a:buFont typeface="Noto Sans Symbols"/>
              <a:buChar char="✔"/>
            </a:pPr>
            <a:r>
              <a:rPr lang="en-GB">
                <a:solidFill>
                  <a:schemeClr val="dk2"/>
                </a:solidFill>
                <a:latin typeface="Arial"/>
                <a:ea typeface="Arial"/>
                <a:cs typeface="Arial"/>
                <a:sym typeface="Arial"/>
              </a:rPr>
              <a:t>Free &amp; Open Data Policy</a:t>
            </a:r>
            <a:endParaRPr/>
          </a:p>
        </p:txBody>
      </p:sp>
      <p:sp>
        <p:nvSpPr>
          <p:cNvPr id="80" name="Google Shape;80;p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Overview</a:t>
            </a:r>
            <a:endParaRPr/>
          </a:p>
        </p:txBody>
      </p:sp>
      <p:pic>
        <p:nvPicPr>
          <p:cNvPr id="81" name="Google Shape;81;p3"/>
          <p:cNvPicPr preferRelativeResize="0"/>
          <p:nvPr/>
        </p:nvPicPr>
        <p:blipFill rotWithShape="1">
          <a:blip r:embed="rId3">
            <a:alphaModFix/>
          </a:blip>
          <a:srcRect b="0" l="0" r="0" t="0"/>
          <a:stretch/>
        </p:blipFill>
        <p:spPr>
          <a:xfrm>
            <a:off x="8182263" y="2352907"/>
            <a:ext cx="3384244" cy="3220820"/>
          </a:xfrm>
          <a:prstGeom prst="rect">
            <a:avLst/>
          </a:prstGeom>
          <a:noFill/>
          <a:ln>
            <a:noFill/>
          </a:ln>
        </p:spPr>
      </p:pic>
      <p:sp>
        <p:nvSpPr>
          <p:cNvPr id="82" name="Google Shape;82;p3"/>
          <p:cNvSpPr txBox="1"/>
          <p:nvPr/>
        </p:nvSpPr>
        <p:spPr>
          <a:xfrm>
            <a:off x="8335362" y="5573727"/>
            <a:ext cx="3149693" cy="416011"/>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1" lang="en-GB" sz="1600" u="none" cap="none" strike="noStrike">
                <a:solidFill>
                  <a:schemeClr val="dk2"/>
                </a:solidFill>
                <a:latin typeface="Arial"/>
                <a:ea typeface="Arial"/>
                <a:cs typeface="Arial"/>
                <a:sym typeface="Arial"/>
              </a:rPr>
              <a:t>CEOS Interoperability Factors</a:t>
            </a:r>
            <a:endParaRPr b="0" i="1" sz="1400" u="none" cap="none" strike="noStrike">
              <a:solidFill>
                <a:schemeClr val="dk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Solutions / DGGS</a:t>
            </a:r>
            <a:endParaRPr sz="4000">
              <a:latin typeface="Montserrat"/>
              <a:ea typeface="Montserrat"/>
              <a:cs typeface="Montserrat"/>
              <a:sym typeface="Montserrat"/>
            </a:endParaRPr>
          </a:p>
        </p:txBody>
      </p:sp>
      <p:pic>
        <p:nvPicPr>
          <p:cNvPr id="228" name="Google Shape;228;p27"/>
          <p:cNvPicPr preferRelativeResize="0"/>
          <p:nvPr/>
        </p:nvPicPr>
        <p:blipFill rotWithShape="1">
          <a:blip r:embed="rId3">
            <a:alphaModFix/>
          </a:blip>
          <a:srcRect b="0" l="0" r="0" t="0"/>
          <a:stretch/>
        </p:blipFill>
        <p:spPr>
          <a:xfrm>
            <a:off x="2470314" y="1150300"/>
            <a:ext cx="7251371" cy="526576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8"/>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Solutions / DGGS / HEALPix</a:t>
            </a:r>
            <a:endParaRPr sz="4000">
              <a:latin typeface="Montserrat"/>
              <a:ea typeface="Montserrat"/>
              <a:cs typeface="Montserrat"/>
              <a:sym typeface="Montserrat"/>
            </a:endParaRPr>
          </a:p>
        </p:txBody>
      </p:sp>
      <p:pic>
        <p:nvPicPr>
          <p:cNvPr id="234" name="Google Shape;234;p28"/>
          <p:cNvPicPr preferRelativeResize="0"/>
          <p:nvPr/>
        </p:nvPicPr>
        <p:blipFill rotWithShape="1">
          <a:blip r:embed="rId3">
            <a:alphaModFix/>
          </a:blip>
          <a:srcRect b="0" l="0" r="0" t="0"/>
          <a:stretch/>
        </p:blipFill>
        <p:spPr>
          <a:xfrm>
            <a:off x="99623" y="1066493"/>
            <a:ext cx="12092377" cy="541743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9"/>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4000"/>
              <a:t>Solutions / DGGS / HEALPix</a:t>
            </a:r>
            <a:endParaRPr sz="4000">
              <a:latin typeface="Montserrat"/>
              <a:ea typeface="Montserrat"/>
              <a:cs typeface="Montserrat"/>
              <a:sym typeface="Montserrat"/>
            </a:endParaRPr>
          </a:p>
        </p:txBody>
      </p:sp>
      <p:pic>
        <p:nvPicPr>
          <p:cNvPr id="240" name="Google Shape;240;p29"/>
          <p:cNvPicPr preferRelativeResize="0"/>
          <p:nvPr/>
        </p:nvPicPr>
        <p:blipFill rotWithShape="1">
          <a:blip r:embed="rId3">
            <a:alphaModFix/>
          </a:blip>
          <a:srcRect b="0" l="0" r="0" t="0"/>
          <a:stretch/>
        </p:blipFill>
        <p:spPr>
          <a:xfrm>
            <a:off x="176048" y="1289862"/>
            <a:ext cx="12028446" cy="488530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30"/>
          <p:cNvPicPr preferRelativeResize="0"/>
          <p:nvPr/>
        </p:nvPicPr>
        <p:blipFill rotWithShape="1">
          <a:blip r:embed="rId3">
            <a:alphaModFix/>
          </a:blip>
          <a:srcRect b="0" l="0" r="0" t="0"/>
          <a:stretch/>
        </p:blipFill>
        <p:spPr>
          <a:xfrm>
            <a:off x="518360" y="3262184"/>
            <a:ext cx="1783313" cy="1448920"/>
          </a:xfrm>
          <a:prstGeom prst="rect">
            <a:avLst/>
          </a:prstGeom>
          <a:solidFill>
            <a:schemeClr val="lt1"/>
          </a:solidFill>
          <a:ln>
            <a:noFill/>
          </a:ln>
        </p:spPr>
      </p:pic>
      <p:sp>
        <p:nvSpPr>
          <p:cNvPr id="246" name="Google Shape;246;p30"/>
          <p:cNvSpPr txBox="1"/>
          <p:nvPr>
            <p:ph type="title"/>
          </p:nvPr>
        </p:nvSpPr>
        <p:spPr>
          <a:xfrm>
            <a:off x="215411" y="139484"/>
            <a:ext cx="10081200" cy="584735"/>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SzPts val="1400"/>
              <a:buNone/>
            </a:pPr>
            <a:r>
              <a:rPr lang="en-GB" sz="3200">
                <a:solidFill>
                  <a:schemeClr val="lt1"/>
                </a:solidFill>
              </a:rPr>
              <a:t>Solutions / CEOS-ARD</a:t>
            </a:r>
            <a:endParaRPr sz="3200">
              <a:solidFill>
                <a:schemeClr val="lt1"/>
              </a:solidFill>
            </a:endParaRPr>
          </a:p>
        </p:txBody>
      </p:sp>
      <p:graphicFrame>
        <p:nvGraphicFramePr>
          <p:cNvPr id="247" name="Google Shape;247;p30"/>
          <p:cNvGraphicFramePr/>
          <p:nvPr/>
        </p:nvGraphicFramePr>
        <p:xfrm>
          <a:off x="2638732" y="1102932"/>
          <a:ext cx="3000000" cy="3000000"/>
        </p:xfrm>
        <a:graphic>
          <a:graphicData uri="http://schemas.openxmlformats.org/drawingml/2006/table">
            <a:tbl>
              <a:tblPr>
                <a:noFill/>
                <a:tableStyleId>{44851C00-14BD-47DD-8F05-E726028CC304}</a:tableStyleId>
              </a:tblPr>
              <a:tblGrid>
                <a:gridCol w="1887475"/>
                <a:gridCol w="1216250"/>
                <a:gridCol w="1237400"/>
                <a:gridCol w="1783175"/>
                <a:gridCol w="3109450"/>
              </a:tblGrid>
              <a:tr h="29120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2"/>
                          </a:solidFill>
                        </a:rPr>
                        <a:t>Mission</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GB" sz="1100" u="none" cap="none" strike="noStrike">
                          <a:solidFill>
                            <a:schemeClr val="dk2"/>
                          </a:solidFill>
                        </a:rPr>
                        <a:t>Product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GB" sz="1100" u="none" cap="none" strike="noStrike">
                          <a:solidFill>
                            <a:schemeClr val="dk2"/>
                          </a:solidFill>
                        </a:rPr>
                        <a:t>PFS</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GB" sz="1100" u="none" cap="none" strike="noStrike">
                          <a:solidFill>
                            <a:schemeClr val="dk2"/>
                          </a:solidFill>
                        </a:rPr>
                        <a:t>Status</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GB" sz="1100" u="none" cap="none" strike="noStrike">
                          <a:solidFill>
                            <a:schemeClr val="dk2"/>
                          </a:solidFill>
                        </a:rPr>
                        <a:t>Availability Date</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21800">
                <a:tc>
                  <a:txBody>
                    <a:bodyPr/>
                    <a:lstStyle/>
                    <a:p>
                      <a:pPr indent="0" lvl="0" marL="0" marR="0" rtl="0" algn="l">
                        <a:lnSpc>
                          <a:spcPct val="100000"/>
                        </a:lnSpc>
                        <a:spcBef>
                          <a:spcPts val="0"/>
                        </a:spcBef>
                        <a:spcAft>
                          <a:spcPts val="0"/>
                        </a:spcAft>
                        <a:buClr>
                          <a:srgbClr val="000000"/>
                        </a:buClr>
                        <a:buSzPts val="1100"/>
                        <a:buFont typeface="Arial"/>
                        <a:buNone/>
                      </a:pPr>
                      <a:r>
                        <a:rPr b="0" lang="en-GB" sz="1100" u="none" cap="none" strike="noStrike">
                          <a:solidFill>
                            <a:schemeClr val="dk2"/>
                          </a:solidFill>
                        </a:rPr>
                        <a:t>Sentinel-2</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L2A</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SR</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0" lang="en-GB" sz="1600" u="none" cap="none" strike="noStrike">
                          <a:solidFill>
                            <a:schemeClr val="dk2"/>
                          </a:solidFill>
                        </a:rPr>
                        <a: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January 2022</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28900">
                <a:tc>
                  <a:txBody>
                    <a:bodyPr/>
                    <a:lstStyle/>
                    <a:p>
                      <a:pPr indent="0" lvl="0" marL="0" marR="0" rtl="0" algn="l">
                        <a:lnSpc>
                          <a:spcPct val="100000"/>
                        </a:lnSpc>
                        <a:spcBef>
                          <a:spcPts val="0"/>
                        </a:spcBef>
                        <a:spcAft>
                          <a:spcPts val="0"/>
                        </a:spcAft>
                        <a:buClr>
                          <a:srgbClr val="000000"/>
                        </a:buClr>
                        <a:buSzPts val="1100"/>
                        <a:buFont typeface="Arial"/>
                        <a:buNone/>
                      </a:pPr>
                      <a:r>
                        <a:rPr b="0" lang="en-GB" sz="1100" u="none" cap="none" strike="noStrike">
                          <a:solidFill>
                            <a:schemeClr val="dk2"/>
                          </a:solidFill>
                        </a:rPr>
                        <a:t>PROBA-V</a:t>
                      </a:r>
                      <a:endParaRPr b="0" sz="1100" u="none" cap="none" strike="noStrike">
                        <a:solidFill>
                          <a:schemeClr val="dk2"/>
                        </a:solidFill>
                      </a:endParaRPr>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Collection 2</a:t>
                      </a:r>
                      <a:endParaRPr b="0" sz="1100" u="none" cap="none" strike="noStrike">
                        <a:solidFill>
                          <a:schemeClr val="dk2"/>
                        </a:solidFill>
                      </a:endParaRPr>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SR</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0" lang="en-GB" sz="1600" u="none" cap="none" strike="noStrike">
                          <a:solidFill>
                            <a:schemeClr val="dk2"/>
                          </a:solidFill>
                        </a:rPr>
                        <a: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 March 2023</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28900">
                <a:tc>
                  <a:txBody>
                    <a:bodyPr/>
                    <a:lstStyle/>
                    <a:p>
                      <a:pPr indent="0" lvl="0" marL="0" marR="0" rtl="0" algn="l">
                        <a:lnSpc>
                          <a:spcPct val="100000"/>
                        </a:lnSpc>
                        <a:spcBef>
                          <a:spcPts val="0"/>
                        </a:spcBef>
                        <a:spcAft>
                          <a:spcPts val="0"/>
                        </a:spcAft>
                        <a:buClr>
                          <a:srgbClr val="000000"/>
                        </a:buClr>
                        <a:buSzPts val="1100"/>
                        <a:buFont typeface="Arial"/>
                        <a:buNone/>
                      </a:pPr>
                      <a:r>
                        <a:rPr b="0" lang="en-GB" sz="1100" u="none" cap="none" strike="noStrike">
                          <a:solidFill>
                            <a:schemeClr val="dk2"/>
                          </a:solidFill>
                        </a:rPr>
                        <a:t>Sentinel-2</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L2H</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SR</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Under Development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2023 (pilot product), TBD (operational product)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28900">
                <a:tc>
                  <a:txBody>
                    <a:bodyPr/>
                    <a:lstStyle/>
                    <a:p>
                      <a:pPr indent="0" lvl="0" marL="0" marR="0" rtl="0" algn="l">
                        <a:lnSpc>
                          <a:spcPct val="100000"/>
                        </a:lnSpc>
                        <a:spcBef>
                          <a:spcPts val="0"/>
                        </a:spcBef>
                        <a:spcAft>
                          <a:spcPts val="0"/>
                        </a:spcAft>
                        <a:buClr>
                          <a:srgbClr val="000000"/>
                        </a:buClr>
                        <a:buSzPts val="1100"/>
                        <a:buFont typeface="Arial"/>
                        <a:buNone/>
                      </a:pPr>
                      <a:r>
                        <a:rPr b="0" lang="en-GB" sz="1100" u="none" cap="none" strike="noStrike">
                          <a:solidFill>
                            <a:schemeClr val="dk2"/>
                          </a:solidFill>
                        </a:rPr>
                        <a:t>Sentinel-2</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L2F</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SR</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Under Development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2023 (pilot product), TBD (operational product)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28900">
                <a:tc>
                  <a:txBody>
                    <a:bodyPr/>
                    <a:lstStyle/>
                    <a:p>
                      <a:pPr indent="0" lvl="0" marL="0" marR="0" rtl="0" algn="l">
                        <a:lnSpc>
                          <a:spcPct val="100000"/>
                        </a:lnSpc>
                        <a:spcBef>
                          <a:spcPts val="0"/>
                        </a:spcBef>
                        <a:spcAft>
                          <a:spcPts val="0"/>
                        </a:spcAft>
                        <a:buClr>
                          <a:srgbClr val="000000"/>
                        </a:buClr>
                        <a:buSzPts val="1100"/>
                        <a:buFont typeface="Arial"/>
                        <a:buNone/>
                      </a:pPr>
                      <a:r>
                        <a:rPr b="0" lang="en-GB" sz="1100" u="none" cap="none" strike="noStrike">
                          <a:solidFill>
                            <a:schemeClr val="dk2"/>
                          </a:solidFill>
                        </a:rPr>
                        <a:t>Sentinel-2</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L2A</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AR</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Under Development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i="0" lang="en-GB" sz="1100" u="none" cap="none" strike="noStrike">
                          <a:solidFill>
                            <a:schemeClr val="dk2"/>
                          </a:solidFill>
                          <a:latin typeface="Arial"/>
                          <a:ea typeface="Arial"/>
                          <a:cs typeface="Arial"/>
                          <a:sym typeface="Arial"/>
                        </a:rPr>
                        <a:t>TBD</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28900">
                <a:tc>
                  <a:txBody>
                    <a:bodyPr/>
                    <a:lstStyle/>
                    <a:p>
                      <a:pPr indent="0" lvl="0" marL="0" marR="0" rtl="0" algn="l">
                        <a:lnSpc>
                          <a:spcPct val="100000"/>
                        </a:lnSpc>
                        <a:spcBef>
                          <a:spcPts val="0"/>
                        </a:spcBef>
                        <a:spcAft>
                          <a:spcPts val="0"/>
                        </a:spcAft>
                        <a:buClr>
                          <a:srgbClr val="000000"/>
                        </a:buClr>
                        <a:buSzPts val="1100"/>
                        <a:buFont typeface="Arial"/>
                        <a:buNone/>
                      </a:pPr>
                      <a:r>
                        <a:rPr b="0" lang="en-GB" sz="1100" u="none" cap="none" strike="noStrike">
                          <a:solidFill>
                            <a:schemeClr val="dk2"/>
                          </a:solidFill>
                        </a:rPr>
                        <a:t>Sentinel-1</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NRB / ORB</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NRB / ORB</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Under Development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TBD</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28900">
                <a:tc>
                  <a:txBody>
                    <a:bodyPr/>
                    <a:lstStyle/>
                    <a:p>
                      <a:pPr indent="0" lvl="0" marL="0" marR="0" rtl="0" algn="l">
                        <a:lnSpc>
                          <a:spcPct val="100000"/>
                        </a:lnSpc>
                        <a:spcBef>
                          <a:spcPts val="0"/>
                        </a:spcBef>
                        <a:spcAft>
                          <a:spcPts val="0"/>
                        </a:spcAft>
                        <a:buClr>
                          <a:srgbClr val="000000"/>
                        </a:buClr>
                        <a:buSzPts val="1100"/>
                        <a:buFont typeface="Arial"/>
                        <a:buNone/>
                      </a:pPr>
                      <a:r>
                        <a:rPr b="0" lang="en-GB" sz="1100" u="none" cap="none" strike="noStrike">
                          <a:solidFill>
                            <a:schemeClr val="dk2"/>
                          </a:solidFill>
                        </a:rPr>
                        <a:t>Sentinel-3</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SYN</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SR</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Under Development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TBD</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1200">
                <a:tc>
                  <a:txBody>
                    <a:bodyPr/>
                    <a:lstStyle/>
                    <a:p>
                      <a:pPr indent="0" lvl="0" marL="0" marR="0" rtl="0" algn="l">
                        <a:lnSpc>
                          <a:spcPct val="100000"/>
                        </a:lnSpc>
                        <a:spcBef>
                          <a:spcPts val="0"/>
                        </a:spcBef>
                        <a:spcAft>
                          <a:spcPts val="0"/>
                        </a:spcAft>
                        <a:buClr>
                          <a:srgbClr val="000000"/>
                        </a:buClr>
                        <a:buSzPts val="1100"/>
                        <a:buFont typeface="Arial"/>
                        <a:buNone/>
                      </a:pPr>
                      <a:r>
                        <a:rPr b="0" lang="en-GB" sz="1100" u="none" cap="none" strike="noStrike">
                          <a:solidFill>
                            <a:schemeClr val="dk2"/>
                          </a:solidFill>
                        </a:rPr>
                        <a:t>ERS SAR</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TBC</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NRB</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Under Development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TBD</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1200">
                <a:tc>
                  <a:txBody>
                    <a:bodyPr/>
                    <a:lstStyle/>
                    <a:p>
                      <a:pPr indent="0" lvl="0" marL="0" marR="0" rtl="0" algn="l">
                        <a:lnSpc>
                          <a:spcPct val="100000"/>
                        </a:lnSpc>
                        <a:spcBef>
                          <a:spcPts val="0"/>
                        </a:spcBef>
                        <a:spcAft>
                          <a:spcPts val="0"/>
                        </a:spcAft>
                        <a:buClr>
                          <a:srgbClr val="000000"/>
                        </a:buClr>
                        <a:buSzPts val="1100"/>
                        <a:buFont typeface="Arial"/>
                        <a:buNone/>
                      </a:pPr>
                      <a:r>
                        <a:rPr b="0" lang="en-GB" sz="1100" u="none" cap="none" strike="noStrike">
                          <a:solidFill>
                            <a:schemeClr val="dk2"/>
                          </a:solidFill>
                        </a:rPr>
                        <a:t>ERS ATSR</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TBC</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LST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Under Development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2024</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1200">
                <a:tc>
                  <a:txBody>
                    <a:bodyPr/>
                    <a:lstStyle/>
                    <a:p>
                      <a:pPr indent="0" lvl="0" marL="0" marR="0" rtl="0" algn="l">
                        <a:lnSpc>
                          <a:spcPct val="100000"/>
                        </a:lnSpc>
                        <a:spcBef>
                          <a:spcPts val="0"/>
                        </a:spcBef>
                        <a:spcAft>
                          <a:spcPts val="0"/>
                        </a:spcAft>
                        <a:buClr>
                          <a:srgbClr val="000000"/>
                        </a:buClr>
                        <a:buSzPts val="1100"/>
                        <a:buFont typeface="Arial"/>
                        <a:buNone/>
                      </a:pPr>
                      <a:r>
                        <a:rPr b="0" lang="en-GB" sz="1100" u="none" cap="none" strike="noStrike">
                          <a:solidFill>
                            <a:schemeClr val="dk2"/>
                          </a:solidFill>
                        </a:rPr>
                        <a:t>Envisat ASAR</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TBC</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NRB</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Under Development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TBD</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1200">
                <a:tc>
                  <a:txBody>
                    <a:bodyPr/>
                    <a:lstStyle/>
                    <a:p>
                      <a:pPr indent="0" lvl="0" marL="0" marR="0" rtl="0" algn="l">
                        <a:lnSpc>
                          <a:spcPct val="100000"/>
                        </a:lnSpc>
                        <a:spcBef>
                          <a:spcPts val="0"/>
                        </a:spcBef>
                        <a:spcAft>
                          <a:spcPts val="0"/>
                        </a:spcAft>
                        <a:buClr>
                          <a:schemeClr val="dk2"/>
                        </a:buClr>
                        <a:buSzPts val="1100"/>
                        <a:buFont typeface="Arial"/>
                        <a:buNone/>
                      </a:pPr>
                      <a:r>
                        <a:rPr b="0" lang="en-GB" sz="1100" u="none" cap="none" strike="noStrike">
                          <a:solidFill>
                            <a:schemeClr val="dk2"/>
                          </a:solidFill>
                        </a:rPr>
                        <a:t>Envisat MERIS</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TBC</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SR</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Under Development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2024</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1200">
                <a:tc>
                  <a:txBody>
                    <a:bodyPr/>
                    <a:lstStyle/>
                    <a:p>
                      <a:pPr indent="0" lvl="0" marL="0" marR="0" rtl="0" algn="l">
                        <a:lnSpc>
                          <a:spcPct val="100000"/>
                        </a:lnSpc>
                        <a:spcBef>
                          <a:spcPts val="0"/>
                        </a:spcBef>
                        <a:spcAft>
                          <a:spcPts val="0"/>
                        </a:spcAft>
                        <a:buClr>
                          <a:srgbClr val="000000"/>
                        </a:buClr>
                        <a:buSzPts val="1100"/>
                        <a:buFont typeface="Arial"/>
                        <a:buNone/>
                      </a:pPr>
                      <a:r>
                        <a:rPr b="0" lang="en-GB" sz="1100" u="none" cap="none" strike="noStrike">
                          <a:solidFill>
                            <a:schemeClr val="dk2"/>
                          </a:solidFill>
                        </a:rPr>
                        <a:t>CHIME</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L2A</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SR</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Under Development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2029</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1200">
                <a:tc>
                  <a:txBody>
                    <a:bodyPr/>
                    <a:lstStyle/>
                    <a:p>
                      <a:pPr indent="0" lvl="0" marL="0" marR="0" rtl="0" algn="l">
                        <a:lnSpc>
                          <a:spcPct val="100000"/>
                        </a:lnSpc>
                        <a:spcBef>
                          <a:spcPts val="0"/>
                        </a:spcBef>
                        <a:spcAft>
                          <a:spcPts val="0"/>
                        </a:spcAft>
                        <a:buClr>
                          <a:srgbClr val="000000"/>
                        </a:buClr>
                        <a:buSzPts val="1100"/>
                        <a:buFont typeface="Arial"/>
                        <a:buNone/>
                      </a:pPr>
                      <a:r>
                        <a:rPr b="0" lang="en-GB" sz="1100" u="none" cap="none" strike="noStrike">
                          <a:solidFill>
                            <a:schemeClr val="dk2"/>
                          </a:solidFill>
                        </a:rPr>
                        <a:t>CHIME</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L2H/L2F</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SR</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Under Development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2029 (pilot product), TBD (operational product)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1200">
                <a:tc>
                  <a:txBody>
                    <a:bodyPr/>
                    <a:lstStyle/>
                    <a:p>
                      <a:pPr indent="0" lvl="0" marL="0" marR="0" rtl="0" algn="l">
                        <a:lnSpc>
                          <a:spcPct val="100000"/>
                        </a:lnSpc>
                        <a:spcBef>
                          <a:spcPts val="0"/>
                        </a:spcBef>
                        <a:spcAft>
                          <a:spcPts val="0"/>
                        </a:spcAft>
                        <a:buClr>
                          <a:srgbClr val="000000"/>
                        </a:buClr>
                        <a:buSzPts val="1100"/>
                        <a:buFont typeface="Arial"/>
                        <a:buNone/>
                      </a:pPr>
                      <a:r>
                        <a:rPr b="0" lang="en-GB" sz="1100" u="none" cap="none" strike="noStrike">
                          <a:solidFill>
                            <a:schemeClr val="dk2"/>
                          </a:solidFill>
                        </a:rPr>
                        <a:t>LSTM</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L2A</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ST, SR</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Under Development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2029</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1200">
                <a:tc>
                  <a:txBody>
                    <a:bodyPr/>
                    <a:lstStyle/>
                    <a:p>
                      <a:pPr indent="0" lvl="0" marL="0" marR="0" rtl="0" algn="l">
                        <a:lnSpc>
                          <a:spcPct val="100000"/>
                        </a:lnSpc>
                        <a:spcBef>
                          <a:spcPts val="0"/>
                        </a:spcBef>
                        <a:spcAft>
                          <a:spcPts val="0"/>
                        </a:spcAft>
                        <a:buClr>
                          <a:srgbClr val="000000"/>
                        </a:buClr>
                        <a:buSzPts val="1100"/>
                        <a:buFont typeface="Arial"/>
                        <a:buNone/>
                      </a:pPr>
                      <a:r>
                        <a:rPr b="0" lang="en-GB" sz="1100" u="none" cap="none" strike="noStrike">
                          <a:solidFill>
                            <a:schemeClr val="dk2"/>
                          </a:solidFill>
                        </a:rPr>
                        <a:t>LSTM</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L2H/L2F</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ST, SR</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Under Development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TBD</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1200">
                <a:tc>
                  <a:txBody>
                    <a:bodyPr/>
                    <a:lstStyle/>
                    <a:p>
                      <a:pPr indent="0" lvl="0" marL="0" marR="0" rtl="0" algn="l">
                        <a:lnSpc>
                          <a:spcPct val="100000"/>
                        </a:lnSpc>
                        <a:spcBef>
                          <a:spcPts val="0"/>
                        </a:spcBef>
                        <a:spcAft>
                          <a:spcPts val="0"/>
                        </a:spcAft>
                        <a:buClr>
                          <a:srgbClr val="000000"/>
                        </a:buClr>
                        <a:buSzPts val="1100"/>
                        <a:buFont typeface="Arial"/>
                        <a:buNone/>
                      </a:pPr>
                      <a:r>
                        <a:rPr b="0" lang="en-GB" sz="1100" u="none" cap="none" strike="noStrike">
                          <a:solidFill>
                            <a:schemeClr val="dk2"/>
                          </a:solidFill>
                        </a:rPr>
                        <a:t>ROSE-L</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TBD</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0" lang="en-GB" sz="1100" u="none" cap="none" strike="noStrike">
                          <a:solidFill>
                            <a:schemeClr val="dk2"/>
                          </a:solidFill>
                        </a:rPr>
                        <a:t>NRB…TBC</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i="0" lang="en-GB" sz="1100" u="none" cap="none" strike="noStrike">
                          <a:solidFill>
                            <a:schemeClr val="dk2"/>
                          </a:solidFill>
                          <a:latin typeface="Arial"/>
                          <a:ea typeface="Arial"/>
                          <a:cs typeface="Arial"/>
                          <a:sym typeface="Arial"/>
                        </a:rPr>
                        <a:t>Under Development</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2"/>
                        </a:buClr>
                        <a:buSzPts val="1100"/>
                        <a:buFont typeface="Arial"/>
                        <a:buNone/>
                      </a:pPr>
                      <a:r>
                        <a:rPr b="0" lang="en-GB" sz="1100" u="none" cap="none" strike="noStrike">
                          <a:solidFill>
                            <a:schemeClr val="dk2"/>
                          </a:solidFill>
                        </a:rPr>
                        <a:t>TBD</a:t>
                      </a:r>
                      <a:endParaRPr sz="1400" u="none" cap="none" strike="noStrike"/>
                    </a:p>
                  </a:txBody>
                  <a:tcPr marT="45600" marB="45600" marR="91200" marL="912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pic>
        <p:nvPicPr>
          <p:cNvPr id="248" name="Google Shape;248;p30"/>
          <p:cNvPicPr preferRelativeResize="0"/>
          <p:nvPr/>
        </p:nvPicPr>
        <p:blipFill rotWithShape="1">
          <a:blip r:embed="rId4">
            <a:alphaModFix/>
          </a:blip>
          <a:srcRect b="0" l="0" r="0" t="0"/>
          <a:stretch/>
        </p:blipFill>
        <p:spPr>
          <a:xfrm>
            <a:off x="429019" y="2380190"/>
            <a:ext cx="1961996" cy="7769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1"/>
          <p:cNvSpPr txBox="1"/>
          <p:nvPr>
            <p:ph type="title"/>
          </p:nvPr>
        </p:nvSpPr>
        <p:spPr>
          <a:xfrm>
            <a:off x="215411" y="139484"/>
            <a:ext cx="10081200" cy="584735"/>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SzPts val="1400"/>
              <a:buNone/>
            </a:pPr>
            <a:r>
              <a:rPr lang="en-GB" sz="3200">
                <a:solidFill>
                  <a:schemeClr val="lt1"/>
                </a:solidFill>
              </a:rPr>
              <a:t>Solutions / Measurements Harmonisation</a:t>
            </a:r>
            <a:endParaRPr sz="3200">
              <a:solidFill>
                <a:schemeClr val="lt1"/>
              </a:solidFill>
            </a:endParaRPr>
          </a:p>
        </p:txBody>
      </p:sp>
      <p:sp>
        <p:nvSpPr>
          <p:cNvPr id="254" name="Google Shape;254;p31"/>
          <p:cNvSpPr txBox="1"/>
          <p:nvPr/>
        </p:nvSpPr>
        <p:spPr>
          <a:xfrm>
            <a:off x="215411" y="1078530"/>
            <a:ext cx="10429623" cy="4773009"/>
          </a:xfrm>
          <a:prstGeom prst="rect">
            <a:avLst/>
          </a:prstGeom>
          <a:noFill/>
          <a:ln>
            <a:noFill/>
          </a:ln>
        </p:spPr>
        <p:txBody>
          <a:bodyPr anchorCtr="0" anchor="t" bIns="45700" lIns="91425" spcFirstLastPara="1" rIns="91425" wrap="square" tIns="45700">
            <a:noAutofit/>
          </a:bodyPr>
          <a:lstStyle/>
          <a:p>
            <a:pPr indent="0" lvl="0" marL="0" marR="0" rtl="0" algn="just">
              <a:lnSpc>
                <a:spcPct val="119000"/>
              </a:lnSpc>
              <a:spcBef>
                <a:spcPts val="0"/>
              </a:spcBef>
              <a:spcAft>
                <a:spcPts val="0"/>
              </a:spcAft>
              <a:buClr>
                <a:srgbClr val="8197A6"/>
              </a:buClr>
              <a:buSzPts val="1600"/>
              <a:buFont typeface="Arial"/>
              <a:buNone/>
            </a:pPr>
            <a:r>
              <a:rPr b="1" i="0" lang="en-GB" sz="1600" u="none" cap="none" strike="noStrike">
                <a:solidFill>
                  <a:schemeClr val="dk2"/>
                </a:solidFill>
                <a:latin typeface="Arial"/>
                <a:ea typeface="Arial"/>
                <a:cs typeface="Arial"/>
                <a:sym typeface="Arial"/>
              </a:rPr>
              <a:t>Example for Landsat - Sentinel-2 Measurements Harmonisation</a:t>
            </a:r>
            <a:endParaRPr/>
          </a:p>
          <a:p>
            <a:pPr indent="0" lvl="0" marL="0" marR="0" rtl="0" algn="just">
              <a:lnSpc>
                <a:spcPct val="119000"/>
              </a:lnSpc>
              <a:spcBef>
                <a:spcPts val="280"/>
              </a:spcBef>
              <a:spcAft>
                <a:spcPts val="0"/>
              </a:spcAft>
              <a:buClr>
                <a:srgbClr val="8197A6"/>
              </a:buClr>
              <a:buSzPts val="1400"/>
              <a:buFont typeface="Noto Sans Symbols"/>
              <a:buNone/>
            </a:pPr>
            <a:r>
              <a:t/>
            </a:r>
            <a:endParaRPr b="1" i="0" sz="1400" u="none" cap="none" strike="noStrike">
              <a:solidFill>
                <a:schemeClr val="dk2"/>
              </a:solidFill>
              <a:latin typeface="Arial"/>
              <a:ea typeface="Arial"/>
              <a:cs typeface="Arial"/>
              <a:sym typeface="Arial"/>
            </a:endParaRPr>
          </a:p>
          <a:p>
            <a:pPr indent="-285750" lvl="0" marL="285750" marR="0" rtl="0" algn="just">
              <a:lnSpc>
                <a:spcPct val="119000"/>
              </a:lnSpc>
              <a:spcBef>
                <a:spcPts val="280"/>
              </a:spcBef>
              <a:spcAft>
                <a:spcPts val="0"/>
              </a:spcAft>
              <a:buClr>
                <a:srgbClr val="8197A6"/>
              </a:buClr>
              <a:buSzPts val="1400"/>
              <a:buFont typeface="Arial"/>
              <a:buChar char="•"/>
            </a:pPr>
            <a:r>
              <a:rPr b="1" i="0" lang="en-GB" sz="1400" u="none" cap="none" strike="noStrike">
                <a:solidFill>
                  <a:schemeClr val="dk2"/>
                </a:solidFill>
                <a:latin typeface="Arial"/>
                <a:ea typeface="Arial"/>
                <a:cs typeface="Arial"/>
                <a:sym typeface="Arial"/>
              </a:rPr>
              <a:t>Geometry :</a:t>
            </a:r>
            <a:endParaRPr/>
          </a:p>
          <a:p>
            <a:pPr indent="-88900" lvl="1" marL="781326" marR="0" rtl="0" algn="just">
              <a:lnSpc>
                <a:spcPct val="119000"/>
              </a:lnSpc>
              <a:spcBef>
                <a:spcPts val="280"/>
              </a:spcBef>
              <a:spcAft>
                <a:spcPts val="0"/>
              </a:spcAft>
              <a:buClr>
                <a:schemeClr val="accent1"/>
              </a:buClr>
              <a:buSzPts val="1400"/>
              <a:buFont typeface="Noto Sans Symbols"/>
              <a:buChar char="✔"/>
            </a:pPr>
            <a:r>
              <a:rPr b="0" i="0" lang="en-GB" sz="1400" u="none" cap="none" strike="noStrike">
                <a:solidFill>
                  <a:schemeClr val="dk2"/>
                </a:solidFill>
                <a:latin typeface="Arial"/>
                <a:ea typeface="Arial"/>
                <a:cs typeface="Arial"/>
                <a:sym typeface="Arial"/>
              </a:rPr>
              <a:t>S2 GRI (Global Reference Image)</a:t>
            </a:r>
            <a:endParaRPr/>
          </a:p>
          <a:p>
            <a:pPr indent="-88900" lvl="1" marL="781326" marR="0" rtl="0" algn="just">
              <a:lnSpc>
                <a:spcPct val="119000"/>
              </a:lnSpc>
              <a:spcBef>
                <a:spcPts val="280"/>
              </a:spcBef>
              <a:spcAft>
                <a:spcPts val="0"/>
              </a:spcAft>
              <a:buClr>
                <a:schemeClr val="accent1"/>
              </a:buClr>
              <a:buSzPts val="1400"/>
              <a:buFont typeface="Noto Sans Symbols"/>
              <a:buChar char="✔"/>
            </a:pPr>
            <a:r>
              <a:rPr b="0" i="0" lang="en-GB" sz="1400" u="none" cap="none" strike="noStrike">
                <a:solidFill>
                  <a:schemeClr val="dk2"/>
                </a:solidFill>
                <a:latin typeface="Arial"/>
                <a:ea typeface="Arial"/>
                <a:cs typeface="Arial"/>
                <a:sym typeface="Arial"/>
              </a:rPr>
              <a:t>Copernicus DEM (Digital Elevation Model)</a:t>
            </a:r>
            <a:endParaRPr/>
          </a:p>
          <a:p>
            <a:pPr indent="-88900" lvl="1" marL="781326" marR="0" rtl="0" algn="just">
              <a:lnSpc>
                <a:spcPct val="119000"/>
              </a:lnSpc>
              <a:spcBef>
                <a:spcPts val="280"/>
              </a:spcBef>
              <a:spcAft>
                <a:spcPts val="0"/>
              </a:spcAft>
              <a:buClr>
                <a:schemeClr val="accent1"/>
              </a:buClr>
              <a:buSzPts val="1400"/>
              <a:buFont typeface="Noto Sans Symbols"/>
              <a:buChar char="✔"/>
            </a:pPr>
            <a:r>
              <a:rPr b="0" i="0" lang="en-GB" sz="1400" u="none" cap="none" strike="noStrike">
                <a:solidFill>
                  <a:schemeClr val="dk2"/>
                </a:solidFill>
                <a:latin typeface="Arial"/>
                <a:ea typeface="Arial"/>
                <a:cs typeface="Arial"/>
                <a:sym typeface="Arial"/>
              </a:rPr>
              <a:t>CEOS DEMIX (DEMs Intercomparison eXercise)</a:t>
            </a:r>
            <a:endParaRPr/>
          </a:p>
          <a:p>
            <a:pPr indent="-285750" lvl="0" marL="285750" marR="0" rtl="0" algn="just">
              <a:lnSpc>
                <a:spcPct val="119000"/>
              </a:lnSpc>
              <a:spcBef>
                <a:spcPts val="280"/>
              </a:spcBef>
              <a:spcAft>
                <a:spcPts val="0"/>
              </a:spcAft>
              <a:buClr>
                <a:srgbClr val="8197A6"/>
              </a:buClr>
              <a:buSzPts val="1400"/>
              <a:buFont typeface="Arial"/>
              <a:buChar char="•"/>
            </a:pPr>
            <a:r>
              <a:rPr b="1" i="0" lang="en-GB" sz="1400" u="none" cap="none" strike="noStrike">
                <a:solidFill>
                  <a:schemeClr val="dk2"/>
                </a:solidFill>
                <a:latin typeface="Arial"/>
                <a:ea typeface="Arial"/>
                <a:cs typeface="Arial"/>
                <a:sym typeface="Arial"/>
              </a:rPr>
              <a:t>Top-of-atmosphere Radiometry :</a:t>
            </a:r>
            <a:endParaRPr/>
          </a:p>
          <a:p>
            <a:pPr indent="-88900" lvl="1" marL="781326" marR="0" rtl="0" algn="just">
              <a:lnSpc>
                <a:spcPct val="119000"/>
              </a:lnSpc>
              <a:spcBef>
                <a:spcPts val="280"/>
              </a:spcBef>
              <a:spcAft>
                <a:spcPts val="0"/>
              </a:spcAft>
              <a:buClr>
                <a:schemeClr val="accent1"/>
              </a:buClr>
              <a:buSzPts val="1400"/>
              <a:buFont typeface="Noto Sans Symbols"/>
              <a:buChar char="✔"/>
            </a:pPr>
            <a:r>
              <a:rPr b="0" i="0" lang="en-GB" sz="1400" u="none" cap="none" strike="noStrike">
                <a:solidFill>
                  <a:schemeClr val="dk2"/>
                </a:solidFill>
                <a:latin typeface="Arial"/>
                <a:ea typeface="Arial"/>
                <a:cs typeface="Arial"/>
                <a:sym typeface="Arial"/>
              </a:rPr>
              <a:t>Pre-flight sensor comparison using an integrating sphere</a:t>
            </a:r>
            <a:endParaRPr/>
          </a:p>
          <a:p>
            <a:pPr indent="-88900" lvl="1" marL="781326" marR="0" rtl="0" algn="just">
              <a:lnSpc>
                <a:spcPct val="119000"/>
              </a:lnSpc>
              <a:spcBef>
                <a:spcPts val="280"/>
              </a:spcBef>
              <a:spcAft>
                <a:spcPts val="0"/>
              </a:spcAft>
              <a:buClr>
                <a:schemeClr val="accent1"/>
              </a:buClr>
              <a:buSzPts val="1400"/>
              <a:buFont typeface="Noto Sans Symbols"/>
              <a:buChar char="✔"/>
            </a:pPr>
            <a:r>
              <a:rPr b="0" i="0" lang="en-GB" sz="1400" u="none" cap="none" strike="noStrike">
                <a:solidFill>
                  <a:schemeClr val="dk2"/>
                </a:solidFill>
                <a:latin typeface="Arial"/>
                <a:ea typeface="Arial"/>
                <a:cs typeface="Arial"/>
                <a:sym typeface="Arial"/>
              </a:rPr>
              <a:t>S2 spectral responses close to Landsat-8/9</a:t>
            </a:r>
            <a:endParaRPr/>
          </a:p>
          <a:p>
            <a:pPr indent="-88900" lvl="1" marL="781326" marR="0" rtl="0" algn="just">
              <a:lnSpc>
                <a:spcPct val="119000"/>
              </a:lnSpc>
              <a:spcBef>
                <a:spcPts val="280"/>
              </a:spcBef>
              <a:spcAft>
                <a:spcPts val="0"/>
              </a:spcAft>
              <a:buClr>
                <a:schemeClr val="accent1"/>
              </a:buClr>
              <a:buSzPts val="1400"/>
              <a:buFont typeface="Noto Sans Symbols"/>
              <a:buChar char="✔"/>
            </a:pPr>
            <a:r>
              <a:rPr b="0" i="0" lang="en-GB" sz="1400" u="none" cap="none" strike="noStrike">
                <a:solidFill>
                  <a:schemeClr val="dk2"/>
                </a:solidFill>
                <a:latin typeface="Arial"/>
                <a:ea typeface="Arial"/>
                <a:cs typeface="Arial"/>
                <a:sym typeface="Arial"/>
              </a:rPr>
              <a:t>Absolute radiometry inter-comparison</a:t>
            </a:r>
            <a:endParaRPr/>
          </a:p>
          <a:p>
            <a:pPr indent="-285750" lvl="0" marL="285750" marR="0" rtl="0" algn="just">
              <a:lnSpc>
                <a:spcPct val="119000"/>
              </a:lnSpc>
              <a:spcBef>
                <a:spcPts val="280"/>
              </a:spcBef>
              <a:spcAft>
                <a:spcPts val="0"/>
              </a:spcAft>
              <a:buClr>
                <a:srgbClr val="8197A6"/>
              </a:buClr>
              <a:buSzPts val="1400"/>
              <a:buFont typeface="Arial"/>
              <a:buChar char="•"/>
            </a:pPr>
            <a:r>
              <a:rPr b="1" i="0" lang="en-GB" sz="1400" u="none" cap="none" strike="noStrike">
                <a:solidFill>
                  <a:schemeClr val="dk2"/>
                </a:solidFill>
                <a:latin typeface="Arial"/>
                <a:ea typeface="Arial"/>
                <a:cs typeface="Arial"/>
                <a:sym typeface="Arial"/>
              </a:rPr>
              <a:t>Surface Reflectance and Cloud Masking :</a:t>
            </a:r>
            <a:endParaRPr/>
          </a:p>
          <a:p>
            <a:pPr indent="-88900" lvl="1" marL="781326" marR="0" rtl="0" algn="just">
              <a:lnSpc>
                <a:spcPct val="119000"/>
              </a:lnSpc>
              <a:spcBef>
                <a:spcPts val="280"/>
              </a:spcBef>
              <a:spcAft>
                <a:spcPts val="0"/>
              </a:spcAft>
              <a:buClr>
                <a:schemeClr val="accent1"/>
              </a:buClr>
              <a:buSzPts val="1400"/>
              <a:buFont typeface="Noto Sans Symbols"/>
              <a:buChar char="✔"/>
            </a:pPr>
            <a:r>
              <a:rPr b="0" i="0" lang="en-GB" sz="1400" u="none" cap="none" strike="noStrike">
                <a:solidFill>
                  <a:schemeClr val="dk2"/>
                </a:solidFill>
                <a:latin typeface="Arial"/>
                <a:ea typeface="Arial"/>
                <a:cs typeface="Arial"/>
                <a:sym typeface="Arial"/>
              </a:rPr>
              <a:t>CEOS ACIX (Atmospheric Correction Intercomparison eXercise)</a:t>
            </a:r>
            <a:endParaRPr/>
          </a:p>
          <a:p>
            <a:pPr indent="-88900" lvl="1" marL="781326" marR="0" rtl="0" algn="just">
              <a:lnSpc>
                <a:spcPct val="119000"/>
              </a:lnSpc>
              <a:spcBef>
                <a:spcPts val="280"/>
              </a:spcBef>
              <a:spcAft>
                <a:spcPts val="0"/>
              </a:spcAft>
              <a:buClr>
                <a:schemeClr val="accent1"/>
              </a:buClr>
              <a:buSzPts val="1400"/>
              <a:buFont typeface="Noto Sans Symbols"/>
              <a:buChar char="✔"/>
            </a:pPr>
            <a:r>
              <a:rPr b="0" i="0" lang="en-GB" sz="1400" u="none" cap="none" strike="noStrike">
                <a:solidFill>
                  <a:schemeClr val="dk2"/>
                </a:solidFill>
                <a:latin typeface="Arial"/>
                <a:ea typeface="Arial"/>
                <a:cs typeface="Arial"/>
                <a:sym typeface="Arial"/>
              </a:rPr>
              <a:t>CEOS CMIX (Cloud Mask Intercomparison eXercise)</a:t>
            </a:r>
            <a:endParaRPr/>
          </a:p>
          <a:p>
            <a:pPr indent="-285750" lvl="0" marL="285750" marR="0" rtl="0" algn="just">
              <a:lnSpc>
                <a:spcPct val="119000"/>
              </a:lnSpc>
              <a:spcBef>
                <a:spcPts val="280"/>
              </a:spcBef>
              <a:spcAft>
                <a:spcPts val="0"/>
              </a:spcAft>
              <a:buClr>
                <a:srgbClr val="8197A6"/>
              </a:buClr>
              <a:buSzPts val="1400"/>
              <a:buFont typeface="Arial"/>
              <a:buChar char="•"/>
            </a:pPr>
            <a:r>
              <a:rPr b="1" i="0" lang="en-GB" sz="1400" u="none" cap="none" strike="noStrike">
                <a:solidFill>
                  <a:schemeClr val="dk2"/>
                </a:solidFill>
                <a:latin typeface="Arial"/>
                <a:ea typeface="Arial"/>
                <a:cs typeface="Arial"/>
                <a:sym typeface="Arial"/>
              </a:rPr>
              <a:t>Harmonized/Homogeneized/Fused Products :</a:t>
            </a:r>
            <a:endParaRPr/>
          </a:p>
          <a:p>
            <a:pPr indent="-88900" lvl="1" marL="781326" marR="0" rtl="0" algn="just">
              <a:lnSpc>
                <a:spcPct val="119000"/>
              </a:lnSpc>
              <a:spcBef>
                <a:spcPts val="280"/>
              </a:spcBef>
              <a:spcAft>
                <a:spcPts val="0"/>
              </a:spcAft>
              <a:buClr>
                <a:schemeClr val="accent1"/>
              </a:buClr>
              <a:buSzPts val="1400"/>
              <a:buFont typeface="Noto Sans Symbols"/>
              <a:buChar char="✔"/>
            </a:pPr>
            <a:r>
              <a:rPr b="0" i="0" lang="en-GB" sz="1400" u="none" cap="none" strike="noStrike">
                <a:solidFill>
                  <a:schemeClr val="dk2"/>
                </a:solidFill>
                <a:latin typeface="Arial"/>
                <a:ea typeface="Arial"/>
                <a:cs typeface="Arial"/>
                <a:sym typeface="Arial"/>
              </a:rPr>
              <a:t>Sen2Like &amp; HLS</a:t>
            </a:r>
            <a:endParaRPr b="1" i="0" sz="1400" u="none" cap="none" strike="noStrike">
              <a:solidFill>
                <a:schemeClr val="dk2"/>
              </a:solidFill>
              <a:latin typeface="Arial"/>
              <a:ea typeface="Arial"/>
              <a:cs typeface="Arial"/>
              <a:sym typeface="Arial"/>
            </a:endParaRPr>
          </a:p>
          <a:p>
            <a:pPr indent="0" lvl="1" marL="457200" marR="0" rtl="0" algn="just">
              <a:lnSpc>
                <a:spcPct val="119000"/>
              </a:lnSpc>
              <a:spcBef>
                <a:spcPts val="280"/>
              </a:spcBef>
              <a:spcAft>
                <a:spcPts val="0"/>
              </a:spcAft>
              <a:buClr>
                <a:schemeClr val="accent1"/>
              </a:buClr>
              <a:buSzPts val="1400"/>
              <a:buFont typeface="Verdana"/>
              <a:buNone/>
            </a:pPr>
            <a:r>
              <a:t/>
            </a:r>
            <a:endParaRPr b="0" i="0" sz="1400" u="none" cap="none" strike="noStrike">
              <a:solidFill>
                <a:schemeClr val="dk2"/>
              </a:solidFill>
              <a:latin typeface="Arial"/>
              <a:ea typeface="Arial"/>
              <a:cs typeface="Arial"/>
              <a:sym typeface="Arial"/>
            </a:endParaRPr>
          </a:p>
          <a:p>
            <a:pPr indent="0" lvl="0" marL="0" marR="0" rtl="0" algn="just">
              <a:lnSpc>
                <a:spcPct val="119000"/>
              </a:lnSpc>
              <a:spcBef>
                <a:spcPts val="280"/>
              </a:spcBef>
              <a:spcAft>
                <a:spcPts val="0"/>
              </a:spcAft>
              <a:buClr>
                <a:srgbClr val="8197A6"/>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just">
              <a:lnSpc>
                <a:spcPct val="119000"/>
              </a:lnSpc>
              <a:spcBef>
                <a:spcPts val="280"/>
              </a:spcBef>
              <a:spcAft>
                <a:spcPts val="0"/>
              </a:spcAft>
              <a:buClr>
                <a:srgbClr val="8197A6"/>
              </a:buClr>
              <a:buSzPts val="1400"/>
              <a:buFont typeface="Noto Sans Symbols"/>
              <a:buNone/>
            </a:pPr>
            <a:r>
              <a:t/>
            </a:r>
            <a:endParaRPr b="0" i="0" sz="1400" u="none" cap="none" strike="noStrike">
              <a:solidFill>
                <a:schemeClr val="dk2"/>
              </a:solidFill>
              <a:latin typeface="Arial"/>
              <a:ea typeface="Arial"/>
              <a:cs typeface="Arial"/>
              <a:sym typeface="Arial"/>
            </a:endParaRPr>
          </a:p>
          <a:p>
            <a:pPr indent="0" lvl="0" marL="0" marR="0" rtl="0" algn="just">
              <a:lnSpc>
                <a:spcPct val="119000"/>
              </a:lnSpc>
              <a:spcBef>
                <a:spcPts val="280"/>
              </a:spcBef>
              <a:spcAft>
                <a:spcPts val="0"/>
              </a:spcAft>
              <a:buClr>
                <a:srgbClr val="8197A6"/>
              </a:buClr>
              <a:buSzPts val="1400"/>
              <a:buFont typeface="Noto Sans Symbols"/>
              <a:buNone/>
            </a:pPr>
            <a:r>
              <a:t/>
            </a:r>
            <a:endParaRPr b="0" i="0" sz="1400" u="none" cap="none" strike="noStrike">
              <a:solidFill>
                <a:schemeClr val="dk2"/>
              </a:solidFill>
              <a:latin typeface="Arial"/>
              <a:ea typeface="Arial"/>
              <a:cs typeface="Arial"/>
              <a:sym typeface="Arial"/>
            </a:endParaRPr>
          </a:p>
          <a:p>
            <a:pPr indent="0" lvl="0" marL="0" marR="0" rtl="0" algn="just">
              <a:lnSpc>
                <a:spcPct val="119000"/>
              </a:lnSpc>
              <a:spcBef>
                <a:spcPts val="280"/>
              </a:spcBef>
              <a:spcAft>
                <a:spcPts val="0"/>
              </a:spcAft>
              <a:buClr>
                <a:srgbClr val="8197A6"/>
              </a:buClr>
              <a:buSzPts val="1400"/>
              <a:buFont typeface="Noto Sans Symbols"/>
              <a:buNone/>
            </a:pPr>
            <a:r>
              <a:t/>
            </a:r>
            <a:endParaRPr b="0" i="0" sz="1400" u="none" cap="none" strike="noStrike">
              <a:solidFill>
                <a:schemeClr val="dk2"/>
              </a:solidFill>
              <a:latin typeface="Arial"/>
              <a:ea typeface="Arial"/>
              <a:cs typeface="Arial"/>
              <a:sym typeface="Arial"/>
            </a:endParaRPr>
          </a:p>
        </p:txBody>
      </p:sp>
      <p:pic>
        <p:nvPicPr>
          <p:cNvPr descr="STATS_CE95.TIF" id="255" name="Google Shape;255;p31"/>
          <p:cNvPicPr preferRelativeResize="0"/>
          <p:nvPr/>
        </p:nvPicPr>
        <p:blipFill rotWithShape="1">
          <a:blip r:embed="rId3">
            <a:alphaModFix amt="65000"/>
          </a:blip>
          <a:srcRect b="0" l="0" r="0" t="0"/>
          <a:stretch/>
        </p:blipFill>
        <p:spPr>
          <a:xfrm>
            <a:off x="6585975" y="1105641"/>
            <a:ext cx="2287798" cy="1144418"/>
          </a:xfrm>
          <a:prstGeom prst="rect">
            <a:avLst/>
          </a:prstGeom>
          <a:noFill/>
          <a:ln cap="flat" cmpd="sng" w="9525">
            <a:solidFill>
              <a:schemeClr val="lt2"/>
            </a:solidFill>
            <a:prstDash val="solid"/>
            <a:round/>
            <a:headEnd len="sm" w="sm" type="none"/>
            <a:tailEnd len="sm" w="sm" type="none"/>
          </a:ln>
          <a:effectLst>
            <a:outerShdw blurRad="50800" rotWithShape="0" algn="tl" dir="2700000" dist="38100">
              <a:srgbClr val="000000">
                <a:alpha val="42745"/>
              </a:srgbClr>
            </a:outerShdw>
          </a:effectLst>
        </p:spPr>
      </p:pic>
      <p:pic>
        <p:nvPicPr>
          <p:cNvPr id="256" name="Google Shape;256;p31"/>
          <p:cNvPicPr preferRelativeResize="0"/>
          <p:nvPr/>
        </p:nvPicPr>
        <p:blipFill rotWithShape="1">
          <a:blip r:embed="rId4">
            <a:alphaModFix/>
          </a:blip>
          <a:srcRect b="0" l="0" r="0" t="0"/>
          <a:stretch/>
        </p:blipFill>
        <p:spPr>
          <a:xfrm>
            <a:off x="9030749" y="1058717"/>
            <a:ext cx="2788439" cy="1193735"/>
          </a:xfrm>
          <a:prstGeom prst="rect">
            <a:avLst/>
          </a:prstGeom>
          <a:noFill/>
          <a:ln cap="flat" cmpd="sng" w="9525">
            <a:solidFill>
              <a:srgbClr val="335E6E"/>
            </a:solidFill>
            <a:prstDash val="solid"/>
            <a:round/>
            <a:headEnd len="sm" w="sm" type="none"/>
            <a:tailEnd len="sm" w="sm" type="none"/>
          </a:ln>
          <a:effectLst>
            <a:outerShdw blurRad="50800" rotWithShape="0" algn="tl" dir="2700000" dist="38100">
              <a:srgbClr val="000000">
                <a:alpha val="42745"/>
              </a:srgbClr>
            </a:outerShdw>
          </a:effectLst>
        </p:spPr>
      </p:pic>
      <p:pic>
        <p:nvPicPr>
          <p:cNvPr id="257" name="Google Shape;257;p31"/>
          <p:cNvPicPr preferRelativeResize="0"/>
          <p:nvPr/>
        </p:nvPicPr>
        <p:blipFill rotWithShape="1">
          <a:blip r:embed="rId5">
            <a:alphaModFix/>
          </a:blip>
          <a:srcRect b="0" l="0" r="0" t="0"/>
          <a:stretch/>
        </p:blipFill>
        <p:spPr>
          <a:xfrm>
            <a:off x="6825904" y="2400648"/>
            <a:ext cx="1925686" cy="1174424"/>
          </a:xfrm>
          <a:prstGeom prst="rect">
            <a:avLst/>
          </a:prstGeom>
          <a:noFill/>
          <a:ln>
            <a:noFill/>
          </a:ln>
          <a:effectLst>
            <a:outerShdw blurRad="50800" rotWithShape="0" algn="tl" dir="2700000" dist="38100">
              <a:srgbClr val="000000">
                <a:alpha val="40000"/>
              </a:srgbClr>
            </a:outerShdw>
          </a:effectLst>
        </p:spPr>
      </p:pic>
      <p:pic>
        <p:nvPicPr>
          <p:cNvPr id="258" name="Google Shape;258;p31"/>
          <p:cNvPicPr preferRelativeResize="0"/>
          <p:nvPr/>
        </p:nvPicPr>
        <p:blipFill rotWithShape="1">
          <a:blip r:embed="rId6">
            <a:alphaModFix/>
          </a:blip>
          <a:srcRect b="0" l="0" r="0" t="0"/>
          <a:stretch/>
        </p:blipFill>
        <p:spPr>
          <a:xfrm>
            <a:off x="9312935" y="2155614"/>
            <a:ext cx="2296245" cy="1214679"/>
          </a:xfrm>
          <a:prstGeom prst="rect">
            <a:avLst/>
          </a:prstGeom>
          <a:noFill/>
          <a:ln>
            <a:noFill/>
          </a:ln>
          <a:effectLst>
            <a:outerShdw blurRad="50800" rotWithShape="0" algn="tl" dir="2700000" dist="38100">
              <a:srgbClr val="000000">
                <a:alpha val="42745"/>
              </a:srgbClr>
            </a:outerShdw>
          </a:effectLst>
        </p:spPr>
      </p:pic>
      <p:pic>
        <p:nvPicPr>
          <p:cNvPr descr="Using an integrating sphere" id="259" name="Google Shape;259;p31"/>
          <p:cNvPicPr preferRelativeResize="0"/>
          <p:nvPr/>
        </p:nvPicPr>
        <p:blipFill rotWithShape="1">
          <a:blip r:embed="rId7">
            <a:alphaModFix/>
          </a:blip>
          <a:srcRect b="0" l="0" r="0" t="0"/>
          <a:stretch/>
        </p:blipFill>
        <p:spPr>
          <a:xfrm>
            <a:off x="6960004" y="3692599"/>
            <a:ext cx="1657486" cy="1144418"/>
          </a:xfrm>
          <a:prstGeom prst="rect">
            <a:avLst/>
          </a:prstGeom>
          <a:noFill/>
          <a:ln>
            <a:noFill/>
          </a:ln>
        </p:spPr>
      </p:pic>
      <p:pic>
        <p:nvPicPr>
          <p:cNvPr id="260" name="Google Shape;260;p31"/>
          <p:cNvPicPr preferRelativeResize="0"/>
          <p:nvPr/>
        </p:nvPicPr>
        <p:blipFill rotWithShape="1">
          <a:blip r:embed="rId8">
            <a:alphaModFix/>
          </a:blip>
          <a:srcRect b="0" l="0" r="0" t="0"/>
          <a:stretch/>
        </p:blipFill>
        <p:spPr>
          <a:xfrm>
            <a:off x="8904029" y="3294934"/>
            <a:ext cx="3041880" cy="2729124"/>
          </a:xfrm>
          <a:prstGeom prst="rect">
            <a:avLst/>
          </a:prstGeom>
          <a:gradFill>
            <a:gsLst>
              <a:gs pos="0">
                <a:srgbClr val="6DC6E4"/>
              </a:gs>
              <a:gs pos="100000">
                <a:srgbClr val="9FF3FF"/>
              </a:gs>
            </a:gsLst>
            <a:lin ang="16200000" scaled="0"/>
          </a:gradFill>
          <a:ln cap="flat" cmpd="sng" w="9525">
            <a:solidFill>
              <a:srgbClr val="75BCD4"/>
            </a:solidFill>
            <a:prstDash val="solid"/>
            <a:round/>
            <a:headEnd len="sm" w="sm" type="none"/>
            <a:tailEnd len="sm" w="sm" type="none"/>
          </a:ln>
          <a:effectLst>
            <a:outerShdw blurRad="40000" rotWithShape="0" dir="5400000" dist="23000">
              <a:srgbClr val="000000">
                <a:alpha val="34901"/>
              </a:srgbClr>
            </a:outerShdw>
          </a:effectLst>
        </p:spPr>
      </p:pic>
      <p:pic>
        <p:nvPicPr>
          <p:cNvPr id="261" name="Google Shape;261;p31"/>
          <p:cNvPicPr preferRelativeResize="0"/>
          <p:nvPr/>
        </p:nvPicPr>
        <p:blipFill rotWithShape="1">
          <a:blip r:embed="rId9">
            <a:alphaModFix/>
          </a:blip>
          <a:srcRect b="0" l="0" r="0" t="0"/>
          <a:stretch/>
        </p:blipFill>
        <p:spPr>
          <a:xfrm>
            <a:off x="9312935" y="4659496"/>
            <a:ext cx="2393519" cy="1821409"/>
          </a:xfrm>
          <a:prstGeom prst="rect">
            <a:avLst/>
          </a:prstGeom>
          <a:noFill/>
          <a:ln cap="flat" cmpd="sng" w="9525">
            <a:solidFill>
              <a:srgbClr val="335E6E"/>
            </a:solidFill>
            <a:prstDash val="solid"/>
            <a:round/>
            <a:headEnd len="sm" w="sm" type="none"/>
            <a:tailEnd len="sm" w="sm" type="none"/>
          </a:ln>
          <a:effectLst>
            <a:outerShdw blurRad="50800" rotWithShape="0" algn="tl" dir="2700000" dist="38100">
              <a:srgbClr val="000000">
                <a:alpha val="42745"/>
              </a:srgbClr>
            </a:outerShdw>
          </a:effectLst>
        </p:spPr>
      </p:pic>
      <p:pic>
        <p:nvPicPr>
          <p:cNvPr id="262" name="Google Shape;262;p31"/>
          <p:cNvPicPr preferRelativeResize="0"/>
          <p:nvPr/>
        </p:nvPicPr>
        <p:blipFill rotWithShape="1">
          <a:blip r:embed="rId10">
            <a:alphaModFix/>
          </a:blip>
          <a:srcRect b="0" l="0" r="0" t="0"/>
          <a:stretch/>
        </p:blipFill>
        <p:spPr>
          <a:xfrm>
            <a:off x="3154703" y="5404996"/>
            <a:ext cx="2777053" cy="990097"/>
          </a:xfrm>
          <a:prstGeom prst="rect">
            <a:avLst/>
          </a:prstGeom>
          <a:noFill/>
          <a:ln cap="flat" cmpd="sng" w="9525">
            <a:solidFill>
              <a:srgbClr val="4D4F53"/>
            </a:solidFill>
            <a:prstDash val="solid"/>
            <a:round/>
            <a:headEnd len="sm" w="sm" type="none"/>
            <a:tailEnd len="sm" w="sm" type="none"/>
          </a:ln>
          <a:effectLst>
            <a:outerShdw blurRad="50800" rotWithShape="0" algn="tl" dir="2700000" dist="38100">
              <a:srgbClr val="000000">
                <a:alpha val="42745"/>
              </a:srgbClr>
            </a:outerShdw>
          </a:effectLst>
        </p:spPr>
      </p:pic>
      <p:pic>
        <p:nvPicPr>
          <p:cNvPr id="263" name="Google Shape;263;p31"/>
          <p:cNvPicPr preferRelativeResize="0"/>
          <p:nvPr/>
        </p:nvPicPr>
        <p:blipFill rotWithShape="1">
          <a:blip r:embed="rId11">
            <a:alphaModFix/>
          </a:blip>
          <a:srcRect b="0" l="0" r="0" t="0"/>
          <a:stretch/>
        </p:blipFill>
        <p:spPr>
          <a:xfrm>
            <a:off x="5903041" y="4897189"/>
            <a:ext cx="2816705" cy="1497904"/>
          </a:xfrm>
          <a:prstGeom prst="rect">
            <a:avLst/>
          </a:prstGeom>
          <a:noFill/>
          <a:ln cap="flat" cmpd="sng" w="9525">
            <a:solidFill>
              <a:srgbClr val="4D4F53"/>
            </a:solidFill>
            <a:prstDash val="solid"/>
            <a:round/>
            <a:headEnd len="sm" w="sm" type="none"/>
            <a:tailEnd len="sm" w="sm" type="none"/>
          </a:ln>
          <a:effectLst>
            <a:outerShdw blurRad="50800" rotWithShape="0" algn="tl" dir="2700000" dist="38100">
              <a:srgbClr val="000000">
                <a:alpha val="42745"/>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2"/>
          <p:cNvSpPr txBox="1"/>
          <p:nvPr>
            <p:ph type="title"/>
          </p:nvPr>
        </p:nvSpPr>
        <p:spPr>
          <a:xfrm>
            <a:off x="215411" y="139484"/>
            <a:ext cx="10081200" cy="584735"/>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SzPts val="1400"/>
              <a:buNone/>
            </a:pPr>
            <a:r>
              <a:rPr lang="en-GB" sz="3200">
                <a:solidFill>
                  <a:schemeClr val="lt1"/>
                </a:solidFill>
              </a:rPr>
              <a:t>Solutions / Free &amp; Open Data Policy</a:t>
            </a:r>
            <a:endParaRPr sz="3200">
              <a:solidFill>
                <a:schemeClr val="lt1"/>
              </a:solidFill>
            </a:endParaRPr>
          </a:p>
        </p:txBody>
      </p:sp>
      <p:pic>
        <p:nvPicPr>
          <p:cNvPr id="269" name="Google Shape;269;p32"/>
          <p:cNvPicPr preferRelativeResize="0"/>
          <p:nvPr/>
        </p:nvPicPr>
        <p:blipFill rotWithShape="1">
          <a:blip r:embed="rId3">
            <a:alphaModFix/>
          </a:blip>
          <a:srcRect b="0" l="0" r="0" t="0"/>
          <a:stretch/>
        </p:blipFill>
        <p:spPr>
          <a:xfrm>
            <a:off x="2087137" y="1126274"/>
            <a:ext cx="7772400" cy="5005952"/>
          </a:xfrm>
          <a:prstGeom prst="rect">
            <a:avLst/>
          </a:prstGeom>
          <a:noFill/>
          <a:ln cap="flat" cmpd="sng" w="9525">
            <a:solidFill>
              <a:schemeClr val="accent1"/>
            </a:solidFill>
            <a:prstDash val="solid"/>
            <a:round/>
            <a:headEnd len="sm" w="sm" type="none"/>
            <a:tailEnd len="sm" w="sm" type="none"/>
          </a:ln>
          <a:effectLst>
            <a:outerShdw blurRad="50800" rotWithShape="0" algn="tl" dir="2700000" dist="38100">
              <a:srgbClr val="000000">
                <a:alpha val="40000"/>
              </a:srgbClr>
            </a:outerShdw>
          </a:effectLst>
        </p:spPr>
      </p:pic>
      <p:sp>
        <p:nvSpPr>
          <p:cNvPr id="270" name="Google Shape;270;p32"/>
          <p:cNvSpPr txBox="1"/>
          <p:nvPr/>
        </p:nvSpPr>
        <p:spPr>
          <a:xfrm>
            <a:off x="2800814" y="6132226"/>
            <a:ext cx="680689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GB" sz="1400" u="sng" cap="none" strike="noStrike">
                <a:solidFill>
                  <a:srgbClr val="0070C0"/>
                </a:solidFill>
                <a:latin typeface="Arial"/>
                <a:ea typeface="Arial"/>
                <a:cs typeface="Arial"/>
                <a:sym typeface="Arial"/>
              </a:rPr>
              <a:t>https://sentinel.esa.int/documents/247904/690755/Sentinel_Data_Legal_Notice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3"/>
          <p:cNvSpPr txBox="1"/>
          <p:nvPr>
            <p:ph type="title"/>
          </p:nvPr>
        </p:nvSpPr>
        <p:spPr>
          <a:xfrm>
            <a:off x="176048" y="175939"/>
            <a:ext cx="9386800" cy="779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Conclusions and Outlook</a:t>
            </a:r>
            <a:endParaRPr/>
          </a:p>
        </p:txBody>
      </p:sp>
      <p:sp>
        <p:nvSpPr>
          <p:cNvPr id="276" name="Google Shape;276;p33"/>
          <p:cNvSpPr txBox="1"/>
          <p:nvPr>
            <p:ph idx="1" type="body"/>
          </p:nvPr>
        </p:nvSpPr>
        <p:spPr>
          <a:xfrm>
            <a:off x="233238" y="1223160"/>
            <a:ext cx="11725524" cy="4881376"/>
          </a:xfrm>
          <a:prstGeom prst="rect">
            <a:avLst/>
          </a:prstGeom>
          <a:noFill/>
          <a:ln>
            <a:noFill/>
          </a:ln>
        </p:spPr>
        <p:txBody>
          <a:bodyPr anchorCtr="0" anchor="t" bIns="45700" lIns="91425" spcFirstLastPara="1" rIns="91425" wrap="square" tIns="45700">
            <a:noAutofit/>
          </a:bodyPr>
          <a:lstStyle/>
          <a:p>
            <a:pPr indent="-342900" lvl="0" marL="503763" rtl="0" algn="just">
              <a:lnSpc>
                <a:spcPct val="115000"/>
              </a:lnSpc>
              <a:spcBef>
                <a:spcPts val="1067"/>
              </a:spcBef>
              <a:spcAft>
                <a:spcPts val="0"/>
              </a:spcAft>
              <a:buSzPts val="1700"/>
              <a:buFont typeface="Arial"/>
              <a:buChar char="•"/>
            </a:pPr>
            <a:r>
              <a:rPr lang="en-GB" sz="2200">
                <a:solidFill>
                  <a:schemeClr val="dk2"/>
                </a:solidFill>
                <a:latin typeface="Arial"/>
                <a:ea typeface="Arial"/>
                <a:cs typeface="Arial"/>
                <a:sym typeface="Arial"/>
              </a:rPr>
              <a:t>Clear need to move quickly towards effective interoperability to face the growing EO data volumes coming very soon.</a:t>
            </a:r>
            <a:endParaRPr/>
          </a:p>
          <a:p>
            <a:pPr indent="-234950" lvl="0" marL="503763" rtl="0" algn="just">
              <a:lnSpc>
                <a:spcPct val="115000"/>
              </a:lnSpc>
              <a:spcBef>
                <a:spcPts val="1067"/>
              </a:spcBef>
              <a:spcAft>
                <a:spcPts val="0"/>
              </a:spcAft>
              <a:buSzPts val="1700"/>
              <a:buFont typeface="Arial"/>
              <a:buNone/>
            </a:pPr>
            <a:r>
              <a:t/>
            </a:r>
            <a:endParaRPr sz="2200">
              <a:solidFill>
                <a:schemeClr val="dk2"/>
              </a:solidFill>
              <a:latin typeface="Arial"/>
              <a:ea typeface="Arial"/>
              <a:cs typeface="Arial"/>
              <a:sym typeface="Arial"/>
            </a:endParaRPr>
          </a:p>
          <a:p>
            <a:pPr indent="-342900" lvl="0" marL="503763" rtl="0" algn="just">
              <a:lnSpc>
                <a:spcPct val="115000"/>
              </a:lnSpc>
              <a:spcBef>
                <a:spcPts val="1067"/>
              </a:spcBef>
              <a:spcAft>
                <a:spcPts val="0"/>
              </a:spcAft>
              <a:buSzPts val="1700"/>
              <a:buFont typeface="Arial"/>
              <a:buChar char="•"/>
            </a:pPr>
            <a:r>
              <a:rPr lang="en-GB" sz="2200">
                <a:solidFill>
                  <a:schemeClr val="dk2"/>
                </a:solidFill>
                <a:latin typeface="Arial"/>
                <a:ea typeface="Arial"/>
                <a:cs typeface="Arial"/>
                <a:sym typeface="Arial"/>
              </a:rPr>
              <a:t>ESA is preparing interoperability ‘by design’ to face this challenge.</a:t>
            </a:r>
            <a:endParaRPr/>
          </a:p>
          <a:p>
            <a:pPr indent="-234950" lvl="0" marL="503763" rtl="0" algn="just">
              <a:lnSpc>
                <a:spcPct val="115000"/>
              </a:lnSpc>
              <a:spcBef>
                <a:spcPts val="1067"/>
              </a:spcBef>
              <a:spcAft>
                <a:spcPts val="0"/>
              </a:spcAft>
              <a:buSzPts val="1700"/>
              <a:buFont typeface="Arial"/>
              <a:buNone/>
            </a:pPr>
            <a:r>
              <a:t/>
            </a:r>
            <a:endParaRPr sz="2200">
              <a:solidFill>
                <a:schemeClr val="dk2"/>
              </a:solidFill>
              <a:latin typeface="Arial"/>
              <a:ea typeface="Arial"/>
              <a:cs typeface="Arial"/>
              <a:sym typeface="Arial"/>
            </a:endParaRPr>
          </a:p>
          <a:p>
            <a:pPr indent="-342900" lvl="0" marL="503763" rtl="0" algn="just">
              <a:lnSpc>
                <a:spcPct val="115000"/>
              </a:lnSpc>
              <a:spcBef>
                <a:spcPts val="1067"/>
              </a:spcBef>
              <a:spcAft>
                <a:spcPts val="0"/>
              </a:spcAft>
              <a:buSzPts val="1700"/>
              <a:buFont typeface="Arial"/>
              <a:buChar char="•"/>
            </a:pPr>
            <a:r>
              <a:rPr lang="en-GB" sz="2200">
                <a:solidFill>
                  <a:schemeClr val="dk2"/>
                </a:solidFill>
                <a:latin typeface="Arial"/>
                <a:ea typeface="Arial"/>
                <a:cs typeface="Arial"/>
                <a:sym typeface="Arial"/>
              </a:rPr>
              <a:t>A set of solutions is being implemented across ESA-managed programmes, including Open EO, STAC, Product Format Evolution, DGGS, CEOS-ARD and Data Policy.</a:t>
            </a:r>
            <a:endParaRPr sz="2200">
              <a:solidFill>
                <a:schemeClr val="dk2"/>
              </a:solidFill>
              <a:latin typeface="Arial"/>
              <a:ea typeface="Arial"/>
              <a:cs typeface="Arial"/>
              <a:sym typeface="Arial"/>
            </a:endParaRPr>
          </a:p>
          <a:p>
            <a:pPr indent="-234950" lvl="0" marL="503763" rtl="0" algn="just">
              <a:lnSpc>
                <a:spcPct val="115000"/>
              </a:lnSpc>
              <a:spcBef>
                <a:spcPts val="1067"/>
              </a:spcBef>
              <a:spcAft>
                <a:spcPts val="0"/>
              </a:spcAft>
              <a:buSzPts val="1700"/>
              <a:buFont typeface="Arial"/>
              <a:buNone/>
            </a:pPr>
            <a:r>
              <a:t/>
            </a:r>
            <a:endParaRPr sz="2200">
              <a:solidFill>
                <a:schemeClr val="dk2"/>
              </a:solidFill>
              <a:latin typeface="Arial"/>
              <a:ea typeface="Arial"/>
              <a:cs typeface="Arial"/>
              <a:sym typeface="Arial"/>
            </a:endParaRPr>
          </a:p>
          <a:p>
            <a:pPr indent="-342900" lvl="0" marL="503763" rtl="0" algn="just">
              <a:lnSpc>
                <a:spcPct val="115000"/>
              </a:lnSpc>
              <a:spcBef>
                <a:spcPts val="1067"/>
              </a:spcBef>
              <a:spcAft>
                <a:spcPts val="0"/>
              </a:spcAft>
              <a:buSzPts val="1700"/>
              <a:buFont typeface="Arial"/>
              <a:buChar char="•"/>
            </a:pPr>
            <a:r>
              <a:rPr lang="en-GB" sz="2200">
                <a:solidFill>
                  <a:schemeClr val="dk2"/>
                </a:solidFill>
                <a:latin typeface="Arial"/>
                <a:ea typeface="Arial"/>
                <a:cs typeface="Arial"/>
                <a:sym typeface="Arial"/>
              </a:rPr>
              <a:t>This improvement of interoperability is and will be performed considering similar efforts at European and International level.</a:t>
            </a:r>
            <a:endParaRPr/>
          </a:p>
          <a:p>
            <a:pPr indent="0" lvl="0" marL="160863" rtl="0" algn="just">
              <a:lnSpc>
                <a:spcPct val="115000"/>
              </a:lnSpc>
              <a:spcBef>
                <a:spcPts val="1067"/>
              </a:spcBef>
              <a:spcAft>
                <a:spcPts val="0"/>
              </a:spcAft>
              <a:buSzPts val="1700"/>
              <a:buNone/>
            </a:pPr>
            <a:r>
              <a:t/>
            </a:r>
            <a:endParaRPr sz="2200">
              <a:solidFill>
                <a:schemeClr val="dk2"/>
              </a:solidFill>
              <a:latin typeface="Arial"/>
              <a:ea typeface="Arial"/>
              <a:cs typeface="Arial"/>
              <a:sym typeface="Arial"/>
            </a:endParaRPr>
          </a:p>
          <a:p>
            <a:pPr indent="-234950" lvl="0" marL="503763" rtl="0" algn="just">
              <a:lnSpc>
                <a:spcPct val="115000"/>
              </a:lnSpc>
              <a:spcBef>
                <a:spcPts val="1067"/>
              </a:spcBef>
              <a:spcAft>
                <a:spcPts val="0"/>
              </a:spcAft>
              <a:buSzPts val="1700"/>
              <a:buFont typeface="Arial"/>
              <a:buNone/>
            </a:pPr>
            <a:r>
              <a:t/>
            </a:r>
            <a:endParaRPr sz="2200">
              <a:solidFill>
                <a:schemeClr val="dk2"/>
              </a:solidFill>
              <a:latin typeface="Arial"/>
              <a:ea typeface="Arial"/>
              <a:cs typeface="Arial"/>
              <a:sym typeface="Arial"/>
            </a:endParaRPr>
          </a:p>
          <a:p>
            <a:pPr indent="-234950" lvl="0" marL="503763" rtl="0" algn="just">
              <a:lnSpc>
                <a:spcPct val="115000"/>
              </a:lnSpc>
              <a:spcBef>
                <a:spcPts val="1067"/>
              </a:spcBef>
              <a:spcAft>
                <a:spcPts val="0"/>
              </a:spcAft>
              <a:buSzPts val="1700"/>
              <a:buFont typeface="Arial"/>
              <a:buNone/>
            </a:pPr>
            <a:r>
              <a:t/>
            </a:r>
            <a:endParaRPr sz="2200">
              <a:solidFill>
                <a:schemeClr val="dk2"/>
              </a:solidFill>
              <a:latin typeface="Arial"/>
              <a:ea typeface="Arial"/>
              <a:cs typeface="Arial"/>
              <a:sym typeface="Arial"/>
            </a:endParaRPr>
          </a:p>
          <a:p>
            <a:pPr indent="-234950" lvl="0" marL="503763" rtl="0" algn="just">
              <a:lnSpc>
                <a:spcPct val="115000"/>
              </a:lnSpc>
              <a:spcBef>
                <a:spcPts val="1067"/>
              </a:spcBef>
              <a:spcAft>
                <a:spcPts val="0"/>
              </a:spcAft>
              <a:buSzPts val="1700"/>
              <a:buFont typeface="Arial"/>
              <a:buNone/>
            </a:pPr>
            <a:r>
              <a:t/>
            </a:r>
            <a:endParaRPr sz="2200">
              <a:solidFill>
                <a:schemeClr val="dk2"/>
              </a:solidFill>
              <a:latin typeface="Arial"/>
              <a:ea typeface="Arial"/>
              <a:cs typeface="Arial"/>
              <a:sym typeface="Arial"/>
            </a:endParaRPr>
          </a:p>
          <a:p>
            <a:pPr indent="-234950" lvl="0" marL="503763" rtl="0" algn="just">
              <a:lnSpc>
                <a:spcPct val="115000"/>
              </a:lnSpc>
              <a:spcBef>
                <a:spcPts val="1067"/>
              </a:spcBef>
              <a:spcAft>
                <a:spcPts val="0"/>
              </a:spcAft>
              <a:buSzPts val="1700"/>
              <a:buFont typeface="Arial"/>
              <a:buNone/>
            </a:pPr>
            <a:r>
              <a:t/>
            </a:r>
            <a:endParaRPr sz="2200">
              <a:solidFill>
                <a:schemeClr val="dk2"/>
              </a:solidFill>
              <a:latin typeface="Arial"/>
              <a:ea typeface="Arial"/>
              <a:cs typeface="Arial"/>
              <a:sym typeface="Arial"/>
            </a:endParaRPr>
          </a:p>
          <a:p>
            <a:pPr indent="-234950" lvl="0" marL="503763" rtl="0" algn="just">
              <a:lnSpc>
                <a:spcPct val="115000"/>
              </a:lnSpc>
              <a:spcBef>
                <a:spcPts val="1067"/>
              </a:spcBef>
              <a:spcAft>
                <a:spcPts val="0"/>
              </a:spcAft>
              <a:buSzPts val="1700"/>
              <a:buFont typeface="Arial"/>
              <a:buNone/>
            </a:pPr>
            <a:r>
              <a:t/>
            </a:r>
            <a:endParaRPr sz="2200">
              <a:solidFill>
                <a:schemeClr val="dk2"/>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4"/>
          <p:cNvSpPr txBox="1"/>
          <p:nvPr>
            <p:ph type="title"/>
          </p:nvPr>
        </p:nvSpPr>
        <p:spPr>
          <a:xfrm>
            <a:off x="176047" y="11665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7500"/>
              <a:t>Thank you!</a:t>
            </a:r>
            <a:endParaRPr sz="7500"/>
          </a:p>
          <a:p>
            <a:pPr indent="0" lvl="0" marL="0" rtl="0" algn="l">
              <a:lnSpc>
                <a:spcPct val="90000"/>
              </a:lnSpc>
              <a:spcBef>
                <a:spcPts val="0"/>
              </a:spcBef>
              <a:spcAft>
                <a:spcPts val="0"/>
              </a:spcAft>
              <a:buClr>
                <a:schemeClr val="lt1"/>
              </a:buClr>
              <a:buSzPts val="8000"/>
              <a:buFont typeface="Arial"/>
              <a:buNone/>
            </a:pPr>
            <a:r>
              <a:t/>
            </a:r>
            <a:endParaRPr sz="7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0"/>
          <p:cNvPicPr preferRelativeResize="0"/>
          <p:nvPr/>
        </p:nvPicPr>
        <p:blipFill rotWithShape="1">
          <a:blip r:embed="rId3">
            <a:alphaModFix/>
          </a:blip>
          <a:srcRect b="0" l="0" r="0" t="0"/>
          <a:stretch/>
        </p:blipFill>
        <p:spPr>
          <a:xfrm>
            <a:off x="1" y="25455"/>
            <a:ext cx="12158753" cy="6839299"/>
          </a:xfrm>
          <a:prstGeom prst="rect">
            <a:avLst/>
          </a:prstGeom>
          <a:noFill/>
          <a:ln>
            <a:noFill/>
          </a:ln>
        </p:spPr>
      </p:pic>
      <p:grpSp>
        <p:nvGrpSpPr>
          <p:cNvPr id="89" name="Google Shape;89;p10"/>
          <p:cNvGrpSpPr/>
          <p:nvPr/>
        </p:nvGrpSpPr>
        <p:grpSpPr>
          <a:xfrm>
            <a:off x="212456" y="6531096"/>
            <a:ext cx="8868593" cy="146315"/>
            <a:chOff x="172269" y="6621494"/>
            <a:chExt cx="6826666" cy="111519"/>
          </a:xfrm>
        </p:grpSpPr>
        <p:pic>
          <p:nvPicPr>
            <p:cNvPr descr="at.png" id="90" name="Google Shape;90;p10"/>
            <p:cNvPicPr preferRelativeResize="0"/>
            <p:nvPr/>
          </p:nvPicPr>
          <p:blipFill rotWithShape="1">
            <a:blip r:embed="rId4">
              <a:alphaModFix/>
            </a:blip>
            <a:srcRect b="0" l="0" r="0" t="0"/>
            <a:stretch/>
          </p:blipFill>
          <p:spPr>
            <a:xfrm>
              <a:off x="172269" y="6624669"/>
              <a:ext cx="163906" cy="108344"/>
            </a:xfrm>
            <a:prstGeom prst="rect">
              <a:avLst/>
            </a:prstGeom>
            <a:noFill/>
            <a:ln>
              <a:noFill/>
            </a:ln>
          </p:spPr>
        </p:pic>
        <p:pic>
          <p:nvPicPr>
            <p:cNvPr descr="be.png" id="91" name="Google Shape;91;p10"/>
            <p:cNvPicPr preferRelativeResize="0"/>
            <p:nvPr/>
          </p:nvPicPr>
          <p:blipFill rotWithShape="1">
            <a:blip r:embed="rId5">
              <a:alphaModFix/>
            </a:blip>
            <a:srcRect b="0" l="0" r="0" t="0"/>
            <a:stretch/>
          </p:blipFill>
          <p:spPr>
            <a:xfrm>
              <a:off x="450797" y="6624669"/>
              <a:ext cx="163906" cy="108344"/>
            </a:xfrm>
            <a:prstGeom prst="rect">
              <a:avLst/>
            </a:prstGeom>
            <a:noFill/>
            <a:ln>
              <a:noFill/>
            </a:ln>
          </p:spPr>
        </p:pic>
        <p:pic>
          <p:nvPicPr>
            <p:cNvPr descr="ca.png" id="92" name="Google Shape;92;p10"/>
            <p:cNvPicPr preferRelativeResize="0"/>
            <p:nvPr/>
          </p:nvPicPr>
          <p:blipFill rotWithShape="1">
            <a:blip r:embed="rId6">
              <a:alphaModFix/>
            </a:blip>
            <a:srcRect b="0" l="0" r="0" t="0"/>
            <a:stretch/>
          </p:blipFill>
          <p:spPr>
            <a:xfrm>
              <a:off x="6835029" y="6621494"/>
              <a:ext cx="163906" cy="108344"/>
            </a:xfrm>
            <a:prstGeom prst="rect">
              <a:avLst/>
            </a:prstGeom>
            <a:noFill/>
            <a:ln>
              <a:noFill/>
            </a:ln>
          </p:spPr>
        </p:pic>
        <p:pic>
          <p:nvPicPr>
            <p:cNvPr descr="ch.png" id="93" name="Google Shape;93;p10"/>
            <p:cNvPicPr preferRelativeResize="0"/>
            <p:nvPr/>
          </p:nvPicPr>
          <p:blipFill rotWithShape="1">
            <a:blip r:embed="rId7">
              <a:alphaModFix/>
            </a:blip>
            <a:srcRect b="0" l="0" r="0" t="0"/>
            <a:stretch/>
          </p:blipFill>
          <p:spPr>
            <a:xfrm>
              <a:off x="5755667" y="6624669"/>
              <a:ext cx="163906" cy="108344"/>
            </a:xfrm>
            <a:prstGeom prst="rect">
              <a:avLst/>
            </a:prstGeom>
            <a:noFill/>
            <a:ln>
              <a:noFill/>
            </a:ln>
          </p:spPr>
        </p:pic>
        <p:pic>
          <p:nvPicPr>
            <p:cNvPr descr="cz.png" id="94" name="Google Shape;94;p10"/>
            <p:cNvPicPr preferRelativeResize="0"/>
            <p:nvPr/>
          </p:nvPicPr>
          <p:blipFill rotWithShape="1">
            <a:blip r:embed="rId8">
              <a:alphaModFix/>
            </a:blip>
            <a:srcRect b="0" l="0" r="0" t="0"/>
            <a:stretch/>
          </p:blipFill>
          <p:spPr>
            <a:xfrm>
              <a:off x="731531" y="6624669"/>
              <a:ext cx="163906" cy="108344"/>
            </a:xfrm>
            <a:prstGeom prst="rect">
              <a:avLst/>
            </a:prstGeom>
            <a:noFill/>
            <a:ln>
              <a:noFill/>
            </a:ln>
          </p:spPr>
        </p:pic>
        <p:pic>
          <p:nvPicPr>
            <p:cNvPr descr="de.png" id="95" name="Google Shape;95;p10"/>
            <p:cNvPicPr preferRelativeResize="0"/>
            <p:nvPr/>
          </p:nvPicPr>
          <p:blipFill rotWithShape="1">
            <a:blip r:embed="rId9">
              <a:alphaModFix/>
            </a:blip>
            <a:srcRect b="0" l="0" r="0" t="0"/>
            <a:stretch/>
          </p:blipFill>
          <p:spPr>
            <a:xfrm>
              <a:off x="2130472" y="6624669"/>
              <a:ext cx="163906" cy="108344"/>
            </a:xfrm>
            <a:prstGeom prst="rect">
              <a:avLst/>
            </a:prstGeom>
            <a:noFill/>
            <a:ln>
              <a:noFill/>
            </a:ln>
          </p:spPr>
        </p:pic>
        <p:pic>
          <p:nvPicPr>
            <p:cNvPr descr="dk.png" id="96" name="Google Shape;96;p10"/>
            <p:cNvPicPr preferRelativeResize="0"/>
            <p:nvPr/>
          </p:nvPicPr>
          <p:blipFill rotWithShape="1">
            <a:blip r:embed="rId10">
              <a:alphaModFix/>
            </a:blip>
            <a:srcRect b="0" l="0" r="0" t="0"/>
            <a:stretch/>
          </p:blipFill>
          <p:spPr>
            <a:xfrm>
              <a:off x="1009766" y="6624669"/>
              <a:ext cx="163906" cy="108344"/>
            </a:xfrm>
            <a:prstGeom prst="rect">
              <a:avLst/>
            </a:prstGeom>
            <a:noFill/>
            <a:ln>
              <a:noFill/>
            </a:ln>
          </p:spPr>
        </p:pic>
        <p:pic>
          <p:nvPicPr>
            <p:cNvPr descr="ee.png" id="97" name="Google Shape;97;p10"/>
            <p:cNvPicPr preferRelativeResize="0"/>
            <p:nvPr/>
          </p:nvPicPr>
          <p:blipFill rotWithShape="1">
            <a:blip r:embed="rId11">
              <a:alphaModFix/>
            </a:blip>
            <a:srcRect b="0" l="0" r="0" t="0"/>
            <a:stretch/>
          </p:blipFill>
          <p:spPr>
            <a:xfrm>
              <a:off x="1288298" y="6624669"/>
              <a:ext cx="163906" cy="108344"/>
            </a:xfrm>
            <a:prstGeom prst="rect">
              <a:avLst/>
            </a:prstGeom>
            <a:noFill/>
            <a:ln>
              <a:noFill/>
            </a:ln>
          </p:spPr>
        </p:pic>
        <p:pic>
          <p:nvPicPr>
            <p:cNvPr descr="es.png" id="98" name="Google Shape;98;p10"/>
            <p:cNvPicPr preferRelativeResize="0"/>
            <p:nvPr/>
          </p:nvPicPr>
          <p:blipFill rotWithShape="1">
            <a:blip r:embed="rId12">
              <a:alphaModFix/>
            </a:blip>
            <a:srcRect b="0" l="0" r="0" t="0"/>
            <a:stretch/>
          </p:blipFill>
          <p:spPr>
            <a:xfrm>
              <a:off x="5197147" y="6624669"/>
              <a:ext cx="163906" cy="108344"/>
            </a:xfrm>
            <a:prstGeom prst="rect">
              <a:avLst/>
            </a:prstGeom>
            <a:noFill/>
            <a:ln>
              <a:noFill/>
            </a:ln>
          </p:spPr>
        </p:pic>
        <p:pic>
          <p:nvPicPr>
            <p:cNvPr descr="fi.png" id="99" name="Google Shape;99;p10"/>
            <p:cNvPicPr preferRelativeResize="0"/>
            <p:nvPr/>
          </p:nvPicPr>
          <p:blipFill rotWithShape="1">
            <a:blip r:embed="rId13">
              <a:alphaModFix/>
            </a:blip>
            <a:srcRect b="0" l="0" r="0" t="0"/>
            <a:stretch/>
          </p:blipFill>
          <p:spPr>
            <a:xfrm>
              <a:off x="1571956" y="6624669"/>
              <a:ext cx="163906" cy="108344"/>
            </a:xfrm>
            <a:prstGeom prst="rect">
              <a:avLst/>
            </a:prstGeom>
            <a:noFill/>
            <a:ln>
              <a:noFill/>
            </a:ln>
          </p:spPr>
        </p:pic>
        <p:pic>
          <p:nvPicPr>
            <p:cNvPr descr="fr.png" id="100" name="Google Shape;100;p10"/>
            <p:cNvPicPr preferRelativeResize="0"/>
            <p:nvPr/>
          </p:nvPicPr>
          <p:blipFill rotWithShape="1">
            <a:blip r:embed="rId14">
              <a:alphaModFix/>
            </a:blip>
            <a:srcRect b="0" l="0" r="0" t="0"/>
            <a:stretch/>
          </p:blipFill>
          <p:spPr>
            <a:xfrm>
              <a:off x="1849315" y="6624669"/>
              <a:ext cx="163906" cy="108344"/>
            </a:xfrm>
            <a:prstGeom prst="rect">
              <a:avLst/>
            </a:prstGeom>
            <a:noFill/>
            <a:ln>
              <a:noFill/>
            </a:ln>
          </p:spPr>
        </p:pic>
        <p:pic>
          <p:nvPicPr>
            <p:cNvPr descr="gr.png" id="101" name="Google Shape;101;p10"/>
            <p:cNvPicPr preferRelativeResize="0"/>
            <p:nvPr/>
          </p:nvPicPr>
          <p:blipFill rotWithShape="1">
            <a:blip r:embed="rId15">
              <a:alphaModFix/>
            </a:blip>
            <a:srcRect b="0" l="0" r="0" t="0"/>
            <a:stretch/>
          </p:blipFill>
          <p:spPr>
            <a:xfrm>
              <a:off x="2407833" y="6624669"/>
              <a:ext cx="163906" cy="108344"/>
            </a:xfrm>
            <a:prstGeom prst="rect">
              <a:avLst/>
            </a:prstGeom>
            <a:noFill/>
            <a:ln>
              <a:noFill/>
            </a:ln>
          </p:spPr>
        </p:pic>
        <p:pic>
          <p:nvPicPr>
            <p:cNvPr descr="hu.png" id="102" name="Google Shape;102;p10"/>
            <p:cNvPicPr preferRelativeResize="0"/>
            <p:nvPr/>
          </p:nvPicPr>
          <p:blipFill rotWithShape="1">
            <a:blip r:embed="rId16">
              <a:alphaModFix/>
            </a:blip>
            <a:srcRect b="0" l="0" r="0" t="0"/>
            <a:stretch/>
          </p:blipFill>
          <p:spPr>
            <a:xfrm>
              <a:off x="2685195" y="6624669"/>
              <a:ext cx="163906" cy="108344"/>
            </a:xfrm>
            <a:prstGeom prst="rect">
              <a:avLst/>
            </a:prstGeom>
            <a:noFill/>
            <a:ln>
              <a:noFill/>
            </a:ln>
          </p:spPr>
        </p:pic>
        <p:pic>
          <p:nvPicPr>
            <p:cNvPr descr="ie.png" id="103" name="Google Shape;103;p10"/>
            <p:cNvPicPr preferRelativeResize="0"/>
            <p:nvPr/>
          </p:nvPicPr>
          <p:blipFill rotWithShape="1">
            <a:blip r:embed="rId17">
              <a:alphaModFix/>
            </a:blip>
            <a:srcRect b="0" l="0" r="0" t="0"/>
            <a:stretch/>
          </p:blipFill>
          <p:spPr>
            <a:xfrm>
              <a:off x="2962555" y="6624669"/>
              <a:ext cx="163906" cy="108344"/>
            </a:xfrm>
            <a:prstGeom prst="rect">
              <a:avLst/>
            </a:prstGeom>
            <a:noFill/>
            <a:ln>
              <a:noFill/>
            </a:ln>
          </p:spPr>
        </p:pic>
        <p:pic>
          <p:nvPicPr>
            <p:cNvPr descr="it.png" id="104" name="Google Shape;104;p10"/>
            <p:cNvPicPr preferRelativeResize="0"/>
            <p:nvPr/>
          </p:nvPicPr>
          <p:blipFill rotWithShape="1">
            <a:blip r:embed="rId18">
              <a:alphaModFix/>
            </a:blip>
            <a:srcRect b="0" l="0" r="0" t="0"/>
            <a:stretch/>
          </p:blipFill>
          <p:spPr>
            <a:xfrm>
              <a:off x="3239913" y="6624669"/>
              <a:ext cx="163906" cy="108344"/>
            </a:xfrm>
            <a:prstGeom prst="rect">
              <a:avLst/>
            </a:prstGeom>
            <a:noFill/>
            <a:ln>
              <a:noFill/>
            </a:ln>
          </p:spPr>
        </p:pic>
        <p:pic>
          <p:nvPicPr>
            <p:cNvPr descr="lu.png" id="105" name="Google Shape;105;p10"/>
            <p:cNvPicPr preferRelativeResize="0"/>
            <p:nvPr/>
          </p:nvPicPr>
          <p:blipFill rotWithShape="1">
            <a:blip r:embed="rId19">
              <a:alphaModFix/>
            </a:blip>
            <a:srcRect b="0" l="0" r="0" t="0"/>
            <a:stretch/>
          </p:blipFill>
          <p:spPr>
            <a:xfrm>
              <a:off x="3518472" y="6624669"/>
              <a:ext cx="163906" cy="108344"/>
            </a:xfrm>
            <a:prstGeom prst="rect">
              <a:avLst/>
            </a:prstGeom>
            <a:noFill/>
            <a:ln>
              <a:noFill/>
            </a:ln>
          </p:spPr>
        </p:pic>
        <p:pic>
          <p:nvPicPr>
            <p:cNvPr descr="nl.png" id="106" name="Google Shape;106;p10"/>
            <p:cNvPicPr preferRelativeResize="0"/>
            <p:nvPr/>
          </p:nvPicPr>
          <p:blipFill rotWithShape="1">
            <a:blip r:embed="rId20">
              <a:alphaModFix/>
            </a:blip>
            <a:srcRect b="0" l="0" r="0" t="0"/>
            <a:stretch/>
          </p:blipFill>
          <p:spPr>
            <a:xfrm>
              <a:off x="3799629" y="6624669"/>
              <a:ext cx="163906" cy="108344"/>
            </a:xfrm>
            <a:prstGeom prst="rect">
              <a:avLst/>
            </a:prstGeom>
            <a:noFill/>
            <a:ln>
              <a:noFill/>
            </a:ln>
          </p:spPr>
        </p:pic>
        <p:pic>
          <p:nvPicPr>
            <p:cNvPr descr="no.png" id="107" name="Google Shape;107;p10"/>
            <p:cNvPicPr preferRelativeResize="0"/>
            <p:nvPr/>
          </p:nvPicPr>
          <p:blipFill rotWithShape="1">
            <a:blip r:embed="rId21">
              <a:alphaModFix/>
            </a:blip>
            <a:srcRect b="0" l="0" r="0" t="0"/>
            <a:stretch/>
          </p:blipFill>
          <p:spPr>
            <a:xfrm>
              <a:off x="4083387" y="6624669"/>
              <a:ext cx="163906" cy="108344"/>
            </a:xfrm>
            <a:prstGeom prst="rect">
              <a:avLst/>
            </a:prstGeom>
            <a:noFill/>
            <a:ln>
              <a:noFill/>
            </a:ln>
          </p:spPr>
        </p:pic>
        <p:pic>
          <p:nvPicPr>
            <p:cNvPr descr="pl.png" id="108" name="Google Shape;108;p10"/>
            <p:cNvPicPr preferRelativeResize="0"/>
            <p:nvPr/>
          </p:nvPicPr>
          <p:blipFill rotWithShape="1">
            <a:blip r:embed="rId22">
              <a:alphaModFix/>
            </a:blip>
            <a:srcRect b="0" l="0" r="0" t="0"/>
            <a:stretch/>
          </p:blipFill>
          <p:spPr>
            <a:xfrm>
              <a:off x="4359447" y="6624669"/>
              <a:ext cx="163906" cy="108344"/>
            </a:xfrm>
            <a:prstGeom prst="rect">
              <a:avLst/>
            </a:prstGeom>
            <a:noFill/>
            <a:ln>
              <a:noFill/>
            </a:ln>
          </p:spPr>
        </p:pic>
        <p:pic>
          <p:nvPicPr>
            <p:cNvPr descr="pt.png" id="109" name="Google Shape;109;p10"/>
            <p:cNvPicPr preferRelativeResize="0"/>
            <p:nvPr/>
          </p:nvPicPr>
          <p:blipFill rotWithShape="1">
            <a:blip r:embed="rId23">
              <a:alphaModFix/>
            </a:blip>
            <a:srcRect b="0" l="0" r="0" t="0"/>
            <a:stretch/>
          </p:blipFill>
          <p:spPr>
            <a:xfrm>
              <a:off x="4639303" y="6624669"/>
              <a:ext cx="163906" cy="108344"/>
            </a:xfrm>
            <a:prstGeom prst="rect">
              <a:avLst/>
            </a:prstGeom>
            <a:noFill/>
            <a:ln>
              <a:noFill/>
            </a:ln>
          </p:spPr>
        </p:pic>
        <p:pic>
          <p:nvPicPr>
            <p:cNvPr descr="ro.png" id="110" name="Google Shape;110;p10"/>
            <p:cNvPicPr preferRelativeResize="0"/>
            <p:nvPr/>
          </p:nvPicPr>
          <p:blipFill rotWithShape="1">
            <a:blip r:embed="rId24">
              <a:alphaModFix/>
            </a:blip>
            <a:srcRect b="0" l="0" r="0" t="0"/>
            <a:stretch/>
          </p:blipFill>
          <p:spPr>
            <a:xfrm>
              <a:off x="4920460" y="6624669"/>
              <a:ext cx="163906" cy="108344"/>
            </a:xfrm>
            <a:prstGeom prst="rect">
              <a:avLst/>
            </a:prstGeom>
            <a:noFill/>
            <a:ln>
              <a:noFill/>
            </a:ln>
          </p:spPr>
        </p:pic>
        <p:pic>
          <p:nvPicPr>
            <p:cNvPr descr="se.png" id="111" name="Google Shape;111;p10"/>
            <p:cNvPicPr preferRelativeResize="0"/>
            <p:nvPr/>
          </p:nvPicPr>
          <p:blipFill rotWithShape="1">
            <a:blip r:embed="rId25">
              <a:alphaModFix/>
            </a:blip>
            <a:srcRect b="0" l="0" r="0" t="0"/>
            <a:stretch/>
          </p:blipFill>
          <p:spPr>
            <a:xfrm>
              <a:off x="5475801" y="6624669"/>
              <a:ext cx="163906" cy="108344"/>
            </a:xfrm>
            <a:prstGeom prst="rect">
              <a:avLst/>
            </a:prstGeom>
            <a:noFill/>
            <a:ln>
              <a:noFill/>
            </a:ln>
          </p:spPr>
        </p:pic>
        <p:pic>
          <p:nvPicPr>
            <p:cNvPr descr="uk.png" id="112" name="Google Shape;112;p10"/>
            <p:cNvPicPr preferRelativeResize="0"/>
            <p:nvPr/>
          </p:nvPicPr>
          <p:blipFill rotWithShape="1">
            <a:blip r:embed="rId26">
              <a:alphaModFix/>
            </a:blip>
            <a:srcRect b="0" l="0" r="0" t="0"/>
            <a:stretch/>
          </p:blipFill>
          <p:spPr>
            <a:xfrm>
              <a:off x="6030535" y="6624669"/>
              <a:ext cx="163906" cy="108344"/>
            </a:xfrm>
            <a:prstGeom prst="rect">
              <a:avLst/>
            </a:prstGeom>
            <a:noFill/>
            <a:ln>
              <a:noFill/>
            </a:ln>
          </p:spPr>
        </p:pic>
        <p:pic>
          <p:nvPicPr>
            <p:cNvPr descr="si.png" id="113" name="Google Shape;113;p10"/>
            <p:cNvPicPr preferRelativeResize="0"/>
            <p:nvPr/>
          </p:nvPicPr>
          <p:blipFill rotWithShape="1">
            <a:blip r:embed="rId27">
              <a:alphaModFix/>
            </a:blip>
            <a:srcRect b="0" l="0" r="0" t="0"/>
            <a:stretch/>
          </p:blipFill>
          <p:spPr>
            <a:xfrm>
              <a:off x="6435327" y="6623401"/>
              <a:ext cx="163385" cy="108000"/>
            </a:xfrm>
            <a:prstGeom prst="rect">
              <a:avLst/>
            </a:prstGeom>
            <a:noFill/>
            <a:ln>
              <a:noFill/>
            </a:ln>
          </p:spPr>
        </p:pic>
      </p:grpSp>
      <p:sp>
        <p:nvSpPr>
          <p:cNvPr id="114" name="Google Shape;114;p10"/>
          <p:cNvSpPr txBox="1"/>
          <p:nvPr/>
        </p:nvSpPr>
        <p:spPr>
          <a:xfrm>
            <a:off x="67893" y="6224158"/>
            <a:ext cx="4600609" cy="306983"/>
          </a:xfrm>
          <a:prstGeom prst="rect">
            <a:avLst/>
          </a:prstGeom>
          <a:noFill/>
          <a:ln>
            <a:noFill/>
          </a:ln>
        </p:spPr>
        <p:txBody>
          <a:bodyPr anchorCtr="0" anchor="t" bIns="60775" lIns="121575" spcFirstLastPara="1" rIns="121575" wrap="square" tIns="60775">
            <a:spAutoFit/>
          </a:bodyPr>
          <a:lstStyle/>
          <a:p>
            <a:pPr indent="0" lvl="0" marL="0" marR="0" rtl="0" algn="l">
              <a:lnSpc>
                <a:spcPct val="100000"/>
              </a:lnSpc>
              <a:spcBef>
                <a:spcPts val="0"/>
              </a:spcBef>
              <a:spcAft>
                <a:spcPts val="0"/>
              </a:spcAft>
              <a:buNone/>
            </a:pPr>
            <a:r>
              <a:rPr b="0" i="0" lang="en-GB" sz="1197" u="none" cap="none" strike="noStrike">
                <a:solidFill>
                  <a:schemeClr val="lt1"/>
                </a:solidFill>
                <a:latin typeface="Arial"/>
                <a:ea typeface="Arial"/>
                <a:cs typeface="Arial"/>
                <a:sym typeface="Arial"/>
              </a:rPr>
              <a:t>ESA UNCLASSIFIED – For Official Use </a:t>
            </a:r>
            <a:endParaRPr/>
          </a:p>
        </p:txBody>
      </p:sp>
      <p:sp>
        <p:nvSpPr>
          <p:cNvPr id="115" name="Google Shape;115;p10"/>
          <p:cNvSpPr txBox="1"/>
          <p:nvPr/>
        </p:nvSpPr>
        <p:spPr>
          <a:xfrm>
            <a:off x="9803376" y="6425413"/>
            <a:ext cx="2218821" cy="306983"/>
          </a:xfrm>
          <a:prstGeom prst="rect">
            <a:avLst/>
          </a:prstGeom>
          <a:noFill/>
          <a:ln>
            <a:noFill/>
          </a:ln>
        </p:spPr>
        <p:txBody>
          <a:bodyPr anchorCtr="0" anchor="t" bIns="60775" lIns="121575" spcFirstLastPara="1" rIns="121575" wrap="square" tIns="60775">
            <a:spAutoFit/>
          </a:bodyPr>
          <a:lstStyle/>
          <a:p>
            <a:pPr indent="0" lvl="0" marL="0" marR="0" rtl="0" algn="r">
              <a:lnSpc>
                <a:spcPct val="100000"/>
              </a:lnSpc>
              <a:spcBef>
                <a:spcPts val="0"/>
              </a:spcBef>
              <a:spcAft>
                <a:spcPts val="0"/>
              </a:spcAft>
              <a:buNone/>
            </a:pPr>
            <a:r>
              <a:rPr b="1" i="0" lang="en-GB" sz="1197" u="none" cap="none" strike="noStrike">
                <a:solidFill>
                  <a:schemeClr val="lt1"/>
                </a:solidFill>
                <a:latin typeface="Arial"/>
                <a:ea typeface="Arial"/>
                <a:cs typeface="Arial"/>
                <a:sym typeface="Arial"/>
              </a:rPr>
              <a:t>European Space Agency</a:t>
            </a:r>
            <a:endParaRPr/>
          </a:p>
        </p:txBody>
      </p:sp>
      <p:pic>
        <p:nvPicPr>
          <p:cNvPr id="116" name="Google Shape;116;p10"/>
          <p:cNvPicPr preferRelativeResize="0"/>
          <p:nvPr/>
        </p:nvPicPr>
        <p:blipFill rotWithShape="1">
          <a:blip r:embed="rId28">
            <a:alphaModFix/>
          </a:blip>
          <a:srcRect b="75711" l="81825" r="3881" t="14296"/>
          <a:stretch/>
        </p:blipFill>
        <p:spPr>
          <a:xfrm>
            <a:off x="10309332" y="387547"/>
            <a:ext cx="1737955" cy="683376"/>
          </a:xfrm>
          <a:prstGeom prst="rect">
            <a:avLst/>
          </a:prstGeom>
          <a:noFill/>
          <a:ln>
            <a:noFill/>
          </a:ln>
        </p:spPr>
      </p:pic>
      <p:pic>
        <p:nvPicPr>
          <p:cNvPr id="117" name="Google Shape;117;p10"/>
          <p:cNvPicPr preferRelativeResize="0"/>
          <p:nvPr/>
        </p:nvPicPr>
        <p:blipFill rotWithShape="1">
          <a:blip r:embed="rId29">
            <a:alphaModFix/>
          </a:blip>
          <a:srcRect b="28993" l="16733" r="16294" t="28956"/>
          <a:stretch/>
        </p:blipFill>
        <p:spPr>
          <a:xfrm>
            <a:off x="10689308" y="130939"/>
            <a:ext cx="1405869" cy="553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Tomorrow - 2030</a:t>
            </a:r>
            <a:endParaRPr/>
          </a:p>
        </p:txBody>
      </p:sp>
      <p:sp>
        <p:nvSpPr>
          <p:cNvPr id="123" name="Google Shape;123;p11"/>
          <p:cNvSpPr txBox="1"/>
          <p:nvPr/>
        </p:nvSpPr>
        <p:spPr>
          <a:xfrm>
            <a:off x="710609" y="1118227"/>
            <a:ext cx="10770782" cy="170296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rgbClr val="000000"/>
              </a:buClr>
              <a:buSzPts val="1800"/>
              <a:buFont typeface="Arial"/>
              <a:buChar char="•"/>
            </a:pPr>
            <a:r>
              <a:rPr b="0" i="0" lang="en-GB" sz="1800" u="none" cap="none" strike="noStrike">
                <a:solidFill>
                  <a:schemeClr val="dk2"/>
                </a:solidFill>
                <a:latin typeface="Arial"/>
                <a:ea typeface="Arial"/>
                <a:cs typeface="Arial"/>
                <a:sym typeface="Arial"/>
              </a:rPr>
              <a:t>Copernicus ESA operations will include 6 new Sentinel missions and more than double the number of satellites in operations.</a:t>
            </a:r>
            <a:endParaRPr b="0" i="0" sz="1800" u="none" cap="none" strike="noStrike">
              <a:solidFill>
                <a:schemeClr val="dk2"/>
              </a:solidFill>
              <a:latin typeface="Arial"/>
              <a:ea typeface="Arial"/>
              <a:cs typeface="Arial"/>
              <a:sym typeface="Arial"/>
            </a:endParaRPr>
          </a:p>
          <a:p>
            <a:pPr indent="-285750" lvl="5" marL="285750" marR="0" rtl="0" algn="l">
              <a:lnSpc>
                <a:spcPct val="150000"/>
              </a:lnSpc>
              <a:spcBef>
                <a:spcPts val="0"/>
              </a:spcBef>
              <a:spcAft>
                <a:spcPts val="0"/>
              </a:spcAft>
              <a:buClr>
                <a:srgbClr val="000000"/>
              </a:buClr>
              <a:buSzPts val="1800"/>
              <a:buFont typeface="Arial"/>
              <a:buChar char="•"/>
            </a:pPr>
            <a:r>
              <a:rPr b="0" i="0" lang="en-GB" sz="1800" u="none" cap="none" strike="noStrike">
                <a:solidFill>
                  <a:schemeClr val="dk2"/>
                </a:solidFill>
                <a:latin typeface="Arial"/>
                <a:ea typeface="Arial"/>
                <a:cs typeface="Arial"/>
                <a:sym typeface="Arial"/>
              </a:rPr>
              <a:t>Data volumes generated will become incompatible with a systematic data replication.</a:t>
            </a:r>
            <a:endParaRPr/>
          </a:p>
          <a:p>
            <a:pPr indent="-285750" lvl="5" marL="285750" marR="0" rtl="0" algn="l">
              <a:lnSpc>
                <a:spcPct val="150000"/>
              </a:lnSpc>
              <a:spcBef>
                <a:spcPts val="0"/>
              </a:spcBef>
              <a:spcAft>
                <a:spcPts val="0"/>
              </a:spcAft>
              <a:buClr>
                <a:srgbClr val="000000"/>
              </a:buClr>
              <a:buSzPts val="1800"/>
              <a:buFont typeface="Arial"/>
              <a:buChar char="•"/>
            </a:pPr>
            <a:r>
              <a:rPr b="0" i="0" lang="en-GB" sz="1800" u="none" cap="none" strike="noStrike">
                <a:solidFill>
                  <a:schemeClr val="dk2"/>
                </a:solidFill>
                <a:latin typeface="Arial"/>
                <a:ea typeface="Arial"/>
                <a:cs typeface="Arial"/>
                <a:sym typeface="Arial"/>
              </a:rPr>
              <a:t>Efficient use of the data holdings will require innovative data management and access interfaces.</a:t>
            </a:r>
            <a:endParaRPr/>
          </a:p>
        </p:txBody>
      </p:sp>
      <p:pic>
        <p:nvPicPr>
          <p:cNvPr id="124" name="Google Shape;124;p11"/>
          <p:cNvPicPr preferRelativeResize="0"/>
          <p:nvPr/>
        </p:nvPicPr>
        <p:blipFill rotWithShape="1">
          <a:blip r:embed="rId3">
            <a:alphaModFix/>
          </a:blip>
          <a:srcRect b="0" l="0" r="0" t="0"/>
          <a:stretch/>
        </p:blipFill>
        <p:spPr>
          <a:xfrm>
            <a:off x="4243552" y="2995682"/>
            <a:ext cx="7772400" cy="2357577"/>
          </a:xfrm>
          <a:prstGeom prst="rect">
            <a:avLst/>
          </a:prstGeom>
          <a:noFill/>
          <a:ln>
            <a:noFill/>
          </a:ln>
        </p:spPr>
      </p:pic>
      <p:sp>
        <p:nvSpPr>
          <p:cNvPr id="125" name="Google Shape;125;p11"/>
          <p:cNvSpPr txBox="1"/>
          <p:nvPr/>
        </p:nvSpPr>
        <p:spPr>
          <a:xfrm>
            <a:off x="710609" y="5461862"/>
            <a:ext cx="10411047" cy="92333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Arial"/>
              <a:buChar char="•"/>
            </a:pPr>
            <a:r>
              <a:rPr b="0" i="0" lang="en-GB" sz="1800" u="none" cap="none" strike="noStrike">
                <a:solidFill>
                  <a:schemeClr val="dk2"/>
                </a:solidFill>
                <a:latin typeface="Arial"/>
                <a:ea typeface="Arial"/>
                <a:cs typeface="Arial"/>
                <a:sym typeface="Arial"/>
              </a:rPr>
              <a:t>New technologies &amp; capabilities (including massive use of AI).</a:t>
            </a:r>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GB" sz="1800" u="none" cap="none" strike="noStrike">
                <a:solidFill>
                  <a:schemeClr val="dk2"/>
                </a:solidFill>
                <a:latin typeface="Arial"/>
                <a:ea typeface="Arial"/>
                <a:cs typeface="Arial"/>
                <a:sym typeface="Arial"/>
              </a:rPr>
              <a:t>At European level, Data Spaces architecture &amp; implementation progressively becoming available.</a:t>
            </a:r>
            <a:endParaRPr/>
          </a:p>
        </p:txBody>
      </p:sp>
      <p:pic>
        <p:nvPicPr>
          <p:cNvPr id="126" name="Google Shape;126;p11"/>
          <p:cNvPicPr preferRelativeResize="0"/>
          <p:nvPr/>
        </p:nvPicPr>
        <p:blipFill rotWithShape="1">
          <a:blip r:embed="rId4">
            <a:alphaModFix/>
          </a:blip>
          <a:srcRect b="0" l="0" r="0" t="0"/>
          <a:stretch/>
        </p:blipFill>
        <p:spPr>
          <a:xfrm>
            <a:off x="299607" y="3036554"/>
            <a:ext cx="3700357" cy="2265087"/>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Tomorrow - 2030</a:t>
            </a:r>
            <a:endParaRPr>
              <a:latin typeface="Montserrat"/>
              <a:ea typeface="Montserrat"/>
              <a:cs typeface="Montserrat"/>
              <a:sym typeface="Montserrat"/>
            </a:endParaRPr>
          </a:p>
        </p:txBody>
      </p:sp>
      <p:sp>
        <p:nvSpPr>
          <p:cNvPr id="132" name="Google Shape;132;p12"/>
          <p:cNvSpPr txBox="1"/>
          <p:nvPr/>
        </p:nvSpPr>
        <p:spPr>
          <a:xfrm>
            <a:off x="316521" y="1133715"/>
            <a:ext cx="8832784" cy="511928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GB" sz="2000" u="none" cap="none" strike="noStrike">
                <a:solidFill>
                  <a:schemeClr val="dk2"/>
                </a:solidFill>
                <a:latin typeface="Arial"/>
                <a:ea typeface="Arial"/>
                <a:cs typeface="Arial"/>
                <a:sym typeface="Arial"/>
              </a:rPr>
              <a:t>It’s time to prepare for the future</a:t>
            </a:r>
            <a:endParaRPr b="0" i="0" sz="2000" u="none" cap="none" strike="noStrike">
              <a:solidFill>
                <a:schemeClr val="dk2"/>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285750" lvl="0" marL="285750" marR="0" rtl="0" algn="just">
              <a:lnSpc>
                <a:spcPct val="150000"/>
              </a:lnSpc>
              <a:spcBef>
                <a:spcPts val="0"/>
              </a:spcBef>
              <a:spcAft>
                <a:spcPts val="0"/>
              </a:spcAft>
              <a:buClr>
                <a:srgbClr val="000000"/>
              </a:buClr>
              <a:buSzPts val="1800"/>
              <a:buFont typeface="Arial"/>
              <a:buChar char="•"/>
            </a:pPr>
            <a:r>
              <a:rPr b="0" i="0" lang="en-GB" sz="1800" u="none" cap="none" strike="noStrike">
                <a:solidFill>
                  <a:schemeClr val="dk2"/>
                </a:solidFill>
                <a:latin typeface="Arial"/>
                <a:ea typeface="Arial"/>
                <a:cs typeface="Arial"/>
                <a:sym typeface="Arial"/>
              </a:rPr>
              <a:t>Evolutions foreseen in the framework of Copernicus operations to introduce innovations in data management and support efficient access to large volumes of data.</a:t>
            </a:r>
            <a:endParaRPr/>
          </a:p>
          <a:p>
            <a:pPr indent="-285750" lvl="0" marL="285750" marR="0" rtl="0" algn="just">
              <a:lnSpc>
                <a:spcPct val="150000"/>
              </a:lnSpc>
              <a:spcBef>
                <a:spcPts val="0"/>
              </a:spcBef>
              <a:spcAft>
                <a:spcPts val="0"/>
              </a:spcAft>
              <a:buClr>
                <a:srgbClr val="000000"/>
              </a:buClr>
              <a:buSzPts val="1800"/>
              <a:buFont typeface="Arial"/>
              <a:buChar char="•"/>
            </a:pPr>
            <a:r>
              <a:rPr b="0" i="0" lang="en-GB" sz="1800" u="none" cap="none" strike="noStrike">
                <a:solidFill>
                  <a:schemeClr val="dk2"/>
                </a:solidFill>
                <a:latin typeface="Arial"/>
                <a:ea typeface="Arial"/>
                <a:cs typeface="Arial"/>
                <a:sym typeface="Arial"/>
              </a:rPr>
              <a:t>Evolutions also needed in the Collaborative scenario to adapt to the future challenges.</a:t>
            </a:r>
            <a:endParaRPr b="0" i="0" sz="18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2000"/>
              <a:buFont typeface="Arial"/>
              <a:buNone/>
            </a:pPr>
            <a:r>
              <a:rPr b="1" i="0" lang="en-GB" sz="2000" u="none" cap="none" strike="noStrike">
                <a:solidFill>
                  <a:schemeClr val="dk2"/>
                </a:solidFill>
                <a:latin typeface="Arial"/>
                <a:ea typeface="Arial"/>
                <a:cs typeface="Arial"/>
                <a:sym typeface="Arial"/>
              </a:rPr>
              <a:t>It’s time to:</a:t>
            </a:r>
            <a:endParaRPr b="0" i="0" sz="20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 Address the “</a:t>
            </a:r>
            <a:r>
              <a:rPr b="0" i="1" lang="en-GB" sz="1800" u="none" cap="none" strike="noStrike">
                <a:solidFill>
                  <a:schemeClr val="dk2"/>
                </a:solidFill>
                <a:latin typeface="Arial"/>
                <a:ea typeface="Arial"/>
                <a:cs typeface="Arial"/>
                <a:sym typeface="Arial"/>
              </a:rPr>
              <a:t>jungle of platforms</a:t>
            </a:r>
            <a:r>
              <a:rPr b="0" i="0" lang="en-GB" sz="1800" u="none" cap="none" strike="noStrike">
                <a:solidFill>
                  <a:schemeClr val="dk2"/>
                </a:solidFill>
                <a:latin typeface="Arial"/>
                <a:ea typeface="Arial"/>
                <a:cs typeface="Arial"/>
                <a:sym typeface="Arial"/>
              </a:rPr>
              <a:t>” (CDSE, Data Cubes, GEE, AWS, MS, DestinE,…)</a:t>
            </a:r>
            <a:endParaRPr/>
          </a:p>
          <a:p>
            <a:pPr indent="0" lvl="0" marL="0" marR="0" rtl="0" algn="just">
              <a:lnSpc>
                <a:spcPct val="150000"/>
              </a:lnSpc>
              <a:spcBef>
                <a:spcPts val="0"/>
              </a:spcBef>
              <a:spcAft>
                <a:spcPts val="0"/>
              </a:spcAft>
              <a:buClr>
                <a:srgbClr val="000000"/>
              </a:buClr>
              <a:buSzPts val="1800"/>
              <a:buFont typeface="Arial"/>
              <a:buNone/>
            </a:pPr>
            <a:r>
              <a:rPr b="0" i="0" lang="en-GB" sz="1800" u="none" cap="none" strike="noStrike">
                <a:solidFill>
                  <a:schemeClr val="dk2"/>
                </a:solidFill>
                <a:latin typeface="Arial"/>
                <a:ea typeface="Arial"/>
                <a:cs typeface="Arial"/>
                <a:sym typeface="Arial"/>
              </a:rPr>
              <a:t>- Prepare for European interoperability “</a:t>
            </a:r>
            <a:r>
              <a:rPr b="0" i="1" lang="en-GB" sz="1800" u="none" cap="none" strike="noStrike">
                <a:solidFill>
                  <a:schemeClr val="dk2"/>
                </a:solidFill>
                <a:latin typeface="Arial"/>
                <a:ea typeface="Arial"/>
                <a:cs typeface="Arial"/>
                <a:sym typeface="Arial"/>
              </a:rPr>
              <a:t>by design</a:t>
            </a:r>
            <a:r>
              <a:rPr b="0" i="0" lang="en-GB" sz="1800" u="none" cap="none" strike="noStrike">
                <a:solidFill>
                  <a:schemeClr val="dk2"/>
                </a:solidFill>
                <a:latin typeface="Arial"/>
                <a:ea typeface="Arial"/>
                <a:cs typeface="Arial"/>
                <a:sym typeface="Arial"/>
              </a:rPr>
              <a:t>”.</a:t>
            </a:r>
            <a:endParaRPr/>
          </a:p>
          <a:p>
            <a:pPr indent="0" lvl="0" marL="0" marR="0" rtl="0" algn="just">
              <a:lnSpc>
                <a:spcPct val="150000"/>
              </a:lnSpc>
              <a:spcBef>
                <a:spcPts val="0"/>
              </a:spcBef>
              <a:spcAft>
                <a:spcPts val="0"/>
              </a:spcAft>
              <a:buNone/>
            </a:pPr>
            <a:r>
              <a:rPr b="0" i="0" lang="en-GB" sz="1800" u="none" cap="none" strike="noStrike">
                <a:solidFill>
                  <a:schemeClr val="dk2"/>
                </a:solidFill>
                <a:latin typeface="Arial"/>
                <a:ea typeface="Arial"/>
                <a:cs typeface="Arial"/>
                <a:sym typeface="Arial"/>
              </a:rPr>
              <a:t>- Prepare for the future evolution of Copernicus missions data volumes.</a:t>
            </a:r>
            <a:endParaRPr/>
          </a:p>
        </p:txBody>
      </p:sp>
      <p:pic>
        <p:nvPicPr>
          <p:cNvPr descr="Make your brand stand out in the digital jungle with B2B branding" id="133" name="Google Shape;133;p12"/>
          <p:cNvPicPr preferRelativeResize="0"/>
          <p:nvPr/>
        </p:nvPicPr>
        <p:blipFill rotWithShape="1">
          <a:blip r:embed="rId3">
            <a:alphaModFix/>
          </a:blip>
          <a:srcRect b="0" l="0" r="0" t="0"/>
          <a:stretch/>
        </p:blipFill>
        <p:spPr>
          <a:xfrm>
            <a:off x="9286659" y="4710114"/>
            <a:ext cx="2683686" cy="1645745"/>
          </a:xfrm>
          <a:prstGeom prst="rect">
            <a:avLst/>
          </a:prstGeom>
          <a:noFill/>
          <a:ln>
            <a:noFill/>
          </a:ln>
        </p:spPr>
      </p:pic>
      <p:pic>
        <p:nvPicPr>
          <p:cNvPr descr="Copernicus | Copernicus" id="134" name="Google Shape;134;p12"/>
          <p:cNvPicPr preferRelativeResize="0"/>
          <p:nvPr/>
        </p:nvPicPr>
        <p:blipFill rotWithShape="1">
          <a:blip r:embed="rId4">
            <a:alphaModFix/>
          </a:blip>
          <a:srcRect b="0" l="0" r="0" t="0"/>
          <a:stretch/>
        </p:blipFill>
        <p:spPr>
          <a:xfrm>
            <a:off x="9065004" y="1935423"/>
            <a:ext cx="3126996" cy="16457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Challenges</a:t>
            </a:r>
            <a:endParaRPr>
              <a:latin typeface="Montserrat"/>
              <a:ea typeface="Montserrat"/>
              <a:cs typeface="Montserrat"/>
              <a:sym typeface="Montserrat"/>
            </a:endParaRPr>
          </a:p>
        </p:txBody>
      </p:sp>
      <p:sp>
        <p:nvSpPr>
          <p:cNvPr id="140" name="Google Shape;140;p13"/>
          <p:cNvSpPr txBox="1"/>
          <p:nvPr/>
        </p:nvSpPr>
        <p:spPr>
          <a:xfrm>
            <a:off x="1003259" y="1386992"/>
            <a:ext cx="10503930" cy="465197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rgbClr val="000000"/>
              </a:buClr>
              <a:buSzPts val="2000"/>
              <a:buFont typeface="Arial"/>
              <a:buChar char="•"/>
            </a:pPr>
            <a:r>
              <a:rPr b="0" i="0" lang="en-GB" sz="2000" u="none" cap="none" strike="noStrike">
                <a:solidFill>
                  <a:srgbClr val="032539"/>
                </a:solidFill>
                <a:latin typeface="Arial"/>
                <a:ea typeface="Arial"/>
                <a:cs typeface="Arial"/>
                <a:sym typeface="Arial"/>
              </a:rPr>
              <a:t>How to build powerful and efficient distributed environment in which services, data and users can be managed without introducing mere duplication?</a:t>
            </a:r>
            <a:endParaRPr/>
          </a:p>
          <a:p>
            <a:pPr indent="0" lvl="0" marL="0" marR="0" rtl="0" algn="l">
              <a:lnSpc>
                <a:spcPct val="150000"/>
              </a:lnSpc>
              <a:spcBef>
                <a:spcPts val="0"/>
              </a:spcBef>
              <a:spcAft>
                <a:spcPts val="0"/>
              </a:spcAft>
              <a:buNone/>
            </a:pPr>
            <a:r>
              <a:t/>
            </a:r>
            <a:endParaRPr b="0" i="0" sz="2000" u="none" cap="none" strike="noStrike">
              <a:solidFill>
                <a:srgbClr val="032539"/>
              </a:solidFill>
              <a:latin typeface="Arial"/>
              <a:ea typeface="Arial"/>
              <a:cs typeface="Arial"/>
              <a:sym typeface="Arial"/>
            </a:endParaRPr>
          </a:p>
          <a:p>
            <a:pPr indent="-285750" lvl="0" marL="285750" marR="0" rtl="0" algn="l">
              <a:lnSpc>
                <a:spcPct val="150000"/>
              </a:lnSpc>
              <a:spcBef>
                <a:spcPts val="0"/>
              </a:spcBef>
              <a:spcAft>
                <a:spcPts val="0"/>
              </a:spcAft>
              <a:buClr>
                <a:srgbClr val="000000"/>
              </a:buClr>
              <a:buSzPts val="2000"/>
              <a:buFont typeface="Arial"/>
              <a:buChar char="•"/>
            </a:pPr>
            <a:r>
              <a:rPr b="0" i="0" lang="en-GB" sz="2000" u="none" cap="none" strike="noStrike">
                <a:solidFill>
                  <a:srgbClr val="032539"/>
                </a:solidFill>
                <a:latin typeface="Arial"/>
                <a:ea typeface="Arial"/>
                <a:cs typeface="Arial"/>
                <a:sym typeface="Arial"/>
              </a:rPr>
              <a:t>How to transition from unified access to data, towards an ecosystem of interoperable set of decentralised and collaborative services maintaining their own identity and control?</a:t>
            </a:r>
            <a:endParaRPr/>
          </a:p>
          <a:p>
            <a:pPr indent="0" lvl="0" marL="0" marR="0" rtl="0" algn="l">
              <a:lnSpc>
                <a:spcPct val="150000"/>
              </a:lnSpc>
              <a:spcBef>
                <a:spcPts val="0"/>
              </a:spcBef>
              <a:spcAft>
                <a:spcPts val="0"/>
              </a:spcAft>
              <a:buNone/>
            </a:pPr>
            <a:r>
              <a:t/>
            </a:r>
            <a:endParaRPr b="0" i="0" sz="2000" u="none" cap="none" strike="noStrike">
              <a:solidFill>
                <a:srgbClr val="032539"/>
              </a:solidFill>
              <a:latin typeface="Arial"/>
              <a:ea typeface="Arial"/>
              <a:cs typeface="Arial"/>
              <a:sym typeface="Arial"/>
            </a:endParaRPr>
          </a:p>
          <a:p>
            <a:pPr indent="-285750" lvl="0" marL="285750" marR="0" rtl="0" algn="l">
              <a:lnSpc>
                <a:spcPct val="150000"/>
              </a:lnSpc>
              <a:spcBef>
                <a:spcPts val="0"/>
              </a:spcBef>
              <a:spcAft>
                <a:spcPts val="0"/>
              </a:spcAft>
              <a:buClr>
                <a:srgbClr val="000000"/>
              </a:buClr>
              <a:buSzPts val="2000"/>
              <a:buFont typeface="Arial"/>
              <a:buChar char="•"/>
            </a:pPr>
            <a:r>
              <a:rPr b="0" i="0" lang="en-GB" sz="2000" u="none" cap="none" strike="noStrike">
                <a:solidFill>
                  <a:srgbClr val="032539"/>
                </a:solidFill>
                <a:latin typeface="Arial"/>
                <a:ea typeface="Arial"/>
                <a:cs typeface="Arial"/>
                <a:sym typeface="Arial"/>
              </a:rPr>
              <a:t>How to offer innovation, stability and security to users and services?</a:t>
            </a:r>
            <a:endParaRPr/>
          </a:p>
          <a:p>
            <a:pPr indent="-158750" lvl="0" marL="285750" marR="0" rtl="0" algn="l">
              <a:lnSpc>
                <a:spcPct val="150000"/>
              </a:lnSpc>
              <a:spcBef>
                <a:spcPts val="0"/>
              </a:spcBef>
              <a:spcAft>
                <a:spcPts val="0"/>
              </a:spcAft>
              <a:buClr>
                <a:srgbClr val="000000"/>
              </a:buClr>
              <a:buSzPts val="2000"/>
              <a:buFont typeface="Arial"/>
              <a:buNone/>
            </a:pPr>
            <a:r>
              <a:t/>
            </a:r>
            <a:endParaRPr b="0" i="0" sz="2000" u="none" cap="none" strike="noStrike">
              <a:solidFill>
                <a:srgbClr val="032539"/>
              </a:solidFill>
              <a:latin typeface="Arial"/>
              <a:ea typeface="Arial"/>
              <a:cs typeface="Arial"/>
              <a:sym typeface="Arial"/>
            </a:endParaRPr>
          </a:p>
          <a:p>
            <a:pPr indent="0" lvl="1" marL="0" marR="0" rtl="0" algn="l">
              <a:lnSpc>
                <a:spcPct val="150000"/>
              </a:lnSpc>
              <a:spcBef>
                <a:spcPts val="0"/>
              </a:spcBef>
              <a:spcAft>
                <a:spcPts val="0"/>
              </a:spcAft>
              <a:buNone/>
            </a:pPr>
            <a:r>
              <a:rPr b="0" i="1" lang="en-GB" sz="2000" u="none" cap="none" strike="noStrike">
                <a:solidFill>
                  <a:srgbClr val="032539"/>
                </a:solidFill>
                <a:latin typeface="Arial"/>
                <a:ea typeface="Arial"/>
                <a:cs typeface="Arial"/>
                <a:sym typeface="Arial"/>
              </a:rPr>
              <a:t>		We are not alone! Some large and dense jungles exist out there</a:t>
            </a:r>
            <a:endParaRPr/>
          </a:p>
          <a:p>
            <a:pPr indent="0" lvl="1" marL="0" marR="0" rtl="0" algn="l">
              <a:lnSpc>
                <a:spcPct val="150000"/>
              </a:lnSpc>
              <a:spcBef>
                <a:spcPts val="0"/>
              </a:spcBef>
              <a:spcAft>
                <a:spcPts val="0"/>
              </a:spcAft>
              <a:buNone/>
            </a:pPr>
            <a:r>
              <a:rPr b="0" i="1" lang="en-GB" sz="2000" u="none" cap="none" strike="noStrike">
                <a:solidFill>
                  <a:srgbClr val="032539"/>
                </a:solidFill>
                <a:latin typeface="Arial"/>
                <a:ea typeface="Arial"/>
                <a:cs typeface="Arial"/>
                <a:sym typeface="Arial"/>
              </a:rPr>
              <a:t>		Profit from International and European solutions and context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Solutions</a:t>
            </a:r>
            <a:endParaRPr>
              <a:latin typeface="Montserrat"/>
              <a:ea typeface="Montserrat"/>
              <a:cs typeface="Montserrat"/>
              <a:sym typeface="Montserrat"/>
            </a:endParaRPr>
          </a:p>
        </p:txBody>
      </p:sp>
      <p:sp>
        <p:nvSpPr>
          <p:cNvPr id="146" name="Google Shape;146;p14"/>
          <p:cNvSpPr txBox="1"/>
          <p:nvPr/>
        </p:nvSpPr>
        <p:spPr>
          <a:xfrm>
            <a:off x="710609" y="1327481"/>
            <a:ext cx="10770782" cy="4832092"/>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1600"/>
              <a:buFont typeface="Arial"/>
              <a:buChar char="•"/>
            </a:pPr>
            <a:r>
              <a:rPr b="0" i="0" lang="en-GB" sz="1600" u="none" cap="none" strike="noStrike">
                <a:solidFill>
                  <a:srgbClr val="032539"/>
                </a:solidFill>
                <a:latin typeface="Arial"/>
                <a:ea typeface="Arial"/>
                <a:cs typeface="Arial"/>
                <a:sym typeface="Arial"/>
              </a:rPr>
              <a:t>ESA managed operations for Copernicus / DestinE / Earth Explorers, are established following similar principles and architecture guidelines.</a:t>
            </a:r>
            <a:endParaRPr/>
          </a:p>
          <a:p>
            <a:pPr indent="-184150" lvl="0" marL="285750" marR="0" rtl="0" algn="just">
              <a:lnSpc>
                <a:spcPct val="100000"/>
              </a:lnSpc>
              <a:spcBef>
                <a:spcPts val="0"/>
              </a:spcBef>
              <a:spcAft>
                <a:spcPts val="0"/>
              </a:spcAft>
              <a:buClr>
                <a:srgbClr val="000000"/>
              </a:buClr>
              <a:buSzPts val="1600"/>
              <a:buFont typeface="Arial"/>
              <a:buNone/>
            </a:pPr>
            <a:r>
              <a:t/>
            </a:r>
            <a:endParaRPr b="0" i="0" sz="1600" u="none" cap="none" strike="noStrike">
              <a:solidFill>
                <a:srgbClr val="032539"/>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600"/>
              <a:buFont typeface="Arial"/>
              <a:buChar char="•"/>
            </a:pPr>
            <a:r>
              <a:rPr b="0" i="0" lang="en-GB" sz="1600" u="none" cap="none" strike="noStrike">
                <a:solidFill>
                  <a:srgbClr val="032539"/>
                </a:solidFill>
                <a:latin typeface="Arial"/>
                <a:ea typeface="Arial"/>
                <a:cs typeface="Arial"/>
                <a:sym typeface="Arial"/>
              </a:rPr>
              <a:t>These generic principles and architecture are being consolidated in the form of an </a:t>
            </a:r>
            <a:r>
              <a:rPr b="1" i="0" lang="en-GB" sz="1600" u="none" cap="none" strike="noStrike">
                <a:solidFill>
                  <a:srgbClr val="032539"/>
                </a:solidFill>
                <a:latin typeface="Arial"/>
                <a:ea typeface="Arial"/>
                <a:cs typeface="Arial"/>
                <a:sym typeface="Arial"/>
              </a:rPr>
              <a:t>“ESA Observation</a:t>
            </a:r>
            <a:r>
              <a:rPr b="0" i="0" lang="en-GB" sz="1600" u="none" cap="none" strike="noStrike">
                <a:solidFill>
                  <a:srgbClr val="032539"/>
                </a:solidFill>
                <a:latin typeface="Arial"/>
                <a:ea typeface="Arial"/>
                <a:cs typeface="Arial"/>
                <a:sym typeface="Arial"/>
              </a:rPr>
              <a:t> </a:t>
            </a:r>
            <a:r>
              <a:rPr b="1" i="0" lang="en-GB" sz="1600" u="none" cap="none" strike="noStrike">
                <a:solidFill>
                  <a:srgbClr val="032539"/>
                </a:solidFill>
                <a:latin typeface="Arial"/>
                <a:ea typeface="Arial"/>
                <a:cs typeface="Arial"/>
                <a:sym typeface="Arial"/>
              </a:rPr>
              <a:t>Framework” </a:t>
            </a:r>
            <a:r>
              <a:rPr b="0" i="0" lang="en-GB" sz="1600" u="none" cap="none" strike="noStrike">
                <a:solidFill>
                  <a:srgbClr val="032539"/>
                </a:solidFill>
                <a:latin typeface="Arial"/>
                <a:ea typeface="Arial"/>
                <a:cs typeface="Arial"/>
                <a:sym typeface="Arial"/>
              </a:rPr>
              <a:t>(EOF), instantiated by each Programme in line with its specificities, benefiting from European interoperability “by design”.</a:t>
            </a:r>
            <a:endParaRPr/>
          </a:p>
          <a:p>
            <a:pPr indent="-184150" lvl="0" marL="285750" marR="0" rtl="0" algn="just">
              <a:lnSpc>
                <a:spcPct val="100000"/>
              </a:lnSpc>
              <a:spcBef>
                <a:spcPts val="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600"/>
              <a:buFont typeface="Arial"/>
              <a:buChar char="•"/>
            </a:pPr>
            <a:r>
              <a:rPr b="0" i="0" lang="en-GB" sz="1600" u="none" cap="none" strike="noStrike">
                <a:solidFill>
                  <a:schemeClr val="dk2"/>
                </a:solidFill>
                <a:latin typeface="Arial"/>
                <a:ea typeface="Arial"/>
                <a:cs typeface="Arial"/>
                <a:sym typeface="Arial"/>
              </a:rPr>
              <a:t>EOF aligns with the best practices established by the European Commission to accelerate the formation of sovereign European Dataspaces.</a:t>
            </a:r>
            <a:endParaRPr/>
          </a:p>
          <a:p>
            <a:pPr indent="-184150" lvl="0" marL="285750" marR="0" rtl="0" algn="just">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GB" sz="1800" u="sng" cap="none" strike="noStrike">
                <a:solidFill>
                  <a:srgbClr val="116796"/>
                </a:solidFill>
                <a:latin typeface="Arial"/>
                <a:ea typeface="Arial"/>
                <a:cs typeface="Arial"/>
                <a:sym typeface="Arial"/>
              </a:rPr>
              <a:t>European Dataspaces</a:t>
            </a:r>
            <a:endParaRPr/>
          </a:p>
          <a:p>
            <a:pPr indent="-285750" lvl="8" marL="285750" marR="0" rtl="0" algn="just">
              <a:lnSpc>
                <a:spcPct val="100000"/>
              </a:lnSpc>
              <a:spcBef>
                <a:spcPts val="0"/>
              </a:spcBef>
              <a:spcAft>
                <a:spcPts val="0"/>
              </a:spcAft>
              <a:buClr>
                <a:srgbClr val="000000"/>
              </a:buClr>
              <a:buSzPts val="1600"/>
              <a:buFont typeface="Arial"/>
              <a:buChar char="•"/>
            </a:pPr>
            <a:r>
              <a:rPr b="1" i="0" lang="en-GB" sz="1600" u="none" cap="none" strike="noStrike">
                <a:solidFill>
                  <a:srgbClr val="032539"/>
                </a:solidFill>
                <a:latin typeface="Arial"/>
                <a:ea typeface="Arial"/>
                <a:cs typeface="Arial"/>
                <a:sym typeface="Arial"/>
              </a:rPr>
              <a:t>“</a:t>
            </a:r>
            <a:r>
              <a:rPr b="0" i="1" lang="en-GB" sz="1600" u="none" cap="none" strike="noStrike">
                <a:solidFill>
                  <a:srgbClr val="032539"/>
                </a:solidFill>
                <a:latin typeface="Arial"/>
                <a:ea typeface="Arial"/>
                <a:cs typeface="Arial"/>
                <a:sym typeface="Arial"/>
              </a:rPr>
              <a:t>Interoperable framework, based on common governance principles, standards, practices and enabling services, that enables trusted data transactions between participants</a:t>
            </a:r>
            <a:r>
              <a:rPr b="1" i="0" lang="en-GB" sz="1600" u="none" cap="none" strike="noStrike">
                <a:solidFill>
                  <a:srgbClr val="032539"/>
                </a:solidFill>
                <a:latin typeface="Arial"/>
                <a:ea typeface="Arial"/>
                <a:cs typeface="Arial"/>
                <a:sym typeface="Arial"/>
              </a:rPr>
              <a:t>”.</a:t>
            </a:r>
            <a:endParaRPr b="0" i="0" sz="1600" u="none" cap="none" strike="noStrike">
              <a:solidFill>
                <a:srgbClr val="032539"/>
              </a:solidFill>
              <a:latin typeface="Arial"/>
              <a:ea typeface="Arial"/>
              <a:cs typeface="Arial"/>
              <a:sym typeface="Arial"/>
            </a:endParaRPr>
          </a:p>
          <a:p>
            <a:pPr indent="-285750" lvl="7" marL="285750" marR="0" rtl="0" algn="just">
              <a:lnSpc>
                <a:spcPct val="100000"/>
              </a:lnSpc>
              <a:spcBef>
                <a:spcPts val="0"/>
              </a:spcBef>
              <a:spcAft>
                <a:spcPts val="0"/>
              </a:spcAft>
              <a:buClr>
                <a:srgbClr val="000000"/>
              </a:buClr>
              <a:buSzPts val="1600"/>
              <a:buFont typeface="Arial"/>
              <a:buChar char="•"/>
            </a:pPr>
            <a:r>
              <a:rPr b="0" i="0" lang="en-GB" sz="1600" u="none" cap="none" strike="noStrike">
                <a:solidFill>
                  <a:srgbClr val="032539"/>
                </a:solidFill>
                <a:latin typeface="Arial"/>
                <a:ea typeface="Arial"/>
                <a:cs typeface="Arial"/>
                <a:sym typeface="Arial"/>
              </a:rPr>
              <a:t>Data Space Support Centre (DSSC): European Commission initiative to define common requirements and establish best practices to accelerate the formation of sovereign data spaces.</a:t>
            </a:r>
            <a:endParaRPr/>
          </a:p>
          <a:p>
            <a:pPr indent="-184150" lvl="0" marL="285750" marR="0" rtl="0" algn="just">
              <a:lnSpc>
                <a:spcPct val="100000"/>
              </a:lnSpc>
              <a:spcBef>
                <a:spcPts val="0"/>
              </a:spcBef>
              <a:spcAft>
                <a:spcPts val="0"/>
              </a:spcAft>
              <a:buClr>
                <a:srgbClr val="000000"/>
              </a:buClr>
              <a:buSzPts val="1600"/>
              <a:buFont typeface="Arial"/>
              <a:buNone/>
            </a:pPr>
            <a:r>
              <a:t/>
            </a:r>
            <a:endParaRPr b="1" i="0" sz="1600" u="none" cap="none" strike="noStrike">
              <a:solidFill>
                <a:srgbClr val="116796"/>
              </a:solidFill>
              <a:latin typeface="Arial"/>
              <a:ea typeface="Arial"/>
              <a:cs typeface="Arial"/>
              <a:sym typeface="Arial"/>
            </a:endParaRPr>
          </a:p>
          <a:p>
            <a:pPr indent="0" lvl="0" marL="0" marR="0" rtl="0" algn="ctr">
              <a:lnSpc>
                <a:spcPct val="100000"/>
              </a:lnSpc>
              <a:spcBef>
                <a:spcPts val="0"/>
              </a:spcBef>
              <a:spcAft>
                <a:spcPts val="0"/>
              </a:spcAft>
              <a:buNone/>
            </a:pPr>
            <a:r>
              <a:rPr b="1" i="0" lang="en-GB" sz="1800" u="sng" cap="none" strike="noStrike">
                <a:solidFill>
                  <a:srgbClr val="116796"/>
                </a:solidFill>
                <a:latin typeface="Arial"/>
                <a:ea typeface="Arial"/>
                <a:cs typeface="Arial"/>
                <a:sym typeface="Arial"/>
              </a:rPr>
              <a:t>ESA Observation Framework (EOF)</a:t>
            </a:r>
            <a:endParaRPr b="0" i="0" sz="1800" u="sng" cap="none" strike="noStrike">
              <a:solidFill>
                <a:srgbClr val="116796"/>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600"/>
              <a:buFont typeface="Arial"/>
              <a:buChar char="•"/>
            </a:pPr>
            <a:r>
              <a:rPr b="0" i="0" lang="en-GB" sz="1600" u="none" cap="none" strike="noStrike">
                <a:solidFill>
                  <a:srgbClr val="032539"/>
                </a:solidFill>
                <a:latin typeface="Arial"/>
                <a:ea typeface="Arial"/>
                <a:cs typeface="Arial"/>
                <a:sym typeface="Arial"/>
              </a:rPr>
              <a:t>Define guiding principles, architectural drivers and service integration strategies established for the European industry by ESA to manage the operations of space observations derived datasets and services.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Solutions / OpenEO</a:t>
            </a:r>
            <a:endParaRPr>
              <a:latin typeface="Montserrat"/>
              <a:ea typeface="Montserrat"/>
              <a:cs typeface="Montserrat"/>
              <a:sym typeface="Montserrat"/>
            </a:endParaRPr>
          </a:p>
        </p:txBody>
      </p:sp>
      <p:sp>
        <p:nvSpPr>
          <p:cNvPr id="152" name="Google Shape;152;p15"/>
          <p:cNvSpPr txBox="1"/>
          <p:nvPr/>
        </p:nvSpPr>
        <p:spPr>
          <a:xfrm>
            <a:off x="3711363" y="1763831"/>
            <a:ext cx="7807822" cy="3330335"/>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200000"/>
              </a:lnSpc>
              <a:spcBef>
                <a:spcPts val="0"/>
              </a:spcBef>
              <a:spcAft>
                <a:spcPts val="0"/>
              </a:spcAft>
              <a:buClr>
                <a:srgbClr val="000000"/>
              </a:buClr>
              <a:buSzPts val="1800"/>
              <a:buFont typeface="Arial"/>
              <a:buChar char="•"/>
            </a:pPr>
            <a:r>
              <a:rPr b="0" i="0" lang="en-GB" sz="1800" u="none" cap="none" strike="noStrike">
                <a:solidFill>
                  <a:schemeClr val="dk2"/>
                </a:solidFill>
                <a:latin typeface="Arial"/>
                <a:ea typeface="Arial"/>
                <a:cs typeface="Arial"/>
                <a:sym typeface="Arial"/>
              </a:rPr>
              <a:t>Simple data access &amp; processing for multiple Earth observation datasets</a:t>
            </a:r>
            <a:endParaRPr/>
          </a:p>
          <a:p>
            <a:pPr indent="-285750" lvl="0" marL="285750" marR="0" rtl="0" algn="just">
              <a:lnSpc>
                <a:spcPct val="200000"/>
              </a:lnSpc>
              <a:spcBef>
                <a:spcPts val="0"/>
              </a:spcBef>
              <a:spcAft>
                <a:spcPts val="0"/>
              </a:spcAft>
              <a:buClr>
                <a:srgbClr val="000000"/>
              </a:buClr>
              <a:buSzPts val="1800"/>
              <a:buFont typeface="Arial"/>
              <a:buChar char="•"/>
            </a:pPr>
            <a:r>
              <a:rPr b="0" i="0" lang="en-GB" sz="1800" u="none" cap="none" strike="noStrike">
                <a:solidFill>
                  <a:schemeClr val="dk2"/>
                </a:solidFill>
                <a:latin typeface="Arial"/>
                <a:ea typeface="Arial"/>
                <a:cs typeface="Arial"/>
                <a:sym typeface="Arial"/>
              </a:rPr>
              <a:t>Scalable and efficient processing capabilities.</a:t>
            </a:r>
            <a:endParaRPr/>
          </a:p>
          <a:p>
            <a:pPr indent="-285750" lvl="0" marL="285750" marR="0" rtl="0" algn="just">
              <a:lnSpc>
                <a:spcPct val="200000"/>
              </a:lnSpc>
              <a:spcBef>
                <a:spcPts val="0"/>
              </a:spcBef>
              <a:spcAft>
                <a:spcPts val="0"/>
              </a:spcAft>
              <a:buClr>
                <a:srgbClr val="000000"/>
              </a:buClr>
              <a:buSzPts val="1800"/>
              <a:buFont typeface="Arial"/>
              <a:buChar char="•"/>
            </a:pPr>
            <a:r>
              <a:rPr b="0" i="0" lang="en-GB" sz="1800" u="none" cap="none" strike="noStrike">
                <a:solidFill>
                  <a:schemeClr val="dk2"/>
                </a:solidFill>
                <a:latin typeface="Arial"/>
                <a:ea typeface="Arial"/>
                <a:cs typeface="Arial"/>
                <a:sym typeface="Arial"/>
              </a:rPr>
              <a:t>A standardized system that works across different platforms.</a:t>
            </a:r>
            <a:endParaRPr/>
          </a:p>
          <a:p>
            <a:pPr indent="-285750" lvl="0" marL="285750" marR="0" rtl="0" algn="just">
              <a:lnSpc>
                <a:spcPct val="200000"/>
              </a:lnSpc>
              <a:spcBef>
                <a:spcPts val="0"/>
              </a:spcBef>
              <a:spcAft>
                <a:spcPts val="0"/>
              </a:spcAft>
              <a:buClr>
                <a:srgbClr val="000000"/>
              </a:buClr>
              <a:buSzPts val="1800"/>
              <a:buFont typeface="Arial"/>
              <a:buChar char="•"/>
            </a:pPr>
            <a:r>
              <a:rPr b="0" i="0" lang="en-GB" sz="1800" u="none" cap="none" strike="noStrike">
                <a:solidFill>
                  <a:schemeClr val="dk2"/>
                </a:solidFill>
                <a:latin typeface="Arial"/>
                <a:ea typeface="Arial"/>
                <a:cs typeface="Arial"/>
                <a:sym typeface="Arial"/>
              </a:rPr>
              <a:t>Independence from underlying technologies and software libraries</a:t>
            </a:r>
            <a:endParaRPr/>
          </a:p>
          <a:p>
            <a:pPr indent="-285750" lvl="0" marL="285750" marR="0" rtl="0" algn="just">
              <a:lnSpc>
                <a:spcPct val="200000"/>
              </a:lnSpc>
              <a:spcBef>
                <a:spcPts val="0"/>
              </a:spcBef>
              <a:spcAft>
                <a:spcPts val="0"/>
              </a:spcAft>
              <a:buClr>
                <a:srgbClr val="000000"/>
              </a:buClr>
              <a:buSzPts val="1800"/>
              <a:buFont typeface="Arial"/>
              <a:buChar char="•"/>
            </a:pPr>
            <a:r>
              <a:rPr b="0" i="0" lang="en-GB" sz="1800" u="none" cap="none" strike="noStrike">
                <a:solidFill>
                  <a:schemeClr val="dk2"/>
                </a:solidFill>
                <a:latin typeface="Arial"/>
                <a:ea typeface="Arial"/>
                <a:cs typeface="Arial"/>
                <a:sym typeface="Arial"/>
              </a:rPr>
              <a:t>Supporting principles of FAIR (Findable, Accessible, Interoperable and Reusable) data and Open Science, e.g. transparent workflows.</a:t>
            </a:r>
            <a:endParaRPr b="0" i="0" sz="1800" u="none" cap="none" strike="noStrike">
              <a:solidFill>
                <a:schemeClr val="dk2"/>
              </a:solidFill>
              <a:latin typeface="Arial"/>
              <a:ea typeface="Arial"/>
              <a:cs typeface="Arial"/>
              <a:sym typeface="Arial"/>
            </a:endParaRPr>
          </a:p>
        </p:txBody>
      </p:sp>
      <p:pic>
        <p:nvPicPr>
          <p:cNvPr descr="openEO" id="153" name="Google Shape;153;p15"/>
          <p:cNvPicPr preferRelativeResize="0"/>
          <p:nvPr/>
        </p:nvPicPr>
        <p:blipFill rotWithShape="1">
          <a:blip r:embed="rId3">
            <a:alphaModFix/>
          </a:blip>
          <a:srcRect b="0" l="0" r="0" t="0"/>
          <a:stretch/>
        </p:blipFill>
        <p:spPr>
          <a:xfrm>
            <a:off x="476326" y="2696821"/>
            <a:ext cx="2599383" cy="172329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Solutions / OpenEO</a:t>
            </a:r>
            <a:endParaRPr>
              <a:latin typeface="Montserrat"/>
              <a:ea typeface="Montserrat"/>
              <a:cs typeface="Montserrat"/>
              <a:sym typeface="Montserrat"/>
            </a:endParaRPr>
          </a:p>
        </p:txBody>
      </p:sp>
      <p:pic>
        <p:nvPicPr>
          <p:cNvPr id="159" name="Google Shape;159;p16"/>
          <p:cNvPicPr preferRelativeResize="0"/>
          <p:nvPr/>
        </p:nvPicPr>
        <p:blipFill rotWithShape="1">
          <a:blip r:embed="rId3">
            <a:alphaModFix/>
          </a:blip>
          <a:srcRect b="0" l="0" r="0" t="0"/>
          <a:stretch/>
        </p:blipFill>
        <p:spPr>
          <a:xfrm>
            <a:off x="689741" y="1136291"/>
            <a:ext cx="10812517" cy="5033801"/>
          </a:xfrm>
          <a:prstGeom prst="rect">
            <a:avLst/>
          </a:prstGeom>
          <a:noFill/>
          <a:ln>
            <a:noFill/>
          </a:ln>
        </p:spPr>
      </p:pic>
      <p:sp>
        <p:nvSpPr>
          <p:cNvPr id="160" name="Google Shape;160;p16"/>
          <p:cNvSpPr txBox="1"/>
          <p:nvPr/>
        </p:nvSpPr>
        <p:spPr>
          <a:xfrm>
            <a:off x="7600207" y="5053442"/>
            <a:ext cx="365760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800" u="sng" cap="none" strike="noStrike">
                <a:solidFill>
                  <a:schemeClr val="dk2"/>
                </a:solidFill>
                <a:latin typeface="Arial"/>
                <a:ea typeface="Arial"/>
                <a:cs typeface="Arial"/>
                <a:sym typeface="Arial"/>
              </a:rPr>
              <a:t>https://dataspace.copernicus.eu</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