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YEfpbJ9LfjkyTL+SfpPBzOJ5c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944" y="-2663"/>
            <a:ext cx="12196943" cy="686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40" y="5267739"/>
            <a:ext cx="2699012" cy="152698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" name="Google Shape;19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2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LSI-VC-17, 14-16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2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2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8" name="Google Shape;38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2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www.ramsar.org/sites/default/files/2025-01/SC64_inf2_earth_observation_consultation_e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ramsar.org/sites/default/files/2025-01/SC64_inf2_earth_observation_consultation_e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LSI-VC-17</a:t>
            </a:r>
            <a:br>
              <a:rPr lang="en-US" sz="7500"/>
            </a:b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800">
                <a:latin typeface="Montserrat"/>
                <a:ea typeface="Montserrat"/>
                <a:cs typeface="Montserrat"/>
                <a:sym typeface="Montserrat"/>
              </a:rPr>
              <a:t>EO for Wetlands</a:t>
            </a:r>
            <a:endParaRPr/>
          </a:p>
        </p:txBody>
      </p:sp>
      <p:sp>
        <p:nvSpPr>
          <p:cNvPr id="50" name="Google Shape;50;p1"/>
          <p:cNvSpPr/>
          <p:nvPr/>
        </p:nvSpPr>
        <p:spPr>
          <a:xfrm>
            <a:off x="6684579" y="5240777"/>
            <a:ext cx="5421330" cy="160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JAXA/soloEO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12.</a:t>
            </a:r>
            <a:r>
              <a:rPr b="1" lang="en-US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Japan, 14-16 April,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Ramsar - Summary</a:t>
            </a:r>
            <a:endParaRPr sz="3600"/>
          </a:p>
        </p:txBody>
      </p:sp>
      <p:pic>
        <p:nvPicPr>
          <p:cNvPr id="119" name="Google Shape;11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20" name="Google Shape;120;p36"/>
          <p:cNvSpPr txBox="1"/>
          <p:nvPr>
            <p:ph idx="1" type="body"/>
          </p:nvPr>
        </p:nvSpPr>
        <p:spPr>
          <a:xfrm>
            <a:off x="362814" y="1276458"/>
            <a:ext cx="9593986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Directive from the Standing Committee to undertake an New Ramsar initiative to</a:t>
            </a:r>
            <a:r>
              <a:rPr i="1" lang="en-US" sz="2000"/>
              <a:t> foster knowledge exchange and guidance on EO.</a:t>
            </a:r>
            <a:r>
              <a:rPr lang="en-US" sz="2000"/>
              <a:t> </a:t>
            </a:r>
            <a:endParaRPr sz="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Ramsar Earth Observation Day (Dec 2024) organised in collaboration with CEOS agencies</a:t>
            </a:r>
            <a:endParaRPr sz="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EO Priority Task in the next (2025-2027) STRP Work Plan </a:t>
            </a:r>
            <a:endParaRPr sz="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Ramsar STRP leading new GEO-Wetlands initiative.</a:t>
            </a:r>
            <a:endParaRPr sz="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i="1" lang="en-US" sz="2000"/>
              <a:t>Formal liaison with the Committee on Earth Observation Satellites (CEOS)</a:t>
            </a:r>
            <a:r>
              <a:rPr lang="en-US" sz="2000"/>
              <a:t> explicit recommendation in STRP report to Ramsar Standing Committee</a:t>
            </a:r>
            <a:r>
              <a:rPr baseline="30000" lang="en-US" sz="2000"/>
              <a:t>1</a:t>
            </a:r>
            <a:r>
              <a:rPr lang="en-US" sz="2000"/>
              <a:t>.</a:t>
            </a:r>
            <a:endParaRPr sz="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>
                <a:highlight>
                  <a:srgbClr val="FFFF00"/>
                </a:highlight>
              </a:rPr>
              <a:t>Opportunity for closer CEOS/Ramsar engagement.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121" name="Google Shape;121;p36"/>
          <p:cNvSpPr txBox="1"/>
          <p:nvPr/>
        </p:nvSpPr>
        <p:spPr>
          <a:xfrm>
            <a:off x="190824" y="5815385"/>
            <a:ext cx="11878275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baseline="3000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“Draft report on the consultation on the use of Earth Observation for wetland inventory, assessment, monitoring and conservation” (SC64 Inf.2)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https://www.ramsar.org/sites/default/files/2025-01/SC64_inf2_earth_observation_consultation_e.pdf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EO for Wetlands</a:t>
            </a:r>
            <a:endParaRPr/>
          </a:p>
        </p:txBody>
      </p:sp>
      <p:sp>
        <p:nvSpPr>
          <p:cNvPr id="56" name="Google Shape;56;p5"/>
          <p:cNvSpPr txBox="1"/>
          <p:nvPr/>
        </p:nvSpPr>
        <p:spPr>
          <a:xfrm>
            <a:off x="-1" y="954942"/>
            <a:ext cx="7451836" cy="3918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7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Activities in the AFOLU Roadmap directly related to Wetlands:</a:t>
            </a:r>
            <a:endParaRPr/>
          </a:p>
          <a:p>
            <a:pPr indent="-406390" lvl="4" marL="45718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Action 5.3: </a:t>
            </a:r>
            <a:r>
              <a:rPr b="0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Consider best practice for including Blue Carbon Ecosystems (BCEs) in national inventories.                                                                            </a:t>
            </a: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GFOI MGD: Blue Carbon Guidance released Feb 2025</a:t>
            </a:r>
            <a:endParaRPr/>
          </a:p>
          <a:p>
            <a:pPr indent="-406390" lvl="4" marL="45718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Action 5.4:</a:t>
            </a:r>
            <a:r>
              <a:rPr b="1" i="0" lang="en-US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(a) </a:t>
            </a:r>
            <a:r>
              <a:rPr b="0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Explore the development of new CEOS initiatives on wetlands mapping and monitoring.</a:t>
            </a:r>
            <a:r>
              <a:rPr b="1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GEO-Wetlands proposal for Post-2025 GEO WP;      Global Mangrove Watch; ALOS ScanSAR Forested Wetlands Inundation Extent      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(b) </a:t>
            </a:r>
            <a:r>
              <a:rPr b="0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Ensure that new CEOS missions consider wetlands amongst their mission goals. </a:t>
            </a: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ALOS-4 – BOS &amp; K&amp;C Wetlands;  NISAR – Wetlands science objective; ESA wetlands programmes</a:t>
            </a:r>
            <a:endParaRPr b="0" i="0" sz="1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390" lvl="4" marL="45718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Action 5.5: </a:t>
            </a:r>
            <a:r>
              <a:rPr b="0" i="0" lang="en-US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Establish closer collaboration with the Ramsar Convention and Ramsar Science and Technology Review Panel (STRP)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680" y="3541867"/>
            <a:ext cx="4136805" cy="291764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" name="Google Shape;58;p5"/>
          <p:cNvSpPr txBox="1"/>
          <p:nvPr/>
        </p:nvSpPr>
        <p:spPr>
          <a:xfrm>
            <a:off x="8799769" y="2680093"/>
            <a:ext cx="316842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Data.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Mangrove Watch map showing mangrove extent 2024 [</a:t>
            </a:r>
            <a:r>
              <a:rPr b="0" i="1" lang="en-US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annual losses [</a:t>
            </a:r>
            <a:r>
              <a:rPr b="0" i="1" lang="en-US" sz="1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yellow/</a:t>
            </a:r>
            <a:r>
              <a:rPr b="0" i="1" lang="en-US" sz="1200" u="none" cap="none" strike="noStrike">
                <a:solidFill>
                  <a:srgbClr val="FF8A09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r>
              <a:rPr b="0" i="1" lang="en-US" sz="1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1" lang="en-US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and annual gains [</a:t>
            </a:r>
            <a:r>
              <a:rPr b="0" i="1" lang="en-US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for 1990-2024</a:t>
            </a:r>
            <a:endParaRPr b="0" i="1" sz="10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235" y="1105805"/>
            <a:ext cx="1503828" cy="278230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/>
          <p:nvPr/>
        </p:nvSpPr>
        <p:spPr>
          <a:xfrm>
            <a:off x="8764671" y="1940627"/>
            <a:ext cx="30305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https://www.reddcompass.org/mgd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5999" y="4862647"/>
            <a:ext cx="1079347" cy="111361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2" name="Google Shape;62;p5"/>
          <p:cNvSpPr txBox="1"/>
          <p:nvPr/>
        </p:nvSpPr>
        <p:spPr>
          <a:xfrm>
            <a:off x="8799769" y="1476208"/>
            <a:ext cx="21620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Blue Carbon Guidance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national reporting</a:t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501991" y="4511514"/>
            <a:ext cx="592835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JAXA &amp; ESA long-term STRP Observer Organisations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Directive for STRP to develop initiative to foster knowledge exchange and guidance on EO for national wetlands inventory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Ramsar Earth Observation Day organised Dec 2024 in collaboration w CEOS agencies (JAXA/ESA/EC) and SEO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STRP considering EO as a Priority Task in the STRP Work Plan for the next triennium 2026-2028.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Ramsar Convention on Wetlands</a:t>
            </a:r>
            <a:endParaRPr sz="3600"/>
          </a:p>
        </p:txBody>
      </p:sp>
      <p:pic>
        <p:nvPicPr>
          <p:cNvPr id="69" name="Google Shape;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439173" y="1257543"/>
            <a:ext cx="10171500" cy="470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Consultation on the use of Earth Observation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Organised by the Ramsar Secretariat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1800"/>
              <a:t>to investigate the options for working with Earth observation organizations, and to put EO data and monitoring tools at the disposal of Contracting Parties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1800"/>
              <a:t>to contribute to and strengthen the use of Earth Observation for National Wetland Inventories and in wetland assessment, monitoring and conservation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Ramsar Earth Observation Day (Dec 2024) organised in collaboration with CEOS agencies (JAXA/ESA/EC) and CEOS CEO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/>
              <a:t>Keynote presentations by JAXA, ESA, EC, Digital Earth Africa, UNEP, MedWet</a:t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Recommendations</a:t>
            </a:r>
            <a:r>
              <a:rPr baseline="30000" lang="en-US" sz="2400"/>
              <a:t>1</a:t>
            </a:r>
            <a:r>
              <a:rPr baseline="30000" lang="en-US" sz="2000"/>
              <a:t> </a:t>
            </a:r>
            <a:r>
              <a:rPr lang="en-US" sz="2000"/>
              <a:t>endorsed by the Ramsar Standing Committee.  For presentation to the Ramsar COP15 (Zimbabwe, July 2025)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71" name="Google Shape;71;p30"/>
          <p:cNvSpPr txBox="1"/>
          <p:nvPr/>
        </p:nvSpPr>
        <p:spPr>
          <a:xfrm>
            <a:off x="2018500" y="5960525"/>
            <a:ext cx="10050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baseline="30000" i="0" lang="en-US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n-US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“Draft report on the consultation on the use of Earth Observation for wetland inventory, assessment, monitoring and conservation” (SC64 Inf.2)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1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https://www.ramsar.org/sites/default/files/2025-01/SC64_inf2_earth_observation_consultation_e.pdf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EO Day – Key findings</a:t>
            </a:r>
            <a:endParaRPr sz="3600"/>
          </a:p>
        </p:txBody>
      </p:sp>
      <p:pic>
        <p:nvPicPr>
          <p:cNvPr id="77" name="Google Shape;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304939" y="1172285"/>
            <a:ext cx="11732732" cy="514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18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Earth Observation data generation and data quality are increasing rapidly.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EO data is, for the most part, readily and freely available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EO data is a valuable but underused asset.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User-driven design is key to enhancing use of EO in wetland inventory.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Limitations to EO data remain but can increasingly be addressed.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Effective use of Earth Observation is dependent on ground-based data.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A common wetland classification system supports data interoperability and reporting.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Essential wetland variables can inform wetland conservation and wise use.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Enhanced use of EO in wetland inventory will strengthen national reporting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Global datasets of specific wetland types are crucial to support development of National Wetlands Inventories as well as global reporting.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arenR"/>
            </a:pPr>
            <a:r>
              <a:rPr lang="en-US" sz="1800"/>
              <a:t>Enhanced international coordination and cooperation, and identification of policy requirements and gaps, are essential to accelerate the uptake and maximize the impact of EO initiatives.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Recommendations to SC and COP</a:t>
            </a:r>
            <a:endParaRPr sz="3600"/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5" name="Google Shape;85;p32"/>
          <p:cNvSpPr txBox="1"/>
          <p:nvPr>
            <p:ph idx="1" type="body"/>
          </p:nvPr>
        </p:nvSpPr>
        <p:spPr>
          <a:xfrm>
            <a:off x="304939" y="1172285"/>
            <a:ext cx="11732732" cy="514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/>
              <a:t>Recommendation 1: 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/>
              <a:t>Develop an initiative dedicated to supporting use of EO. 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It is recommended that such a mechanism would:</a:t>
            </a:r>
            <a:endParaRPr/>
          </a:p>
          <a:p>
            <a:pPr indent="-400050" lvl="1" marL="9588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/>
              <a:t>Facilitate access to and utilization of Earth Observation technology. </a:t>
            </a:r>
            <a:endParaRPr/>
          </a:p>
          <a:p>
            <a:pPr indent="-400050" lvl="1" marL="9588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/>
              <a:t>Develop/strengthen global wetland datasets. </a:t>
            </a:r>
            <a:endParaRPr/>
          </a:p>
          <a:p>
            <a:pPr indent="-400050" lvl="1" marL="9588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romanLcPeriod"/>
            </a:pPr>
            <a:r>
              <a:rPr lang="en-US" sz="2000"/>
              <a:t>Develop Essential Wetland Variables. </a:t>
            </a:r>
            <a:endParaRPr/>
          </a:p>
          <a:p>
            <a:pPr indent="-400050" lvl="1" marL="9588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romanLcPeriod"/>
            </a:pPr>
            <a:r>
              <a:rPr lang="en-US" sz="2000"/>
              <a:t>Undertake capacity building. Strengthen capacity-building initiatives by developing</a:t>
            </a:r>
            <a:endParaRPr/>
          </a:p>
          <a:p>
            <a:pPr indent="-400050" lvl="1" marL="9588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romanLcPeriod"/>
            </a:pPr>
            <a:r>
              <a:rPr lang="en-US" sz="2000"/>
              <a:t>Provide Technical Advice and Support. 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Recommendations to SC and COP</a:t>
            </a:r>
            <a:endParaRPr sz="3600"/>
          </a:p>
        </p:txBody>
      </p:sp>
      <p:pic>
        <p:nvPicPr>
          <p:cNvPr id="91" name="Google Shape;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304939" y="1172285"/>
            <a:ext cx="10228023" cy="514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/>
              <a:t>Recommendation 2: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/>
              <a:t>Establish or strengthen </a:t>
            </a:r>
            <a:r>
              <a:rPr lang="en-US" sz="2400">
                <a:highlight>
                  <a:srgbClr val="FFFF00"/>
                </a:highlight>
              </a:rPr>
              <a:t>bilateral cooperation with space agencies and Earth Observation initiatives</a:t>
            </a:r>
            <a:r>
              <a:rPr lang="en-US" sz="2400"/>
              <a:t>.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  <a:p>
            <a:pPr indent="-285750" lvl="0" marL="387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Expanding the long-standing </a:t>
            </a:r>
            <a:r>
              <a:rPr lang="en-US" sz="2000">
                <a:highlight>
                  <a:srgbClr val="FFFF00"/>
                </a:highlight>
              </a:rPr>
              <a:t>collaboration with individual space agencies </a:t>
            </a:r>
            <a:r>
              <a:rPr lang="en-US" sz="2000"/>
              <a:t>contributing to the work of the STRP and the Convention’s programme</a:t>
            </a:r>
            <a:endParaRPr/>
          </a:p>
          <a:p>
            <a:pPr indent="-285750" lvl="0" marL="387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Strengthen the applicability of existing EO products and services (such as those of </a:t>
            </a:r>
            <a:r>
              <a:rPr lang="en-US" sz="2000">
                <a:highlight>
                  <a:srgbClr val="FFFF00"/>
                </a:highlight>
              </a:rPr>
              <a:t>Copernicus</a:t>
            </a:r>
            <a:r>
              <a:rPr lang="en-US" sz="2000"/>
              <a:t>, the </a:t>
            </a:r>
            <a:r>
              <a:rPr lang="en-US" sz="2000">
                <a:highlight>
                  <a:srgbClr val="FFFF00"/>
                </a:highlight>
              </a:rPr>
              <a:t>Global Mangrove Watch </a:t>
            </a:r>
            <a:r>
              <a:rPr lang="en-US" sz="2000"/>
              <a:t>) in national wetland inventory, </a:t>
            </a:r>
            <a:endParaRPr/>
          </a:p>
          <a:p>
            <a:pPr indent="-285750" lvl="0" marL="387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Develop new tools and </a:t>
            </a:r>
            <a:r>
              <a:rPr lang="en-US" sz="2000">
                <a:highlight>
                  <a:srgbClr val="FFFF00"/>
                </a:highlight>
              </a:rPr>
              <a:t>global wetland datasets </a:t>
            </a:r>
            <a:r>
              <a:rPr lang="en-US" sz="2000"/>
              <a:t>to address current gaps.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Recommendations to SC and COP</a:t>
            </a:r>
            <a:endParaRPr sz="3600"/>
          </a:p>
        </p:txBody>
      </p:sp>
      <p:pic>
        <p:nvPicPr>
          <p:cNvPr id="98" name="Google Shape;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9" name="Google Shape;99;p34"/>
          <p:cNvSpPr txBox="1"/>
          <p:nvPr>
            <p:ph idx="1" type="body"/>
          </p:nvPr>
        </p:nvSpPr>
        <p:spPr>
          <a:xfrm>
            <a:off x="304939" y="1172285"/>
            <a:ext cx="10914604" cy="514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/>
              <a:t>Recommendation 3: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/>
              <a:t>Identify technological development needs.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/>
              <a:t>E.g. identification of wetland types for which require further technical development of           EO based approaches, including dedicated </a:t>
            </a:r>
            <a:r>
              <a:rPr lang="en-US" sz="1800">
                <a:highlight>
                  <a:srgbClr val="FFFF00"/>
                </a:highlight>
              </a:rPr>
              <a:t>systematic observation strategies for wetlands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/>
              <a:t>May be pursued through the </a:t>
            </a:r>
            <a:r>
              <a:rPr lang="en-US" sz="1800">
                <a:highlight>
                  <a:srgbClr val="FFFF00"/>
                </a:highlight>
              </a:rPr>
              <a:t>STRP work plan for the 2025-2027 triennium</a:t>
            </a:r>
            <a:r>
              <a:rPr lang="en-US" sz="1800"/>
              <a:t>, with findings addressed through </a:t>
            </a:r>
            <a:r>
              <a:rPr lang="en-US" sz="1800">
                <a:highlight>
                  <a:srgbClr val="FFFF00"/>
                </a:highlight>
              </a:rPr>
              <a:t>collaboration with space agencies or EO initiatives</a:t>
            </a:r>
            <a:r>
              <a:rPr lang="en-US" sz="1800"/>
              <a:t>. 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/>
              <a:t>Encourage development of RS approaches and products for mapping e.g. forested inland wetlands, small wetlands, and human-made wetlands , peat soils and extent and condition of wetlands with high seasonal or inter-annual dynamics, through </a:t>
            </a:r>
            <a:r>
              <a:rPr lang="en-US" sz="1800">
                <a:highlight>
                  <a:srgbClr val="FFFF00"/>
                </a:highlight>
              </a:rPr>
              <a:t>formal liaison with the Committee on Earth Observation Satellites (CEOS).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/>
          <p:nvPr>
            <p:ph type="title"/>
          </p:nvPr>
        </p:nvSpPr>
        <p:spPr>
          <a:xfrm>
            <a:off x="190825" y="235048"/>
            <a:ext cx="9387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Recommendations to SC and COP</a:t>
            </a:r>
            <a:endParaRPr sz="3600"/>
          </a:p>
        </p:txBody>
      </p:sp>
      <p:pic>
        <p:nvPicPr>
          <p:cNvPr id="105" name="Google Shape;1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427" y="1276458"/>
            <a:ext cx="1328400" cy="1370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6" name="Google Shape;106;p35"/>
          <p:cNvSpPr txBox="1"/>
          <p:nvPr>
            <p:ph idx="1" type="body"/>
          </p:nvPr>
        </p:nvSpPr>
        <p:spPr>
          <a:xfrm>
            <a:off x="304939" y="1172285"/>
            <a:ext cx="10228023" cy="207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/>
              <a:t>Recommendation 4: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/>
              <a:t>Disseminate the findings of the Earth Observation consultation, identified needs and recommended actions. </a:t>
            </a:r>
            <a:endParaRPr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/>
          </a:p>
          <a:p>
            <a:pPr indent="0" lvl="0" marL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This may include </a:t>
            </a:r>
            <a:r>
              <a:rPr lang="en-US" sz="2000">
                <a:highlight>
                  <a:srgbClr val="FFFF00"/>
                </a:highlight>
              </a:rPr>
              <a:t>outreach to space agencies and Earth Observation initiatives;</a:t>
            </a:r>
            <a:r>
              <a:rPr lang="en-US" sz="2000"/>
              <a:t> international and national funding agencies and philanthropies;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176048" y="261618"/>
            <a:ext cx="9387200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GEO Wetlands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8199" y="1411673"/>
            <a:ext cx="4127551" cy="456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76047" y="1230952"/>
            <a:ext cx="7443953" cy="501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Response to Recommendation 1:</a:t>
            </a:r>
            <a:endParaRPr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Revived proposal for the Post-2025 GEO Work Programme with direct involvement of the Ramsar Convention</a:t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Leads:</a:t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Ramsar Secretariat/STRP and Wetlands International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Supporting CEOS agencies: ESA, JAXA</a:t>
            </a:r>
            <a:endParaRPr/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Objectives:</a:t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advance approaches to effectively utilise EO to support wetland inventory, monitoring and assessment</a:t>
            </a:r>
            <a:endParaRPr/>
          </a:p>
          <a:p>
            <a:pPr indent="-3683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b="0" i="1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Essential Wetland Variables</a:t>
            </a: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(EWVs) that capture the state and spatial/temporal dynamics of wetland ecosystems. 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Capacity building for wetlands inventories, including the use of Earth observation tools.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