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6858000" cx="12192000"/>
  <p:notesSz cx="6858000" cy="9144000"/>
  <p:embeddedFontLst>
    <p:embeddedFont>
      <p:font typeface="Montserrat"/>
      <p:regular r:id="rId28"/>
      <p:bold r:id="rId29"/>
      <p:italic r:id="rId30"/>
      <p:boldItalic r:id="rId31"/>
    </p:embeddedFont>
    <p:embeddedFont>
      <p:font typeface="Noto Sans Symbols"/>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4" roundtripDataSignature="AMtx7mh3T17+IG5sB9X0jMF2FfunMZiR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ontserrat-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6.xml"/><Relationship Id="rId33" Type="http://schemas.openxmlformats.org/officeDocument/2006/relationships/font" Target="fonts/NotoSansSymbols-bold.fntdata"/><Relationship Id="rId10" Type="http://schemas.openxmlformats.org/officeDocument/2006/relationships/slide" Target="slides/slide5.xml"/><Relationship Id="rId32" Type="http://schemas.openxmlformats.org/officeDocument/2006/relationships/font" Target="fonts/NotoSansSymbols-regular.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8" name="Google Shape;20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5" name="Google Shape;21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6" name="Google Shape;22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 name="Google Shape;25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8" name="Google Shape;28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Timeline: 15 Sep to 5 Oct 2025 for the flying to happen. A week before for installation and a week after the campaign for de-installation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0" name="Google Shape;33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3" name="Google Shape;34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 name="Google Shape;13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sz="1800">
                <a:latin typeface="Arial"/>
                <a:ea typeface="Arial"/>
                <a:cs typeface="Arial"/>
                <a:sym typeface="Arial"/>
              </a:rPr>
              <a:t>WorldCereal cloud-based processing system for cropland and crop type mapping at field scale was launched in October/2024.</a:t>
            </a:r>
            <a:endParaRPr/>
          </a:p>
          <a:p>
            <a:pPr indent="-298450" lvl="0" marL="457200" rtl="0" algn="l">
              <a:lnSpc>
                <a:spcPct val="100000"/>
              </a:lnSpc>
              <a:spcBef>
                <a:spcPts val="0"/>
              </a:spcBef>
              <a:spcAft>
                <a:spcPts val="0"/>
              </a:spcAft>
              <a:buSzPts val="1100"/>
              <a:buChar char="●"/>
            </a:pPr>
            <a:r>
              <a:rPr lang="en-US" sz="1800">
                <a:latin typeface="Arial"/>
                <a:ea typeface="Arial"/>
                <a:cs typeface="Arial"/>
                <a:sym typeface="Arial"/>
              </a:rPr>
              <a:t> GeoGlam contribution to AFOLU</a:t>
            </a:r>
            <a:endParaRPr/>
          </a:p>
          <a:p>
            <a:pPr indent="-298450" lvl="0" marL="457200" rtl="0" algn="l">
              <a:lnSpc>
                <a:spcPct val="100000"/>
              </a:lnSpc>
              <a:spcBef>
                <a:spcPts val="0"/>
              </a:spcBef>
              <a:spcAft>
                <a:spcPts val="0"/>
              </a:spcAft>
              <a:buSzPts val="1100"/>
              <a:buChar char="●"/>
            </a:pPr>
            <a:r>
              <a:rPr lang="en-US" sz="1800">
                <a:latin typeface="Arial"/>
                <a:ea typeface="Arial"/>
                <a:cs typeface="Arial"/>
                <a:sym typeface="Arial"/>
              </a:rPr>
              <a:t>the processing module allows users to:</a:t>
            </a:r>
            <a:br>
              <a:rPr lang="en-US" sz="1800">
                <a:latin typeface="Arial"/>
                <a:ea typeface="Arial"/>
                <a:cs typeface="Arial"/>
                <a:sym typeface="Arial"/>
              </a:rPr>
            </a:br>
            <a:r>
              <a:rPr lang="en-US" sz="1800">
                <a:latin typeface="Arial"/>
                <a:ea typeface="Arial"/>
                <a:cs typeface="Arial"/>
                <a:sym typeface="Arial"/>
              </a:rPr>
              <a:t> </a:t>
            </a:r>
            <a:r>
              <a:rPr b="1" lang="en-US" sz="1800">
                <a:latin typeface="Arial"/>
                <a:ea typeface="Arial"/>
                <a:cs typeface="Arial"/>
                <a:sym typeface="Arial"/>
              </a:rPr>
              <a:t>Apply a pre-trained cropland detection model </a:t>
            </a:r>
            <a:r>
              <a:rPr lang="en-US" sz="1800">
                <a:latin typeface="Arial"/>
                <a:ea typeface="Arial"/>
                <a:cs typeface="Arial"/>
                <a:sym typeface="Arial"/>
              </a:rPr>
              <a:t>on a region and year of interest. This model has been trained on a global land cover dataset, spanning multiple years and should be readily transferable both in space and time. We are of course continuously updating this model as more in-situ reference data is being added to the system, through the Reference Data Module.</a:t>
            </a:r>
            <a:br>
              <a:rPr lang="en-US" sz="1800">
                <a:latin typeface="Arial"/>
                <a:ea typeface="Arial"/>
                <a:cs typeface="Arial"/>
                <a:sym typeface="Arial"/>
              </a:rPr>
            </a:br>
            <a:r>
              <a:rPr lang="en-US" sz="1800">
                <a:latin typeface="Arial"/>
                <a:ea typeface="Arial"/>
                <a:cs typeface="Arial"/>
                <a:sym typeface="Arial"/>
              </a:rPr>
              <a:t> </a:t>
            </a:r>
            <a:r>
              <a:rPr b="1" lang="en-US" sz="1800">
                <a:latin typeface="Arial"/>
                <a:ea typeface="Arial"/>
                <a:cs typeface="Arial"/>
                <a:sym typeface="Arial"/>
              </a:rPr>
              <a:t>Train and apply your own cropland detection model</a:t>
            </a:r>
            <a:r>
              <a:rPr lang="en-US" sz="1800">
                <a:latin typeface="Arial"/>
                <a:ea typeface="Arial"/>
                <a:cs typeface="Arial"/>
                <a:sym typeface="Arial"/>
              </a:rPr>
              <a:t> based on your definition, for your region and year of interest. For this, you can make use of all public land cover training data currently present in the system.</a:t>
            </a:r>
            <a:br>
              <a:rPr lang="en-US" sz="1800">
                <a:latin typeface="Arial"/>
                <a:ea typeface="Arial"/>
                <a:cs typeface="Arial"/>
                <a:sym typeface="Arial"/>
              </a:rPr>
            </a:br>
            <a:r>
              <a:rPr lang="en-US" sz="1800">
                <a:latin typeface="Arial"/>
                <a:ea typeface="Arial"/>
                <a:cs typeface="Arial"/>
                <a:sym typeface="Arial"/>
              </a:rPr>
              <a:t> </a:t>
            </a:r>
            <a:r>
              <a:rPr b="1" lang="en-US" sz="1800">
                <a:latin typeface="Arial"/>
                <a:ea typeface="Arial"/>
                <a:cs typeface="Arial"/>
                <a:sym typeface="Arial"/>
              </a:rPr>
              <a:t>Train and apply your own crop type detection model </a:t>
            </a:r>
            <a:r>
              <a:rPr lang="en-US" sz="1800">
                <a:latin typeface="Arial"/>
                <a:ea typeface="Arial"/>
                <a:cs typeface="Arial"/>
                <a:sym typeface="Arial"/>
              </a:rPr>
              <a:t>for your region, season and crop types of interest. Training of models can be done using the publicly available crop type data currently ingested in the system. Soon however, we will release the next version, allowing you to effectively use your own (private or public) in-situ reference data as well.</a:t>
            </a:r>
            <a:endParaRPr/>
          </a:p>
          <a:p>
            <a:pPr indent="-228600" lvl="0" marL="457200" rtl="0" algn="l">
              <a:lnSpc>
                <a:spcPct val="100000"/>
              </a:lnSpc>
              <a:spcBef>
                <a:spcPts val="0"/>
              </a:spcBef>
              <a:spcAft>
                <a:spcPts val="0"/>
              </a:spcAft>
              <a:buSzPts val="1100"/>
              <a:buNone/>
            </a:pPr>
            <a:r>
              <a:t/>
            </a:r>
            <a:endParaRPr/>
          </a:p>
        </p:txBody>
      </p:sp>
      <p:sp>
        <p:nvSpPr>
          <p:cNvPr id="351" name="Google Shape;351;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8" name="Google Shape;36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6" name="Google Shape;37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4b62aeeddc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4b62aeedd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4b62aeeddc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4b62aeeddc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 name="Google Shape;18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4b62aeeddc_0_1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4b62aeeddc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4b62aeeddc_0_1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4b62aeeddc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1" name="Google Shape;20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image" Target="../media/image6.png"/><Relationship Id="rId6"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image" Target="../media/image6.png"/><Relationship Id="rId6"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4"/>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24"/>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4"/>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4"/>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24"/>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24"/>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4"/>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24"/>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20" name="Google Shape;20;p24"/>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8" name="Shape 108"/>
        <p:cNvGrpSpPr/>
        <p:nvPr/>
      </p:nvGrpSpPr>
      <p:grpSpPr>
        <a:xfrm>
          <a:off x="0" y="0"/>
          <a:ext cx="0" cy="0"/>
          <a:chOff x="0" y="0"/>
          <a:chExt cx="0" cy="0"/>
        </a:xfrm>
      </p:grpSpPr>
      <p:sp>
        <p:nvSpPr>
          <p:cNvPr id="109" name="Google Shape;109;g34b62aeeddc_0_122"/>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110" name="Google Shape;110;g34b62aeeddc_0_122"/>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111" name="Google Shape;111;g34b62aeeddc_0_122"/>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12" name="Google Shape;112;g34b62aeeddc_0_122"/>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113" name="Google Shape;113;g34b62aeeddc_0_122"/>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114" name="Google Shape;114;g34b62aeeddc_0_122"/>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Montserrat"/>
                <a:ea typeface="Montserrat"/>
                <a:cs typeface="Montserrat"/>
                <a:sym typeface="Montserrat"/>
              </a:rPr>
              <a:t>Slide </a:t>
            </a:r>
            <a:fld id="{00000000-1234-1234-1234-123412341234}" type="slidenum">
              <a:rPr b="1" lang="en-US"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115" name="Google Shape;115;g34b62aeeddc_0_12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116" name="Google Shape;116;g34b62aeeddc_0_122"/>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a:solidFill>
                  <a:schemeClr val="accent1"/>
                </a:solidFill>
                <a:latin typeface="Montserrat"/>
                <a:ea typeface="Montserrat"/>
                <a:cs typeface="Montserrat"/>
                <a:sym typeface="Montserrat"/>
              </a:rPr>
              <a:t>LSI-VC-17, 14-16 April 2025</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17" name="Shape 117"/>
        <p:cNvGrpSpPr/>
        <p:nvPr/>
      </p:nvGrpSpPr>
      <p:grpSpPr>
        <a:xfrm>
          <a:off x="0" y="0"/>
          <a:ext cx="0" cy="0"/>
          <a:chOff x="0" y="0"/>
          <a:chExt cx="0" cy="0"/>
        </a:xfrm>
      </p:grpSpPr>
      <p:sp>
        <p:nvSpPr>
          <p:cNvPr id="118" name="Google Shape;118;g34b62aeeddc_0_131"/>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119" name="Google Shape;119;g34b62aeeddc_0_131"/>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120" name="Google Shape;120;g34b62aeeddc_0_13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21" name="Google Shape;121;g34b62aeeddc_0_131"/>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122" name="Google Shape;122;g34b62aeeddc_0_131"/>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123" name="Google Shape;123;g34b62aeeddc_0_131"/>
          <p:cNvSpPr txBox="1"/>
          <p:nvPr>
            <p:ph idx="1" type="body"/>
          </p:nvPr>
        </p:nvSpPr>
        <p:spPr>
          <a:xfrm>
            <a:off x="5180012" y="1373852"/>
            <a:ext cx="6172200" cy="4694400"/>
          </a:xfrm>
          <a:prstGeom prst="rect">
            <a:avLst/>
          </a:prstGeom>
          <a:noFill/>
          <a:ln>
            <a:noFill/>
          </a:ln>
        </p:spPr>
        <p:txBody>
          <a:bodyPr anchorCtr="0" anchor="t" bIns="45700" lIns="91425" spcFirstLastPara="1" rIns="91425" wrap="square" tIns="45700">
            <a:noAutofit/>
          </a:bodyPr>
          <a:lstStyle>
            <a:lvl1pPr indent="-431800" lvl="0" marL="457200" marR="0" algn="l">
              <a:lnSpc>
                <a:spcPct val="115000"/>
              </a:lnSpc>
              <a:spcBef>
                <a:spcPts val="1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1pPr>
            <a:lvl2pPr indent="-406400" lvl="1" marL="914400" marR="0" algn="l">
              <a:lnSpc>
                <a:spcPct val="115000"/>
              </a:lnSpc>
              <a:spcBef>
                <a:spcPts val="5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2pPr>
            <a:lvl3pPr indent="-381000" lvl="2" marL="1371600" marR="0" algn="l">
              <a:lnSpc>
                <a:spcPct val="115000"/>
              </a:lnSpc>
              <a:spcBef>
                <a:spcPts val="500"/>
              </a:spcBef>
              <a:spcAft>
                <a:spcPts val="0"/>
              </a:spcAft>
              <a:buClr>
                <a:schemeClr val="dk1"/>
              </a:buClr>
              <a:buSzPts val="2400"/>
              <a:buFont typeface="Montserrat"/>
              <a:buChar char="o"/>
              <a:defRPr i="0" sz="2400" u="none" cap="none" strike="noStrike">
                <a:solidFill>
                  <a:schemeClr val="dk1"/>
                </a:solidFill>
                <a:latin typeface="Montserrat"/>
                <a:ea typeface="Montserrat"/>
                <a:cs typeface="Montserrat"/>
                <a:sym typeface="Montserrat"/>
              </a:defRPr>
            </a:lvl3pPr>
            <a:lvl4pPr indent="-355600" lvl="3" marL="18288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4pPr>
            <a:lvl5pPr indent="-355600" lvl="4" marL="22860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5pPr>
            <a:lvl6pPr indent="-355600" lvl="5" marL="27432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124" name="Google Shape;124;g34b62aeeddc_0_131"/>
          <p:cNvSpPr txBox="1"/>
          <p:nvPr>
            <p:ph idx="2" type="body"/>
          </p:nvPr>
        </p:nvSpPr>
        <p:spPr>
          <a:xfrm>
            <a:off x="839788" y="1373852"/>
            <a:ext cx="3932100" cy="4630500"/>
          </a:xfrm>
          <a:prstGeom prst="rect">
            <a:avLst/>
          </a:prstGeom>
          <a:noFill/>
          <a:ln>
            <a:noFill/>
          </a:ln>
        </p:spPr>
        <p:txBody>
          <a:bodyPr anchorCtr="0" anchor="t" bIns="45700" lIns="91425" spcFirstLastPara="1" rIns="91425" wrap="square" tIns="45700">
            <a:noAutofit/>
          </a:bodyPr>
          <a:lstStyle>
            <a:lvl1pPr indent="-228600" lvl="0" marL="457200" marR="0" algn="l">
              <a:lnSpc>
                <a:spcPct val="115000"/>
              </a:lnSpc>
              <a:spcBef>
                <a:spcPts val="1000"/>
              </a:spcBef>
              <a:spcAft>
                <a:spcPts val="0"/>
              </a:spcAft>
              <a:buClr>
                <a:schemeClr val="dk1"/>
              </a:buClr>
              <a:buSzPts val="1600"/>
              <a:buFont typeface="Montserrat"/>
              <a:buNone/>
              <a:defRPr i="0" sz="1600" u="none" cap="none" strike="noStrike">
                <a:solidFill>
                  <a:schemeClr val="dk1"/>
                </a:solidFill>
                <a:latin typeface="Montserrat"/>
                <a:ea typeface="Montserrat"/>
                <a:cs typeface="Montserrat"/>
                <a:sym typeface="Montserrat"/>
              </a:defRPr>
            </a:lvl1pPr>
            <a:lvl2pPr indent="-228600" lvl="1" marL="914400" marR="0" algn="l">
              <a:lnSpc>
                <a:spcPct val="115000"/>
              </a:lnSpc>
              <a:spcBef>
                <a:spcPts val="500"/>
              </a:spcBef>
              <a:spcAft>
                <a:spcPts val="0"/>
              </a:spcAft>
              <a:buClr>
                <a:schemeClr val="dk1"/>
              </a:buClr>
              <a:buSzPts val="1400"/>
              <a:buFont typeface="Montserrat"/>
              <a:buNone/>
              <a:defRPr i="0" sz="1400" u="none" cap="none" strike="noStrike">
                <a:solidFill>
                  <a:schemeClr val="dk1"/>
                </a:solidFill>
                <a:latin typeface="Montserrat"/>
                <a:ea typeface="Montserrat"/>
                <a:cs typeface="Montserrat"/>
                <a:sym typeface="Montserrat"/>
              </a:defRPr>
            </a:lvl2pPr>
            <a:lvl3pPr indent="-228600" lvl="2" marL="1371600" marR="0" algn="l">
              <a:lnSpc>
                <a:spcPct val="115000"/>
              </a:lnSpc>
              <a:spcBef>
                <a:spcPts val="500"/>
              </a:spcBef>
              <a:spcAft>
                <a:spcPts val="0"/>
              </a:spcAft>
              <a:buClr>
                <a:schemeClr val="dk1"/>
              </a:buClr>
              <a:buSzPts val="1200"/>
              <a:buFont typeface="Montserrat"/>
              <a:buNone/>
              <a:defRPr i="0" sz="1200" u="none" cap="none" strike="noStrike">
                <a:solidFill>
                  <a:schemeClr val="dk1"/>
                </a:solidFill>
                <a:latin typeface="Montserrat"/>
                <a:ea typeface="Montserrat"/>
                <a:cs typeface="Montserrat"/>
                <a:sym typeface="Montserrat"/>
              </a:defRPr>
            </a:lvl3pPr>
            <a:lvl4pPr indent="-228600" lvl="3" marL="1828800" marR="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4pPr>
            <a:lvl5pPr indent="-228600" lvl="4" marL="2286000" marR="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5pPr>
            <a:lvl6pPr indent="-228600" lvl="5" marL="2743200" marR="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6pPr>
            <a:lvl7pPr indent="-228600" lvl="6" marL="3200400" marR="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7pPr>
            <a:lvl8pPr indent="-228600" lvl="7" marL="3657600" marR="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8pPr>
            <a:lvl9pPr indent="-228600" lvl="8" marL="4114800" marR="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9pPr>
          </a:lstStyle>
          <a:p/>
        </p:txBody>
      </p:sp>
      <p:sp>
        <p:nvSpPr>
          <p:cNvPr id="125" name="Google Shape;125;g34b62aeeddc_0_131"/>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Montserrat"/>
                <a:ea typeface="Montserrat"/>
                <a:cs typeface="Montserrat"/>
                <a:sym typeface="Montserrat"/>
              </a:rPr>
              <a:t>Slide </a:t>
            </a:r>
            <a:fld id="{00000000-1234-1234-1234-123412341234}" type="slidenum">
              <a:rPr b="1" lang="en-US"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126" name="Google Shape;126;g34b62aeeddc_0_13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127" name="Google Shape;127;g34b62aeeddc_0_131"/>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a:solidFill>
                  <a:schemeClr val="accent1"/>
                </a:solidFill>
                <a:latin typeface="Montserrat"/>
                <a:ea typeface="Montserrat"/>
                <a:cs typeface="Montserrat"/>
                <a:sym typeface="Montserrat"/>
              </a:rPr>
              <a:t>LSI-VC-17, 14-16 April 2025</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2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2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2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2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2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2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25"/>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
        <p:nvSpPr>
          <p:cNvPr id="29" name="Google Shape;29;p25"/>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0" name="Google Shape;30;p2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2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2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2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2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2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26"/>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8" name="Google Shape;38;p26"/>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9" name="Google Shape;39;p2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0" name="Google Shape;40;p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1" name="Google Shape;41;p26"/>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G ">
  <p:cSld name="DARK BG ">
    <p:spTree>
      <p:nvGrpSpPr>
        <p:cNvPr id="42" name="Shape 42"/>
        <p:cNvGrpSpPr/>
        <p:nvPr/>
      </p:nvGrpSpPr>
      <p:grpSpPr>
        <a:xfrm>
          <a:off x="0" y="0"/>
          <a:ext cx="0" cy="0"/>
          <a:chOff x="0" y="0"/>
          <a:chExt cx="0" cy="0"/>
        </a:xfrm>
      </p:grpSpPr>
      <p:pic>
        <p:nvPicPr>
          <p:cNvPr id="43" name="Google Shape;43;p27"/>
          <p:cNvPicPr preferRelativeResize="0"/>
          <p:nvPr/>
        </p:nvPicPr>
        <p:blipFill rotWithShape="1">
          <a:blip r:embed="rId2">
            <a:alphaModFix/>
          </a:blip>
          <a:srcRect b="0" l="0" r="0" t="0"/>
          <a:stretch/>
        </p:blipFill>
        <p:spPr>
          <a:xfrm>
            <a:off x="0" y="0"/>
            <a:ext cx="12191996" cy="6857140"/>
          </a:xfrm>
          <a:prstGeom prst="rect">
            <a:avLst/>
          </a:prstGeom>
          <a:solidFill>
            <a:srgbClr val="EBBB3A"/>
          </a:solidFill>
          <a:ln>
            <a:noFill/>
          </a:ln>
        </p:spPr>
      </p:pic>
      <p:pic>
        <p:nvPicPr>
          <p:cNvPr id="44" name="Google Shape;44;p27"/>
          <p:cNvPicPr preferRelativeResize="0"/>
          <p:nvPr/>
        </p:nvPicPr>
        <p:blipFill rotWithShape="1">
          <a:blip r:embed="rId3">
            <a:alphaModFix/>
          </a:blip>
          <a:srcRect b="0" l="0" r="0" t="0"/>
          <a:stretch/>
        </p:blipFill>
        <p:spPr>
          <a:xfrm>
            <a:off x="10331485" y="-216081"/>
            <a:ext cx="2093893" cy="1314001"/>
          </a:xfrm>
          <a:prstGeom prst="rect">
            <a:avLst/>
          </a:prstGeom>
          <a:noFill/>
          <a:ln>
            <a:noFill/>
          </a:ln>
        </p:spPr>
      </p:pic>
      <p:cxnSp>
        <p:nvCxnSpPr>
          <p:cNvPr id="45" name="Google Shape;45;p27"/>
          <p:cNvCxnSpPr/>
          <p:nvPr/>
        </p:nvCxnSpPr>
        <p:spPr>
          <a:xfrm>
            <a:off x="221431" y="6422974"/>
            <a:ext cx="11736004" cy="0"/>
          </a:xfrm>
          <a:prstGeom prst="straightConnector1">
            <a:avLst/>
          </a:prstGeom>
          <a:noFill/>
          <a:ln cap="flat" cmpd="sng" w="9525">
            <a:solidFill>
              <a:srgbClr val="FFFFFF"/>
            </a:solidFill>
            <a:prstDash val="solid"/>
            <a:miter lim="8000"/>
            <a:headEnd len="sm" w="sm" type="none"/>
            <a:tailEnd len="sm" w="sm" type="none"/>
          </a:ln>
        </p:spPr>
      </p:cxnSp>
      <p:sp>
        <p:nvSpPr>
          <p:cNvPr id="46" name="Google Shape;46;p27"/>
          <p:cNvSpPr txBox="1"/>
          <p:nvPr>
            <p:ph type="title"/>
          </p:nvPr>
        </p:nvSpPr>
        <p:spPr>
          <a:xfrm>
            <a:off x="218258" y="157322"/>
            <a:ext cx="10113227" cy="553998"/>
          </a:xfrm>
          <a:prstGeom prst="rect">
            <a:avLst/>
          </a:prstGeom>
          <a:noFill/>
          <a:ln>
            <a:noFill/>
          </a:ln>
        </p:spPr>
        <p:txBody>
          <a:bodyPr anchorCtr="0" anchor="t" bIns="45700" lIns="0" spcFirstLastPara="1" rIns="0" wrap="square" tIns="4570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 name="Google Shape;47;p27"/>
          <p:cNvSpPr txBox="1"/>
          <p:nvPr>
            <p:ph idx="1" type="body"/>
          </p:nvPr>
        </p:nvSpPr>
        <p:spPr>
          <a:xfrm>
            <a:off x="193185" y="1095954"/>
            <a:ext cx="11763664" cy="528149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676666"/>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48" name="Google Shape;48;p27"/>
          <p:cNvPicPr preferRelativeResize="0"/>
          <p:nvPr/>
        </p:nvPicPr>
        <p:blipFill rotWithShape="1">
          <a:blip r:embed="rId4">
            <a:alphaModFix/>
          </a:blip>
          <a:srcRect b="0" l="0" r="0" t="0"/>
          <a:stretch/>
        </p:blipFill>
        <p:spPr>
          <a:xfrm>
            <a:off x="10343244" y="6585920"/>
            <a:ext cx="1636922" cy="105914"/>
          </a:xfrm>
          <a:prstGeom prst="rect">
            <a:avLst/>
          </a:prstGeom>
          <a:noFill/>
          <a:ln>
            <a:noFill/>
          </a:ln>
        </p:spPr>
      </p:pic>
      <p:pic>
        <p:nvPicPr>
          <p:cNvPr id="49" name="Google Shape;49;p27"/>
          <p:cNvPicPr preferRelativeResize="0"/>
          <p:nvPr/>
        </p:nvPicPr>
        <p:blipFill rotWithShape="1">
          <a:blip r:embed="rId5">
            <a:alphaModFix/>
          </a:blip>
          <a:srcRect b="0" l="0" r="0" t="0"/>
          <a:stretch/>
        </p:blipFill>
        <p:spPr>
          <a:xfrm>
            <a:off x="10817790" y="4909313"/>
            <a:ext cx="1490892" cy="1490892"/>
          </a:xfrm>
          <a:prstGeom prst="rect">
            <a:avLst/>
          </a:prstGeom>
          <a:noFill/>
          <a:ln>
            <a:noFill/>
          </a:ln>
        </p:spPr>
      </p:pic>
      <p:pic>
        <p:nvPicPr>
          <p:cNvPr id="50" name="Google Shape;50;p27"/>
          <p:cNvPicPr preferRelativeResize="0"/>
          <p:nvPr/>
        </p:nvPicPr>
        <p:blipFill rotWithShape="1">
          <a:blip r:embed="rId6">
            <a:alphaModFix/>
          </a:blip>
          <a:srcRect b="0" l="0" r="0" t="0"/>
          <a:stretch/>
        </p:blipFill>
        <p:spPr>
          <a:xfrm>
            <a:off x="3685" y="6454950"/>
            <a:ext cx="9956801" cy="40513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1" name="Shape 51"/>
        <p:cNvGrpSpPr/>
        <p:nvPr/>
      </p:nvGrpSpPr>
      <p:grpSpPr>
        <a:xfrm>
          <a:off x="0" y="0"/>
          <a:ext cx="0" cy="0"/>
          <a:chOff x="0" y="0"/>
          <a:chExt cx="0" cy="0"/>
        </a:xfrm>
      </p:grpSpPr>
      <p:sp>
        <p:nvSpPr>
          <p:cNvPr id="52" name="Google Shape;52;p2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2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2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2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2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2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58" name="Google Shape;58;p2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9" name="Google Shape;59;p28"/>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0" name="Shape 60"/>
        <p:cNvGrpSpPr/>
        <p:nvPr/>
      </p:nvGrpSpPr>
      <p:grpSpPr>
        <a:xfrm>
          <a:off x="0" y="0"/>
          <a:ext cx="0" cy="0"/>
          <a:chOff x="0" y="0"/>
          <a:chExt cx="0" cy="0"/>
        </a:xfrm>
      </p:grpSpPr>
      <p:sp>
        <p:nvSpPr>
          <p:cNvPr id="61" name="Google Shape;61;p2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62" name="Google Shape;62;p2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3" name="Google Shape;63;p2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4" name="Google Shape;64;p2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5" name="Google Shape;65;p2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6" name="Google Shape;66;p29"/>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67" name="Google Shape;67;p29"/>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68" name="Google Shape;68;p2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9" name="Google Shape;69;p2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70" name="Google Shape;70;p29"/>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7" name="Shape 77"/>
        <p:cNvGrpSpPr/>
        <p:nvPr/>
      </p:nvGrpSpPr>
      <p:grpSpPr>
        <a:xfrm>
          <a:off x="0" y="0"/>
          <a:ext cx="0" cy="0"/>
          <a:chOff x="0" y="0"/>
          <a:chExt cx="0" cy="0"/>
        </a:xfrm>
      </p:grpSpPr>
      <p:pic>
        <p:nvPicPr>
          <p:cNvPr id="78" name="Google Shape;78;g34b62aeeddc_0_91"/>
          <p:cNvPicPr preferRelativeResize="0"/>
          <p:nvPr/>
        </p:nvPicPr>
        <p:blipFill rotWithShape="1">
          <a:blip r:embed="rId2">
            <a:alphaModFix/>
          </a:blip>
          <a:srcRect b="0" l="0" r="0" t="0"/>
          <a:stretch/>
        </p:blipFill>
        <p:spPr>
          <a:xfrm>
            <a:off x="3301750" y="2265730"/>
            <a:ext cx="8288156" cy="2756714"/>
          </a:xfrm>
          <a:prstGeom prst="rect">
            <a:avLst/>
          </a:prstGeom>
          <a:noFill/>
          <a:ln>
            <a:noFill/>
          </a:ln>
        </p:spPr>
      </p:pic>
      <p:pic>
        <p:nvPicPr>
          <p:cNvPr id="79" name="Google Shape;79;g34b62aeeddc_0_91"/>
          <p:cNvPicPr preferRelativeResize="0"/>
          <p:nvPr/>
        </p:nvPicPr>
        <p:blipFill rotWithShape="1">
          <a:blip r:embed="rId3">
            <a:alphaModFix/>
          </a:blip>
          <a:srcRect b="-110"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80" name="Google Shape;80;g34b62aeeddc_0_91"/>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81" name="Google Shape;81;g34b62aeeddc_0_91"/>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2" name="Google Shape;82;g34b62aeeddc_0_91"/>
          <p:cNvSpPr/>
          <p:nvPr/>
        </p:nvSpPr>
        <p:spPr>
          <a:xfrm flipH="1">
            <a:off x="-21101" y="-14542"/>
            <a:ext cx="12215481" cy="6870483"/>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83" name="Google Shape;83;g34b62aeeddc_0_91"/>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84" name="Google Shape;84;g34b62aeeddc_0_91"/>
          <p:cNvPicPr preferRelativeResize="0"/>
          <p:nvPr/>
        </p:nvPicPr>
        <p:blipFill rotWithShape="1">
          <a:blip r:embed="rId6">
            <a:alphaModFix amt="34000"/>
          </a:blip>
          <a:srcRect b="-8775" l="32581" r="8553" t="2403"/>
          <a:stretch/>
        </p:blipFill>
        <p:spPr>
          <a:xfrm rot="5400000">
            <a:off x="5734365" y="-1016162"/>
            <a:ext cx="5455200" cy="7480800"/>
          </a:xfrm>
          <a:prstGeom prst="rtTriangle">
            <a:avLst/>
          </a:prstGeom>
          <a:noFill/>
          <a:ln>
            <a:noFill/>
          </a:ln>
        </p:spPr>
      </p:pic>
      <p:pic>
        <p:nvPicPr>
          <p:cNvPr id="85" name="Google Shape;85;g34b62aeeddc_0_91"/>
          <p:cNvPicPr preferRelativeResize="0"/>
          <p:nvPr/>
        </p:nvPicPr>
        <p:blipFill rotWithShape="1">
          <a:blip r:embed="rId6">
            <a:alphaModFix amt="34000"/>
          </a:blip>
          <a:srcRect b="676" l="54016" r="11354" t="36080"/>
          <a:stretch/>
        </p:blipFill>
        <p:spPr>
          <a:xfrm rot="-5400000">
            <a:off x="5792644" y="4820060"/>
            <a:ext cx="1719600" cy="2366700"/>
          </a:xfrm>
          <a:prstGeom prst="rtTriangle">
            <a:avLst/>
          </a:prstGeom>
          <a:noFill/>
          <a:ln>
            <a:noFill/>
          </a:ln>
        </p:spPr>
      </p:pic>
      <p:sp>
        <p:nvSpPr>
          <p:cNvPr id="86" name="Google Shape;86;g34b62aeeddc_0_91"/>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8000"/>
              <a:buFont typeface="Montserrat"/>
              <a:buNone/>
              <a:defRPr i="0" sz="80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7" name="Shape 87"/>
        <p:cNvGrpSpPr/>
        <p:nvPr/>
      </p:nvGrpSpPr>
      <p:grpSpPr>
        <a:xfrm>
          <a:off x="0" y="0"/>
          <a:ext cx="0" cy="0"/>
          <a:chOff x="0" y="0"/>
          <a:chExt cx="0" cy="0"/>
        </a:xfrm>
      </p:grpSpPr>
      <p:sp>
        <p:nvSpPr>
          <p:cNvPr id="88" name="Google Shape;88;g34b62aeeddc_0_101"/>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89" name="Google Shape;89;g34b62aeeddc_0_101"/>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90" name="Google Shape;90;g34b62aeeddc_0_10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1" name="Google Shape;91;g34b62aeeddc_0_101"/>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92" name="Google Shape;92;g34b62aeeddc_0_101"/>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93" name="Google Shape;93;g34b62aeeddc_0_101"/>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94" name="Google Shape;94;g34b62aeeddc_0_101"/>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a:solidFill>
                  <a:schemeClr val="accent1"/>
                </a:solidFill>
                <a:latin typeface="Montserrat"/>
                <a:ea typeface="Montserrat"/>
                <a:cs typeface="Montserrat"/>
                <a:sym typeface="Montserrat"/>
              </a:rPr>
              <a:t>LSI-VC-17</a:t>
            </a:r>
            <a:r>
              <a:rPr b="1" lang="en-US">
                <a:solidFill>
                  <a:schemeClr val="accent1"/>
                </a:solidFill>
                <a:latin typeface="Montserrat"/>
                <a:ea typeface="Montserrat"/>
                <a:cs typeface="Montserrat"/>
                <a:sym typeface="Montserrat"/>
              </a:rPr>
              <a:t>, 14-16 April 2025</a:t>
            </a:r>
            <a:endParaRPr b="1">
              <a:solidFill>
                <a:schemeClr val="accent1"/>
              </a:solidFill>
              <a:latin typeface="Montserrat"/>
              <a:ea typeface="Montserrat"/>
              <a:cs typeface="Montserrat"/>
              <a:sym typeface="Montserrat"/>
            </a:endParaRPr>
          </a:p>
        </p:txBody>
      </p:sp>
      <p:sp>
        <p:nvSpPr>
          <p:cNvPr id="95" name="Google Shape;95;g34b62aeeddc_0_101"/>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96" name="Google Shape;96;g34b62aeeddc_0_10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97" name="Shape 97"/>
        <p:cNvGrpSpPr/>
        <p:nvPr/>
      </p:nvGrpSpPr>
      <p:grpSpPr>
        <a:xfrm>
          <a:off x="0" y="0"/>
          <a:ext cx="0" cy="0"/>
          <a:chOff x="0" y="0"/>
          <a:chExt cx="0" cy="0"/>
        </a:xfrm>
      </p:grpSpPr>
      <p:sp>
        <p:nvSpPr>
          <p:cNvPr id="98" name="Google Shape;98;g34b62aeeddc_0_111"/>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99" name="Google Shape;99;g34b62aeeddc_0_111"/>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100" name="Google Shape;100;g34b62aeeddc_0_11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01" name="Google Shape;101;g34b62aeeddc_0_111"/>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102" name="Google Shape;102;g34b62aeeddc_0_111"/>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103" name="Google Shape;103;g34b62aeeddc_0_111"/>
          <p:cNvSpPr txBox="1"/>
          <p:nvPr>
            <p:ph idx="1" type="body"/>
          </p:nvPr>
        </p:nvSpPr>
        <p:spPr>
          <a:xfrm>
            <a:off x="386632"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104" name="Google Shape;104;g34b62aeeddc_0_111"/>
          <p:cNvSpPr txBox="1"/>
          <p:nvPr>
            <p:ph idx="2" type="body"/>
          </p:nvPr>
        </p:nvSpPr>
        <p:spPr>
          <a:xfrm>
            <a:off x="6296361"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105" name="Google Shape;105;g34b62aeeddc_0_111"/>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Montserrat"/>
                <a:ea typeface="Montserrat"/>
                <a:cs typeface="Montserrat"/>
                <a:sym typeface="Montserrat"/>
              </a:rPr>
              <a:t>Slide </a:t>
            </a:r>
            <a:fld id="{00000000-1234-1234-1234-123412341234}" type="slidenum">
              <a:rPr b="1" lang="en-US"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106" name="Google Shape;106;g34b62aeeddc_0_11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107" name="Google Shape;107;g34b62aeeddc_0_111"/>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a:solidFill>
                  <a:schemeClr val="accent1"/>
                </a:solidFill>
                <a:latin typeface="Montserrat"/>
                <a:ea typeface="Montserrat"/>
                <a:cs typeface="Montserrat"/>
                <a:sym typeface="Montserrat"/>
              </a:rPr>
              <a:t>LSI-VC-17, 14-16 April 2025</a:t>
            </a:r>
            <a:endParaRPr b="1">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8.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8.png"/><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23"/>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23"/>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2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2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 name="Shape 71"/>
        <p:cNvGrpSpPr/>
        <p:nvPr/>
      </p:nvGrpSpPr>
      <p:grpSpPr>
        <a:xfrm>
          <a:off x="0" y="0"/>
          <a:ext cx="0" cy="0"/>
          <a:chOff x="0" y="0"/>
          <a:chExt cx="0" cy="0"/>
        </a:xfrm>
      </p:grpSpPr>
      <p:sp>
        <p:nvSpPr>
          <p:cNvPr id="72" name="Google Shape;72;g34b62aeeddc_0_85"/>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73" name="Google Shape;73;g34b62aeeddc_0_85"/>
          <p:cNvPicPr preferRelativeResize="0"/>
          <p:nvPr/>
        </p:nvPicPr>
        <p:blipFill rotWithShape="1">
          <a:blip r:embed="rId1">
            <a:alphaModFix amt="34000"/>
          </a:blip>
          <a:srcRect b="35419" l="51341" r="-2842" t="39268"/>
          <a:stretch/>
        </p:blipFill>
        <p:spPr>
          <a:xfrm flipH="1">
            <a:off x="9304423" y="0"/>
            <a:ext cx="2887577" cy="1037492"/>
          </a:xfrm>
          <a:prstGeom prst="rect">
            <a:avLst/>
          </a:prstGeom>
          <a:noFill/>
          <a:ln>
            <a:noFill/>
          </a:ln>
        </p:spPr>
      </p:pic>
      <p:pic>
        <p:nvPicPr>
          <p:cNvPr id="74" name="Google Shape;74;g34b62aeeddc_0_85"/>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75" name="Google Shape;75;g34b62aeeddc_0_85"/>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76" name="Google Shape;76;g34b62aeeddc_0_85"/>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31.png"/><Relationship Id="rId5" Type="http://schemas.openxmlformats.org/officeDocument/2006/relationships/image" Target="../media/image28.jpg"/><Relationship Id="rId6" Type="http://schemas.openxmlformats.org/officeDocument/2006/relationships/image" Target="../media/image29.jpg"/><Relationship Id="rId7"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36.png"/><Relationship Id="rId5"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34.png"/><Relationship Id="rId11" Type="http://schemas.openxmlformats.org/officeDocument/2006/relationships/hyperlink" Target="https://essd.copernicus.org/articles/17/965/2025/essd-17-965-2025-discussion.html" TargetMode="External"/><Relationship Id="rId10" Type="http://schemas.openxmlformats.org/officeDocument/2006/relationships/image" Target="../media/image41.png"/><Relationship Id="rId9" Type="http://schemas.openxmlformats.org/officeDocument/2006/relationships/hyperlink" Target="https://essd.copernicus.org/articles/17/965/2025/essd-17-965-2025-discussion.html" TargetMode="External"/><Relationship Id="rId5" Type="http://schemas.openxmlformats.org/officeDocument/2006/relationships/hyperlink" Target="https://forest-observatory.ec.europa.eu/" TargetMode="External"/><Relationship Id="rId6" Type="http://schemas.openxmlformats.org/officeDocument/2006/relationships/image" Target="../media/image37.png"/><Relationship Id="rId7" Type="http://schemas.openxmlformats.org/officeDocument/2006/relationships/hyperlink" Target="https://forest-observatory.ec.europa.eu/" TargetMode="External"/><Relationship Id="rId8"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hyperlink" Target="https://climate.esa.int/en/news-events/amazon-biomass-in-decline-due-to-deforestation-and-degradatio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48.png"/><Relationship Id="rId5" Type="http://schemas.openxmlformats.org/officeDocument/2006/relationships/image" Target="../media/image51.png"/><Relationship Id="rId6" Type="http://schemas.openxmlformats.org/officeDocument/2006/relationships/image" Target="../media/image44.png"/><Relationship Id="rId7" Type="http://schemas.openxmlformats.org/officeDocument/2006/relationships/image" Target="../media/image4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6.png"/><Relationship Id="rId4" Type="http://schemas.openxmlformats.org/officeDocument/2006/relationships/image" Target="../media/image47.png"/><Relationship Id="rId5" Type="http://schemas.openxmlformats.org/officeDocument/2006/relationships/hyperlink" Target="about:blank" TargetMode="External"/><Relationship Id="rId6"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hyperlink" Target="https://esa-worldcereal.org/en/about/worldcereal-phase-ii" TargetMode="External"/><Relationship Id="rId4" Type="http://schemas.openxmlformats.org/officeDocument/2006/relationships/image" Target="../media/image57.png"/><Relationship Id="rId5"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4.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5.png"/><Relationship Id="rId4" Type="http://schemas.openxmlformats.org/officeDocument/2006/relationships/hyperlink" Target="https://essd.copernicus.org/articles/17/1121/2025/essd-17-1121-2025.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
          <p:cNvSpPr txBox="1"/>
          <p:nvPr>
            <p:ph type="title"/>
          </p:nvPr>
        </p:nvSpPr>
        <p:spPr>
          <a:xfrm>
            <a:off x="176050" y="175950"/>
            <a:ext cx="80358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4000"/>
              <a:t>CEOS AFOLU Roadmap actions and implementation and stewardship under LSI-VC</a:t>
            </a:r>
            <a:endParaRPr sz="4000"/>
          </a:p>
        </p:txBody>
      </p:sp>
      <p:sp>
        <p:nvSpPr>
          <p:cNvPr id="133" name="Google Shape;133;p1"/>
          <p:cNvSpPr/>
          <p:nvPr/>
        </p:nvSpPr>
        <p:spPr>
          <a:xfrm>
            <a:off x="7272909" y="4252807"/>
            <a:ext cx="4833000" cy="26052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Agenda Item </a:t>
            </a:r>
            <a:r>
              <a:rPr b="1" lang="en-US" sz="2200">
                <a:solidFill>
                  <a:schemeClr val="accent1"/>
                </a:solidFill>
                <a:latin typeface="Montserrat"/>
                <a:ea typeface="Montserrat"/>
                <a:cs typeface="Montserrat"/>
                <a:sym typeface="Montserrat"/>
              </a:rPr>
              <a:t>12.3</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lang="en-US" sz="2200">
                <a:solidFill>
                  <a:schemeClr val="accent1"/>
                </a:solidFill>
                <a:latin typeface="Montserrat"/>
                <a:ea typeface="Montserrat"/>
                <a:cs typeface="Montserrat"/>
                <a:sym typeface="Montserrat"/>
              </a:rPr>
              <a:t>LSI-VC-17</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lang="en-US" sz="2200">
                <a:solidFill>
                  <a:schemeClr val="accent1"/>
                </a:solidFill>
                <a:latin typeface="Montserrat"/>
                <a:ea typeface="Montserrat"/>
                <a:cs typeface="Montserrat"/>
                <a:sym typeface="Montserrat"/>
              </a:rPr>
              <a:t>Tsukuba</a:t>
            </a:r>
            <a:r>
              <a:rPr b="1" i="0" lang="en-US" sz="2200" u="none" cap="none" strike="noStrike">
                <a:solidFill>
                  <a:schemeClr val="accent1"/>
                </a:solidFill>
                <a:latin typeface="Montserrat"/>
                <a:ea typeface="Montserrat"/>
                <a:cs typeface="Montserrat"/>
                <a:sym typeface="Montserrat"/>
              </a:rPr>
              <a:t>, Japan</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lang="en-US" sz="2200">
                <a:solidFill>
                  <a:schemeClr val="accent1"/>
                </a:solidFill>
                <a:latin typeface="Montserrat"/>
                <a:ea typeface="Montserrat"/>
                <a:cs typeface="Montserrat"/>
                <a:sym typeface="Montserrat"/>
              </a:rPr>
              <a:t>14</a:t>
            </a:r>
            <a:r>
              <a:rPr b="1" i="0" lang="en-US" sz="2200" u="none" cap="none" strike="noStrike">
                <a:solidFill>
                  <a:schemeClr val="accent1"/>
                </a:solidFill>
                <a:latin typeface="Montserrat"/>
                <a:ea typeface="Montserrat"/>
                <a:cs typeface="Montserrat"/>
                <a:sym typeface="Montserrat"/>
              </a:rPr>
              <a:t>-1</a:t>
            </a:r>
            <a:r>
              <a:rPr b="1" lang="en-US" sz="2200">
                <a:solidFill>
                  <a:schemeClr val="accent1"/>
                </a:solidFill>
                <a:latin typeface="Montserrat"/>
                <a:ea typeface="Montserrat"/>
                <a:cs typeface="Montserrat"/>
                <a:sym typeface="Montserrat"/>
              </a:rPr>
              <a:t>6</a:t>
            </a:r>
            <a:r>
              <a:rPr b="1" i="0" lang="en-US" sz="2200" u="none" cap="none" strike="noStrike">
                <a:solidFill>
                  <a:schemeClr val="accent1"/>
                </a:solidFill>
                <a:latin typeface="Montserrat"/>
                <a:ea typeface="Montserrat"/>
                <a:cs typeface="Montserrat"/>
                <a:sym typeface="Montserrat"/>
              </a:rPr>
              <a:t> April, 2025</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9"/>
          <p:cNvSpPr txBox="1"/>
          <p:nvPr>
            <p:ph type="title"/>
          </p:nvPr>
        </p:nvSpPr>
        <p:spPr>
          <a:xfrm>
            <a:off x="-1" y="0"/>
            <a:ext cx="9774195"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400"/>
              <a:t>Action 0.3: Support biomass harmonization efforts</a:t>
            </a:r>
            <a:endParaRPr sz="4000"/>
          </a:p>
        </p:txBody>
      </p:sp>
      <p:sp>
        <p:nvSpPr>
          <p:cNvPr id="211" name="Google Shape;211;p9"/>
          <p:cNvSpPr txBox="1"/>
          <p:nvPr/>
        </p:nvSpPr>
        <p:spPr>
          <a:xfrm>
            <a:off x="0" y="1222954"/>
            <a:ext cx="5946900" cy="49359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15000"/>
              </a:lnSpc>
              <a:spcBef>
                <a:spcPts val="1000"/>
              </a:spcBef>
              <a:spcAft>
                <a:spcPts val="0"/>
              </a:spcAft>
              <a:buClr>
                <a:schemeClr val="dk1"/>
              </a:buClr>
              <a:buSzPts val="1600"/>
              <a:buFont typeface="Montserrat"/>
              <a:buChar char="❖"/>
            </a:pPr>
            <a:r>
              <a:rPr b="0" i="0" lang="en-US" sz="1600" u="none" cap="none" strike="noStrike">
                <a:solidFill>
                  <a:srgbClr val="002060"/>
                </a:solidFill>
                <a:latin typeface="Verdana"/>
                <a:ea typeface="Verdana"/>
                <a:cs typeface="Verdana"/>
                <a:sym typeface="Verdana"/>
              </a:rPr>
              <a:t>Objective: Align the up-take and use of EO data (for forest biomass or emission factor estimation) with policy reporting requirements. </a:t>
            </a:r>
            <a:endParaRPr b="0" i="0" sz="1400" u="none" cap="none" strike="noStrike">
              <a:solidFill>
                <a:srgbClr val="000000"/>
              </a:solidFill>
              <a:latin typeface="Arial"/>
              <a:ea typeface="Arial"/>
              <a:cs typeface="Arial"/>
              <a:sym typeface="Arial"/>
            </a:endParaRPr>
          </a:p>
          <a:p>
            <a:pPr indent="-406400" lvl="0" marL="457200" marR="0" rtl="0" algn="l">
              <a:lnSpc>
                <a:spcPct val="115000"/>
              </a:lnSpc>
              <a:spcBef>
                <a:spcPts val="1000"/>
              </a:spcBef>
              <a:spcAft>
                <a:spcPts val="0"/>
              </a:spcAft>
              <a:buClr>
                <a:schemeClr val="dk1"/>
              </a:buClr>
              <a:buSzPts val="1600"/>
              <a:buFont typeface="Montserrat"/>
              <a:buChar char="❖"/>
            </a:pPr>
            <a:r>
              <a:rPr b="0" i="0" lang="en-US" sz="1600" u="none" cap="none" strike="noStrike">
                <a:solidFill>
                  <a:srgbClr val="002060"/>
                </a:solidFill>
                <a:latin typeface="Verdana"/>
                <a:ea typeface="Verdana"/>
                <a:cs typeface="Verdana"/>
                <a:sym typeface="Verdana"/>
              </a:rPr>
              <a:t>Several countries are showing keen interest in increasing area-wide precision in estimates or “gap-filling” incomplete National Forest Inventories with Forest Height or Biomass Maps. National-scale cases in a few countries have been demonstrated. Working with GFOI, demonstrations in Peru, Mozambique and Brazil are underway currently.</a:t>
            </a:r>
            <a:endParaRPr b="0" i="0" sz="1400" u="none" cap="none" strike="noStrike">
              <a:solidFill>
                <a:srgbClr val="000000"/>
              </a:solidFill>
              <a:latin typeface="Arial"/>
              <a:ea typeface="Arial"/>
              <a:cs typeface="Arial"/>
              <a:sym typeface="Arial"/>
            </a:endParaRPr>
          </a:p>
          <a:p>
            <a:pPr indent="-406400" lvl="0" marL="457200" marR="0" rtl="0" algn="l">
              <a:lnSpc>
                <a:spcPct val="115000"/>
              </a:lnSpc>
              <a:spcBef>
                <a:spcPts val="1000"/>
              </a:spcBef>
              <a:spcAft>
                <a:spcPts val="0"/>
              </a:spcAft>
              <a:buClr>
                <a:schemeClr val="dk1"/>
              </a:buClr>
              <a:buSzPts val="1600"/>
              <a:buFont typeface="Montserrat"/>
              <a:buChar char="❖"/>
            </a:pPr>
            <a:r>
              <a:rPr b="0" i="0" lang="en-US" sz="1600" u="none" cap="none" strike="noStrike">
                <a:solidFill>
                  <a:srgbClr val="002060"/>
                </a:solidFill>
                <a:latin typeface="Verdana"/>
                <a:ea typeface="Verdana"/>
                <a:cs typeface="Verdana"/>
                <a:sym typeface="Verdana"/>
              </a:rPr>
              <a:t>Republic of Sudan has successfully submitted a Forest Reference Level (FRL) report to the UNFCCC that includes the use of </a:t>
            </a:r>
            <a:r>
              <a:rPr b="0" i="0" lang="en-US" sz="1600" u="none" cap="none" strike="noStrike">
                <a:solidFill>
                  <a:srgbClr val="7A9826"/>
                </a:solidFill>
                <a:latin typeface="Verdana"/>
                <a:ea typeface="Verdana"/>
                <a:cs typeface="Verdana"/>
                <a:sym typeface="Verdana"/>
              </a:rPr>
              <a:t>NASA GEDI</a:t>
            </a:r>
            <a:r>
              <a:rPr b="0" i="0" lang="en-US" sz="1600" u="none" cap="none" strike="noStrike">
                <a:solidFill>
                  <a:srgbClr val="002060"/>
                </a:solidFill>
                <a:latin typeface="Verdana"/>
                <a:ea typeface="Verdana"/>
                <a:cs typeface="Verdana"/>
                <a:sym typeface="Verdana"/>
              </a:rPr>
              <a:t>, </a:t>
            </a:r>
            <a:r>
              <a:rPr b="0" i="0" lang="en-US" sz="1600" u="none" cap="none" strike="noStrike">
                <a:solidFill>
                  <a:srgbClr val="7A9826"/>
                </a:solidFill>
                <a:latin typeface="Verdana"/>
                <a:ea typeface="Verdana"/>
                <a:cs typeface="Verdana"/>
                <a:sym typeface="Verdana"/>
              </a:rPr>
              <a:t>ALOS PALSAR</a:t>
            </a:r>
            <a:r>
              <a:rPr b="0" i="0" lang="en-US" sz="1600" u="none" cap="none" strike="noStrike">
                <a:solidFill>
                  <a:srgbClr val="002060"/>
                </a:solidFill>
                <a:latin typeface="Verdana"/>
                <a:ea typeface="Verdana"/>
                <a:cs typeface="Verdana"/>
                <a:sym typeface="Verdana"/>
              </a:rPr>
              <a:t> and </a:t>
            </a:r>
            <a:r>
              <a:rPr b="0" i="0" lang="en-US" sz="1600" u="none" cap="none" strike="noStrike">
                <a:solidFill>
                  <a:srgbClr val="7A9826"/>
                </a:solidFill>
                <a:latin typeface="Verdana"/>
                <a:ea typeface="Verdana"/>
                <a:cs typeface="Verdana"/>
                <a:sym typeface="Verdana"/>
              </a:rPr>
              <a:t>Landsat</a:t>
            </a:r>
            <a:r>
              <a:rPr b="0" i="0" lang="en-US" sz="1600" u="none" cap="none" strike="noStrike">
                <a:solidFill>
                  <a:srgbClr val="002060"/>
                </a:solidFill>
                <a:latin typeface="Verdana"/>
                <a:ea typeface="Verdana"/>
                <a:cs typeface="Verdana"/>
                <a:sym typeface="Verdana"/>
              </a:rPr>
              <a:t> imagery. The Methodology is approved in the Technical Assessment (TA) and expected to be finalized in June/July 2025. </a:t>
            </a:r>
            <a:endParaRPr b="0" i="0" sz="1400" u="none" cap="none" strike="noStrike">
              <a:solidFill>
                <a:srgbClr val="000000"/>
              </a:solidFill>
              <a:latin typeface="Arial"/>
              <a:ea typeface="Arial"/>
              <a:cs typeface="Arial"/>
              <a:sym typeface="Arial"/>
            </a:endParaRPr>
          </a:p>
        </p:txBody>
      </p:sp>
      <p:pic>
        <p:nvPicPr>
          <p:cNvPr id="212" name="Google Shape;212;p9"/>
          <p:cNvPicPr preferRelativeResize="0"/>
          <p:nvPr/>
        </p:nvPicPr>
        <p:blipFill rotWithShape="1">
          <a:blip r:embed="rId3">
            <a:alphaModFix/>
          </a:blip>
          <a:srcRect b="0" l="0" r="0" t="0"/>
          <a:stretch/>
        </p:blipFill>
        <p:spPr>
          <a:xfrm>
            <a:off x="5946974" y="1195014"/>
            <a:ext cx="6096000" cy="512735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0"/>
          <p:cNvSpPr txBox="1"/>
          <p:nvPr>
            <p:ph type="title"/>
          </p:nvPr>
        </p:nvSpPr>
        <p:spPr>
          <a:xfrm>
            <a:off x="0" y="76200"/>
            <a:ext cx="96519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000"/>
              <a:t>Action 2.6/2.8/3.1: GFOI R&amp;D efforts on informed uptake of space-based biomass products</a:t>
            </a:r>
            <a:endParaRPr sz="4600"/>
          </a:p>
        </p:txBody>
      </p:sp>
      <p:sp>
        <p:nvSpPr>
          <p:cNvPr id="218" name="Google Shape;218;p10"/>
          <p:cNvSpPr txBox="1"/>
          <p:nvPr>
            <p:ph idx="1" type="body"/>
          </p:nvPr>
        </p:nvSpPr>
        <p:spPr>
          <a:xfrm>
            <a:off x="116825" y="1097550"/>
            <a:ext cx="7742100" cy="46629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rPr lang="en-US" sz="1300"/>
              <a:t>GFOI R&amp;D/MGD Workshop: “</a:t>
            </a:r>
            <a:r>
              <a:rPr b="1" lang="en-US" sz="1300"/>
              <a:t>Informed use of space-based biomass data in MRV procedures</a:t>
            </a:r>
            <a:r>
              <a:rPr lang="en-US" sz="1300"/>
              <a:t>”, 23-25 October 2024. Workshop Outputs (in development)</a:t>
            </a:r>
            <a:endParaRPr sz="2700"/>
          </a:p>
          <a:p>
            <a:pPr indent="-400050" lvl="0" marL="457200" marR="0" rtl="0" algn="l">
              <a:lnSpc>
                <a:spcPct val="115000"/>
              </a:lnSpc>
              <a:spcBef>
                <a:spcPts val="1000"/>
              </a:spcBef>
              <a:spcAft>
                <a:spcPts val="0"/>
              </a:spcAft>
              <a:buClr>
                <a:schemeClr val="dk1"/>
              </a:buClr>
              <a:buSzPts val="2700"/>
              <a:buFont typeface="Montserrat"/>
              <a:buChar char="❖"/>
            </a:pPr>
            <a:r>
              <a:rPr lang="en-US" sz="1300"/>
              <a:t>GFOI Rapid Response Module currently in development (2025 Q4)</a:t>
            </a:r>
            <a:endParaRPr sz="2700"/>
          </a:p>
          <a:p>
            <a:pPr indent="-374650" lvl="1" marL="914400" rtl="0" algn="l">
              <a:lnSpc>
                <a:spcPct val="115000"/>
              </a:lnSpc>
              <a:spcBef>
                <a:spcPts val="500"/>
              </a:spcBef>
              <a:spcAft>
                <a:spcPts val="0"/>
              </a:spcAft>
              <a:buSzPts val="2300"/>
              <a:buChar char="▪"/>
            </a:pPr>
            <a:r>
              <a:rPr lang="en-US" sz="1000">
                <a:solidFill>
                  <a:schemeClr val="dk1"/>
                </a:solidFill>
              </a:rPr>
              <a:t>Examples of possible applications and their current status of operational readiness (following CALM framework)</a:t>
            </a:r>
            <a:endParaRPr sz="2300"/>
          </a:p>
          <a:p>
            <a:pPr indent="-374650" lvl="1" marL="914400" rtl="0" algn="l">
              <a:lnSpc>
                <a:spcPct val="115000"/>
              </a:lnSpc>
              <a:spcBef>
                <a:spcPts val="500"/>
              </a:spcBef>
              <a:spcAft>
                <a:spcPts val="0"/>
              </a:spcAft>
              <a:buSzPts val="2300"/>
              <a:buChar char="▪"/>
            </a:pPr>
            <a:r>
              <a:rPr lang="en-US" sz="1000">
                <a:solidFill>
                  <a:schemeClr val="dk1"/>
                </a:solidFill>
              </a:rPr>
              <a:t>Good practices considerations for the use of biomass datasets in NGHGHIs and REDD+ activities</a:t>
            </a:r>
            <a:endParaRPr sz="2300"/>
          </a:p>
          <a:p>
            <a:pPr indent="-374650" lvl="1" marL="914400" rtl="0" algn="l">
              <a:lnSpc>
                <a:spcPct val="115000"/>
              </a:lnSpc>
              <a:spcBef>
                <a:spcPts val="500"/>
              </a:spcBef>
              <a:spcAft>
                <a:spcPts val="0"/>
              </a:spcAft>
              <a:buSzPts val="2300"/>
              <a:buChar char="▪"/>
            </a:pPr>
            <a:r>
              <a:rPr lang="en-US" sz="1000">
                <a:solidFill>
                  <a:schemeClr val="dk1"/>
                </a:solidFill>
              </a:rPr>
              <a:t>Methodological framework for selecting the best methodological approach for the integration of NFI data with EO-based biomass data for improving EFs</a:t>
            </a:r>
            <a:endParaRPr sz="2300"/>
          </a:p>
          <a:p>
            <a:pPr indent="-400050" lvl="0" marL="457200" marR="0" rtl="0" algn="l">
              <a:lnSpc>
                <a:spcPct val="115000"/>
              </a:lnSpc>
              <a:spcBef>
                <a:spcPts val="1000"/>
              </a:spcBef>
              <a:spcAft>
                <a:spcPts val="0"/>
              </a:spcAft>
              <a:buClr>
                <a:schemeClr val="dk1"/>
              </a:buClr>
              <a:buSzPts val="2700"/>
              <a:buFont typeface="Montserrat"/>
              <a:buChar char="❖"/>
            </a:pPr>
            <a:r>
              <a:rPr lang="en-US" sz="1300"/>
              <a:t>Open and user-friendly methodological resources for the integration of ground forest inventory data with biomass datasets </a:t>
            </a:r>
            <a:endParaRPr sz="2700"/>
          </a:p>
          <a:p>
            <a:pPr indent="-400050" lvl="0" marL="457200" marR="0" rtl="0" algn="l">
              <a:lnSpc>
                <a:spcPct val="115000"/>
              </a:lnSpc>
              <a:spcBef>
                <a:spcPts val="1000"/>
              </a:spcBef>
              <a:spcAft>
                <a:spcPts val="0"/>
              </a:spcAft>
              <a:buClr>
                <a:schemeClr val="dk1"/>
              </a:buClr>
              <a:buSzPts val="2700"/>
              <a:buFont typeface="Montserrat"/>
              <a:buChar char="❖"/>
            </a:pPr>
            <a:r>
              <a:rPr lang="en-US" sz="1300"/>
              <a:t>Synthesis on user needs and workshop insights for biomass map users and R&amp;D community</a:t>
            </a:r>
            <a:endParaRPr sz="2700"/>
          </a:p>
          <a:p>
            <a:pPr indent="-406400" lvl="0" marL="457200" marR="0" rtl="0" algn="l">
              <a:lnSpc>
                <a:spcPct val="115000"/>
              </a:lnSpc>
              <a:spcBef>
                <a:spcPts val="1000"/>
              </a:spcBef>
              <a:spcAft>
                <a:spcPts val="0"/>
              </a:spcAft>
              <a:buClr>
                <a:schemeClr val="dk1"/>
              </a:buClr>
              <a:buSzPts val="2800"/>
              <a:buFont typeface="Montserrat"/>
              <a:buChar char="❖"/>
            </a:pPr>
            <a:r>
              <a:rPr lang="en-US" sz="1300"/>
              <a:t>Continued support for country studies in collaboration with national forest </a:t>
            </a:r>
            <a:r>
              <a:rPr lang="en-US" sz="1500"/>
              <a:t>monitoring teams</a:t>
            </a:r>
            <a:endParaRPr sz="2900"/>
          </a:p>
          <a:p>
            <a:pPr indent="0" lvl="0" marL="50800" rtl="0" algn="l">
              <a:lnSpc>
                <a:spcPct val="115000"/>
              </a:lnSpc>
              <a:spcBef>
                <a:spcPts val="1000"/>
              </a:spcBef>
              <a:spcAft>
                <a:spcPts val="0"/>
              </a:spcAft>
              <a:buSzPts val="2800"/>
              <a:buNone/>
            </a:pPr>
            <a:r>
              <a:t/>
            </a:r>
            <a:endParaRPr sz="1900"/>
          </a:p>
        </p:txBody>
      </p:sp>
      <p:pic>
        <p:nvPicPr>
          <p:cNvPr id="219" name="Google Shape;219;p10"/>
          <p:cNvPicPr preferRelativeResize="0"/>
          <p:nvPr/>
        </p:nvPicPr>
        <p:blipFill rotWithShape="1">
          <a:blip r:embed="rId3">
            <a:alphaModFix/>
          </a:blip>
          <a:srcRect b="0" l="0" r="0" t="0"/>
          <a:stretch/>
        </p:blipFill>
        <p:spPr>
          <a:xfrm>
            <a:off x="7937011" y="1253733"/>
            <a:ext cx="4078941" cy="517109"/>
          </a:xfrm>
          <a:prstGeom prst="rect">
            <a:avLst/>
          </a:prstGeom>
          <a:noFill/>
          <a:ln>
            <a:noFill/>
          </a:ln>
        </p:spPr>
      </p:pic>
      <p:pic>
        <p:nvPicPr>
          <p:cNvPr id="220" name="Google Shape;220;p10"/>
          <p:cNvPicPr preferRelativeResize="0"/>
          <p:nvPr/>
        </p:nvPicPr>
        <p:blipFill rotWithShape="1">
          <a:blip r:embed="rId4">
            <a:alphaModFix/>
          </a:blip>
          <a:srcRect b="0" l="0" r="0" t="0"/>
          <a:stretch/>
        </p:blipFill>
        <p:spPr>
          <a:xfrm>
            <a:off x="10545740" y="5916633"/>
            <a:ext cx="1470212" cy="571047"/>
          </a:xfrm>
          <a:prstGeom prst="rect">
            <a:avLst/>
          </a:prstGeom>
          <a:noFill/>
          <a:ln>
            <a:noFill/>
          </a:ln>
        </p:spPr>
      </p:pic>
      <p:pic>
        <p:nvPicPr>
          <p:cNvPr id="221" name="Google Shape;221;p10" title="PXL_20241021_122329761.jpg"/>
          <p:cNvPicPr preferRelativeResize="0"/>
          <p:nvPr/>
        </p:nvPicPr>
        <p:blipFill rotWithShape="1">
          <a:blip r:embed="rId5">
            <a:alphaModFix/>
          </a:blip>
          <a:srcRect b="-11462" l="0" r="0" t="41855"/>
          <a:stretch/>
        </p:blipFill>
        <p:spPr>
          <a:xfrm>
            <a:off x="7979122" y="2032320"/>
            <a:ext cx="1762728" cy="1956973"/>
          </a:xfrm>
          <a:prstGeom prst="rect">
            <a:avLst/>
          </a:prstGeom>
          <a:noFill/>
          <a:ln>
            <a:noFill/>
          </a:ln>
        </p:spPr>
      </p:pic>
      <p:pic>
        <p:nvPicPr>
          <p:cNvPr id="222" name="Google Shape;222;p10"/>
          <p:cNvPicPr preferRelativeResize="0"/>
          <p:nvPr/>
        </p:nvPicPr>
        <p:blipFill rotWithShape="1">
          <a:blip r:embed="rId6">
            <a:alphaModFix/>
          </a:blip>
          <a:srcRect b="13724" l="19215" r="20392" t="27293"/>
          <a:stretch/>
        </p:blipFill>
        <p:spPr>
          <a:xfrm>
            <a:off x="9784072" y="2032320"/>
            <a:ext cx="2212780" cy="1620797"/>
          </a:xfrm>
          <a:prstGeom prst="rect">
            <a:avLst/>
          </a:prstGeom>
          <a:noFill/>
          <a:ln>
            <a:noFill/>
          </a:ln>
        </p:spPr>
      </p:pic>
      <p:pic>
        <p:nvPicPr>
          <p:cNvPr id="223" name="Google Shape;223;p10"/>
          <p:cNvPicPr preferRelativeResize="0"/>
          <p:nvPr/>
        </p:nvPicPr>
        <p:blipFill rotWithShape="1">
          <a:blip r:embed="rId7">
            <a:alphaModFix/>
          </a:blip>
          <a:srcRect b="0" l="0" r="0" t="0"/>
          <a:stretch/>
        </p:blipFill>
        <p:spPr>
          <a:xfrm>
            <a:off x="9038198" y="3722689"/>
            <a:ext cx="3015083" cy="21243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11"/>
          <p:cNvPicPr preferRelativeResize="0"/>
          <p:nvPr/>
        </p:nvPicPr>
        <p:blipFill rotWithShape="1">
          <a:blip r:embed="rId3">
            <a:alphaModFix/>
          </a:blip>
          <a:srcRect b="0" l="0" r="0" t="0"/>
          <a:stretch/>
        </p:blipFill>
        <p:spPr>
          <a:xfrm>
            <a:off x="2942830" y="3290857"/>
            <a:ext cx="6631459" cy="3223428"/>
          </a:xfrm>
          <a:prstGeom prst="rect">
            <a:avLst/>
          </a:prstGeom>
          <a:noFill/>
          <a:ln>
            <a:noFill/>
          </a:ln>
        </p:spPr>
      </p:pic>
      <p:sp>
        <p:nvSpPr>
          <p:cNvPr id="229" name="Google Shape;229;p11"/>
          <p:cNvSpPr txBox="1"/>
          <p:nvPr>
            <p:ph type="title"/>
          </p:nvPr>
        </p:nvSpPr>
        <p:spPr>
          <a:xfrm>
            <a:off x="77192" y="-9415"/>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400"/>
              <a:t>Action 2.8: Scaling from global to national inventory needs</a:t>
            </a:r>
            <a:endParaRPr sz="3200"/>
          </a:p>
        </p:txBody>
      </p:sp>
      <p:pic>
        <p:nvPicPr>
          <p:cNvPr id="230" name="Google Shape;230;p11"/>
          <p:cNvPicPr preferRelativeResize="0"/>
          <p:nvPr/>
        </p:nvPicPr>
        <p:blipFill rotWithShape="1">
          <a:blip r:embed="rId4">
            <a:alphaModFix/>
          </a:blip>
          <a:srcRect b="0" l="0" r="0" t="0"/>
          <a:stretch/>
        </p:blipFill>
        <p:spPr>
          <a:xfrm>
            <a:off x="387686" y="1323050"/>
            <a:ext cx="5018113" cy="2839125"/>
          </a:xfrm>
          <a:prstGeom prst="rect">
            <a:avLst/>
          </a:prstGeom>
          <a:noFill/>
          <a:ln>
            <a:noFill/>
          </a:ln>
          <a:effectLst>
            <a:outerShdw blurRad="57150" rotWithShape="0" algn="bl" dir="5400000" dist="19050">
              <a:srgbClr val="000000">
                <a:alpha val="50000"/>
              </a:srgbClr>
            </a:outerShdw>
          </a:effectLst>
        </p:spPr>
      </p:pic>
      <p:pic>
        <p:nvPicPr>
          <p:cNvPr id="231" name="Google Shape;231;p11"/>
          <p:cNvPicPr preferRelativeResize="0"/>
          <p:nvPr/>
        </p:nvPicPr>
        <p:blipFill rotWithShape="1">
          <a:blip r:embed="rId5">
            <a:alphaModFix/>
          </a:blip>
          <a:srcRect b="0" l="0" r="0" t="0"/>
          <a:stretch/>
        </p:blipFill>
        <p:spPr>
          <a:xfrm>
            <a:off x="5786800" y="1323050"/>
            <a:ext cx="6065400" cy="28391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12"/>
          <p:cNvPicPr preferRelativeResize="0"/>
          <p:nvPr/>
        </p:nvPicPr>
        <p:blipFill rotWithShape="1">
          <a:blip r:embed="rId3">
            <a:alphaModFix/>
          </a:blip>
          <a:srcRect b="0" l="0" r="0" t="0"/>
          <a:stretch/>
        </p:blipFill>
        <p:spPr>
          <a:xfrm>
            <a:off x="66675" y="1161831"/>
            <a:ext cx="6990493" cy="3876895"/>
          </a:xfrm>
          <a:prstGeom prst="rect">
            <a:avLst/>
          </a:prstGeom>
          <a:noFill/>
          <a:ln>
            <a:noFill/>
          </a:ln>
        </p:spPr>
      </p:pic>
      <p:pic>
        <p:nvPicPr>
          <p:cNvPr id="237" name="Google Shape;237;p12"/>
          <p:cNvPicPr preferRelativeResize="0"/>
          <p:nvPr/>
        </p:nvPicPr>
        <p:blipFill rotWithShape="1">
          <a:blip r:embed="rId4">
            <a:alphaModFix/>
          </a:blip>
          <a:srcRect b="0" l="0" r="0" t="0"/>
          <a:stretch/>
        </p:blipFill>
        <p:spPr>
          <a:xfrm>
            <a:off x="7238144" y="1161832"/>
            <a:ext cx="576678" cy="815980"/>
          </a:xfrm>
          <a:prstGeom prst="rect">
            <a:avLst/>
          </a:prstGeom>
          <a:noFill/>
          <a:ln>
            <a:noFill/>
          </a:ln>
        </p:spPr>
      </p:pic>
      <p:pic>
        <p:nvPicPr>
          <p:cNvPr id="238" name="Google Shape;238;p12">
            <a:hlinkClick r:id="rId5"/>
          </p:cNvPr>
          <p:cNvPicPr preferRelativeResize="0"/>
          <p:nvPr/>
        </p:nvPicPr>
        <p:blipFill rotWithShape="1">
          <a:blip r:embed="rId6">
            <a:alphaModFix/>
          </a:blip>
          <a:srcRect b="0" l="0" r="0" t="0"/>
          <a:stretch/>
        </p:blipFill>
        <p:spPr>
          <a:xfrm>
            <a:off x="125853" y="2424667"/>
            <a:ext cx="815980" cy="815980"/>
          </a:xfrm>
          <a:prstGeom prst="rect">
            <a:avLst/>
          </a:prstGeom>
          <a:noFill/>
          <a:ln>
            <a:noFill/>
          </a:ln>
        </p:spPr>
      </p:pic>
      <p:sp>
        <p:nvSpPr>
          <p:cNvPr id="239" name="Google Shape;239;p12"/>
          <p:cNvSpPr txBox="1"/>
          <p:nvPr/>
        </p:nvSpPr>
        <p:spPr>
          <a:xfrm>
            <a:off x="7391400" y="1183375"/>
            <a:ext cx="4652711" cy="711779"/>
          </a:xfrm>
          <a:prstGeom prst="rect">
            <a:avLst/>
          </a:prstGeom>
          <a:noFill/>
          <a:ln>
            <a:noFill/>
          </a:ln>
        </p:spPr>
        <p:txBody>
          <a:bodyPr anchorCtr="0" anchor="t" bIns="45700" lIns="91425" spcFirstLastPara="1" rIns="91425" wrap="square" tIns="45700">
            <a:noAutofit/>
          </a:bodyPr>
          <a:lstStyle/>
          <a:p>
            <a:pPr indent="0" lvl="0" marL="63500" marR="0" rtl="0" algn="ctr">
              <a:lnSpc>
                <a:spcPct val="115000"/>
              </a:lnSpc>
              <a:spcBef>
                <a:spcPts val="1000"/>
              </a:spcBef>
              <a:spcAft>
                <a:spcPts val="0"/>
              </a:spcAft>
              <a:buClr>
                <a:schemeClr val="dk1"/>
              </a:buClr>
              <a:buSzPts val="2600"/>
              <a:buFont typeface="Montserrat"/>
              <a:buNone/>
            </a:pPr>
            <a:r>
              <a:rPr b="1" i="0" lang="en-US" sz="2600" u="none" cap="none" strike="noStrike">
                <a:solidFill>
                  <a:schemeClr val="dk1"/>
                </a:solidFill>
                <a:latin typeface="Montserrat"/>
                <a:ea typeface="Montserrat"/>
                <a:cs typeface="Montserrat"/>
                <a:sym typeface="Montserrat"/>
              </a:rPr>
              <a:t>LULUCF data-hub</a:t>
            </a:r>
            <a:endParaRPr b="0" i="0" sz="1400" u="none" cap="none" strike="noStrike">
              <a:solidFill>
                <a:srgbClr val="000000"/>
              </a:solidFill>
              <a:latin typeface="Arial"/>
              <a:ea typeface="Arial"/>
              <a:cs typeface="Arial"/>
              <a:sym typeface="Arial"/>
            </a:endParaRPr>
          </a:p>
        </p:txBody>
      </p:sp>
      <p:sp>
        <p:nvSpPr>
          <p:cNvPr id="240" name="Google Shape;240;p12"/>
          <p:cNvSpPr txBox="1"/>
          <p:nvPr/>
        </p:nvSpPr>
        <p:spPr>
          <a:xfrm>
            <a:off x="7210425" y="2047550"/>
            <a:ext cx="4652700" cy="4106100"/>
          </a:xfrm>
          <a:prstGeom prst="rect">
            <a:avLst/>
          </a:prstGeom>
          <a:noFill/>
          <a:ln>
            <a:noFill/>
          </a:ln>
        </p:spPr>
        <p:txBody>
          <a:bodyPr anchorCtr="0" anchor="t" bIns="45700" lIns="91425" spcFirstLastPara="1" rIns="91425" wrap="square" tIns="45700">
            <a:noAutofit/>
          </a:bodyPr>
          <a:lstStyle/>
          <a:p>
            <a:pPr indent="-114300" lvl="0" marL="0" marR="0" rtl="0" algn="just">
              <a:lnSpc>
                <a:spcPct val="115000"/>
              </a:lnSpc>
              <a:spcBef>
                <a:spcPts val="1000"/>
              </a:spcBef>
              <a:spcAft>
                <a:spcPts val="0"/>
              </a:spcAft>
              <a:buClr>
                <a:schemeClr val="dk1"/>
              </a:buClr>
              <a:buSzPts val="1800"/>
              <a:buFont typeface="Noto Sans Symbols"/>
              <a:buChar char="❖"/>
            </a:pPr>
            <a:r>
              <a:rPr lang="en-US" sz="1800">
                <a:solidFill>
                  <a:schemeClr val="dk1"/>
                </a:solidFill>
                <a:latin typeface="Montserrat"/>
                <a:ea typeface="Montserrat"/>
                <a:cs typeface="Montserrat"/>
                <a:sym typeface="Montserrat"/>
              </a:rPr>
              <a:t>   </a:t>
            </a:r>
            <a:r>
              <a:rPr b="0" i="0" lang="en-US" sz="1800" u="none" cap="none" strike="noStrike">
                <a:solidFill>
                  <a:schemeClr val="dk1"/>
                </a:solidFill>
                <a:latin typeface="Montserrat"/>
                <a:ea typeface="Montserrat"/>
                <a:cs typeface="Montserrat"/>
                <a:sym typeface="Montserrat"/>
              </a:rPr>
              <a:t>Hosted by the European Commission Joint Research Centre in the </a:t>
            </a:r>
            <a:r>
              <a:rPr b="0" i="0" lang="en-US" sz="1800" u="sng" cap="none" strike="noStrike">
                <a:solidFill>
                  <a:schemeClr val="dk1"/>
                </a:solidFill>
                <a:latin typeface="Montserrat"/>
                <a:ea typeface="Montserrat"/>
                <a:cs typeface="Montserrat"/>
                <a:sym typeface="Montserrat"/>
                <a:hlinkClick r:id="rId7">
                  <a:extLst>
                    <a:ext uri="{A12FA001-AC4F-418D-AE19-62706E023703}">
                      <ahyp:hlinkClr val="tx"/>
                    </a:ext>
                  </a:extLst>
                </a:hlinkClick>
              </a:rPr>
              <a:t>EU Observatory</a:t>
            </a:r>
            <a:endParaRPr b="0" i="0" sz="1800" u="none" cap="none" strike="noStrike">
              <a:solidFill>
                <a:schemeClr val="dk1"/>
              </a:solidFill>
              <a:latin typeface="Montserrat"/>
              <a:ea typeface="Montserrat"/>
              <a:cs typeface="Montserrat"/>
              <a:sym typeface="Montserrat"/>
            </a:endParaRPr>
          </a:p>
          <a:p>
            <a:pPr indent="-114300" lvl="0" marL="0" marR="0" rtl="0" algn="just">
              <a:lnSpc>
                <a:spcPct val="115000"/>
              </a:lnSpc>
              <a:spcBef>
                <a:spcPts val="1000"/>
              </a:spcBef>
              <a:spcAft>
                <a:spcPts val="0"/>
              </a:spcAft>
              <a:buClr>
                <a:schemeClr val="dk1"/>
              </a:buClr>
              <a:buSzPts val="1800"/>
              <a:buFont typeface="Noto Sans Symbols"/>
              <a:buChar char="❖"/>
            </a:pPr>
            <a:r>
              <a:rPr lang="en-US" sz="1800">
                <a:solidFill>
                  <a:schemeClr val="dk1"/>
                </a:solidFill>
                <a:latin typeface="Montserrat"/>
                <a:ea typeface="Montserrat"/>
                <a:cs typeface="Montserrat"/>
                <a:sym typeface="Montserrat"/>
              </a:rPr>
              <a:t> </a:t>
            </a:r>
            <a:r>
              <a:rPr b="0" i="0" lang="en-US" sz="1800" u="none" cap="none" strike="noStrike">
                <a:solidFill>
                  <a:schemeClr val="dk1"/>
                </a:solidFill>
                <a:latin typeface="Montserrat"/>
                <a:ea typeface="Montserrat"/>
                <a:cs typeface="Montserrat"/>
                <a:sym typeface="Montserrat"/>
              </a:rPr>
              <a:t>Strengthening dialogue across communities</a:t>
            </a:r>
            <a:endParaRPr b="0" i="0" sz="1400" u="none" cap="none" strike="noStrike">
              <a:solidFill>
                <a:srgbClr val="000000"/>
              </a:solidFill>
              <a:latin typeface="Arial"/>
              <a:ea typeface="Arial"/>
              <a:cs typeface="Arial"/>
              <a:sym typeface="Arial"/>
            </a:endParaRPr>
          </a:p>
          <a:p>
            <a:pPr indent="-114300" lvl="0" marL="0" marR="0" rtl="0" algn="just">
              <a:lnSpc>
                <a:spcPct val="115000"/>
              </a:lnSpc>
              <a:spcBef>
                <a:spcPts val="1000"/>
              </a:spcBef>
              <a:spcAft>
                <a:spcPts val="0"/>
              </a:spcAft>
              <a:buClr>
                <a:schemeClr val="dk1"/>
              </a:buClr>
              <a:buSzPts val="1800"/>
              <a:buFont typeface="Noto Sans Symbols"/>
              <a:buChar char="❖"/>
            </a:pPr>
            <a:r>
              <a:rPr lang="en-US" sz="1800">
                <a:solidFill>
                  <a:schemeClr val="dk1"/>
                </a:solidFill>
                <a:latin typeface="Montserrat"/>
                <a:ea typeface="Montserrat"/>
                <a:cs typeface="Montserrat"/>
                <a:sym typeface="Montserrat"/>
              </a:rPr>
              <a:t> </a:t>
            </a:r>
            <a:r>
              <a:rPr b="0" i="0" lang="en-US" sz="1800" u="none" cap="none" strike="noStrike">
                <a:solidFill>
                  <a:schemeClr val="dk1"/>
                </a:solidFill>
                <a:latin typeface="Montserrat"/>
                <a:ea typeface="Montserrat"/>
                <a:cs typeface="Montserrat"/>
                <a:sym typeface="Montserrat"/>
              </a:rPr>
              <a:t>Showing ongoing efforts from the scientific community in presenting their data in a conceptually similar way to NGHGI / IPCC guidance to effectively help track progress in achieving the objectives of the Paris Agreement</a:t>
            </a:r>
            <a:endParaRPr b="0" i="0" sz="1400" u="none" cap="none" strike="noStrike">
              <a:solidFill>
                <a:srgbClr val="000000"/>
              </a:solidFill>
              <a:latin typeface="Arial"/>
              <a:ea typeface="Arial"/>
              <a:cs typeface="Arial"/>
              <a:sym typeface="Arial"/>
            </a:endParaRPr>
          </a:p>
          <a:p>
            <a:pPr indent="114300" lvl="0" marL="0" marR="0" rtl="0" algn="just">
              <a:lnSpc>
                <a:spcPct val="115000"/>
              </a:lnSpc>
              <a:spcBef>
                <a:spcPts val="1000"/>
              </a:spcBef>
              <a:spcAft>
                <a:spcPts val="0"/>
              </a:spcAft>
              <a:buClr>
                <a:schemeClr val="dk1"/>
              </a:buClr>
              <a:buSzPts val="1800"/>
              <a:buFont typeface="Noto Sans Symbols"/>
              <a:buNone/>
            </a:pPr>
            <a:r>
              <a:t/>
            </a:r>
            <a:endParaRPr b="0" i="0" sz="1800" u="none" cap="none" strike="noStrike">
              <a:solidFill>
                <a:schemeClr val="dk1"/>
              </a:solidFill>
              <a:latin typeface="Montserrat"/>
              <a:ea typeface="Montserrat"/>
              <a:cs typeface="Montserrat"/>
              <a:sym typeface="Montserrat"/>
            </a:endParaRPr>
          </a:p>
        </p:txBody>
      </p:sp>
      <p:pic>
        <p:nvPicPr>
          <p:cNvPr id="241" name="Google Shape;241;p12"/>
          <p:cNvPicPr preferRelativeResize="0"/>
          <p:nvPr/>
        </p:nvPicPr>
        <p:blipFill rotWithShape="1">
          <a:blip r:embed="rId8">
            <a:alphaModFix/>
          </a:blip>
          <a:srcRect b="0" l="0" r="0" t="0"/>
          <a:stretch/>
        </p:blipFill>
        <p:spPr>
          <a:xfrm>
            <a:off x="2797150" y="4278736"/>
            <a:ext cx="4197087" cy="2257783"/>
          </a:xfrm>
          <a:prstGeom prst="rect">
            <a:avLst/>
          </a:prstGeom>
          <a:noFill/>
          <a:ln>
            <a:noFill/>
          </a:ln>
        </p:spPr>
      </p:pic>
      <p:sp>
        <p:nvSpPr>
          <p:cNvPr id="242" name="Google Shape;242;p12"/>
          <p:cNvSpPr txBox="1"/>
          <p:nvPr/>
        </p:nvSpPr>
        <p:spPr>
          <a:xfrm>
            <a:off x="320895" y="6249965"/>
            <a:ext cx="116570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r>
              <a:rPr b="0" i="0" lang="en-US" sz="900" u="sng" cap="none" strike="noStrike">
                <a:solidFill>
                  <a:srgbClr val="000000"/>
                </a:solidFill>
                <a:latin typeface="Arial"/>
                <a:ea typeface="Arial"/>
                <a:cs typeface="Arial"/>
                <a:sym typeface="Arial"/>
                <a:hlinkClick r:id="rId9">
                  <a:extLst>
                    <a:ext uri="{A12FA001-AC4F-418D-AE19-62706E023703}">
                      <ahyp:hlinkClr val="tx"/>
                    </a:ext>
                  </a:extLst>
                </a:hlinkClick>
              </a:rPr>
              <a:t>Gibbs et al., 2025</a:t>
            </a:r>
            <a:r>
              <a:rPr b="0" i="0" lang="en-US" sz="9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243" name="Google Shape;243;p12"/>
          <p:cNvPicPr preferRelativeResize="0"/>
          <p:nvPr/>
        </p:nvPicPr>
        <p:blipFill rotWithShape="1">
          <a:blip r:embed="rId10">
            <a:alphaModFix/>
          </a:blip>
          <a:srcRect b="42065" l="48675" r="6129" t="9966"/>
          <a:stretch/>
        </p:blipFill>
        <p:spPr>
          <a:xfrm>
            <a:off x="176048" y="5078813"/>
            <a:ext cx="2621102" cy="617356"/>
          </a:xfrm>
          <a:prstGeom prst="rect">
            <a:avLst/>
          </a:prstGeom>
          <a:noFill/>
          <a:ln>
            <a:noFill/>
          </a:ln>
        </p:spPr>
      </p:pic>
      <p:pic>
        <p:nvPicPr>
          <p:cNvPr id="244" name="Google Shape;244;p12"/>
          <p:cNvPicPr preferRelativeResize="0"/>
          <p:nvPr/>
        </p:nvPicPr>
        <p:blipFill rotWithShape="1">
          <a:blip r:embed="rId10">
            <a:alphaModFix/>
          </a:blip>
          <a:srcRect b="13112" l="48675" r="6129" t="58226"/>
          <a:stretch/>
        </p:blipFill>
        <p:spPr>
          <a:xfrm>
            <a:off x="176048" y="5921445"/>
            <a:ext cx="2621102" cy="368901"/>
          </a:xfrm>
          <a:prstGeom prst="rect">
            <a:avLst/>
          </a:prstGeom>
          <a:noFill/>
          <a:ln>
            <a:noFill/>
          </a:ln>
        </p:spPr>
      </p:pic>
      <p:sp>
        <p:nvSpPr>
          <p:cNvPr id="245" name="Google Shape;245;p12"/>
          <p:cNvSpPr txBox="1"/>
          <p:nvPr/>
        </p:nvSpPr>
        <p:spPr>
          <a:xfrm>
            <a:off x="320895" y="5615578"/>
            <a:ext cx="1890261"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r>
              <a:rPr b="0" i="0" lang="en-US" sz="900" u="sng" cap="none" strike="noStrike">
                <a:solidFill>
                  <a:srgbClr val="000000"/>
                </a:solidFill>
                <a:latin typeface="Arial"/>
                <a:ea typeface="Arial"/>
                <a:cs typeface="Arial"/>
                <a:sym typeface="Arial"/>
                <a:hlinkClick r:id="rId11">
                  <a:extLst>
                    <a:ext uri="{A12FA001-AC4F-418D-AE19-62706E023703}">
                      <ahyp:hlinkClr val="tx"/>
                    </a:ext>
                  </a:extLst>
                </a:hlinkClick>
              </a:rPr>
              <a:t>Pierre Friedlingstein et al., 2025</a:t>
            </a:r>
            <a:r>
              <a:rPr b="0" i="0" lang="en-US" sz="9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46" name="Google Shape;246;p12"/>
          <p:cNvSpPr txBox="1"/>
          <p:nvPr/>
        </p:nvSpPr>
        <p:spPr>
          <a:xfrm>
            <a:off x="8870622" y="6093319"/>
            <a:ext cx="3390305" cy="544123"/>
          </a:xfrm>
          <a:prstGeom prst="rect">
            <a:avLst/>
          </a:prstGeom>
          <a:noFill/>
          <a:ln>
            <a:noFill/>
          </a:ln>
        </p:spPr>
        <p:txBody>
          <a:bodyPr anchorCtr="0" anchor="t" bIns="45700" lIns="91425" spcFirstLastPara="1" rIns="91425" wrap="square" tIns="45700">
            <a:noAutofit/>
          </a:bodyPr>
          <a:lstStyle/>
          <a:p>
            <a:pPr indent="0" lvl="0" marL="63500" marR="0" rtl="0" algn="l">
              <a:lnSpc>
                <a:spcPct val="115000"/>
              </a:lnSpc>
              <a:spcBef>
                <a:spcPts val="1000"/>
              </a:spcBef>
              <a:spcAft>
                <a:spcPts val="0"/>
              </a:spcAft>
              <a:buClr>
                <a:schemeClr val="dk1"/>
              </a:buClr>
              <a:buSzPts val="2600"/>
              <a:buFont typeface="Montserrat"/>
              <a:buNone/>
            </a:pPr>
            <a:r>
              <a:rPr b="1" i="0" lang="en-US" sz="1200" u="none" cap="none" strike="noStrike">
                <a:solidFill>
                  <a:schemeClr val="dk1"/>
                </a:solidFill>
                <a:latin typeface="Montserrat"/>
                <a:ea typeface="Montserrat"/>
                <a:cs typeface="Montserrat"/>
                <a:sym typeface="Montserrat"/>
              </a:rPr>
              <a:t>(link to presentation from session 4.2)</a:t>
            </a:r>
            <a:endParaRPr b="0" i="0" sz="1400" u="none" cap="none" strike="noStrike">
              <a:solidFill>
                <a:srgbClr val="000000"/>
              </a:solidFill>
              <a:latin typeface="Arial"/>
              <a:ea typeface="Arial"/>
              <a:cs typeface="Arial"/>
              <a:sym typeface="Arial"/>
            </a:endParaRPr>
          </a:p>
        </p:txBody>
      </p:sp>
      <p:sp>
        <p:nvSpPr>
          <p:cNvPr id="247" name="Google Shape;247;p12"/>
          <p:cNvSpPr txBox="1"/>
          <p:nvPr>
            <p:ph type="title"/>
          </p:nvPr>
        </p:nvSpPr>
        <p:spPr>
          <a:xfrm>
            <a:off x="77192" y="-9415"/>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300"/>
              <a:t>Action 2.8: Scaling from global to national inventory needs</a:t>
            </a:r>
            <a:endParaRPr sz="39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3"/>
          <p:cNvSpPr txBox="1"/>
          <p:nvPr>
            <p:ph type="title"/>
          </p:nvPr>
        </p:nvSpPr>
        <p:spPr>
          <a:xfrm>
            <a:off x="25758" y="26510"/>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300"/>
              <a:t>Action 2.9: Supporting GCOS for NRT and low latency variables</a:t>
            </a:r>
            <a:endParaRPr sz="3900"/>
          </a:p>
        </p:txBody>
      </p:sp>
      <p:pic>
        <p:nvPicPr>
          <p:cNvPr id="253" name="Google Shape;253;p13"/>
          <p:cNvPicPr preferRelativeResize="0"/>
          <p:nvPr/>
        </p:nvPicPr>
        <p:blipFill rotWithShape="1">
          <a:blip r:embed="rId3">
            <a:alphaModFix/>
          </a:blip>
          <a:srcRect b="19398" l="1767" r="1754" t="18335"/>
          <a:stretch/>
        </p:blipFill>
        <p:spPr>
          <a:xfrm>
            <a:off x="133081" y="1100430"/>
            <a:ext cx="11925837" cy="5445335"/>
          </a:xfrm>
          <a:prstGeom prst="rect">
            <a:avLst/>
          </a:prstGeom>
          <a:solidFill>
            <a:srgbClr val="BC3E29">
              <a:alpha val="7058"/>
            </a:srgbClr>
          </a:solidFill>
          <a:ln>
            <a:noFill/>
          </a:ln>
        </p:spPr>
      </p:pic>
      <p:sp>
        <p:nvSpPr>
          <p:cNvPr id="254" name="Google Shape;254;p13"/>
          <p:cNvSpPr txBox="1"/>
          <p:nvPr/>
        </p:nvSpPr>
        <p:spPr>
          <a:xfrm>
            <a:off x="3914179" y="4188120"/>
            <a:ext cx="108705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Above-ground Biomass</a:t>
            </a:r>
            <a:endParaRPr b="0" i="0" sz="1400" u="none" cap="none" strike="noStrike">
              <a:solidFill>
                <a:srgbClr val="000000"/>
              </a:solidFill>
              <a:latin typeface="Arial"/>
              <a:ea typeface="Arial"/>
              <a:cs typeface="Arial"/>
              <a:sym typeface="Arial"/>
            </a:endParaRPr>
          </a:p>
        </p:txBody>
      </p:sp>
      <p:sp>
        <p:nvSpPr>
          <p:cNvPr id="255" name="Google Shape;255;p13"/>
          <p:cNvSpPr txBox="1"/>
          <p:nvPr/>
        </p:nvSpPr>
        <p:spPr>
          <a:xfrm>
            <a:off x="5441725" y="4188120"/>
            <a:ext cx="653363"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Fire</a:t>
            </a:r>
            <a:endParaRPr b="0" i="0" sz="1400" u="none" cap="none" strike="noStrike">
              <a:solidFill>
                <a:srgbClr val="000000"/>
              </a:solidFill>
              <a:latin typeface="Arial"/>
              <a:ea typeface="Arial"/>
              <a:cs typeface="Arial"/>
              <a:sym typeface="Arial"/>
            </a:endParaRPr>
          </a:p>
        </p:txBody>
      </p:sp>
      <p:sp>
        <p:nvSpPr>
          <p:cNvPr id="256" name="Google Shape;256;p13"/>
          <p:cNvSpPr txBox="1"/>
          <p:nvPr/>
        </p:nvSpPr>
        <p:spPr>
          <a:xfrm>
            <a:off x="6035002" y="4188120"/>
            <a:ext cx="729738"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Land Surface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Temperature</a:t>
            </a:r>
            <a:endParaRPr b="0" i="0" sz="1400" u="none" cap="none" strike="noStrike">
              <a:solidFill>
                <a:srgbClr val="000000"/>
              </a:solidFill>
              <a:latin typeface="Arial"/>
              <a:ea typeface="Arial"/>
              <a:cs typeface="Arial"/>
              <a:sym typeface="Arial"/>
            </a:endParaRPr>
          </a:p>
        </p:txBody>
      </p:sp>
      <p:sp>
        <p:nvSpPr>
          <p:cNvPr id="257" name="Google Shape;257;p13"/>
          <p:cNvSpPr txBox="1"/>
          <p:nvPr/>
        </p:nvSpPr>
        <p:spPr>
          <a:xfrm>
            <a:off x="6806042" y="4188120"/>
            <a:ext cx="47981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Leaf</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Area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Index</a:t>
            </a:r>
            <a:endParaRPr b="0" i="0" sz="1400" u="none" cap="none" strike="noStrike">
              <a:solidFill>
                <a:srgbClr val="000000"/>
              </a:solidFill>
              <a:latin typeface="Arial"/>
              <a:ea typeface="Arial"/>
              <a:cs typeface="Arial"/>
              <a:sym typeface="Arial"/>
            </a:endParaRPr>
          </a:p>
        </p:txBody>
      </p:sp>
      <p:sp>
        <p:nvSpPr>
          <p:cNvPr id="258" name="Google Shape;258;p13"/>
          <p:cNvSpPr txBox="1"/>
          <p:nvPr/>
        </p:nvSpPr>
        <p:spPr>
          <a:xfrm>
            <a:off x="4695971" y="4188120"/>
            <a:ext cx="943932"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Land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Cover</a:t>
            </a:r>
            <a:endParaRPr b="0" i="0" sz="1400" u="none" cap="none" strike="noStrike">
              <a:solidFill>
                <a:srgbClr val="000000"/>
              </a:solidFill>
              <a:latin typeface="Arial"/>
              <a:ea typeface="Arial"/>
              <a:cs typeface="Arial"/>
              <a:sym typeface="Arial"/>
            </a:endParaRPr>
          </a:p>
        </p:txBody>
      </p:sp>
      <p:sp>
        <p:nvSpPr>
          <p:cNvPr id="259" name="Google Shape;259;p13"/>
          <p:cNvSpPr txBox="1"/>
          <p:nvPr/>
        </p:nvSpPr>
        <p:spPr>
          <a:xfrm>
            <a:off x="1350502" y="5132513"/>
            <a:ext cx="1112804"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Ocean</a:t>
            </a:r>
            <a:r>
              <a:rPr b="0" i="0" lang="en-US" sz="1000" u="none" cap="none" strike="noStrike">
                <a:solidFill>
                  <a:srgbClr val="FEFFFF"/>
                </a:solidFill>
                <a:latin typeface="Arial"/>
                <a:ea typeface="Arial"/>
                <a:cs typeface="Arial"/>
                <a:sym typeface="Arial"/>
              </a:rPr>
              <a:t> </a:t>
            </a:r>
            <a:r>
              <a:rPr b="0" i="0" lang="en-US" sz="800" u="none" cap="none" strike="noStrike">
                <a:solidFill>
                  <a:srgbClr val="FEFFFF"/>
                </a:solidFill>
                <a:latin typeface="Arial"/>
                <a:ea typeface="Arial"/>
                <a:cs typeface="Arial"/>
                <a:sym typeface="Arial"/>
              </a:rPr>
              <a:t>Colour</a:t>
            </a:r>
            <a:endParaRPr b="0" i="0" sz="800" u="none" cap="none" strike="noStrike">
              <a:solidFill>
                <a:srgbClr val="FEFFFF"/>
              </a:solidFill>
              <a:latin typeface="Arial"/>
              <a:ea typeface="Arial"/>
              <a:cs typeface="Arial"/>
              <a:sym typeface="Arial"/>
            </a:endParaRPr>
          </a:p>
        </p:txBody>
      </p:sp>
      <p:sp>
        <p:nvSpPr>
          <p:cNvPr id="260" name="Google Shape;260;p13"/>
          <p:cNvSpPr txBox="1"/>
          <p:nvPr/>
        </p:nvSpPr>
        <p:spPr>
          <a:xfrm>
            <a:off x="9359292" y="5114171"/>
            <a:ext cx="229040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Anthropogenic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Water Use</a:t>
            </a:r>
            <a:endParaRPr b="0" i="0" sz="1400" u="none" cap="none" strike="noStrike">
              <a:solidFill>
                <a:srgbClr val="000000"/>
              </a:solidFill>
              <a:latin typeface="Arial"/>
              <a:ea typeface="Arial"/>
              <a:cs typeface="Arial"/>
              <a:sym typeface="Arial"/>
            </a:endParaRPr>
          </a:p>
        </p:txBody>
      </p:sp>
      <p:sp>
        <p:nvSpPr>
          <p:cNvPr id="261" name="Google Shape;261;p13"/>
          <p:cNvSpPr txBox="1"/>
          <p:nvPr/>
        </p:nvSpPr>
        <p:spPr>
          <a:xfrm>
            <a:off x="7218137" y="4188120"/>
            <a:ext cx="999315"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Fraction of Absorbed Photosynthetically Active Radiation</a:t>
            </a:r>
            <a:endParaRPr b="0" i="0" sz="800" u="none" cap="none" strike="noStrike">
              <a:solidFill>
                <a:srgbClr val="FEFFFF"/>
              </a:solidFill>
              <a:latin typeface="Arial"/>
              <a:ea typeface="Arial"/>
              <a:cs typeface="Arial"/>
              <a:sym typeface="Arial"/>
            </a:endParaRPr>
          </a:p>
        </p:txBody>
      </p:sp>
      <p:sp>
        <p:nvSpPr>
          <p:cNvPr id="262" name="Google Shape;262;p13"/>
          <p:cNvSpPr txBox="1"/>
          <p:nvPr/>
        </p:nvSpPr>
        <p:spPr>
          <a:xfrm>
            <a:off x="10367949" y="3902245"/>
            <a:ext cx="1549367"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Soil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Moisture</a:t>
            </a:r>
            <a:endParaRPr b="0" i="0" sz="1400" u="none" cap="none" strike="noStrike">
              <a:solidFill>
                <a:srgbClr val="000000"/>
              </a:solidFill>
              <a:latin typeface="Arial"/>
              <a:ea typeface="Arial"/>
              <a:cs typeface="Arial"/>
              <a:sym typeface="Arial"/>
            </a:endParaRPr>
          </a:p>
        </p:txBody>
      </p:sp>
      <p:sp>
        <p:nvSpPr>
          <p:cNvPr id="263" name="Google Shape;263;p13"/>
          <p:cNvSpPr txBox="1"/>
          <p:nvPr/>
        </p:nvSpPr>
        <p:spPr>
          <a:xfrm>
            <a:off x="9702414" y="3902245"/>
            <a:ext cx="1549367"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Lakes</a:t>
            </a:r>
            <a:endParaRPr b="0" i="0" sz="1400" u="none" cap="none" strike="noStrike">
              <a:solidFill>
                <a:srgbClr val="000000"/>
              </a:solidFill>
              <a:latin typeface="Arial"/>
              <a:ea typeface="Arial"/>
              <a:cs typeface="Arial"/>
              <a:sym typeface="Arial"/>
            </a:endParaRPr>
          </a:p>
        </p:txBody>
      </p:sp>
      <p:sp>
        <p:nvSpPr>
          <p:cNvPr id="264" name="Google Shape;264;p13"/>
          <p:cNvSpPr txBox="1"/>
          <p:nvPr/>
        </p:nvSpPr>
        <p:spPr>
          <a:xfrm>
            <a:off x="9347746" y="3902245"/>
            <a:ext cx="99931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River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Discharge</a:t>
            </a:r>
            <a:endParaRPr b="0" i="0" sz="1400" u="none" cap="none" strike="noStrike">
              <a:solidFill>
                <a:srgbClr val="000000"/>
              </a:solidFill>
              <a:latin typeface="Arial"/>
              <a:ea typeface="Arial"/>
              <a:cs typeface="Arial"/>
              <a:sym typeface="Arial"/>
            </a:endParaRPr>
          </a:p>
        </p:txBody>
      </p:sp>
      <p:grpSp>
        <p:nvGrpSpPr>
          <p:cNvPr id="265" name="Google Shape;265;p13"/>
          <p:cNvGrpSpPr/>
          <p:nvPr/>
        </p:nvGrpSpPr>
        <p:grpSpPr>
          <a:xfrm>
            <a:off x="454189" y="2565166"/>
            <a:ext cx="1762359" cy="349938"/>
            <a:chOff x="488277" y="2407206"/>
            <a:chExt cx="1762359" cy="349938"/>
          </a:xfrm>
        </p:grpSpPr>
        <p:sp>
          <p:nvSpPr>
            <p:cNvPr id="266" name="Google Shape;266;p13"/>
            <p:cNvSpPr txBox="1"/>
            <p:nvPr/>
          </p:nvSpPr>
          <p:spPr>
            <a:xfrm>
              <a:off x="488277" y="2407206"/>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Cloud</a:t>
              </a:r>
              <a:endParaRPr b="0" i="0" sz="1400" u="none" cap="none" strike="noStrike">
                <a:solidFill>
                  <a:srgbClr val="000000"/>
                </a:solidFill>
                <a:latin typeface="Arial"/>
                <a:ea typeface="Arial"/>
                <a:cs typeface="Arial"/>
                <a:sym typeface="Arial"/>
              </a:endParaRPr>
            </a:p>
          </p:txBody>
        </p:sp>
        <p:sp>
          <p:nvSpPr>
            <p:cNvPr id="267" name="Google Shape;267;p13"/>
            <p:cNvSpPr txBox="1"/>
            <p:nvPr/>
          </p:nvSpPr>
          <p:spPr>
            <a:xfrm>
              <a:off x="1137832" y="2418590"/>
              <a:ext cx="111280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Upper Atmosphere Water Vapour</a:t>
              </a:r>
              <a:endParaRPr b="0" i="0" sz="800" u="none" cap="none" strike="noStrike">
                <a:solidFill>
                  <a:srgbClr val="8594A0"/>
                </a:solidFill>
                <a:latin typeface="Arial"/>
                <a:ea typeface="Arial"/>
                <a:cs typeface="Arial"/>
                <a:sym typeface="Arial"/>
              </a:endParaRPr>
            </a:p>
          </p:txBody>
        </p:sp>
      </p:grpSp>
      <p:grpSp>
        <p:nvGrpSpPr>
          <p:cNvPr id="268" name="Google Shape;268;p13"/>
          <p:cNvGrpSpPr/>
          <p:nvPr/>
        </p:nvGrpSpPr>
        <p:grpSpPr>
          <a:xfrm>
            <a:off x="3008119" y="2603838"/>
            <a:ext cx="2697992" cy="215444"/>
            <a:chOff x="3049400" y="2437927"/>
            <a:chExt cx="2697992" cy="215444"/>
          </a:xfrm>
        </p:grpSpPr>
        <p:sp>
          <p:nvSpPr>
            <p:cNvPr id="269" name="Google Shape;269;p13"/>
            <p:cNvSpPr txBox="1"/>
            <p:nvPr/>
          </p:nvSpPr>
          <p:spPr>
            <a:xfrm>
              <a:off x="3049400" y="2437927"/>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Ice Sheets</a:t>
              </a:r>
              <a:endParaRPr b="0" i="0" sz="1400" u="none" cap="none" strike="noStrike">
                <a:solidFill>
                  <a:srgbClr val="000000"/>
                </a:solidFill>
                <a:latin typeface="Arial"/>
                <a:ea typeface="Arial"/>
                <a:cs typeface="Arial"/>
                <a:sym typeface="Arial"/>
              </a:endParaRPr>
            </a:p>
          </p:txBody>
        </p:sp>
        <p:sp>
          <p:nvSpPr>
            <p:cNvPr id="270" name="Google Shape;270;p13"/>
            <p:cNvSpPr txBox="1"/>
            <p:nvPr/>
          </p:nvSpPr>
          <p:spPr>
            <a:xfrm>
              <a:off x="3591325" y="2437927"/>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Snow</a:t>
              </a:r>
              <a:endParaRPr b="0" i="0" sz="1400" u="none" cap="none" strike="noStrike">
                <a:solidFill>
                  <a:srgbClr val="000000"/>
                </a:solidFill>
                <a:latin typeface="Arial"/>
                <a:ea typeface="Arial"/>
                <a:cs typeface="Arial"/>
                <a:sym typeface="Arial"/>
              </a:endParaRPr>
            </a:p>
          </p:txBody>
        </p:sp>
        <p:sp>
          <p:nvSpPr>
            <p:cNvPr id="271" name="Google Shape;271;p13"/>
            <p:cNvSpPr txBox="1"/>
            <p:nvPr/>
          </p:nvSpPr>
          <p:spPr>
            <a:xfrm>
              <a:off x="4250951" y="2437927"/>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Permafrost</a:t>
              </a:r>
              <a:endParaRPr b="0" i="0" sz="1400" u="none" cap="none" strike="noStrike">
                <a:solidFill>
                  <a:srgbClr val="000000"/>
                </a:solidFill>
                <a:latin typeface="Arial"/>
                <a:ea typeface="Arial"/>
                <a:cs typeface="Arial"/>
                <a:sym typeface="Arial"/>
              </a:endParaRPr>
            </a:p>
          </p:txBody>
        </p:sp>
        <p:sp>
          <p:nvSpPr>
            <p:cNvPr id="272" name="Google Shape;272;p13"/>
            <p:cNvSpPr txBox="1"/>
            <p:nvPr/>
          </p:nvSpPr>
          <p:spPr>
            <a:xfrm>
              <a:off x="5017654" y="2437927"/>
              <a:ext cx="729738"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Glaciers</a:t>
              </a:r>
              <a:endParaRPr b="0" i="0" sz="1400" u="none" cap="none" strike="noStrike">
                <a:solidFill>
                  <a:srgbClr val="000000"/>
                </a:solidFill>
                <a:latin typeface="Arial"/>
                <a:ea typeface="Arial"/>
                <a:cs typeface="Arial"/>
                <a:sym typeface="Arial"/>
              </a:endParaRPr>
            </a:p>
          </p:txBody>
        </p:sp>
      </p:grpSp>
      <p:sp>
        <p:nvSpPr>
          <p:cNvPr id="273" name="Google Shape;273;p13"/>
          <p:cNvSpPr txBox="1"/>
          <p:nvPr/>
        </p:nvSpPr>
        <p:spPr>
          <a:xfrm>
            <a:off x="8837076" y="2633979"/>
            <a:ext cx="751067"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Aerosol</a:t>
            </a:r>
            <a:endParaRPr b="0" i="0" sz="1400" u="none" cap="none" strike="noStrike">
              <a:solidFill>
                <a:srgbClr val="000000"/>
              </a:solidFill>
              <a:latin typeface="Arial"/>
              <a:ea typeface="Arial"/>
              <a:cs typeface="Arial"/>
              <a:sym typeface="Arial"/>
            </a:endParaRPr>
          </a:p>
        </p:txBody>
      </p:sp>
      <p:sp>
        <p:nvSpPr>
          <p:cNvPr id="274" name="Google Shape;274;p13"/>
          <p:cNvSpPr txBox="1"/>
          <p:nvPr/>
        </p:nvSpPr>
        <p:spPr>
          <a:xfrm>
            <a:off x="9412622" y="2633979"/>
            <a:ext cx="72040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Greenhouse gases</a:t>
            </a:r>
            <a:endParaRPr b="0" i="0" sz="1400" u="none" cap="none" strike="noStrike">
              <a:solidFill>
                <a:srgbClr val="000000"/>
              </a:solidFill>
              <a:latin typeface="Arial"/>
              <a:ea typeface="Arial"/>
              <a:cs typeface="Arial"/>
              <a:sym typeface="Arial"/>
            </a:endParaRPr>
          </a:p>
        </p:txBody>
      </p:sp>
      <p:sp>
        <p:nvSpPr>
          <p:cNvPr id="275" name="Google Shape;275;p13"/>
          <p:cNvSpPr txBox="1"/>
          <p:nvPr/>
        </p:nvSpPr>
        <p:spPr>
          <a:xfrm>
            <a:off x="10018271" y="2633979"/>
            <a:ext cx="63786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Ozone</a:t>
            </a:r>
            <a:endParaRPr b="0" i="0" sz="1400" u="none" cap="none" strike="noStrike">
              <a:solidFill>
                <a:srgbClr val="000000"/>
              </a:solidFill>
              <a:latin typeface="Arial"/>
              <a:ea typeface="Arial"/>
              <a:cs typeface="Arial"/>
              <a:sym typeface="Arial"/>
            </a:endParaRPr>
          </a:p>
        </p:txBody>
      </p:sp>
      <p:sp>
        <p:nvSpPr>
          <p:cNvPr id="276" name="Google Shape;276;p13"/>
          <p:cNvSpPr txBox="1"/>
          <p:nvPr/>
        </p:nvSpPr>
        <p:spPr>
          <a:xfrm>
            <a:off x="10518484" y="2633979"/>
            <a:ext cx="747110"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Precursors</a:t>
            </a:r>
            <a:endParaRPr b="0" i="0" sz="1400" u="none" cap="none" strike="noStrike">
              <a:solidFill>
                <a:srgbClr val="000000"/>
              </a:solidFill>
              <a:latin typeface="Arial"/>
              <a:ea typeface="Arial"/>
              <a:cs typeface="Arial"/>
              <a:sym typeface="Arial"/>
            </a:endParaRPr>
          </a:p>
        </p:txBody>
      </p:sp>
      <p:sp>
        <p:nvSpPr>
          <p:cNvPr id="277" name="Google Shape;277;p13"/>
          <p:cNvSpPr txBox="1"/>
          <p:nvPr/>
        </p:nvSpPr>
        <p:spPr>
          <a:xfrm>
            <a:off x="11103087" y="2633980"/>
            <a:ext cx="78137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Other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 Long-lived GHGs</a:t>
            </a:r>
            <a:endParaRPr b="0" i="0" sz="1400" u="none" cap="none" strike="noStrike">
              <a:solidFill>
                <a:srgbClr val="000000"/>
              </a:solidFill>
              <a:latin typeface="Arial"/>
              <a:ea typeface="Arial"/>
              <a:cs typeface="Arial"/>
              <a:sym typeface="Arial"/>
            </a:endParaRPr>
          </a:p>
        </p:txBody>
      </p:sp>
      <p:sp>
        <p:nvSpPr>
          <p:cNvPr id="278" name="Google Shape;278;p13"/>
          <p:cNvSpPr txBox="1"/>
          <p:nvPr/>
        </p:nvSpPr>
        <p:spPr>
          <a:xfrm>
            <a:off x="222376" y="3802127"/>
            <a:ext cx="111280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Sea Surface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Temperature</a:t>
            </a:r>
            <a:endParaRPr b="0" i="0" sz="1400" u="none" cap="none" strike="noStrike">
              <a:solidFill>
                <a:srgbClr val="000000"/>
              </a:solidFill>
              <a:latin typeface="Arial"/>
              <a:ea typeface="Arial"/>
              <a:cs typeface="Arial"/>
              <a:sym typeface="Arial"/>
            </a:endParaRPr>
          </a:p>
        </p:txBody>
      </p:sp>
      <p:sp>
        <p:nvSpPr>
          <p:cNvPr id="279" name="Google Shape;279;p13"/>
          <p:cNvSpPr txBox="1"/>
          <p:nvPr/>
        </p:nvSpPr>
        <p:spPr>
          <a:xfrm>
            <a:off x="2592765" y="3802127"/>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Sea Level</a:t>
            </a:r>
            <a:endParaRPr b="0" i="0" sz="1400" u="none" cap="none" strike="noStrike">
              <a:solidFill>
                <a:srgbClr val="000000"/>
              </a:solidFill>
              <a:latin typeface="Arial"/>
              <a:ea typeface="Arial"/>
              <a:cs typeface="Arial"/>
              <a:sym typeface="Arial"/>
            </a:endParaRPr>
          </a:p>
        </p:txBody>
      </p:sp>
      <p:sp>
        <p:nvSpPr>
          <p:cNvPr id="280" name="Google Shape;280;p13"/>
          <p:cNvSpPr txBox="1"/>
          <p:nvPr/>
        </p:nvSpPr>
        <p:spPr>
          <a:xfrm>
            <a:off x="1361379" y="3810836"/>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Sea Ice</a:t>
            </a:r>
            <a:endParaRPr b="0" i="0" sz="1400" u="none" cap="none" strike="noStrike">
              <a:solidFill>
                <a:srgbClr val="000000"/>
              </a:solidFill>
              <a:latin typeface="Arial"/>
              <a:ea typeface="Arial"/>
              <a:cs typeface="Arial"/>
              <a:sym typeface="Arial"/>
            </a:endParaRPr>
          </a:p>
        </p:txBody>
      </p:sp>
      <p:sp>
        <p:nvSpPr>
          <p:cNvPr id="281" name="Google Shape;281;p13"/>
          <p:cNvSpPr txBox="1"/>
          <p:nvPr/>
        </p:nvSpPr>
        <p:spPr>
          <a:xfrm>
            <a:off x="1940767" y="3802127"/>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Salinity</a:t>
            </a:r>
            <a:endParaRPr b="0" i="0" sz="1400" u="none" cap="none" strike="noStrike">
              <a:solidFill>
                <a:srgbClr val="000000"/>
              </a:solidFill>
              <a:latin typeface="Arial"/>
              <a:ea typeface="Arial"/>
              <a:cs typeface="Arial"/>
              <a:sym typeface="Arial"/>
            </a:endParaRPr>
          </a:p>
        </p:txBody>
      </p:sp>
      <p:sp>
        <p:nvSpPr>
          <p:cNvPr id="282" name="Google Shape;282;p13"/>
          <p:cNvSpPr txBox="1"/>
          <p:nvPr/>
        </p:nvSpPr>
        <p:spPr>
          <a:xfrm>
            <a:off x="768672" y="3802127"/>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Sea State</a:t>
            </a:r>
            <a:endParaRPr b="0" i="0" sz="1400" u="none" cap="none" strike="noStrike">
              <a:solidFill>
                <a:srgbClr val="000000"/>
              </a:solidFill>
              <a:latin typeface="Arial"/>
              <a:ea typeface="Arial"/>
              <a:cs typeface="Arial"/>
              <a:sym typeface="Arial"/>
            </a:endParaRPr>
          </a:p>
        </p:txBody>
      </p:sp>
      <p:sp>
        <p:nvSpPr>
          <p:cNvPr id="283" name="Google Shape;283;p13"/>
          <p:cNvSpPr txBox="1"/>
          <p:nvPr/>
        </p:nvSpPr>
        <p:spPr>
          <a:xfrm>
            <a:off x="393063" y="1100430"/>
            <a:ext cx="9858821" cy="605651"/>
          </a:xfrm>
          <a:prstGeom prst="rect">
            <a:avLst/>
          </a:prstGeom>
          <a:noFill/>
          <a:ln>
            <a:noFill/>
          </a:ln>
        </p:spPr>
        <p:txBody>
          <a:bodyPr anchorCtr="0" anchor="ctr" bIns="25575" lIns="51125" spcFirstLastPara="1" rIns="51125" wrap="square" tIns="25575">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cap="none" strike="noStrike">
                <a:solidFill>
                  <a:srgbClr val="002060"/>
                </a:solidFill>
                <a:latin typeface="Arial"/>
                <a:ea typeface="Arial"/>
                <a:cs typeface="Arial"/>
                <a:sym typeface="Arial"/>
              </a:rPr>
              <a:t>GCOS defined </a:t>
            </a:r>
            <a:r>
              <a:rPr b="1" i="0" lang="en-US" sz="1800" u="none" cap="none" strike="noStrike">
                <a:solidFill>
                  <a:srgbClr val="002060"/>
                </a:solidFill>
                <a:latin typeface="Arial"/>
                <a:ea typeface="Arial"/>
                <a:cs typeface="Arial"/>
                <a:sym typeface="Arial"/>
              </a:rPr>
              <a:t>55 </a:t>
            </a:r>
            <a:r>
              <a:rPr b="0" i="0" lang="en-US" sz="1800" u="none" cap="none" strike="noStrike">
                <a:solidFill>
                  <a:srgbClr val="002060"/>
                </a:solidFill>
                <a:latin typeface="Arial"/>
                <a:ea typeface="Arial"/>
                <a:cs typeface="Arial"/>
                <a:sym typeface="Arial"/>
              </a:rPr>
              <a:t>Essential Climate Variables | </a:t>
            </a:r>
            <a:r>
              <a:rPr b="1" i="0" lang="en-US" sz="1800" u="none" cap="none" strike="noStrike">
                <a:solidFill>
                  <a:srgbClr val="002060"/>
                </a:solidFill>
                <a:latin typeface="Arial"/>
                <a:ea typeface="Arial"/>
                <a:cs typeface="Arial"/>
                <a:sym typeface="Arial"/>
              </a:rPr>
              <a:t>36</a:t>
            </a:r>
            <a:r>
              <a:rPr b="0" i="0" lang="en-US" sz="1800" u="none" cap="none" strike="noStrike">
                <a:solidFill>
                  <a:srgbClr val="002060"/>
                </a:solidFill>
                <a:latin typeface="Arial"/>
                <a:ea typeface="Arial"/>
                <a:cs typeface="Arial"/>
                <a:sym typeface="Arial"/>
              </a:rPr>
              <a:t> benefit from space observations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2060"/>
              </a:buClr>
              <a:buSzPts val="1800"/>
              <a:buFont typeface="Arial"/>
              <a:buNone/>
            </a:pPr>
            <a:r>
              <a:rPr b="1" i="0" lang="en-US" sz="1800" u="none" cap="none" strike="noStrike">
                <a:solidFill>
                  <a:srgbClr val="002060"/>
                </a:solidFill>
                <a:latin typeface="Arial"/>
                <a:ea typeface="Arial"/>
                <a:cs typeface="Arial"/>
                <a:sym typeface="Arial"/>
              </a:rPr>
              <a:t>27</a:t>
            </a:r>
            <a:r>
              <a:rPr b="0" i="0" lang="en-US" sz="1800" u="none" cap="none" strike="noStrike">
                <a:solidFill>
                  <a:srgbClr val="002060"/>
                </a:solidFill>
                <a:latin typeface="Arial"/>
                <a:ea typeface="Arial"/>
                <a:cs typeface="Arial"/>
                <a:sym typeface="Arial"/>
              </a:rPr>
              <a:t> generated by ESA Climate Change Initiative</a:t>
            </a:r>
            <a:endParaRPr b="0" i="0" sz="1400" u="none" cap="none" strike="noStrike">
              <a:solidFill>
                <a:srgbClr val="000000"/>
              </a:solidFill>
              <a:latin typeface="Arial"/>
              <a:ea typeface="Arial"/>
              <a:cs typeface="Arial"/>
              <a:sym typeface="Arial"/>
            </a:endParaRPr>
          </a:p>
        </p:txBody>
      </p:sp>
      <p:sp>
        <p:nvSpPr>
          <p:cNvPr id="284" name="Google Shape;284;p13"/>
          <p:cNvSpPr txBox="1"/>
          <p:nvPr/>
        </p:nvSpPr>
        <p:spPr>
          <a:xfrm>
            <a:off x="4244366" y="5929176"/>
            <a:ext cx="3720698"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2000"/>
              <a:buFont typeface="Arial"/>
              <a:buNone/>
            </a:pPr>
            <a:r>
              <a:rPr b="0" i="0" lang="en-US" sz="2000" u="none" cap="none" strike="noStrike">
                <a:solidFill>
                  <a:srgbClr val="FEFFFF"/>
                </a:solidFill>
                <a:latin typeface="Arial"/>
                <a:ea typeface="Arial"/>
                <a:cs typeface="Arial"/>
                <a:sym typeface="Arial"/>
              </a:rPr>
              <a:t>Open data access - climate.esa.int</a:t>
            </a:r>
            <a:endParaRPr b="0" i="0" sz="2000" u="none" cap="none" strike="noStrike">
              <a:solidFill>
                <a:srgbClr val="FEFFFF"/>
              </a:solidFill>
              <a:latin typeface="Arial"/>
              <a:ea typeface="Arial"/>
              <a:cs typeface="Arial"/>
              <a:sym typeface="Arial"/>
            </a:endParaRPr>
          </a:p>
        </p:txBody>
      </p:sp>
      <p:sp>
        <p:nvSpPr>
          <p:cNvPr id="285" name="Google Shape;285;p13"/>
          <p:cNvSpPr txBox="1"/>
          <p:nvPr/>
        </p:nvSpPr>
        <p:spPr>
          <a:xfrm>
            <a:off x="3416684" y="5045978"/>
            <a:ext cx="5044867"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2000"/>
              <a:buFont typeface="Arial"/>
              <a:buNone/>
            </a:pPr>
            <a:r>
              <a:rPr b="1" i="0" lang="en-US" sz="2000" u="none" cap="none" strike="noStrike">
                <a:solidFill>
                  <a:srgbClr val="FEFFFF"/>
                </a:solidFill>
                <a:latin typeface="Arial"/>
                <a:ea typeface="Arial"/>
                <a:cs typeface="Arial"/>
                <a:sym typeface="Arial"/>
              </a:rPr>
              <a:t>Harnessing &gt;40-yr of ESA, COPERNICUS and other EO data</a:t>
            </a:r>
            <a:endParaRPr b="0" i="0" sz="2000" u="none" cap="none" strike="noStrike">
              <a:solidFill>
                <a:srgbClr val="FEFFF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4"/>
          <p:cNvSpPr/>
          <p:nvPr/>
        </p:nvSpPr>
        <p:spPr>
          <a:xfrm>
            <a:off x="5649363" y="1307644"/>
            <a:ext cx="6244492" cy="43396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Location: Tapajos (Para state)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sng"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sng" cap="none" strike="noStrike">
                <a:solidFill>
                  <a:schemeClr val="dk1"/>
                </a:solidFill>
                <a:latin typeface="Arial"/>
                <a:ea typeface="Arial"/>
                <a:cs typeface="Arial"/>
                <a:sym typeface="Arial"/>
              </a:rPr>
              <a:t>Land cover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Here you have the full range of land cover types (degraded, agriculture, secondary and intact forests)</a:t>
            </a:r>
            <a:endParaRPr b="0" i="0" sz="1600" u="sng"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en-US" sz="1600" u="sng" cap="none" strike="noStrike">
                <a:solidFill>
                  <a:schemeClr val="dk1"/>
                </a:solidFill>
                <a:latin typeface="Arial"/>
                <a:ea typeface="Arial"/>
                <a:cs typeface="Arial"/>
                <a:sym typeface="Arial"/>
              </a:rPr>
              <a:t>Climate Risk</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This area was massively impacted by the last El Nino in 2015/16 leading to increased burning.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en-US" sz="1600" u="sng" cap="none" strike="noStrike">
                <a:solidFill>
                  <a:schemeClr val="dk1"/>
                </a:solidFill>
                <a:latin typeface="Arial"/>
                <a:ea typeface="Arial"/>
                <a:cs typeface="Arial"/>
                <a:sym typeface="Arial"/>
              </a:rPr>
              <a:t>Challenges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chemeClr val="dk1"/>
                </a:solidFill>
                <a:latin typeface="Arial"/>
                <a:ea typeface="Arial"/>
                <a:cs typeface="Arial"/>
                <a:sym typeface="Arial"/>
              </a:rPr>
              <a:t>Fire modelling; response of intact forest to detrimental climate;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chemeClr val="dk1"/>
                </a:solidFill>
                <a:latin typeface="Arial"/>
                <a:ea typeface="Arial"/>
                <a:cs typeface="Arial"/>
                <a:sym typeface="Arial"/>
              </a:rPr>
              <a:t>lack of representation of secondary and degraded forests in models (disturbance and recovery dynamics; new PFTs for secondary forests);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chemeClr val="dk1"/>
                </a:solidFill>
                <a:latin typeface="Arial"/>
                <a:ea typeface="Arial"/>
                <a:cs typeface="Arial"/>
                <a:sym typeface="Arial"/>
              </a:rPr>
              <a:t>mosaic and edge effects (i.e. landscape heterogeneity);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chemeClr val="dk1"/>
                </a:solidFill>
                <a:latin typeface="Arial"/>
                <a:ea typeface="Arial"/>
                <a:cs typeface="Arial"/>
                <a:sym typeface="Arial"/>
              </a:rPr>
              <a:t>representation of agriculture.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91" name="Google Shape;291;p14"/>
          <p:cNvSpPr txBox="1"/>
          <p:nvPr/>
        </p:nvSpPr>
        <p:spPr>
          <a:xfrm>
            <a:off x="215429" y="596100"/>
            <a:ext cx="11761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en-US" sz="2000" u="none" cap="none" strike="noStrike">
                <a:solidFill>
                  <a:schemeClr val="lt1"/>
                </a:solidFill>
                <a:latin typeface="Arial"/>
                <a:ea typeface="Arial"/>
                <a:cs typeface="Arial"/>
                <a:sym typeface="Arial"/>
              </a:rPr>
              <a:t>Scoping an Amazon experiment (CarbonARA)</a:t>
            </a:r>
            <a:endParaRPr b="0" i="0" sz="1400" u="none" cap="none" strike="noStrike">
              <a:solidFill>
                <a:srgbClr val="000000"/>
              </a:solidFill>
              <a:latin typeface="Arial"/>
              <a:ea typeface="Arial"/>
              <a:cs typeface="Arial"/>
              <a:sym typeface="Arial"/>
            </a:endParaRPr>
          </a:p>
        </p:txBody>
      </p:sp>
      <p:pic>
        <p:nvPicPr>
          <p:cNvPr descr="Map&#10;&#10;Description automatically generated" id="292" name="Google Shape;292;p14"/>
          <p:cNvPicPr preferRelativeResize="0"/>
          <p:nvPr/>
        </p:nvPicPr>
        <p:blipFill rotWithShape="1">
          <a:blip r:embed="rId3">
            <a:alphaModFix/>
          </a:blip>
          <a:srcRect b="0" l="0" r="31383" t="0"/>
          <a:stretch/>
        </p:blipFill>
        <p:spPr>
          <a:xfrm>
            <a:off x="518519" y="1548367"/>
            <a:ext cx="4719984" cy="3858204"/>
          </a:xfrm>
          <a:prstGeom prst="rect">
            <a:avLst/>
          </a:prstGeom>
          <a:noFill/>
          <a:ln>
            <a:noFill/>
          </a:ln>
        </p:spPr>
      </p:pic>
      <p:sp>
        <p:nvSpPr>
          <p:cNvPr id="293" name="Google Shape;293;p14"/>
          <p:cNvSpPr/>
          <p:nvPr/>
        </p:nvSpPr>
        <p:spPr>
          <a:xfrm>
            <a:off x="3491817" y="2948196"/>
            <a:ext cx="408214" cy="506186"/>
          </a:xfrm>
          <a:prstGeom prst="star5">
            <a:avLst>
              <a:gd fmla="val 19098" name="adj"/>
              <a:gd fmla="val 105146" name="hf"/>
              <a:gd fmla="val 110557" name="vf"/>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sp>
        <p:nvSpPr>
          <p:cNvPr id="294" name="Google Shape;294;p14"/>
          <p:cNvSpPr txBox="1"/>
          <p:nvPr/>
        </p:nvSpPr>
        <p:spPr>
          <a:xfrm>
            <a:off x="0" y="6050397"/>
            <a:ext cx="1033104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Fawcett et al., GCB, </a:t>
            </a:r>
            <a:r>
              <a:rPr b="0" i="0" lang="en-US" sz="1600" u="sng" cap="none" strike="noStrike">
                <a:solidFill>
                  <a:schemeClr val="dk1"/>
                </a:solidFill>
                <a:latin typeface="Arial"/>
                <a:ea typeface="Arial"/>
                <a:cs typeface="Arial"/>
                <a:sym typeface="Arial"/>
                <a:hlinkClick r:id="rId4">
                  <a:extLst>
                    <a:ext uri="{A12FA001-AC4F-418D-AE19-62706E023703}">
                      <ahyp:hlinkClr val="tx"/>
                    </a:ext>
                  </a:extLst>
                </a:hlinkClick>
              </a:rPr>
              <a:t>Amazon biomass in decline due to deforestation and degradation (esa.int)</a:t>
            </a:r>
            <a:endParaRPr b="0" i="0" sz="1600" u="none" cap="none" strike="noStrike">
              <a:solidFill>
                <a:schemeClr val="dk1"/>
              </a:solidFill>
              <a:latin typeface="Arial"/>
              <a:ea typeface="Arial"/>
              <a:cs typeface="Arial"/>
              <a:sym typeface="Arial"/>
            </a:endParaRPr>
          </a:p>
        </p:txBody>
      </p:sp>
      <p:sp>
        <p:nvSpPr>
          <p:cNvPr id="295" name="Google Shape;295;p14"/>
          <p:cNvSpPr txBox="1"/>
          <p:nvPr/>
        </p:nvSpPr>
        <p:spPr>
          <a:xfrm>
            <a:off x="518519" y="5476930"/>
            <a:ext cx="62484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AGC trends (2011–2019) over the Amazon biome.</a:t>
            </a:r>
            <a:endParaRPr b="0" i="0" sz="1400" u="none" cap="none" strike="noStrike">
              <a:solidFill>
                <a:srgbClr val="000000"/>
              </a:solidFill>
              <a:latin typeface="Arial"/>
              <a:ea typeface="Arial"/>
              <a:cs typeface="Arial"/>
              <a:sym typeface="Arial"/>
            </a:endParaRPr>
          </a:p>
        </p:txBody>
      </p:sp>
      <p:sp>
        <p:nvSpPr>
          <p:cNvPr id="296" name="Google Shape;296;p14"/>
          <p:cNvSpPr txBox="1"/>
          <p:nvPr>
            <p:ph type="title"/>
          </p:nvPr>
        </p:nvSpPr>
        <p:spPr>
          <a:xfrm>
            <a:off x="176213" y="100013"/>
            <a:ext cx="9387000" cy="779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200"/>
              <a:t>Action 3.2/6.1: ESA-INPE Campaign</a:t>
            </a:r>
            <a:endParaRPr sz="3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5"/>
          <p:cNvSpPr txBox="1"/>
          <p:nvPr/>
        </p:nvSpPr>
        <p:spPr>
          <a:xfrm>
            <a:off x="216000" y="1385770"/>
            <a:ext cx="3897810" cy="46166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US" sz="2400" u="none" cap="none" strike="noStrike">
                <a:solidFill>
                  <a:schemeClr val="dk1"/>
                </a:solidFill>
                <a:latin typeface="Arial"/>
                <a:ea typeface="Arial"/>
                <a:cs typeface="Arial"/>
                <a:sym typeface="Arial"/>
              </a:rPr>
              <a:t>Schematic representation of the planned observing strategy </a:t>
            </a:r>
            <a:endParaRPr b="0" i="0" sz="2400" u="none" cap="none" strike="noStrike">
              <a:solidFill>
                <a:schemeClr val="dk1"/>
              </a:solidFill>
              <a:latin typeface="Arial"/>
              <a:ea typeface="Arial"/>
              <a:cs typeface="Arial"/>
              <a:sym typeface="Arial"/>
            </a:endParaRPr>
          </a:p>
        </p:txBody>
      </p:sp>
      <p:sp>
        <p:nvSpPr>
          <p:cNvPr id="302" name="Google Shape;302;p15"/>
          <p:cNvSpPr txBox="1"/>
          <p:nvPr/>
        </p:nvSpPr>
        <p:spPr>
          <a:xfrm>
            <a:off x="4233797" y="2858111"/>
            <a:ext cx="3625907" cy="1560492"/>
          </a:xfrm>
          <a:prstGeom prst="rect">
            <a:avLst/>
          </a:prstGeom>
          <a:solidFill>
            <a:srgbClr val="053249"/>
          </a:solidFill>
          <a:ln cap="flat" cmpd="sng" w="15875">
            <a:solidFill>
              <a:srgbClr val="EFEFEF"/>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400"/>
              <a:buFont typeface="Arial"/>
              <a:buAutoNum type="romanUcPeriod"/>
            </a:pPr>
            <a:r>
              <a:rPr b="1" i="0" lang="en-US" sz="1400" u="none" cap="none" strike="noStrike">
                <a:solidFill>
                  <a:schemeClr val="accent5"/>
                </a:solidFill>
                <a:latin typeface="Arial"/>
                <a:ea typeface="Arial"/>
                <a:cs typeface="Arial"/>
                <a:sym typeface="Arial"/>
              </a:rPr>
              <a:t>GHG concentrations Quantification and Verification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AutoNum type="romanUcPeriod"/>
            </a:pPr>
            <a:r>
              <a:rPr b="1" i="0" lang="en-US" sz="1400" u="none" cap="none" strike="noStrike">
                <a:solidFill>
                  <a:schemeClr val="accent5"/>
                </a:solidFill>
                <a:latin typeface="Arial"/>
                <a:ea typeface="Arial"/>
                <a:cs typeface="Arial"/>
                <a:sym typeface="Arial"/>
              </a:rPr>
              <a:t>Satellite Validation and Interpretation </a:t>
            </a:r>
            <a:endParaRPr b="0" i="0" sz="1400" u="none" cap="none" strike="noStrike">
              <a:solidFill>
                <a:schemeClr val="accent5"/>
              </a:solidFill>
              <a:latin typeface="Calibri"/>
              <a:ea typeface="Calibri"/>
              <a:cs typeface="Calibri"/>
              <a:sym typeface="Calibri"/>
            </a:endParaRPr>
          </a:p>
          <a:p>
            <a:pPr indent="-342900" lvl="0" marL="342900" marR="0" rtl="0" algn="just">
              <a:lnSpc>
                <a:spcPct val="150000"/>
              </a:lnSpc>
              <a:spcBef>
                <a:spcPts val="0"/>
              </a:spcBef>
              <a:spcAft>
                <a:spcPts val="0"/>
              </a:spcAft>
              <a:buClr>
                <a:srgbClr val="000000"/>
              </a:buClr>
              <a:buSzPts val="1400"/>
              <a:buFont typeface="Arial"/>
              <a:buAutoNum type="romanUcPeriod"/>
            </a:pPr>
            <a:r>
              <a:rPr b="1" i="0" lang="en-US" sz="1400" u="none" cap="none" strike="noStrike">
                <a:solidFill>
                  <a:schemeClr val="accent5"/>
                </a:solidFill>
                <a:latin typeface="Arial"/>
                <a:ea typeface="Arial"/>
                <a:cs typeface="Arial"/>
                <a:sym typeface="Arial"/>
              </a:rPr>
              <a:t>Fire Impact</a:t>
            </a:r>
            <a:endParaRPr b="0" i="0" sz="1400" u="none" cap="none" strike="noStrike">
              <a:solidFill>
                <a:schemeClr val="accent5"/>
              </a:solidFill>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1400"/>
              <a:buFont typeface="Arial"/>
              <a:buAutoNum type="romanUcPeriod"/>
            </a:pPr>
            <a:r>
              <a:rPr b="1" i="0" lang="en-US" sz="1400" u="none" cap="none" strike="noStrike">
                <a:solidFill>
                  <a:schemeClr val="accent5"/>
                </a:solidFill>
                <a:latin typeface="Arial"/>
                <a:ea typeface="Arial"/>
                <a:cs typeface="Arial"/>
                <a:sym typeface="Arial"/>
              </a:rPr>
              <a:t>Model Development and Evaluation</a:t>
            </a:r>
            <a:endParaRPr b="0" i="0" sz="1400" u="none" cap="none" strike="noStrike">
              <a:solidFill>
                <a:schemeClr val="accent5"/>
              </a:solidFill>
              <a:latin typeface="Arial"/>
              <a:ea typeface="Arial"/>
              <a:cs typeface="Arial"/>
              <a:sym typeface="Arial"/>
            </a:endParaRPr>
          </a:p>
        </p:txBody>
      </p:sp>
      <p:cxnSp>
        <p:nvCxnSpPr>
          <p:cNvPr id="303" name="Google Shape;303;p15"/>
          <p:cNvCxnSpPr/>
          <p:nvPr/>
        </p:nvCxnSpPr>
        <p:spPr>
          <a:xfrm>
            <a:off x="8129392" y="3429000"/>
            <a:ext cx="561452" cy="0"/>
          </a:xfrm>
          <a:prstGeom prst="straightConnector1">
            <a:avLst/>
          </a:prstGeom>
          <a:noFill/>
          <a:ln cap="flat" cmpd="sng" w="53975">
            <a:solidFill>
              <a:srgbClr val="2F415D"/>
            </a:solidFill>
            <a:prstDash val="solid"/>
            <a:round/>
            <a:headEnd len="sm" w="sm" type="none"/>
            <a:tailEnd len="med" w="med" type="triangle"/>
          </a:ln>
        </p:spPr>
      </p:cxnSp>
      <p:cxnSp>
        <p:nvCxnSpPr>
          <p:cNvPr id="304" name="Google Shape;304;p15"/>
          <p:cNvCxnSpPr/>
          <p:nvPr/>
        </p:nvCxnSpPr>
        <p:spPr>
          <a:xfrm rot="10800000">
            <a:off x="8025221" y="3833827"/>
            <a:ext cx="540071" cy="0"/>
          </a:xfrm>
          <a:prstGeom prst="straightConnector1">
            <a:avLst/>
          </a:prstGeom>
          <a:noFill/>
          <a:ln cap="flat" cmpd="sng" w="53975">
            <a:solidFill>
              <a:srgbClr val="2F415D"/>
            </a:solidFill>
            <a:prstDash val="solid"/>
            <a:round/>
            <a:headEnd len="sm" w="sm" type="none"/>
            <a:tailEnd len="med" w="med" type="triangle"/>
          </a:ln>
        </p:spPr>
      </p:cxnSp>
      <p:sp>
        <p:nvSpPr>
          <p:cNvPr id="305" name="Google Shape;305;p15"/>
          <p:cNvSpPr txBox="1"/>
          <p:nvPr/>
        </p:nvSpPr>
        <p:spPr>
          <a:xfrm>
            <a:off x="6216230" y="1089889"/>
            <a:ext cx="2349062"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accent5"/>
                </a:solidFill>
                <a:latin typeface="Arial"/>
                <a:ea typeface="Arial"/>
                <a:cs typeface="Arial"/>
                <a:sym typeface="Arial"/>
              </a:rPr>
              <a:t>Sentinel5p, Sentinel2, Sentinel3, SMOS, OCO-2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5"/>
              </a:solidFill>
              <a:latin typeface="Arial"/>
              <a:ea typeface="Arial"/>
              <a:cs typeface="Arial"/>
              <a:sym typeface="Arial"/>
            </a:endParaRPr>
          </a:p>
        </p:txBody>
      </p:sp>
      <p:sp>
        <p:nvSpPr>
          <p:cNvPr id="306" name="Google Shape;306;p15"/>
          <p:cNvSpPr txBox="1"/>
          <p:nvPr/>
        </p:nvSpPr>
        <p:spPr>
          <a:xfrm>
            <a:off x="0" y="3249052"/>
            <a:ext cx="1710598"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accent5"/>
                </a:solidFill>
                <a:latin typeface="Arial"/>
                <a:ea typeface="Arial"/>
                <a:cs typeface="Arial"/>
                <a:sym typeface="Arial"/>
              </a:rPr>
              <a:t>RS and in-situ Aircraft observations e.g. BAS Twin Otter</a:t>
            </a:r>
            <a:endParaRPr b="0" i="0" sz="1400" u="none" cap="none" strike="noStrike">
              <a:solidFill>
                <a:srgbClr val="000000"/>
              </a:solidFill>
              <a:latin typeface="Arial"/>
              <a:ea typeface="Arial"/>
              <a:cs typeface="Arial"/>
              <a:sym typeface="Arial"/>
            </a:endParaRPr>
          </a:p>
        </p:txBody>
      </p:sp>
      <p:pic>
        <p:nvPicPr>
          <p:cNvPr descr="Aerospace | Free Full-Text | Mission Performance Analysis of  Hybrid-Electric Regional Aircraft" id="307" name="Google Shape;307;p15"/>
          <p:cNvPicPr preferRelativeResize="0"/>
          <p:nvPr/>
        </p:nvPicPr>
        <p:blipFill rotWithShape="1">
          <a:blip r:embed="rId3">
            <a:alphaModFix/>
          </a:blip>
          <a:srcRect b="0" l="0" r="0" t="0"/>
          <a:stretch/>
        </p:blipFill>
        <p:spPr>
          <a:xfrm>
            <a:off x="1594165" y="3362767"/>
            <a:ext cx="1526666" cy="729539"/>
          </a:xfrm>
          <a:prstGeom prst="rect">
            <a:avLst/>
          </a:prstGeom>
          <a:noFill/>
          <a:ln>
            <a:noFill/>
          </a:ln>
        </p:spPr>
      </p:pic>
      <p:cxnSp>
        <p:nvCxnSpPr>
          <p:cNvPr id="308" name="Google Shape;308;p15"/>
          <p:cNvCxnSpPr/>
          <p:nvPr/>
        </p:nvCxnSpPr>
        <p:spPr>
          <a:xfrm>
            <a:off x="3233565" y="3698897"/>
            <a:ext cx="887498" cy="0"/>
          </a:xfrm>
          <a:prstGeom prst="straightConnector1">
            <a:avLst/>
          </a:prstGeom>
          <a:noFill/>
          <a:ln cap="flat" cmpd="sng" w="53975">
            <a:solidFill>
              <a:srgbClr val="2F415D"/>
            </a:solidFill>
            <a:prstDash val="solid"/>
            <a:round/>
            <a:headEnd len="sm" w="sm" type="none"/>
            <a:tailEnd len="med" w="med" type="triangle"/>
          </a:ln>
        </p:spPr>
      </p:cxnSp>
      <p:pic>
        <p:nvPicPr>
          <p:cNvPr id="309" name="Google Shape;309;p15"/>
          <p:cNvPicPr preferRelativeResize="0"/>
          <p:nvPr/>
        </p:nvPicPr>
        <p:blipFill rotWithShape="1">
          <a:blip r:embed="rId4">
            <a:alphaModFix/>
          </a:blip>
          <a:srcRect b="0" l="0" r="0" t="0"/>
          <a:stretch/>
        </p:blipFill>
        <p:spPr>
          <a:xfrm>
            <a:off x="5737333" y="4808789"/>
            <a:ext cx="750670" cy="1571378"/>
          </a:xfrm>
          <a:prstGeom prst="rect">
            <a:avLst/>
          </a:prstGeom>
          <a:noFill/>
          <a:ln>
            <a:noFill/>
          </a:ln>
        </p:spPr>
      </p:pic>
      <p:pic>
        <p:nvPicPr>
          <p:cNvPr id="310" name="Google Shape;310;p15"/>
          <p:cNvPicPr preferRelativeResize="0"/>
          <p:nvPr/>
        </p:nvPicPr>
        <p:blipFill rotWithShape="1">
          <a:blip r:embed="rId5">
            <a:alphaModFix/>
          </a:blip>
          <a:srcRect b="0" l="0" r="0" t="0"/>
          <a:stretch/>
        </p:blipFill>
        <p:spPr>
          <a:xfrm>
            <a:off x="4621278" y="5363034"/>
            <a:ext cx="1491390" cy="938048"/>
          </a:xfrm>
          <a:prstGeom prst="rect">
            <a:avLst/>
          </a:prstGeom>
          <a:noFill/>
          <a:ln>
            <a:noFill/>
          </a:ln>
        </p:spPr>
      </p:pic>
      <p:cxnSp>
        <p:nvCxnSpPr>
          <p:cNvPr id="311" name="Google Shape;311;p15"/>
          <p:cNvCxnSpPr/>
          <p:nvPr/>
        </p:nvCxnSpPr>
        <p:spPr>
          <a:xfrm>
            <a:off x="5512224" y="2233035"/>
            <a:ext cx="10509" cy="617482"/>
          </a:xfrm>
          <a:prstGeom prst="straightConnector1">
            <a:avLst/>
          </a:prstGeom>
          <a:noFill/>
          <a:ln cap="flat" cmpd="sng" w="53975">
            <a:solidFill>
              <a:srgbClr val="2F415D"/>
            </a:solidFill>
            <a:prstDash val="solid"/>
            <a:round/>
            <a:headEnd len="sm" w="sm" type="none"/>
            <a:tailEnd len="med" w="med" type="triangle"/>
          </a:ln>
        </p:spPr>
      </p:cxnSp>
      <p:sp>
        <p:nvSpPr>
          <p:cNvPr id="312" name="Google Shape;312;p15"/>
          <p:cNvSpPr txBox="1"/>
          <p:nvPr/>
        </p:nvSpPr>
        <p:spPr>
          <a:xfrm>
            <a:off x="6746557" y="4808789"/>
            <a:ext cx="3261739"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accent5"/>
                </a:solidFill>
                <a:latin typeface="Arial"/>
                <a:ea typeface="Arial"/>
                <a:cs typeface="Arial"/>
                <a:sym typeface="Arial"/>
              </a:rPr>
              <a:t>Tower-based GHG measurements  including:</a:t>
            </a:r>
            <a:endParaRPr b="0" i="0" sz="1400" u="none" cap="none" strike="noStrike">
              <a:solidFill>
                <a:srgbClr val="000000"/>
              </a:solidFill>
              <a:latin typeface="Arial"/>
              <a:ea typeface="Arial"/>
              <a:cs typeface="Arial"/>
              <a:sym typeface="Arial"/>
            </a:endParaRPr>
          </a:p>
          <a:p>
            <a:pPr indent="-171450" lvl="0" marL="171450" marR="0" rtl="0" algn="just">
              <a:lnSpc>
                <a:spcPct val="100000"/>
              </a:lnSpc>
              <a:spcBef>
                <a:spcPts val="0"/>
              </a:spcBef>
              <a:spcAft>
                <a:spcPts val="0"/>
              </a:spcAft>
              <a:buClr>
                <a:srgbClr val="000000"/>
              </a:buClr>
              <a:buSzPts val="1200"/>
              <a:buFont typeface="Arial"/>
              <a:buChar char="•"/>
            </a:pPr>
            <a:r>
              <a:rPr b="0" i="0" lang="en-US" sz="1200" u="none" cap="none" strike="noStrike">
                <a:solidFill>
                  <a:schemeClr val="accent5"/>
                </a:solidFill>
                <a:latin typeface="Arial"/>
                <a:ea typeface="Arial"/>
                <a:cs typeface="Arial"/>
                <a:sym typeface="Arial"/>
              </a:rPr>
              <a:t>Ecosystem scale fluxes:</a:t>
            </a:r>
            <a:endParaRPr b="0" i="0" sz="1200" u="none" cap="none" strike="noStrike">
              <a:solidFill>
                <a:schemeClr val="accent5"/>
              </a:solidFill>
              <a:latin typeface="Arial"/>
              <a:ea typeface="Arial"/>
              <a:cs typeface="Arial"/>
              <a:sym typeface="Arial"/>
            </a:endParaRPr>
          </a:p>
          <a:p>
            <a:pPr indent="-171450" lvl="0" marL="171450" marR="0" rtl="0" algn="just">
              <a:lnSpc>
                <a:spcPct val="100000"/>
              </a:lnSpc>
              <a:spcBef>
                <a:spcPts val="0"/>
              </a:spcBef>
              <a:spcAft>
                <a:spcPts val="0"/>
              </a:spcAft>
              <a:buClr>
                <a:srgbClr val="000000"/>
              </a:buClr>
              <a:buSzPts val="1200"/>
              <a:buFont typeface="Arial"/>
              <a:buChar char="•"/>
            </a:pPr>
            <a:r>
              <a:rPr b="0" i="0" lang="en-US" sz="1200" u="none" cap="none" strike="noStrike">
                <a:solidFill>
                  <a:schemeClr val="accent5"/>
                </a:solidFill>
                <a:latin typeface="Arial"/>
                <a:ea typeface="Arial"/>
                <a:cs typeface="Arial"/>
                <a:sym typeface="Arial"/>
              </a:rPr>
              <a:t>Soil sensors: </a:t>
            </a:r>
            <a:endParaRPr b="0" i="0" sz="1200" u="none" cap="none" strike="noStrike">
              <a:solidFill>
                <a:schemeClr val="accent5"/>
              </a:solidFill>
              <a:latin typeface="Arial"/>
              <a:ea typeface="Arial"/>
              <a:cs typeface="Arial"/>
              <a:sym typeface="Arial"/>
            </a:endParaRPr>
          </a:p>
          <a:p>
            <a:pPr indent="-171450" lvl="0" marL="171450" marR="0" rtl="0" algn="just">
              <a:lnSpc>
                <a:spcPct val="100000"/>
              </a:lnSpc>
              <a:spcBef>
                <a:spcPts val="0"/>
              </a:spcBef>
              <a:spcAft>
                <a:spcPts val="0"/>
              </a:spcAft>
              <a:buClr>
                <a:srgbClr val="000000"/>
              </a:buClr>
              <a:buSzPts val="1200"/>
              <a:buFont typeface="Arial"/>
              <a:buChar char="•"/>
            </a:pPr>
            <a:r>
              <a:rPr b="0" i="0" lang="en-US" sz="1200" u="none" cap="none" strike="noStrike">
                <a:solidFill>
                  <a:schemeClr val="accent5"/>
                </a:solidFill>
                <a:latin typeface="Arial"/>
                <a:ea typeface="Arial"/>
                <a:cs typeface="Arial"/>
                <a:sym typeface="Arial"/>
              </a:rPr>
              <a:t>Radiation sensors:</a:t>
            </a:r>
            <a:endParaRPr b="0" i="0" sz="1200" u="none" cap="none" strike="noStrike">
              <a:solidFill>
                <a:schemeClr val="accent5"/>
              </a:solidFill>
              <a:latin typeface="Arial"/>
              <a:ea typeface="Arial"/>
              <a:cs typeface="Arial"/>
              <a:sym typeface="Arial"/>
            </a:endParaRPr>
          </a:p>
          <a:p>
            <a:pPr indent="-171450" lvl="0" marL="171450" marR="0" rtl="0" algn="just">
              <a:lnSpc>
                <a:spcPct val="100000"/>
              </a:lnSpc>
              <a:spcBef>
                <a:spcPts val="0"/>
              </a:spcBef>
              <a:spcAft>
                <a:spcPts val="0"/>
              </a:spcAft>
              <a:buClr>
                <a:srgbClr val="000000"/>
              </a:buClr>
              <a:buSzPts val="1200"/>
              <a:buFont typeface="Arial"/>
              <a:buChar char="•"/>
            </a:pPr>
            <a:r>
              <a:rPr b="0" i="0" lang="en-US" sz="1200" u="none" cap="none" strike="noStrike">
                <a:solidFill>
                  <a:schemeClr val="accent5"/>
                </a:solidFill>
                <a:latin typeface="Arial"/>
                <a:ea typeface="Arial"/>
                <a:cs typeface="Arial"/>
                <a:sym typeface="Arial"/>
              </a:rPr>
              <a:t>Water Fluxes</a:t>
            </a:r>
            <a:endParaRPr b="0" i="0" sz="1200" u="none" cap="none" strike="noStrike">
              <a:solidFill>
                <a:schemeClr val="accent5"/>
              </a:solidFill>
              <a:latin typeface="Arial"/>
              <a:ea typeface="Arial"/>
              <a:cs typeface="Arial"/>
              <a:sym typeface="Arial"/>
            </a:endParaRPr>
          </a:p>
          <a:p>
            <a:pPr indent="-171450" lvl="0" marL="171450" marR="0" rtl="0" algn="just">
              <a:lnSpc>
                <a:spcPct val="100000"/>
              </a:lnSpc>
              <a:spcBef>
                <a:spcPts val="0"/>
              </a:spcBef>
              <a:spcAft>
                <a:spcPts val="0"/>
              </a:spcAft>
              <a:buClr>
                <a:srgbClr val="000000"/>
              </a:buClr>
              <a:buSzPts val="1200"/>
              <a:buFont typeface="Arial"/>
              <a:buChar char="•"/>
            </a:pPr>
            <a:r>
              <a:rPr b="0" i="0" lang="en-US" sz="1200" u="none" cap="none" strike="noStrike">
                <a:solidFill>
                  <a:schemeClr val="accent5"/>
                </a:solidFill>
                <a:latin typeface="Arial"/>
                <a:ea typeface="Arial"/>
                <a:cs typeface="Arial"/>
                <a:sym typeface="Arial"/>
              </a:rPr>
              <a:t>Tree growth and biometric measurement</a:t>
            </a:r>
            <a:endParaRPr b="0" i="0" sz="1200" u="none" cap="none" strike="noStrike">
              <a:solidFill>
                <a:schemeClr val="accent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5"/>
              </a:solidFill>
              <a:latin typeface="Arial"/>
              <a:ea typeface="Arial"/>
              <a:cs typeface="Arial"/>
              <a:sym typeface="Arial"/>
            </a:endParaRPr>
          </a:p>
        </p:txBody>
      </p:sp>
      <p:cxnSp>
        <p:nvCxnSpPr>
          <p:cNvPr id="313" name="Google Shape;313;p15"/>
          <p:cNvCxnSpPr/>
          <p:nvPr/>
        </p:nvCxnSpPr>
        <p:spPr>
          <a:xfrm rot="10800000">
            <a:off x="5522733" y="4509244"/>
            <a:ext cx="0" cy="599090"/>
          </a:xfrm>
          <a:prstGeom prst="straightConnector1">
            <a:avLst/>
          </a:prstGeom>
          <a:noFill/>
          <a:ln cap="flat" cmpd="sng" w="53975">
            <a:solidFill>
              <a:srgbClr val="2F415D"/>
            </a:solidFill>
            <a:prstDash val="solid"/>
            <a:round/>
            <a:headEnd len="sm" w="sm" type="none"/>
            <a:tailEnd len="med" w="med" type="triangle"/>
          </a:ln>
        </p:spPr>
      </p:cxnSp>
      <p:sp>
        <p:nvSpPr>
          <p:cNvPr id="314" name="Google Shape;314;p15"/>
          <p:cNvSpPr txBox="1"/>
          <p:nvPr/>
        </p:nvSpPr>
        <p:spPr>
          <a:xfrm>
            <a:off x="8921232" y="3768367"/>
            <a:ext cx="3261739"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accent5"/>
                </a:solidFill>
                <a:latin typeface="Arial"/>
                <a:ea typeface="Arial"/>
                <a:cs typeface="Arial"/>
                <a:sym typeface="Arial"/>
              </a:rPr>
              <a:t>Carbon and land-surface modelling including long-term components</a:t>
            </a:r>
            <a:endParaRPr b="0" i="0" sz="1400" u="none" cap="none" strike="noStrike">
              <a:solidFill>
                <a:srgbClr val="000000"/>
              </a:solidFill>
              <a:latin typeface="Arial"/>
              <a:ea typeface="Arial"/>
              <a:cs typeface="Arial"/>
              <a:sym typeface="Arial"/>
            </a:endParaRPr>
          </a:p>
        </p:txBody>
      </p:sp>
      <p:pic>
        <p:nvPicPr>
          <p:cNvPr id="315" name="Google Shape;315;p15"/>
          <p:cNvPicPr preferRelativeResize="0"/>
          <p:nvPr/>
        </p:nvPicPr>
        <p:blipFill rotWithShape="1">
          <a:blip r:embed="rId6">
            <a:alphaModFix/>
          </a:blip>
          <a:srcRect b="0" l="0" r="0" t="0"/>
          <a:stretch/>
        </p:blipFill>
        <p:spPr>
          <a:xfrm>
            <a:off x="8873581" y="2496625"/>
            <a:ext cx="3277880" cy="1163697"/>
          </a:xfrm>
          <a:prstGeom prst="rect">
            <a:avLst/>
          </a:prstGeom>
          <a:noFill/>
          <a:ln>
            <a:noFill/>
          </a:ln>
        </p:spPr>
      </p:pic>
      <p:sp>
        <p:nvSpPr>
          <p:cNvPr id="316" name="Google Shape;316;p15"/>
          <p:cNvSpPr txBox="1"/>
          <p:nvPr/>
        </p:nvSpPr>
        <p:spPr>
          <a:xfrm>
            <a:off x="8873581" y="2165603"/>
            <a:ext cx="234906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F5F4F4"/>
                </a:solidFill>
                <a:latin typeface="Arial"/>
                <a:ea typeface="Arial"/>
                <a:cs typeface="Arial"/>
                <a:sym typeface="Arial"/>
              </a:rPr>
              <a:t>Restrepo-Coupe et al. 2023</a:t>
            </a:r>
            <a:endParaRPr b="0" i="0" sz="1400" u="none" cap="none" strike="noStrike">
              <a:solidFill>
                <a:srgbClr val="000000"/>
              </a:solidFill>
              <a:latin typeface="Arial"/>
              <a:ea typeface="Arial"/>
              <a:cs typeface="Arial"/>
              <a:sym typeface="Arial"/>
            </a:endParaRPr>
          </a:p>
        </p:txBody>
      </p:sp>
      <p:pic>
        <p:nvPicPr>
          <p:cNvPr descr="Sentinel 5-P - ESA pollution monitoring satellite 3D model | CGTrader" id="317" name="Google Shape;317;p15"/>
          <p:cNvPicPr preferRelativeResize="0"/>
          <p:nvPr/>
        </p:nvPicPr>
        <p:blipFill rotWithShape="1">
          <a:blip r:embed="rId7">
            <a:alphaModFix/>
          </a:blip>
          <a:srcRect b="0" l="0" r="0" t="0"/>
          <a:stretch/>
        </p:blipFill>
        <p:spPr>
          <a:xfrm flipH="1" rot="10800000">
            <a:off x="4930375" y="1066710"/>
            <a:ext cx="1163697" cy="1163697"/>
          </a:xfrm>
          <a:prstGeom prst="rect">
            <a:avLst/>
          </a:prstGeom>
          <a:noFill/>
          <a:ln>
            <a:noFill/>
          </a:ln>
        </p:spPr>
      </p:pic>
      <p:sp>
        <p:nvSpPr>
          <p:cNvPr id="318" name="Google Shape;318;p15"/>
          <p:cNvSpPr txBox="1"/>
          <p:nvPr/>
        </p:nvSpPr>
        <p:spPr>
          <a:xfrm>
            <a:off x="215429" y="596100"/>
            <a:ext cx="11761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en-US" sz="2000" u="none" cap="none" strike="noStrike">
                <a:solidFill>
                  <a:schemeClr val="lt1"/>
                </a:solidFill>
                <a:latin typeface="Arial"/>
                <a:ea typeface="Arial"/>
                <a:cs typeface="Arial"/>
                <a:sym typeface="Arial"/>
              </a:rPr>
              <a:t>Scoping an Amazon experiment (CarbonARA)</a:t>
            </a:r>
            <a:endParaRPr b="0" i="0" sz="1400" u="none" cap="none" strike="noStrike">
              <a:solidFill>
                <a:srgbClr val="000000"/>
              </a:solidFill>
              <a:latin typeface="Arial"/>
              <a:ea typeface="Arial"/>
              <a:cs typeface="Arial"/>
              <a:sym typeface="Arial"/>
            </a:endParaRPr>
          </a:p>
        </p:txBody>
      </p:sp>
      <p:sp>
        <p:nvSpPr>
          <p:cNvPr id="319" name="Google Shape;319;p15"/>
          <p:cNvSpPr txBox="1"/>
          <p:nvPr>
            <p:ph type="title"/>
          </p:nvPr>
        </p:nvSpPr>
        <p:spPr>
          <a:xfrm>
            <a:off x="176213" y="100013"/>
            <a:ext cx="9387000" cy="779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200"/>
              <a:t>Action 3.2/6.1: ESA-INPE Campaign</a:t>
            </a:r>
            <a:endParaRPr sz="3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6"/>
          <p:cNvSpPr txBox="1"/>
          <p:nvPr>
            <p:ph type="title"/>
          </p:nvPr>
        </p:nvSpPr>
        <p:spPr>
          <a:xfrm>
            <a:off x="0" y="76200"/>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000"/>
              <a:t>Actions 4.1 to 4.4: Reconcile activity- &amp; atmospheric based AFOLU estimates</a:t>
            </a:r>
            <a:endParaRPr sz="3600"/>
          </a:p>
        </p:txBody>
      </p:sp>
      <p:sp>
        <p:nvSpPr>
          <p:cNvPr id="325" name="Google Shape;325;p16"/>
          <p:cNvSpPr txBox="1"/>
          <p:nvPr/>
        </p:nvSpPr>
        <p:spPr>
          <a:xfrm>
            <a:off x="0" y="1096164"/>
            <a:ext cx="12158615" cy="1477328"/>
          </a:xfrm>
          <a:prstGeom prst="rect">
            <a:avLst/>
          </a:prstGeom>
          <a:noFill/>
          <a:ln>
            <a:noFill/>
          </a:ln>
        </p:spPr>
        <p:txBody>
          <a:bodyPr anchorCtr="0" anchor="t" bIns="45700" lIns="91425" spcFirstLastPara="1" rIns="91425" wrap="square" tIns="45700">
            <a:spAutoFit/>
          </a:bodyPr>
          <a:lstStyle/>
          <a:p>
            <a:pPr indent="-457200" lvl="0" marL="4762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NASA-ESA Carbon Budget Reconciliation Challenge</a:t>
            </a:r>
            <a:endParaRPr b="0" i="0" sz="1400" u="none" cap="none" strike="noStrike">
              <a:solidFill>
                <a:srgbClr val="000000"/>
              </a:solidFill>
              <a:latin typeface="Arial"/>
              <a:ea typeface="Arial"/>
              <a:cs typeface="Arial"/>
              <a:sym typeface="Arial"/>
            </a:endParaRPr>
          </a:p>
          <a:p>
            <a:pPr indent="-457200" lvl="0" marL="4762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Recruitment of post-doctoral scientists in US (start June 2025)</a:t>
            </a:r>
            <a:endParaRPr b="0" i="0" sz="1400" u="none" cap="none" strike="noStrike">
              <a:solidFill>
                <a:srgbClr val="000000"/>
              </a:solidFill>
              <a:latin typeface="Arial"/>
              <a:ea typeface="Arial"/>
              <a:cs typeface="Arial"/>
              <a:sym typeface="Arial"/>
            </a:endParaRPr>
          </a:p>
          <a:p>
            <a:pPr indent="-457200" lvl="0" marL="4762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Briefing to the CEOS/CGMS WGClimate-22 and GHG Task Team (Feb 2025)</a:t>
            </a:r>
            <a:endParaRPr b="0" i="0" sz="1400" u="none" cap="none" strike="noStrike">
              <a:solidFill>
                <a:srgbClr val="000000"/>
              </a:solidFill>
              <a:latin typeface="Arial"/>
              <a:ea typeface="Arial"/>
              <a:cs typeface="Arial"/>
              <a:sym typeface="Arial"/>
            </a:endParaRPr>
          </a:p>
          <a:p>
            <a:pPr indent="-457200" lvl="0" marL="4762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‘Networking session’ ESA-NASA Carbon Budget Reconciliation Challenge ESA Living Planet Symposium, 2025</a:t>
            </a:r>
            <a:endParaRPr b="0" i="0" sz="1400" u="none" cap="none" strike="noStrike">
              <a:solidFill>
                <a:srgbClr val="000000"/>
              </a:solidFill>
              <a:latin typeface="Arial"/>
              <a:ea typeface="Arial"/>
              <a:cs typeface="Arial"/>
              <a:sym typeface="Arial"/>
            </a:endParaRPr>
          </a:p>
          <a:p>
            <a:pPr indent="-457200" lvl="0" marL="4762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Lessons learned from RECCAP2 applied ‘challenge’ design</a:t>
            </a:r>
            <a:endParaRPr b="0" i="0" sz="1800" u="none" cap="none" strike="noStrike">
              <a:solidFill>
                <a:schemeClr val="dk1"/>
              </a:solidFill>
              <a:latin typeface="Arial"/>
              <a:ea typeface="Arial"/>
              <a:cs typeface="Arial"/>
              <a:sym typeface="Arial"/>
            </a:endParaRPr>
          </a:p>
        </p:txBody>
      </p:sp>
      <p:pic>
        <p:nvPicPr>
          <p:cNvPr id="326" name="Google Shape;326;p16"/>
          <p:cNvPicPr preferRelativeResize="0"/>
          <p:nvPr/>
        </p:nvPicPr>
        <p:blipFill rotWithShape="1">
          <a:blip r:embed="rId3">
            <a:alphaModFix/>
          </a:blip>
          <a:srcRect b="0" l="0" r="0" t="5767"/>
          <a:stretch/>
        </p:blipFill>
        <p:spPr>
          <a:xfrm>
            <a:off x="2379856" y="2919740"/>
            <a:ext cx="7187254" cy="3460730"/>
          </a:xfrm>
          <a:prstGeom prst="rect">
            <a:avLst/>
          </a:prstGeom>
          <a:noFill/>
          <a:ln>
            <a:noFill/>
          </a:ln>
        </p:spPr>
      </p:pic>
      <p:sp>
        <p:nvSpPr>
          <p:cNvPr id="327" name="Google Shape;327;p16"/>
          <p:cNvSpPr txBox="1"/>
          <p:nvPr/>
        </p:nvSpPr>
        <p:spPr>
          <a:xfrm>
            <a:off x="10235254" y="6226581"/>
            <a:ext cx="195674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Poulter et al., 2025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7"/>
          <p:cNvSpPr txBox="1"/>
          <p:nvPr>
            <p:ph type="title"/>
          </p:nvPr>
        </p:nvSpPr>
        <p:spPr>
          <a:xfrm>
            <a:off x="0" y="76200"/>
            <a:ext cx="98361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000"/>
              <a:t>Action 5.3 – 5.5: Supporting wetlands mapping and monitoring</a:t>
            </a:r>
            <a:endParaRPr sz="3600"/>
          </a:p>
        </p:txBody>
      </p:sp>
      <p:sp>
        <p:nvSpPr>
          <p:cNvPr id="333" name="Google Shape;333;p17"/>
          <p:cNvSpPr txBox="1"/>
          <p:nvPr/>
        </p:nvSpPr>
        <p:spPr>
          <a:xfrm>
            <a:off x="-1" y="1031141"/>
            <a:ext cx="7451700" cy="3721200"/>
          </a:xfrm>
          <a:prstGeom prst="rect">
            <a:avLst/>
          </a:prstGeom>
          <a:noFill/>
          <a:ln>
            <a:noFill/>
          </a:ln>
        </p:spPr>
        <p:txBody>
          <a:bodyPr anchorCtr="0" anchor="t" bIns="91425" lIns="91425" spcFirstLastPara="1" rIns="91425" wrap="square" tIns="91425">
            <a:spAutoFit/>
          </a:bodyPr>
          <a:lstStyle/>
          <a:p>
            <a:pPr indent="0" lvl="0" marL="50800" marR="0" rtl="0" algn="l">
              <a:lnSpc>
                <a:spcPct val="115000"/>
              </a:lnSpc>
              <a:spcBef>
                <a:spcPts val="1000"/>
              </a:spcBef>
              <a:spcAft>
                <a:spcPts val="0"/>
              </a:spcAft>
              <a:buClr>
                <a:srgbClr val="000000"/>
              </a:buClr>
              <a:buSzPts val="1500"/>
              <a:buFont typeface="Arial"/>
              <a:buNone/>
            </a:pPr>
            <a:r>
              <a:rPr b="0" i="0" lang="en-US" sz="1500" u="none" cap="none" strike="noStrike">
                <a:solidFill>
                  <a:srgbClr val="002060"/>
                </a:solidFill>
                <a:latin typeface="Verdana"/>
                <a:ea typeface="Verdana"/>
                <a:cs typeface="Verdana"/>
                <a:sym typeface="Verdana"/>
              </a:rPr>
              <a:t>Activities in the AFOLU Roadmap directly related to Wetlands:</a:t>
            </a:r>
            <a:endParaRPr b="0" i="0" sz="1400" u="none" cap="none" strike="noStrike">
              <a:solidFill>
                <a:srgbClr val="000000"/>
              </a:solidFill>
              <a:latin typeface="Arial"/>
              <a:ea typeface="Arial"/>
              <a:cs typeface="Arial"/>
              <a:sym typeface="Arial"/>
            </a:endParaRPr>
          </a:p>
          <a:p>
            <a:pPr indent="-406400" lvl="4" marL="457200" marR="0" rtl="0" algn="l">
              <a:lnSpc>
                <a:spcPct val="115000"/>
              </a:lnSpc>
              <a:spcBef>
                <a:spcPts val="1000"/>
              </a:spcBef>
              <a:spcAft>
                <a:spcPts val="0"/>
              </a:spcAft>
              <a:buClr>
                <a:schemeClr val="dk1"/>
              </a:buClr>
              <a:buSzPts val="1500"/>
              <a:buFont typeface="Montserrat"/>
              <a:buChar char="❖"/>
            </a:pPr>
            <a:r>
              <a:rPr b="1" i="0" lang="en-US" sz="1500" u="none" cap="none" strike="noStrike">
                <a:solidFill>
                  <a:srgbClr val="002060"/>
                </a:solidFill>
                <a:latin typeface="Verdana"/>
                <a:ea typeface="Verdana"/>
                <a:cs typeface="Verdana"/>
                <a:sym typeface="Verdana"/>
              </a:rPr>
              <a:t>Action 5.3: </a:t>
            </a:r>
            <a:r>
              <a:rPr b="0" i="0" lang="en-US" sz="1500" u="none" cap="none" strike="noStrike">
                <a:solidFill>
                  <a:srgbClr val="002060"/>
                </a:solidFill>
                <a:latin typeface="Verdana"/>
                <a:ea typeface="Verdana"/>
                <a:cs typeface="Verdana"/>
                <a:sym typeface="Verdana"/>
              </a:rPr>
              <a:t>Consider best practice for including Blue Carbon Ecosystems (BCEs) in national inventories. 　　　　　　　　　           </a:t>
            </a:r>
            <a:r>
              <a:rPr b="0" i="0" lang="en-US" sz="1500" u="none" cap="none" strike="noStrike">
                <a:solidFill>
                  <a:srgbClr val="00B050"/>
                </a:solidFill>
                <a:latin typeface="Verdana"/>
                <a:ea typeface="Verdana"/>
                <a:cs typeface="Verdana"/>
                <a:sym typeface="Verdana"/>
              </a:rPr>
              <a:t>GFOI MGD Blue Carbon Guidance released Feb 2025</a:t>
            </a:r>
            <a:endParaRPr b="0" i="0" sz="1400" u="none" cap="none" strike="noStrike">
              <a:solidFill>
                <a:srgbClr val="000000"/>
              </a:solidFill>
              <a:latin typeface="Arial"/>
              <a:ea typeface="Arial"/>
              <a:cs typeface="Arial"/>
              <a:sym typeface="Arial"/>
            </a:endParaRPr>
          </a:p>
          <a:p>
            <a:pPr indent="-406400" lvl="4" marL="457200" marR="0" rtl="0" algn="l">
              <a:lnSpc>
                <a:spcPct val="115000"/>
              </a:lnSpc>
              <a:spcBef>
                <a:spcPts val="1000"/>
              </a:spcBef>
              <a:spcAft>
                <a:spcPts val="0"/>
              </a:spcAft>
              <a:buClr>
                <a:schemeClr val="dk1"/>
              </a:buClr>
              <a:buSzPts val="1500"/>
              <a:buFont typeface="Montserrat"/>
              <a:buChar char="❖"/>
            </a:pPr>
            <a:r>
              <a:rPr b="1" i="0" lang="en-US" sz="1500" u="none" cap="none" strike="noStrike">
                <a:solidFill>
                  <a:srgbClr val="002060"/>
                </a:solidFill>
                <a:latin typeface="Verdana"/>
                <a:ea typeface="Verdana"/>
                <a:cs typeface="Verdana"/>
                <a:sym typeface="Verdana"/>
              </a:rPr>
              <a:t>Action 5.4:</a:t>
            </a:r>
            <a:r>
              <a:rPr b="1" i="0" lang="en-US" sz="1400" u="none" cap="none" strike="noStrike">
                <a:solidFill>
                  <a:srgbClr val="002060"/>
                </a:solidFill>
                <a:latin typeface="Verdana"/>
                <a:ea typeface="Verdana"/>
                <a:cs typeface="Verdana"/>
                <a:sym typeface="Verdana"/>
              </a:rPr>
              <a:t> (a) </a:t>
            </a:r>
            <a:r>
              <a:rPr b="0" i="0" lang="en-US" sz="1500" u="none" cap="none" strike="noStrike">
                <a:solidFill>
                  <a:srgbClr val="002060"/>
                </a:solidFill>
                <a:latin typeface="Verdana"/>
                <a:ea typeface="Verdana"/>
                <a:cs typeface="Verdana"/>
                <a:sym typeface="Verdana"/>
              </a:rPr>
              <a:t>Explore the development of new CEOS initiatives on wetlands mapping and monitoring.</a:t>
            </a:r>
            <a:r>
              <a:rPr b="1" i="0" lang="en-US" sz="1500" u="none" cap="none" strike="noStrike">
                <a:solidFill>
                  <a:srgbClr val="002060"/>
                </a:solidFill>
                <a:latin typeface="Verdana"/>
                <a:ea typeface="Verdana"/>
                <a:cs typeface="Verdana"/>
                <a:sym typeface="Verdana"/>
              </a:rPr>
              <a:t> </a:t>
            </a:r>
            <a:r>
              <a:rPr b="1" i="0" lang="en-US" sz="1400" u="none" cap="none" strike="noStrike">
                <a:solidFill>
                  <a:srgbClr val="002060"/>
                </a:solidFill>
                <a:latin typeface="Verdana"/>
                <a:ea typeface="Verdana"/>
                <a:cs typeface="Verdana"/>
                <a:sym typeface="Verdana"/>
              </a:rPr>
              <a:t>(b) </a:t>
            </a:r>
            <a:r>
              <a:rPr b="0" i="0" lang="en-US" sz="1500" u="none" cap="none" strike="noStrike">
                <a:solidFill>
                  <a:srgbClr val="002060"/>
                </a:solidFill>
                <a:latin typeface="Verdana"/>
                <a:ea typeface="Verdana"/>
                <a:cs typeface="Verdana"/>
                <a:sym typeface="Verdana"/>
              </a:rPr>
              <a:t>Ensure that new CEOS missions consider wetlands amongst their mission goals.                           </a:t>
            </a:r>
            <a:r>
              <a:rPr b="0" i="0" lang="en-US" sz="1500" u="none" cap="none" strike="noStrike">
                <a:solidFill>
                  <a:srgbClr val="00B050"/>
                </a:solidFill>
                <a:latin typeface="Verdana"/>
                <a:ea typeface="Verdana"/>
                <a:cs typeface="Verdana"/>
                <a:sym typeface="Verdana"/>
              </a:rPr>
              <a:t>(a) Wetland initiatives: GEO-Wetlands proposal (Ramsar/ESA/JAXA) for post-2025 GEO Work programme. Global Mangrove Watch (JAXA)        (b) Missions including wetlands goals: ALOS-2/ALOS-4, NISAR </a:t>
            </a:r>
            <a:endParaRPr b="0" i="0" sz="1500" u="none" cap="none" strike="noStrike">
              <a:solidFill>
                <a:srgbClr val="002060"/>
              </a:solidFill>
              <a:latin typeface="Verdana"/>
              <a:ea typeface="Verdana"/>
              <a:cs typeface="Verdana"/>
              <a:sym typeface="Verdana"/>
            </a:endParaRPr>
          </a:p>
          <a:p>
            <a:pPr indent="-406400" lvl="4" marL="457200" marR="0" rtl="0" algn="l">
              <a:lnSpc>
                <a:spcPct val="115000"/>
              </a:lnSpc>
              <a:spcBef>
                <a:spcPts val="1000"/>
              </a:spcBef>
              <a:spcAft>
                <a:spcPts val="0"/>
              </a:spcAft>
              <a:buClr>
                <a:schemeClr val="dk1"/>
              </a:buClr>
              <a:buSzPts val="1500"/>
              <a:buFont typeface="Montserrat"/>
              <a:buChar char="❖"/>
            </a:pPr>
            <a:r>
              <a:rPr b="1" i="0" lang="en-US" sz="1500" u="none" cap="none" strike="noStrike">
                <a:solidFill>
                  <a:srgbClr val="002060"/>
                </a:solidFill>
                <a:latin typeface="Verdana"/>
                <a:ea typeface="Verdana"/>
                <a:cs typeface="Verdana"/>
                <a:sym typeface="Verdana"/>
              </a:rPr>
              <a:t>Action 5.5: </a:t>
            </a:r>
            <a:r>
              <a:rPr b="0" i="0" lang="en-US" sz="1500" u="none" cap="none" strike="noStrike">
                <a:solidFill>
                  <a:srgbClr val="002060"/>
                </a:solidFill>
                <a:latin typeface="Verdana"/>
                <a:ea typeface="Verdana"/>
                <a:cs typeface="Verdana"/>
                <a:sym typeface="Verdana"/>
              </a:rPr>
              <a:t>Establish closer collaboration with the Ramsar Convention and Ramsar Science and technology Review Panel (STRP)</a:t>
            </a:r>
            <a:endParaRPr b="0" i="0" sz="1400" u="none" cap="none" strike="noStrike">
              <a:solidFill>
                <a:srgbClr val="000000"/>
              </a:solidFill>
              <a:latin typeface="Arial"/>
              <a:ea typeface="Arial"/>
              <a:cs typeface="Arial"/>
              <a:sym typeface="Arial"/>
            </a:endParaRPr>
          </a:p>
        </p:txBody>
      </p:sp>
      <p:pic>
        <p:nvPicPr>
          <p:cNvPr id="334" name="Google Shape;334;p17"/>
          <p:cNvPicPr preferRelativeResize="0"/>
          <p:nvPr/>
        </p:nvPicPr>
        <p:blipFill rotWithShape="1">
          <a:blip r:embed="rId3">
            <a:alphaModFix/>
          </a:blip>
          <a:srcRect b="0" l="0" r="0" t="0"/>
          <a:stretch/>
        </p:blipFill>
        <p:spPr>
          <a:xfrm>
            <a:off x="7777679" y="3541866"/>
            <a:ext cx="4136805" cy="2917643"/>
          </a:xfrm>
          <a:prstGeom prst="rect">
            <a:avLst/>
          </a:prstGeom>
          <a:noFill/>
          <a:ln cap="flat" cmpd="sng" w="9525">
            <a:solidFill>
              <a:srgbClr val="7F7F7F"/>
            </a:solidFill>
            <a:prstDash val="solid"/>
            <a:round/>
            <a:headEnd len="sm" w="sm" type="none"/>
            <a:tailEnd len="sm" w="sm" type="none"/>
          </a:ln>
        </p:spPr>
      </p:pic>
      <p:sp>
        <p:nvSpPr>
          <p:cNvPr id="335" name="Google Shape;335;p17"/>
          <p:cNvSpPr txBox="1"/>
          <p:nvPr/>
        </p:nvSpPr>
        <p:spPr>
          <a:xfrm>
            <a:off x="8799768" y="2680092"/>
            <a:ext cx="3168422"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Activity Data. </a:t>
            </a:r>
            <a:r>
              <a:rPr b="0" i="1" lang="en-US" sz="1200" u="none" cap="none" strike="noStrike">
                <a:solidFill>
                  <a:srgbClr val="000000"/>
                </a:solidFill>
                <a:latin typeface="Arial"/>
                <a:ea typeface="Arial"/>
                <a:cs typeface="Arial"/>
                <a:sym typeface="Arial"/>
              </a:rPr>
              <a:t>Global Mangrove Watch map showing mangrove extent 2024 [</a:t>
            </a:r>
            <a:r>
              <a:rPr b="0" i="1" lang="en-US" sz="1200" u="none" cap="none" strike="noStrike">
                <a:solidFill>
                  <a:srgbClr val="00B050"/>
                </a:solidFill>
                <a:latin typeface="Arial"/>
                <a:ea typeface="Arial"/>
                <a:cs typeface="Arial"/>
                <a:sym typeface="Arial"/>
              </a:rPr>
              <a:t>green</a:t>
            </a:r>
            <a:r>
              <a:rPr b="0" i="1" lang="en-US" sz="1200" u="none" cap="none" strike="noStrike">
                <a:solidFill>
                  <a:srgbClr val="000000"/>
                </a:solidFill>
                <a:latin typeface="Arial"/>
                <a:ea typeface="Arial"/>
                <a:cs typeface="Arial"/>
                <a:sym typeface="Arial"/>
              </a:rPr>
              <a:t>] annual losses [</a:t>
            </a:r>
            <a:r>
              <a:rPr b="0" i="1" lang="en-US" sz="1200" u="none" cap="none" strike="noStrike">
                <a:solidFill>
                  <a:srgbClr val="FFC000"/>
                </a:solidFill>
                <a:latin typeface="Arial"/>
                <a:ea typeface="Arial"/>
                <a:cs typeface="Arial"/>
                <a:sym typeface="Arial"/>
              </a:rPr>
              <a:t>yellow/</a:t>
            </a:r>
            <a:r>
              <a:rPr b="0" i="1" lang="en-US" sz="1200" u="none" cap="none" strike="noStrike">
                <a:solidFill>
                  <a:srgbClr val="FF8A09"/>
                </a:solidFill>
                <a:latin typeface="Arial"/>
                <a:ea typeface="Arial"/>
                <a:cs typeface="Arial"/>
                <a:sym typeface="Arial"/>
              </a:rPr>
              <a:t>orange</a:t>
            </a:r>
            <a:r>
              <a:rPr b="0" i="1" lang="en-US" sz="1200" u="none" cap="none" strike="noStrike">
                <a:solidFill>
                  <a:srgbClr val="FFC000"/>
                </a:solidFill>
                <a:latin typeface="Arial"/>
                <a:ea typeface="Arial"/>
                <a:cs typeface="Arial"/>
                <a:sym typeface="Arial"/>
              </a:rPr>
              <a:t>/</a:t>
            </a:r>
            <a:r>
              <a:rPr b="0" i="1" lang="en-US" sz="1200" u="none" cap="none" strike="noStrike">
                <a:solidFill>
                  <a:srgbClr val="C00000"/>
                </a:solidFill>
                <a:latin typeface="Arial"/>
                <a:ea typeface="Arial"/>
                <a:cs typeface="Arial"/>
                <a:sym typeface="Arial"/>
              </a:rPr>
              <a:t>red</a:t>
            </a:r>
            <a:r>
              <a:rPr b="0" i="1" lang="en-US" sz="1200" u="none" cap="none" strike="noStrike">
                <a:solidFill>
                  <a:srgbClr val="000000"/>
                </a:solidFill>
                <a:latin typeface="Arial"/>
                <a:ea typeface="Arial"/>
                <a:cs typeface="Arial"/>
                <a:sym typeface="Arial"/>
              </a:rPr>
              <a:t>] and annual gains [</a:t>
            </a:r>
            <a:r>
              <a:rPr b="0" i="1" lang="en-US" sz="1200" u="none" cap="none" strike="noStrike">
                <a:solidFill>
                  <a:srgbClr val="0070C0"/>
                </a:solidFill>
                <a:latin typeface="Arial"/>
                <a:ea typeface="Arial"/>
                <a:cs typeface="Arial"/>
                <a:sym typeface="Arial"/>
              </a:rPr>
              <a:t>blue</a:t>
            </a:r>
            <a:r>
              <a:rPr b="0" i="1" lang="en-US" sz="1200" u="none" cap="none" strike="noStrike">
                <a:solidFill>
                  <a:srgbClr val="000000"/>
                </a:solidFill>
                <a:latin typeface="Arial"/>
                <a:ea typeface="Arial"/>
                <a:cs typeface="Arial"/>
                <a:sym typeface="Arial"/>
              </a:rPr>
              <a:t>] for 1990-2024</a:t>
            </a:r>
            <a:endParaRPr b="0" i="1" sz="1050" u="none" cap="none" strike="noStrike">
              <a:solidFill>
                <a:srgbClr val="000000"/>
              </a:solidFill>
              <a:latin typeface="Arial"/>
              <a:ea typeface="Arial"/>
              <a:cs typeface="Arial"/>
              <a:sym typeface="Arial"/>
            </a:endParaRPr>
          </a:p>
        </p:txBody>
      </p:sp>
      <p:pic>
        <p:nvPicPr>
          <p:cNvPr id="336" name="Google Shape;336;p17"/>
          <p:cNvPicPr preferRelativeResize="0"/>
          <p:nvPr/>
        </p:nvPicPr>
        <p:blipFill rotWithShape="1">
          <a:blip r:embed="rId4">
            <a:alphaModFix/>
          </a:blip>
          <a:srcRect b="0" l="0" r="0" t="0"/>
          <a:stretch/>
        </p:blipFill>
        <p:spPr>
          <a:xfrm>
            <a:off x="7242234" y="1105804"/>
            <a:ext cx="1503828" cy="2782308"/>
          </a:xfrm>
          <a:prstGeom prst="rect">
            <a:avLst/>
          </a:prstGeom>
          <a:noFill/>
          <a:ln>
            <a:noFill/>
          </a:ln>
        </p:spPr>
      </p:pic>
      <p:sp>
        <p:nvSpPr>
          <p:cNvPr id="337" name="Google Shape;337;p17"/>
          <p:cNvSpPr txBox="1"/>
          <p:nvPr/>
        </p:nvSpPr>
        <p:spPr>
          <a:xfrm>
            <a:off x="8764671" y="1940626"/>
            <a:ext cx="303055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sng" cap="none" strike="noStrike">
                <a:solidFill>
                  <a:srgbClr val="000000"/>
                </a:solidFill>
                <a:latin typeface="Arial"/>
                <a:ea typeface="Arial"/>
                <a:cs typeface="Arial"/>
                <a:sym typeface="Arial"/>
                <a:hlinkClick r:id="rId5">
                  <a:extLst>
                    <a:ext uri="{A12FA001-AC4F-418D-AE19-62706E023703}">
                      <ahyp:hlinkClr val="tx"/>
                    </a:ext>
                  </a:extLst>
                </a:hlinkClick>
              </a:rPr>
              <a:t>https://www.reddcompass.org/mgd </a:t>
            </a:r>
            <a:endParaRPr b="0" i="1" sz="1400" u="none" cap="none" strike="noStrike">
              <a:solidFill>
                <a:srgbClr val="000000"/>
              </a:solidFill>
              <a:latin typeface="Arial"/>
              <a:ea typeface="Arial"/>
              <a:cs typeface="Arial"/>
              <a:sym typeface="Arial"/>
            </a:endParaRPr>
          </a:p>
        </p:txBody>
      </p:sp>
      <p:pic>
        <p:nvPicPr>
          <p:cNvPr id="338" name="Google Shape;338;p17"/>
          <p:cNvPicPr preferRelativeResize="0"/>
          <p:nvPr/>
        </p:nvPicPr>
        <p:blipFill rotWithShape="1">
          <a:blip r:embed="rId6">
            <a:alphaModFix/>
          </a:blip>
          <a:srcRect b="0" l="0" r="0" t="0"/>
          <a:stretch/>
        </p:blipFill>
        <p:spPr>
          <a:xfrm>
            <a:off x="6425998" y="4862646"/>
            <a:ext cx="1079347" cy="1113611"/>
          </a:xfrm>
          <a:prstGeom prst="rect">
            <a:avLst/>
          </a:prstGeom>
          <a:noFill/>
          <a:ln>
            <a:noFill/>
          </a:ln>
          <a:effectLst>
            <a:outerShdw blurRad="50800" rotWithShape="0" algn="tl" dir="2700000" dist="38100">
              <a:srgbClr val="000000">
                <a:alpha val="40000"/>
              </a:srgbClr>
            </a:outerShdw>
          </a:effectLst>
        </p:spPr>
      </p:pic>
      <p:sp>
        <p:nvSpPr>
          <p:cNvPr id="339" name="Google Shape;339;p17"/>
          <p:cNvSpPr txBox="1"/>
          <p:nvPr/>
        </p:nvSpPr>
        <p:spPr>
          <a:xfrm>
            <a:off x="8799768" y="1476208"/>
            <a:ext cx="216206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Blue Carbon Guidance </a:t>
            </a:r>
            <a:r>
              <a:rPr b="0" i="1" lang="en-US" sz="1400" u="none" cap="none" strike="noStrike">
                <a:solidFill>
                  <a:srgbClr val="000000"/>
                </a:solidFill>
                <a:latin typeface="Arial"/>
                <a:ea typeface="Arial"/>
                <a:cs typeface="Arial"/>
                <a:sym typeface="Arial"/>
              </a:rPr>
              <a:t>for national reporting</a:t>
            </a:r>
            <a:endParaRPr b="0" i="1" sz="1100" u="none" cap="none" strike="noStrike">
              <a:solidFill>
                <a:srgbClr val="000000"/>
              </a:solidFill>
              <a:latin typeface="Arial"/>
              <a:ea typeface="Arial"/>
              <a:cs typeface="Arial"/>
              <a:sym typeface="Arial"/>
            </a:endParaRPr>
          </a:p>
        </p:txBody>
      </p:sp>
      <p:sp>
        <p:nvSpPr>
          <p:cNvPr id="340" name="Google Shape;340;p17"/>
          <p:cNvSpPr txBox="1"/>
          <p:nvPr/>
        </p:nvSpPr>
        <p:spPr>
          <a:xfrm>
            <a:off x="497443" y="4449956"/>
            <a:ext cx="5982000" cy="1939500"/>
          </a:xfrm>
          <a:prstGeom prst="rect">
            <a:avLst/>
          </a:prstGeom>
          <a:noFill/>
          <a:ln>
            <a:noFill/>
          </a:ln>
        </p:spPr>
        <p:txBody>
          <a:bodyPr anchorCtr="0" anchor="t" bIns="45700" lIns="91425" spcFirstLastPara="1" rIns="91425" wrap="square" tIns="45700">
            <a:spAutoFit/>
          </a:bodyPr>
          <a:lstStyle/>
          <a:p>
            <a:pPr indent="-190500" lvl="0" marL="28575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B050"/>
              </a:solidFill>
              <a:latin typeface="Verdana"/>
              <a:ea typeface="Verdana"/>
              <a:cs typeface="Verdana"/>
              <a:sym typeface="Verdana"/>
            </a:endParaRPr>
          </a:p>
          <a:p>
            <a:pPr indent="-285750" lvl="0" marL="285750"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B050"/>
                </a:solidFill>
                <a:latin typeface="Verdana"/>
                <a:ea typeface="Verdana"/>
                <a:cs typeface="Verdana"/>
                <a:sym typeface="Verdana"/>
              </a:rPr>
              <a:t>Directive from Ramsar Standing Committee for STRP to develop initiative to foster knowledge exchange and guidance on EO for national wetlands inventory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B050"/>
                </a:solidFill>
                <a:latin typeface="Verdana"/>
                <a:ea typeface="Verdana"/>
                <a:cs typeface="Verdana"/>
                <a:sym typeface="Verdana"/>
              </a:rPr>
              <a:t>Ramsar Earth Observation Day organised Dec 2024 in collaboration w CEOS agencies (JAXA/ESA/EC) and CEO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B050"/>
                </a:solidFill>
                <a:latin typeface="Verdana"/>
                <a:ea typeface="Verdana"/>
                <a:cs typeface="Verdana"/>
                <a:sym typeface="Verdana"/>
              </a:rPr>
              <a:t>STRP considering EO as a Priority Task in the Work Plan for the next triennium 2026-2028. </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8"/>
          <p:cNvSpPr txBox="1"/>
          <p:nvPr>
            <p:ph type="title"/>
          </p:nvPr>
        </p:nvSpPr>
        <p:spPr>
          <a:xfrm>
            <a:off x="0" y="16646"/>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200"/>
              <a:t>Action 5.6: Improve grassland and rangeland mapping</a:t>
            </a:r>
            <a:endParaRPr sz="3800"/>
          </a:p>
        </p:txBody>
      </p:sp>
      <p:pic>
        <p:nvPicPr>
          <p:cNvPr id="346" name="Google Shape;346;p18"/>
          <p:cNvPicPr preferRelativeResize="0"/>
          <p:nvPr/>
        </p:nvPicPr>
        <p:blipFill rotWithShape="1">
          <a:blip r:embed="rId3">
            <a:alphaModFix/>
          </a:blip>
          <a:srcRect b="0" l="0" r="0" t="0"/>
          <a:stretch/>
        </p:blipFill>
        <p:spPr>
          <a:xfrm>
            <a:off x="271848" y="1067125"/>
            <a:ext cx="11380573" cy="5446851"/>
          </a:xfrm>
          <a:prstGeom prst="rect">
            <a:avLst/>
          </a:prstGeom>
          <a:noFill/>
          <a:ln>
            <a:noFill/>
          </a:ln>
        </p:spPr>
      </p:pic>
      <p:sp>
        <p:nvSpPr>
          <p:cNvPr id="347" name="Google Shape;347;p18"/>
          <p:cNvSpPr txBox="1"/>
          <p:nvPr/>
        </p:nvSpPr>
        <p:spPr>
          <a:xfrm>
            <a:off x="9200475" y="6206199"/>
            <a:ext cx="299152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N Harris, World Resources Institute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
          <p:cNvPicPr preferRelativeResize="0"/>
          <p:nvPr/>
        </p:nvPicPr>
        <p:blipFill rotWithShape="1">
          <a:blip r:embed="rId3">
            <a:alphaModFix/>
          </a:blip>
          <a:srcRect b="3387" l="0" r="0" t="0"/>
          <a:stretch/>
        </p:blipFill>
        <p:spPr>
          <a:xfrm>
            <a:off x="4571999" y="1805736"/>
            <a:ext cx="7590567" cy="4572046"/>
          </a:xfrm>
          <a:prstGeom prst="rect">
            <a:avLst/>
          </a:prstGeom>
          <a:noFill/>
          <a:ln>
            <a:noFill/>
          </a:ln>
        </p:spPr>
      </p:pic>
      <p:sp>
        <p:nvSpPr>
          <p:cNvPr id="139" name="Google Shape;139;p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The AFOLU Roadmap (2023)</a:t>
            </a:r>
            <a:endParaRPr/>
          </a:p>
        </p:txBody>
      </p:sp>
      <p:sp>
        <p:nvSpPr>
          <p:cNvPr id="140" name="Google Shape;140;p2"/>
          <p:cNvSpPr txBox="1"/>
          <p:nvPr/>
        </p:nvSpPr>
        <p:spPr>
          <a:xfrm>
            <a:off x="7107621" y="6377781"/>
            <a:ext cx="5084379"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https://docs.google.com/document/d/1AL3_ExBVbTdvV5NdOmvsOiw44PwQCArlRwbvJ-RiA-E/edit?tab=t.0</a:t>
            </a:r>
            <a:endParaRPr b="0" i="0" sz="1400" u="none" cap="none" strike="noStrike">
              <a:solidFill>
                <a:srgbClr val="000000"/>
              </a:solidFill>
              <a:latin typeface="Arial"/>
              <a:ea typeface="Arial"/>
              <a:cs typeface="Arial"/>
              <a:sym typeface="Arial"/>
            </a:endParaRPr>
          </a:p>
        </p:txBody>
      </p:sp>
      <p:pic>
        <p:nvPicPr>
          <p:cNvPr id="141" name="Google Shape;141;p2"/>
          <p:cNvPicPr preferRelativeResize="0"/>
          <p:nvPr/>
        </p:nvPicPr>
        <p:blipFill rotWithShape="1">
          <a:blip r:embed="rId4">
            <a:alphaModFix/>
          </a:blip>
          <a:srcRect b="0" l="0" r="0" t="0"/>
          <a:stretch/>
        </p:blipFill>
        <p:spPr>
          <a:xfrm>
            <a:off x="92493" y="1060644"/>
            <a:ext cx="4194732" cy="5424859"/>
          </a:xfrm>
          <a:prstGeom prst="rect">
            <a:avLst/>
          </a:prstGeom>
          <a:noFill/>
          <a:ln>
            <a:noFill/>
          </a:ln>
        </p:spPr>
      </p:pic>
      <p:sp>
        <p:nvSpPr>
          <p:cNvPr id="142" name="Google Shape;142;p2"/>
          <p:cNvSpPr txBox="1"/>
          <p:nvPr/>
        </p:nvSpPr>
        <p:spPr>
          <a:xfrm>
            <a:off x="4550979" y="1166648"/>
            <a:ext cx="5715026"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Arial"/>
                <a:ea typeface="Arial"/>
                <a:cs typeface="Arial"/>
                <a:sym typeface="Arial"/>
              </a:rPr>
              <a:t>AFOLU Action Plan (2023-2025)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9"/>
          <p:cNvSpPr txBox="1"/>
          <p:nvPr>
            <p:ph type="title"/>
          </p:nvPr>
        </p:nvSpPr>
        <p:spPr>
          <a:xfrm>
            <a:off x="218258" y="81500"/>
            <a:ext cx="10113300" cy="646500"/>
          </a:xfrm>
          <a:prstGeom prst="rect">
            <a:avLst/>
          </a:prstGeom>
          <a:noFill/>
          <a:ln>
            <a:noFill/>
          </a:ln>
        </p:spPr>
        <p:txBody>
          <a:bodyPr anchorCtr="0" anchor="t" bIns="45700" lIns="0" spcFirstLastPara="1" rIns="0" wrap="square" tIns="45700">
            <a:spAutoFit/>
          </a:bodyPr>
          <a:lstStyle/>
          <a:p>
            <a:pPr indent="0" lvl="0" marL="0" rtl="0" algn="l">
              <a:lnSpc>
                <a:spcPct val="100000"/>
              </a:lnSpc>
              <a:spcBef>
                <a:spcPts val="0"/>
              </a:spcBef>
              <a:spcAft>
                <a:spcPts val="0"/>
              </a:spcAft>
              <a:buSzPts val="1400"/>
              <a:buNone/>
            </a:pPr>
            <a:r>
              <a:rPr lang="en-US" sz="3600"/>
              <a:t>Action 5.7 &amp; 5.8: WorldCereal products</a:t>
            </a:r>
            <a:endParaRPr sz="3600"/>
          </a:p>
        </p:txBody>
      </p:sp>
      <p:grpSp>
        <p:nvGrpSpPr>
          <p:cNvPr id="354" name="Google Shape;354;p19"/>
          <p:cNvGrpSpPr/>
          <p:nvPr/>
        </p:nvGrpSpPr>
        <p:grpSpPr>
          <a:xfrm>
            <a:off x="0" y="1238833"/>
            <a:ext cx="6542449" cy="1483229"/>
            <a:chOff x="0" y="1196611"/>
            <a:chExt cx="6542449" cy="1483229"/>
          </a:xfrm>
        </p:grpSpPr>
        <p:sp>
          <p:nvSpPr>
            <p:cNvPr id="355" name="Google Shape;355;p19"/>
            <p:cNvSpPr txBox="1"/>
            <p:nvPr/>
          </p:nvSpPr>
          <p:spPr>
            <a:xfrm>
              <a:off x="0" y="1402561"/>
              <a:ext cx="2578068" cy="1000271"/>
            </a:xfrm>
            <a:prstGeom prst="rect">
              <a:avLst/>
            </a:prstGeom>
            <a:noFill/>
            <a:ln>
              <a:noFill/>
            </a:ln>
          </p:spPr>
          <p:txBody>
            <a:bodyPr anchorCtr="1"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676666"/>
                  </a:solidFill>
                  <a:latin typeface="Arial"/>
                  <a:ea typeface="Arial"/>
                  <a:cs typeface="Arial"/>
                  <a:sym typeface="Arial"/>
                </a:rPr>
                <a:t>Phase 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
                <a:buFont typeface="Arial"/>
                <a:buNone/>
              </a:pPr>
              <a:r>
                <a:t/>
              </a:r>
              <a:endParaRPr b="1" i="0" sz="500" u="none" cap="none" strike="noStrike">
                <a:solidFill>
                  <a:srgbClr val="67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676666"/>
                  </a:solidFill>
                  <a:latin typeface="Arial"/>
                  <a:ea typeface="Arial"/>
                  <a:cs typeface="Arial"/>
                  <a:sym typeface="Arial"/>
                </a:rPr>
                <a:t>Scientific and technical feasibility study</a:t>
              </a:r>
              <a:endParaRPr b="0" i="0" sz="1400" u="none" cap="none" strike="noStrike">
                <a:solidFill>
                  <a:srgbClr val="000000"/>
                </a:solidFill>
                <a:latin typeface="Arial"/>
                <a:ea typeface="Arial"/>
                <a:cs typeface="Arial"/>
                <a:sym typeface="Arial"/>
              </a:endParaRPr>
            </a:p>
          </p:txBody>
        </p:sp>
        <p:sp>
          <p:nvSpPr>
            <p:cNvPr id="356" name="Google Shape;356;p19"/>
            <p:cNvSpPr txBox="1"/>
            <p:nvPr/>
          </p:nvSpPr>
          <p:spPr>
            <a:xfrm>
              <a:off x="3427857" y="1402561"/>
              <a:ext cx="2960488" cy="1000271"/>
            </a:xfrm>
            <a:prstGeom prst="rect">
              <a:avLst/>
            </a:prstGeom>
            <a:noFill/>
            <a:ln>
              <a:noFill/>
            </a:ln>
          </p:spPr>
          <p:txBody>
            <a:bodyPr anchorCtr="1"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676666"/>
                  </a:solidFill>
                  <a:latin typeface="Arial"/>
                  <a:ea typeface="Arial"/>
                  <a:cs typeface="Arial"/>
                  <a:sym typeface="Arial"/>
                </a:rPr>
                <a:t>Phase II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
                <a:buFont typeface="Arial"/>
                <a:buNone/>
              </a:pPr>
              <a:r>
                <a:t/>
              </a:r>
              <a:endParaRPr b="1" i="0" sz="500" u="none" cap="none" strike="noStrike">
                <a:solidFill>
                  <a:srgbClr val="67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676666"/>
                  </a:solidFill>
                  <a:latin typeface="Arial"/>
                  <a:ea typeface="Arial"/>
                  <a:cs typeface="Arial"/>
                  <a:sym typeface="Arial"/>
                </a:rPr>
                <a:t>Operational and flexible crop mapping service</a:t>
              </a:r>
              <a:endParaRPr b="0" i="0" sz="1800" u="none" cap="none" strike="noStrike">
                <a:solidFill>
                  <a:srgbClr val="676666"/>
                </a:solidFill>
                <a:latin typeface="Arial"/>
                <a:ea typeface="Arial"/>
                <a:cs typeface="Arial"/>
                <a:sym typeface="Arial"/>
              </a:endParaRPr>
            </a:p>
          </p:txBody>
        </p:sp>
        <p:sp>
          <p:nvSpPr>
            <p:cNvPr id="357" name="Google Shape;357;p19"/>
            <p:cNvSpPr/>
            <p:nvPr/>
          </p:nvSpPr>
          <p:spPr>
            <a:xfrm>
              <a:off x="133301" y="1196611"/>
              <a:ext cx="6409148" cy="1483229"/>
            </a:xfrm>
            <a:prstGeom prst="rect">
              <a:avLst/>
            </a:prstGeom>
            <a:noFill/>
            <a:ln cap="flat" cmpd="sng" w="38100">
              <a:solidFill>
                <a:srgbClr val="156082"/>
              </a:solidFill>
              <a:prstDash val="solid"/>
              <a:miter lim="8000"/>
              <a:headEnd len="sm" w="sm" type="none"/>
              <a:tailEnd len="sm" w="sm" type="none"/>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676666"/>
                </a:solidFill>
                <a:latin typeface="Arial"/>
                <a:ea typeface="Arial"/>
                <a:cs typeface="Arial"/>
                <a:sym typeface="Arial"/>
              </a:endParaRPr>
            </a:p>
          </p:txBody>
        </p:sp>
      </p:grpSp>
      <p:sp>
        <p:nvSpPr>
          <p:cNvPr id="358" name="Google Shape;358;p19"/>
          <p:cNvSpPr txBox="1"/>
          <p:nvPr/>
        </p:nvSpPr>
        <p:spPr>
          <a:xfrm>
            <a:off x="463225" y="2923620"/>
            <a:ext cx="6512576" cy="350865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Noto Sans Symbols"/>
              <a:buChar char="✔"/>
            </a:pPr>
            <a:r>
              <a:rPr b="1" i="0" lang="en-US" sz="1800" u="none" cap="none" strike="noStrike">
                <a:solidFill>
                  <a:srgbClr val="BA9831"/>
                </a:solidFill>
                <a:latin typeface="Arial"/>
                <a:ea typeface="Arial"/>
                <a:cs typeface="Arial"/>
                <a:sym typeface="Arial"/>
              </a:rPr>
              <a:t>User-friendly cloud-based </a:t>
            </a:r>
            <a:r>
              <a:rPr b="0" i="0" lang="en-US" sz="1800" u="none" cap="none" strike="noStrike">
                <a:solidFill>
                  <a:srgbClr val="BA9831"/>
                </a:solidFill>
                <a:latin typeface="Arial"/>
                <a:ea typeface="Arial"/>
                <a:cs typeface="Arial"/>
                <a:sym typeface="Arial"/>
              </a:rPr>
              <a:t>processing system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676666"/>
                </a:solidFill>
                <a:latin typeface="Arial"/>
                <a:ea typeface="Arial"/>
                <a:cs typeface="Arial"/>
                <a:sym typeface="Arial"/>
              </a:rPr>
              <a:t>      (powered by OpenEO and Copernicus Data Space Ecosystem)</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676666"/>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BA9831"/>
                </a:solidFill>
                <a:latin typeface="Arial"/>
                <a:ea typeface="Arial"/>
                <a:cs typeface="Arial"/>
                <a:sym typeface="Arial"/>
              </a:rPr>
              <a:t>New set of global products for </a:t>
            </a:r>
            <a:r>
              <a:rPr b="1" i="0" lang="en-US" sz="1800" u="none" cap="none" strike="noStrike">
                <a:solidFill>
                  <a:srgbClr val="BA9831"/>
                </a:solidFill>
                <a:latin typeface="Arial"/>
                <a:ea typeface="Arial"/>
                <a:cs typeface="Arial"/>
                <a:sym typeface="Arial"/>
              </a:rPr>
              <a:t>11 crop types</a:t>
            </a:r>
            <a:endParaRPr b="0" i="0" sz="1800" u="none" cap="none" strike="noStrike">
              <a:solidFill>
                <a:srgbClr val="BA983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676666"/>
                </a:solidFill>
                <a:latin typeface="Arial"/>
                <a:ea typeface="Arial"/>
                <a:cs typeface="Arial"/>
                <a:sym typeface="Arial"/>
              </a:rPr>
              <a:t>      (maize, winter cereals, spring cereals, sunflower, rapeseed, millet, sorghum, 	wheat, barley, rye, soybean)</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676666"/>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1" i="0" lang="en-US" sz="1800" u="none" cap="none" strike="noStrike">
                <a:solidFill>
                  <a:srgbClr val="BA9831"/>
                </a:solidFill>
                <a:latin typeface="Arial"/>
                <a:ea typeface="Arial"/>
                <a:cs typeface="Arial"/>
                <a:sym typeface="Arial"/>
              </a:rPr>
              <a:t>Customizable</a:t>
            </a:r>
            <a:r>
              <a:rPr b="0" i="0" lang="en-US" sz="1800" u="none" cap="none" strike="noStrike">
                <a:solidFill>
                  <a:srgbClr val="BA9831"/>
                </a:solidFill>
                <a:latin typeface="Arial"/>
                <a:ea typeface="Arial"/>
                <a:cs typeface="Arial"/>
                <a:sym typeface="Arial"/>
              </a:rPr>
              <a:t> crop type model training and application</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676666"/>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BA9831"/>
                </a:solidFill>
                <a:latin typeface="Arial"/>
                <a:ea typeface="Arial"/>
                <a:cs typeface="Arial"/>
                <a:sym typeface="Arial"/>
              </a:rPr>
              <a:t>Addition of crop </a:t>
            </a:r>
            <a:r>
              <a:rPr b="1" i="0" lang="en-US" sz="1800" u="none" cap="none" strike="noStrike">
                <a:solidFill>
                  <a:srgbClr val="BA9831"/>
                </a:solidFill>
                <a:latin typeface="Arial"/>
                <a:ea typeface="Arial"/>
                <a:cs typeface="Arial"/>
                <a:sym typeface="Arial"/>
              </a:rPr>
              <a:t>yield</a:t>
            </a:r>
            <a:r>
              <a:rPr b="0" i="0" lang="en-US" sz="1800" u="none" cap="none" strike="noStrike">
                <a:solidFill>
                  <a:srgbClr val="BA9831"/>
                </a:solidFill>
                <a:latin typeface="Arial"/>
                <a:ea typeface="Arial"/>
                <a:cs typeface="Arial"/>
                <a:sym typeface="Arial"/>
              </a:rPr>
              <a:t> module to the system</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BA983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BA9831"/>
                </a:solidFill>
                <a:latin typeface="Arial"/>
                <a:ea typeface="Arial"/>
                <a:cs typeface="Arial"/>
                <a:sym typeface="Arial"/>
              </a:rPr>
              <a:t>Focus on </a:t>
            </a:r>
            <a:r>
              <a:rPr b="1" i="0" lang="en-US" sz="1800" u="none" cap="none" strike="noStrike">
                <a:solidFill>
                  <a:srgbClr val="BA9831"/>
                </a:solidFill>
                <a:latin typeface="Arial"/>
                <a:ea typeface="Arial"/>
                <a:cs typeface="Arial"/>
                <a:sym typeface="Arial"/>
              </a:rPr>
              <a:t>capacity building </a:t>
            </a:r>
            <a:r>
              <a:rPr b="0" i="0" lang="en-US" sz="1800" u="none" cap="none" strike="noStrike">
                <a:solidFill>
                  <a:srgbClr val="BA9831"/>
                </a:solidFill>
                <a:latin typeface="Noto Sans Symbols"/>
                <a:ea typeface="Noto Sans Symbols"/>
                <a:cs typeface="Noto Sans Symbols"/>
                <a:sym typeface="Noto Sans Symbols"/>
              </a:rPr>
              <a:t></a:t>
            </a:r>
            <a:r>
              <a:rPr b="0" i="0" lang="en-US" sz="1800" u="none" cap="none" strike="noStrike">
                <a:solidFill>
                  <a:srgbClr val="BA9831"/>
                </a:solidFill>
                <a:latin typeface="Arial"/>
                <a:ea typeface="Arial"/>
                <a:cs typeface="Arial"/>
                <a:sym typeface="Arial"/>
              </a:rPr>
              <a:t> towards increased adoption of the system</a:t>
            </a:r>
            <a:endParaRPr b="0" i="0" sz="1800" u="none" cap="none" strike="noStrike">
              <a:solidFill>
                <a:srgbClr val="BA9831"/>
              </a:solidFill>
              <a:latin typeface="Arial"/>
              <a:ea typeface="Arial"/>
              <a:cs typeface="Arial"/>
              <a:sym typeface="Arial"/>
            </a:endParaRPr>
          </a:p>
        </p:txBody>
      </p:sp>
      <p:sp>
        <p:nvSpPr>
          <p:cNvPr id="359" name="Google Shape;359;p19"/>
          <p:cNvSpPr txBox="1"/>
          <p:nvPr/>
        </p:nvSpPr>
        <p:spPr>
          <a:xfrm>
            <a:off x="3249667" y="6155274"/>
            <a:ext cx="502894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sng" cap="none" strike="noStrike">
                <a:solidFill>
                  <a:srgbClr val="676666"/>
                </a:solidFill>
                <a:latin typeface="Arial"/>
                <a:ea typeface="Arial"/>
                <a:cs typeface="Arial"/>
                <a:sym typeface="Arial"/>
              </a:rPr>
              <a:t>More details</a:t>
            </a:r>
            <a:r>
              <a:rPr b="0" i="0" lang="en-US" sz="1200" u="none" cap="none" strike="noStrike">
                <a:solidFill>
                  <a:srgbClr val="676666"/>
                </a:solidFill>
                <a:latin typeface="Arial"/>
                <a:ea typeface="Arial"/>
                <a:cs typeface="Arial"/>
                <a:sym typeface="Arial"/>
              </a:rPr>
              <a:t>: </a:t>
            </a:r>
            <a:r>
              <a:rPr b="0" i="0" lang="en-US" sz="1200" u="sng" cap="none" strike="noStrike">
                <a:solidFill>
                  <a:srgbClr val="676666"/>
                </a:solidFill>
                <a:latin typeface="Arial"/>
                <a:ea typeface="Arial"/>
                <a:cs typeface="Arial"/>
                <a:sym typeface="Arial"/>
                <a:hlinkClick r:id="rId3">
                  <a:extLst>
                    <a:ext uri="{A12FA001-AC4F-418D-AE19-62706E023703}">
                      <ahyp:hlinkClr val="tx"/>
                    </a:ext>
                  </a:extLst>
                </a:hlinkClick>
              </a:rPr>
              <a:t>https://esa-worldcereal.org/en/about/worldcereal-phase-ii</a:t>
            </a:r>
            <a:endParaRPr b="0" i="0" sz="1200" u="none" cap="none" strike="noStrike">
              <a:solidFill>
                <a:srgbClr val="676666"/>
              </a:solidFill>
              <a:latin typeface="Arial"/>
              <a:ea typeface="Arial"/>
              <a:cs typeface="Arial"/>
              <a:sym typeface="Arial"/>
            </a:endParaRPr>
          </a:p>
        </p:txBody>
      </p:sp>
      <p:sp>
        <p:nvSpPr>
          <p:cNvPr id="360" name="Google Shape;360;p19"/>
          <p:cNvSpPr/>
          <p:nvPr/>
        </p:nvSpPr>
        <p:spPr>
          <a:xfrm>
            <a:off x="7107384" y="1001295"/>
            <a:ext cx="5084612" cy="2283851"/>
          </a:xfrm>
          <a:prstGeom prst="rect">
            <a:avLst/>
          </a:prstGeom>
          <a:solidFill>
            <a:srgbClr val="394C55"/>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EFFFF"/>
              </a:solidFill>
              <a:latin typeface="Arial"/>
              <a:ea typeface="Arial"/>
              <a:cs typeface="Arial"/>
              <a:sym typeface="Arial"/>
            </a:endParaRPr>
          </a:p>
        </p:txBody>
      </p:sp>
      <p:pic>
        <p:nvPicPr>
          <p:cNvPr id="361" name="Google Shape;361;p19"/>
          <p:cNvPicPr preferRelativeResize="0"/>
          <p:nvPr/>
        </p:nvPicPr>
        <p:blipFill rotWithShape="1">
          <a:blip r:embed="rId4">
            <a:alphaModFix/>
          </a:blip>
          <a:srcRect b="42727" l="27782" r="25189" t="12878"/>
          <a:stretch/>
        </p:blipFill>
        <p:spPr>
          <a:xfrm>
            <a:off x="7690250" y="3297445"/>
            <a:ext cx="2631158" cy="2484004"/>
          </a:xfrm>
          <a:prstGeom prst="rect">
            <a:avLst/>
          </a:prstGeom>
          <a:noFill/>
          <a:ln cap="flat" cmpd="sng" w="12700">
            <a:solidFill>
              <a:srgbClr val="FFFFFF"/>
            </a:solidFill>
            <a:prstDash val="solid"/>
            <a:miter lim="8000"/>
            <a:headEnd len="sm" w="sm" type="none"/>
            <a:tailEnd len="sm" w="sm" type="none"/>
          </a:ln>
        </p:spPr>
      </p:pic>
      <p:grpSp>
        <p:nvGrpSpPr>
          <p:cNvPr id="362" name="Google Shape;362;p19"/>
          <p:cNvGrpSpPr/>
          <p:nvPr/>
        </p:nvGrpSpPr>
        <p:grpSpPr>
          <a:xfrm>
            <a:off x="7631756" y="1145148"/>
            <a:ext cx="4411815" cy="2283851"/>
            <a:chOff x="7631756" y="1145148"/>
            <a:chExt cx="4411815" cy="2283851"/>
          </a:xfrm>
        </p:grpSpPr>
        <p:pic>
          <p:nvPicPr>
            <p:cNvPr descr="World map outline isolated on png transparent background 16460501 PNG" id="363" name="Google Shape;363;p19"/>
            <p:cNvPicPr preferRelativeResize="0"/>
            <p:nvPr/>
          </p:nvPicPr>
          <p:blipFill rotWithShape="1">
            <a:blip r:embed="rId5">
              <a:alphaModFix/>
            </a:blip>
            <a:srcRect b="0" l="0" r="0" t="0"/>
            <a:stretch/>
          </p:blipFill>
          <p:spPr>
            <a:xfrm>
              <a:off x="7631756" y="1145148"/>
              <a:ext cx="4411815" cy="2283851"/>
            </a:xfrm>
            <a:prstGeom prst="rect">
              <a:avLst/>
            </a:prstGeom>
            <a:noFill/>
            <a:ln>
              <a:noFill/>
            </a:ln>
          </p:spPr>
        </p:pic>
        <p:cxnSp>
          <p:nvCxnSpPr>
            <p:cNvPr id="364" name="Google Shape;364;p19"/>
            <p:cNvCxnSpPr/>
            <p:nvPr/>
          </p:nvCxnSpPr>
          <p:spPr>
            <a:xfrm flipH="1">
              <a:off x="7690250" y="2202871"/>
              <a:ext cx="675915" cy="1094574"/>
            </a:xfrm>
            <a:prstGeom prst="straightConnector1">
              <a:avLst/>
            </a:prstGeom>
            <a:noFill/>
            <a:ln cap="flat" cmpd="sng" w="28575">
              <a:solidFill>
                <a:srgbClr val="FFFFFF"/>
              </a:solidFill>
              <a:prstDash val="solid"/>
              <a:miter lim="8000"/>
              <a:headEnd len="sm" w="sm" type="none"/>
              <a:tailEnd len="sm" w="sm" type="none"/>
            </a:ln>
          </p:spPr>
        </p:cxnSp>
        <p:cxnSp>
          <p:nvCxnSpPr>
            <p:cNvPr id="365" name="Google Shape;365;p19"/>
            <p:cNvCxnSpPr/>
            <p:nvPr/>
          </p:nvCxnSpPr>
          <p:spPr>
            <a:xfrm>
              <a:off x="8366165" y="2202871"/>
              <a:ext cx="1927638" cy="1082275"/>
            </a:xfrm>
            <a:prstGeom prst="straightConnector1">
              <a:avLst/>
            </a:prstGeom>
            <a:noFill/>
            <a:ln cap="flat" cmpd="sng" w="28575">
              <a:solidFill>
                <a:srgbClr val="FFFFFF"/>
              </a:solidFill>
              <a:prstDash val="solid"/>
              <a:miter lim="8000"/>
              <a:headEnd len="sm" w="sm" type="none"/>
              <a:tailEnd len="sm" w="sm" type="none"/>
            </a:ln>
          </p:spPr>
        </p:cxn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0"/>
          <p:cNvSpPr txBox="1"/>
          <p:nvPr>
            <p:ph type="title"/>
          </p:nvPr>
        </p:nvSpPr>
        <p:spPr>
          <a:xfrm>
            <a:off x="0" y="-1"/>
            <a:ext cx="9804400" cy="95494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000"/>
              <a:t>Action 7.1: REgional Carbon Cycle Assessment &amp; Processes study (RECCAP 2 and 3) study</a:t>
            </a:r>
            <a:endParaRPr sz="4100"/>
          </a:p>
        </p:txBody>
      </p:sp>
      <p:pic>
        <p:nvPicPr>
          <p:cNvPr id="371" name="Google Shape;371;p20"/>
          <p:cNvPicPr preferRelativeResize="0"/>
          <p:nvPr/>
        </p:nvPicPr>
        <p:blipFill rotWithShape="1">
          <a:blip r:embed="rId3">
            <a:alphaModFix/>
          </a:blip>
          <a:srcRect b="0" l="-4520" r="4518" t="0"/>
          <a:stretch/>
        </p:blipFill>
        <p:spPr>
          <a:xfrm>
            <a:off x="-133173" y="2904427"/>
            <a:ext cx="7055410" cy="3574048"/>
          </a:xfrm>
          <a:prstGeom prst="rect">
            <a:avLst/>
          </a:prstGeom>
          <a:noFill/>
          <a:ln>
            <a:noFill/>
          </a:ln>
        </p:spPr>
      </p:pic>
      <p:sp>
        <p:nvSpPr>
          <p:cNvPr id="372" name="Google Shape;372;p20"/>
          <p:cNvSpPr txBox="1"/>
          <p:nvPr/>
        </p:nvSpPr>
        <p:spPr>
          <a:xfrm>
            <a:off x="0" y="954941"/>
            <a:ext cx="12084600" cy="18837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15000"/>
              </a:lnSpc>
              <a:spcBef>
                <a:spcPts val="0"/>
              </a:spcBef>
              <a:spcAft>
                <a:spcPts val="0"/>
              </a:spcAft>
              <a:buClr>
                <a:schemeClr val="dk1"/>
              </a:buClr>
              <a:buSzPts val="1600"/>
              <a:buFont typeface="Montserrat"/>
              <a:buChar char="❖"/>
            </a:pPr>
            <a:r>
              <a:rPr b="0" i="0" lang="en-US" sz="1600" u="none" cap="none" strike="noStrike">
                <a:solidFill>
                  <a:srgbClr val="002060"/>
                </a:solidFill>
                <a:latin typeface="Verdana"/>
                <a:ea typeface="Verdana"/>
                <a:cs typeface="Verdana"/>
                <a:sym typeface="Verdana"/>
              </a:rPr>
              <a:t>ESA supporting the assessment of GHG gross and net fluxes for six case study regions </a:t>
            </a:r>
            <a:endParaRPr b="0" i="0" sz="1600" u="none" cap="none" strike="noStrike">
              <a:solidFill>
                <a:srgbClr val="002060"/>
              </a:solidFill>
              <a:latin typeface="Verdana"/>
              <a:ea typeface="Verdana"/>
              <a:cs typeface="Verdana"/>
              <a:sym typeface="Verdana"/>
            </a:endParaRPr>
          </a:p>
          <a:p>
            <a:pPr indent="-406400" lvl="0" marL="457200" marR="0" rtl="0" algn="l">
              <a:lnSpc>
                <a:spcPct val="115000"/>
              </a:lnSpc>
              <a:spcBef>
                <a:spcPts val="0"/>
              </a:spcBef>
              <a:spcAft>
                <a:spcPts val="0"/>
              </a:spcAft>
              <a:buClr>
                <a:schemeClr val="dk1"/>
              </a:buClr>
              <a:buSzPts val="1600"/>
              <a:buFont typeface="Montserrat"/>
              <a:buChar char="❖"/>
            </a:pPr>
            <a:r>
              <a:rPr b="0" i="0" lang="en-US" sz="1600" u="none" cap="none" strike="noStrike">
                <a:solidFill>
                  <a:srgbClr val="002060"/>
                </a:solidFill>
                <a:latin typeface="Verdana"/>
                <a:ea typeface="Verdana"/>
                <a:cs typeface="Verdana"/>
                <a:sym typeface="Verdana"/>
              </a:rPr>
              <a:t>Top down and bottom-up estimates using EO will be compared and reconciled with inventories</a:t>
            </a:r>
            <a:endParaRPr b="0" i="0" sz="1600" u="none" cap="none" strike="noStrike">
              <a:solidFill>
                <a:srgbClr val="002060"/>
              </a:solidFill>
              <a:latin typeface="Verdana"/>
              <a:ea typeface="Verdana"/>
              <a:cs typeface="Verdana"/>
              <a:sym typeface="Verdana"/>
            </a:endParaRPr>
          </a:p>
          <a:p>
            <a:pPr indent="-406400" lvl="0" marL="457200" marR="0" rtl="0" algn="l">
              <a:lnSpc>
                <a:spcPct val="115000"/>
              </a:lnSpc>
              <a:spcBef>
                <a:spcPts val="0"/>
              </a:spcBef>
              <a:spcAft>
                <a:spcPts val="0"/>
              </a:spcAft>
              <a:buClr>
                <a:schemeClr val="dk1"/>
              </a:buClr>
              <a:buSzPts val="1600"/>
              <a:buFont typeface="Montserrat"/>
              <a:buChar char="❖"/>
            </a:pPr>
            <a:r>
              <a:rPr b="0" i="0" lang="en-US" sz="1600" u="none" cap="none" strike="noStrike">
                <a:solidFill>
                  <a:srgbClr val="002060"/>
                </a:solidFill>
                <a:latin typeface="Verdana"/>
                <a:ea typeface="Verdana"/>
                <a:cs typeface="Verdana"/>
                <a:sym typeface="Verdana"/>
              </a:rPr>
              <a:t>These regional case studies are completed by the collection and analysis of global ECVs aiming to reduce the uncertainty on the global biomass carbon change and methane budgets</a:t>
            </a:r>
            <a:endParaRPr b="0" i="0" sz="1600" u="none" cap="none" strike="noStrike">
              <a:solidFill>
                <a:srgbClr val="002060"/>
              </a:solidFill>
              <a:latin typeface="Verdana"/>
              <a:ea typeface="Verdana"/>
              <a:cs typeface="Verdana"/>
              <a:sym typeface="Verdana"/>
            </a:endParaRPr>
          </a:p>
          <a:p>
            <a:pPr indent="-406400" lvl="0" marL="457200" marR="0" rtl="0" algn="l">
              <a:lnSpc>
                <a:spcPct val="115000"/>
              </a:lnSpc>
              <a:spcBef>
                <a:spcPts val="0"/>
              </a:spcBef>
              <a:spcAft>
                <a:spcPts val="0"/>
              </a:spcAft>
              <a:buClr>
                <a:schemeClr val="dk1"/>
              </a:buClr>
              <a:buSzPts val="1600"/>
              <a:buFont typeface="Montserrat"/>
              <a:buChar char="❖"/>
            </a:pPr>
            <a:r>
              <a:rPr b="0" i="0" lang="en-US" sz="1600" u="none" cap="none" strike="noStrike">
                <a:solidFill>
                  <a:srgbClr val="002060"/>
                </a:solidFill>
                <a:latin typeface="Verdana"/>
                <a:ea typeface="Verdana"/>
                <a:cs typeface="Verdana"/>
                <a:sym typeface="Verdana"/>
              </a:rPr>
              <a:t>This project integrates across CCI ECVs</a:t>
            </a:r>
            <a:endParaRPr b="0" i="0" sz="1400" u="none" cap="none" strike="noStrike">
              <a:solidFill>
                <a:srgbClr val="000000"/>
              </a:solidFill>
              <a:latin typeface="Arial"/>
              <a:ea typeface="Arial"/>
              <a:cs typeface="Arial"/>
              <a:sym typeface="Arial"/>
            </a:endParaRPr>
          </a:p>
          <a:p>
            <a:pPr indent="-406400" lvl="0" marL="457200" marR="0" rtl="0" algn="l">
              <a:lnSpc>
                <a:spcPct val="115000"/>
              </a:lnSpc>
              <a:spcBef>
                <a:spcPts val="0"/>
              </a:spcBef>
              <a:spcAft>
                <a:spcPts val="0"/>
              </a:spcAft>
              <a:buClr>
                <a:schemeClr val="dk1"/>
              </a:buClr>
              <a:buSzPts val="1600"/>
              <a:buFont typeface="Montserrat"/>
              <a:buChar char="❖"/>
            </a:pPr>
            <a:r>
              <a:rPr b="1" i="0" lang="en-US" sz="1600" u="none" cap="none" strike="noStrike">
                <a:solidFill>
                  <a:srgbClr val="002060"/>
                </a:solidFill>
                <a:latin typeface="Verdana"/>
                <a:ea typeface="Verdana"/>
                <a:cs typeface="Verdana"/>
                <a:sym typeface="Verdana"/>
              </a:rPr>
              <a:t>Global Carbon Project initiating RECCAP3 in 2025</a:t>
            </a:r>
            <a:endParaRPr b="1" i="0" sz="1600" u="none" cap="none" strike="noStrike">
              <a:solidFill>
                <a:srgbClr val="002060"/>
              </a:solidFill>
              <a:latin typeface="Verdana"/>
              <a:ea typeface="Verdana"/>
              <a:cs typeface="Verdana"/>
              <a:sym typeface="Verdana"/>
            </a:endParaRPr>
          </a:p>
        </p:txBody>
      </p:sp>
      <p:pic>
        <p:nvPicPr>
          <p:cNvPr id="373" name="Google Shape;373;p20"/>
          <p:cNvPicPr preferRelativeResize="0"/>
          <p:nvPr/>
        </p:nvPicPr>
        <p:blipFill rotWithShape="1">
          <a:blip r:embed="rId4">
            <a:alphaModFix/>
          </a:blip>
          <a:srcRect b="0" l="0" r="0" t="0"/>
          <a:stretch/>
        </p:blipFill>
        <p:spPr>
          <a:xfrm>
            <a:off x="7177190" y="2904427"/>
            <a:ext cx="4907437" cy="319572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1"/>
          <p:cNvSpPr txBox="1"/>
          <p:nvPr>
            <p:ph idx="1" type="body"/>
          </p:nvPr>
        </p:nvSpPr>
        <p:spPr>
          <a:xfrm>
            <a:off x="176048" y="1102161"/>
            <a:ext cx="11495400" cy="883228"/>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1800"/>
              <a:buChar char="❖"/>
            </a:pPr>
            <a:r>
              <a:rPr b="1" i="0" lang="en-US" sz="1800" u="none" cap="none" strike="noStrike">
                <a:solidFill>
                  <a:srgbClr val="002060"/>
                </a:solidFill>
                <a:latin typeface="Verdana"/>
                <a:ea typeface="Verdana"/>
                <a:cs typeface="Verdana"/>
                <a:sym typeface="Verdana"/>
              </a:rPr>
              <a:t>Integration and synthesis (global perspective): periodical comparison and evaluation of EO based GHG budgets against UNFCCC national Greenhouse Gas inventories </a:t>
            </a:r>
            <a:endParaRPr/>
          </a:p>
          <a:p>
            <a:pPr indent="-228600" lvl="0" marL="457200" marR="0" rtl="0" algn="l">
              <a:lnSpc>
                <a:spcPct val="115000"/>
              </a:lnSpc>
              <a:spcBef>
                <a:spcPts val="1000"/>
              </a:spcBef>
              <a:spcAft>
                <a:spcPts val="0"/>
              </a:spcAft>
              <a:buClr>
                <a:schemeClr val="dk1"/>
              </a:buClr>
              <a:buSzPts val="2800"/>
              <a:buFont typeface="Montserrat"/>
              <a:buNone/>
            </a:pPr>
            <a:r>
              <a:t/>
            </a:r>
            <a:endParaRPr/>
          </a:p>
        </p:txBody>
      </p:sp>
      <p:sp>
        <p:nvSpPr>
          <p:cNvPr id="379" name="Google Shape;379;p21"/>
          <p:cNvSpPr txBox="1"/>
          <p:nvPr/>
        </p:nvSpPr>
        <p:spPr>
          <a:xfrm>
            <a:off x="166065" y="5631382"/>
            <a:ext cx="6858190" cy="808396"/>
          </a:xfrm>
          <a:prstGeom prst="rect">
            <a:avLst/>
          </a:prstGeom>
          <a:noFill/>
          <a:ln>
            <a:noFill/>
          </a:ln>
        </p:spPr>
        <p:txBody>
          <a:bodyPr anchorCtr="0" anchor="t" bIns="91425" lIns="91425" spcFirstLastPara="1" rIns="91425" wrap="square" tIns="91425">
            <a:spAutoFit/>
          </a:bodyPr>
          <a:lstStyle/>
          <a:p>
            <a:pPr indent="0" lvl="0" marL="50800" marR="0" rtl="0" algn="l">
              <a:lnSpc>
                <a:spcPct val="115000"/>
              </a:lnSpc>
              <a:spcBef>
                <a:spcPts val="1000"/>
              </a:spcBef>
              <a:spcAft>
                <a:spcPts val="0"/>
              </a:spcAft>
              <a:buClr>
                <a:srgbClr val="000000"/>
              </a:buClr>
              <a:buSzPts val="1400"/>
              <a:buFont typeface="Arial"/>
              <a:buNone/>
            </a:pPr>
            <a:r>
              <a:rPr b="0" i="0" lang="en-US" sz="1400" u="none" cap="none" strike="noStrike">
                <a:solidFill>
                  <a:srgbClr val="002060"/>
                </a:solidFill>
                <a:latin typeface="Verdana"/>
                <a:ea typeface="Verdana"/>
                <a:cs typeface="Verdana"/>
                <a:sym typeface="Verdana"/>
              </a:rPr>
              <a:t>https://climate.esa.int/en/supporting-the-paris-agreement/reccap-2-climate-space/</a:t>
            </a:r>
            <a:endParaRPr b="0" i="0" sz="1400" u="none" cap="none" strike="noStrike">
              <a:solidFill>
                <a:srgbClr val="002060"/>
              </a:solidFill>
              <a:latin typeface="Verdana"/>
              <a:ea typeface="Verdana"/>
              <a:cs typeface="Verdana"/>
              <a:sym typeface="Verdana"/>
            </a:endParaRPr>
          </a:p>
        </p:txBody>
      </p:sp>
      <p:pic>
        <p:nvPicPr>
          <p:cNvPr id="380" name="Google Shape;380;p21"/>
          <p:cNvPicPr preferRelativeResize="0"/>
          <p:nvPr/>
        </p:nvPicPr>
        <p:blipFill rotWithShape="1">
          <a:blip r:embed="rId3">
            <a:alphaModFix/>
          </a:blip>
          <a:srcRect b="0" l="0" r="0" t="0"/>
          <a:stretch/>
        </p:blipFill>
        <p:spPr>
          <a:xfrm>
            <a:off x="0" y="2500619"/>
            <a:ext cx="6950042" cy="2895851"/>
          </a:xfrm>
          <a:prstGeom prst="rect">
            <a:avLst/>
          </a:prstGeom>
          <a:noFill/>
          <a:ln>
            <a:noFill/>
          </a:ln>
        </p:spPr>
      </p:pic>
      <p:sp>
        <p:nvSpPr>
          <p:cNvPr id="381" name="Google Shape;381;p21"/>
          <p:cNvSpPr txBox="1"/>
          <p:nvPr/>
        </p:nvSpPr>
        <p:spPr>
          <a:xfrm>
            <a:off x="176048" y="5396470"/>
            <a:ext cx="614102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ESSD - Global greenhouse gas reconciliation 2022</a:t>
            </a:r>
            <a:endParaRPr b="0" i="0" sz="1400" u="none" cap="none" strike="noStrike">
              <a:solidFill>
                <a:srgbClr val="000000"/>
              </a:solidFill>
              <a:latin typeface="Arial"/>
              <a:ea typeface="Arial"/>
              <a:cs typeface="Arial"/>
              <a:sym typeface="Arial"/>
            </a:endParaRPr>
          </a:p>
        </p:txBody>
      </p:sp>
      <p:sp>
        <p:nvSpPr>
          <p:cNvPr id="382" name="Google Shape;382;p21"/>
          <p:cNvSpPr txBox="1"/>
          <p:nvPr/>
        </p:nvSpPr>
        <p:spPr>
          <a:xfrm>
            <a:off x="6960024" y="1985389"/>
            <a:ext cx="5231975" cy="3812295"/>
          </a:xfrm>
          <a:prstGeom prst="rect">
            <a:avLst/>
          </a:prstGeom>
          <a:noFill/>
          <a:ln>
            <a:noFill/>
          </a:ln>
        </p:spPr>
        <p:txBody>
          <a:bodyPr anchorCtr="0" anchor="t" bIns="91425" lIns="91425" spcFirstLastPara="1" rIns="91425" wrap="square" tIns="91425">
            <a:spAutoFit/>
          </a:bodyPr>
          <a:lstStyle/>
          <a:p>
            <a:pPr indent="-406400" lvl="0" marL="457200" marR="0" rtl="0" algn="l">
              <a:lnSpc>
                <a:spcPct val="115000"/>
              </a:lnSpc>
              <a:spcBef>
                <a:spcPts val="1000"/>
              </a:spcBef>
              <a:spcAft>
                <a:spcPts val="0"/>
              </a:spcAft>
              <a:buClr>
                <a:schemeClr val="dk1"/>
              </a:buClr>
              <a:buSzPts val="1600"/>
              <a:buFont typeface="Noto Sans Symbols"/>
              <a:buChar char="▪"/>
            </a:pPr>
            <a:r>
              <a:rPr b="1" i="0" lang="en-US" sz="1600" u="none" cap="none" strike="noStrike">
                <a:solidFill>
                  <a:srgbClr val="002060"/>
                </a:solidFill>
                <a:latin typeface="Verdana"/>
                <a:ea typeface="Verdana"/>
                <a:cs typeface="Verdana"/>
                <a:sym typeface="Verdana"/>
              </a:rPr>
              <a:t>Partnership with CITEPA, CMCC. Collaboration with UKDES and INPE </a:t>
            </a:r>
            <a:endParaRPr b="1" i="0" sz="1600" u="none" cap="none" strike="noStrike">
              <a:solidFill>
                <a:srgbClr val="002060"/>
              </a:solidFill>
              <a:latin typeface="Verdana"/>
              <a:ea typeface="Verdana"/>
              <a:cs typeface="Verdana"/>
              <a:sym typeface="Verdana"/>
            </a:endParaRPr>
          </a:p>
          <a:p>
            <a:pPr indent="-406400" lvl="0" marL="457200" marR="0" rtl="0" algn="l">
              <a:lnSpc>
                <a:spcPct val="115000"/>
              </a:lnSpc>
              <a:spcBef>
                <a:spcPts val="1000"/>
              </a:spcBef>
              <a:spcAft>
                <a:spcPts val="0"/>
              </a:spcAft>
              <a:buClr>
                <a:schemeClr val="dk1"/>
              </a:buClr>
              <a:buSzPts val="1600"/>
              <a:buFont typeface="Noto Sans Symbols"/>
              <a:buChar char="▪"/>
            </a:pPr>
            <a:r>
              <a:rPr b="1" i="0" lang="en-US" sz="1600" u="none" cap="none" strike="noStrike">
                <a:solidFill>
                  <a:srgbClr val="002060"/>
                </a:solidFill>
                <a:latin typeface="Verdana"/>
                <a:ea typeface="Verdana"/>
                <a:cs typeface="Verdana"/>
                <a:sym typeface="Verdana"/>
              </a:rPr>
              <a:t>Make system boundaries &amp; definitions as close as possible between EO data and IPCC Guidelines used for NGHGIs</a:t>
            </a:r>
            <a:endParaRPr b="1" i="0" sz="1600" u="none" cap="none" strike="noStrike">
              <a:solidFill>
                <a:srgbClr val="002060"/>
              </a:solidFill>
              <a:latin typeface="Verdana"/>
              <a:ea typeface="Verdana"/>
              <a:cs typeface="Verdana"/>
              <a:sym typeface="Verdana"/>
            </a:endParaRPr>
          </a:p>
          <a:p>
            <a:pPr indent="-406400" lvl="0" marL="457200" marR="0" rtl="0" algn="l">
              <a:lnSpc>
                <a:spcPct val="115000"/>
              </a:lnSpc>
              <a:spcBef>
                <a:spcPts val="1000"/>
              </a:spcBef>
              <a:spcAft>
                <a:spcPts val="0"/>
              </a:spcAft>
              <a:buClr>
                <a:schemeClr val="dk1"/>
              </a:buClr>
              <a:buSzPts val="1600"/>
              <a:buFont typeface="Noto Sans Symbols"/>
              <a:buChar char="▪"/>
            </a:pPr>
            <a:r>
              <a:rPr b="1" i="0" lang="en-US" sz="1600" u="none" cap="none" strike="noStrike">
                <a:solidFill>
                  <a:srgbClr val="002060"/>
                </a:solidFill>
                <a:latin typeface="Verdana"/>
                <a:ea typeface="Verdana"/>
                <a:cs typeface="Verdana"/>
                <a:sym typeface="Verdana"/>
              </a:rPr>
              <a:t>Data cube for data homogenization and visualisation Scientific publication to track progress of national mitigation efforts</a:t>
            </a:r>
            <a:endParaRPr b="0" i="0" sz="1400" u="none" cap="none" strike="noStrike">
              <a:solidFill>
                <a:srgbClr val="000000"/>
              </a:solidFill>
              <a:latin typeface="Arial"/>
              <a:ea typeface="Arial"/>
              <a:cs typeface="Arial"/>
              <a:sym typeface="Arial"/>
            </a:endParaRPr>
          </a:p>
          <a:p>
            <a:pPr indent="-406400" lvl="0" marL="457200" marR="0" rtl="0" algn="l">
              <a:lnSpc>
                <a:spcPct val="115000"/>
              </a:lnSpc>
              <a:spcBef>
                <a:spcPts val="1000"/>
              </a:spcBef>
              <a:spcAft>
                <a:spcPts val="0"/>
              </a:spcAft>
              <a:buClr>
                <a:schemeClr val="dk1"/>
              </a:buClr>
              <a:buSzPts val="1600"/>
              <a:buFont typeface="Noto Sans Symbols"/>
              <a:buChar char="▪"/>
            </a:pPr>
            <a:r>
              <a:rPr b="1" i="0" lang="en-US" sz="1600" u="none" cap="none" strike="noStrike">
                <a:solidFill>
                  <a:srgbClr val="002060"/>
                </a:solidFill>
                <a:latin typeface="Verdana"/>
                <a:ea typeface="Verdana"/>
                <a:cs typeface="Verdana"/>
                <a:sym typeface="Verdana"/>
              </a:rPr>
              <a:t>National Agency engagement and contribution to the Global Stocktake</a:t>
            </a:r>
            <a:endParaRPr b="1" i="0" sz="1600" u="none" cap="none" strike="noStrike">
              <a:solidFill>
                <a:srgbClr val="002060"/>
              </a:solidFill>
              <a:latin typeface="Verdana"/>
              <a:ea typeface="Verdana"/>
              <a:cs typeface="Verdana"/>
              <a:sym typeface="Verdana"/>
            </a:endParaRPr>
          </a:p>
        </p:txBody>
      </p:sp>
      <p:sp>
        <p:nvSpPr>
          <p:cNvPr id="383" name="Google Shape;383;p21"/>
          <p:cNvSpPr txBox="1"/>
          <p:nvPr>
            <p:ph type="title"/>
          </p:nvPr>
        </p:nvSpPr>
        <p:spPr>
          <a:xfrm>
            <a:off x="0" y="-1"/>
            <a:ext cx="9804400" cy="95494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000"/>
              <a:t>Action 7.1: REgional Carbon Cycle Assessment &amp; Processes study (RECCAP 2 and 3) study</a:t>
            </a:r>
            <a:endParaRPr sz="4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7"/>
          <p:cNvPicPr preferRelativeResize="0"/>
          <p:nvPr/>
        </p:nvPicPr>
        <p:blipFill rotWithShape="1">
          <a:blip r:embed="rId3">
            <a:alphaModFix amt="20000"/>
          </a:blip>
          <a:srcRect b="40180" l="0" r="0" t="25024"/>
          <a:stretch/>
        </p:blipFill>
        <p:spPr>
          <a:xfrm>
            <a:off x="0" y="1023581"/>
            <a:ext cx="12192000" cy="5486402"/>
          </a:xfrm>
          <a:prstGeom prst="rect">
            <a:avLst/>
          </a:prstGeom>
          <a:noFill/>
          <a:ln>
            <a:noFill/>
          </a:ln>
        </p:spPr>
      </p:pic>
      <p:sp>
        <p:nvSpPr>
          <p:cNvPr id="148" name="Google Shape;148;p7"/>
          <p:cNvSpPr txBox="1"/>
          <p:nvPr>
            <p:ph idx="1" type="body"/>
          </p:nvPr>
        </p:nvSpPr>
        <p:spPr>
          <a:xfrm>
            <a:off x="69709" y="1253764"/>
            <a:ext cx="12122291" cy="5111291"/>
          </a:xfrm>
          <a:prstGeom prst="rect">
            <a:avLst/>
          </a:prstGeom>
          <a:noFill/>
          <a:ln>
            <a:noFill/>
          </a:ln>
        </p:spPr>
        <p:txBody>
          <a:bodyPr anchorCtr="0" anchor="t" bIns="45700" lIns="91425" spcFirstLastPara="1" rIns="91425" wrap="square" tIns="45700">
            <a:noAutofit/>
          </a:bodyPr>
          <a:lstStyle/>
          <a:p>
            <a:pPr indent="-1079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Ensure that every country has access to relevant satellite data from CEOS Agencies to report to UNFCCC under IPCC guidance.</a:t>
            </a:r>
            <a:endParaRPr sz="2900"/>
          </a:p>
          <a:p>
            <a:pPr indent="-1079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Ensure continuity  and long-term backward compatibility for CEOS missions providing activity data and emission factors</a:t>
            </a:r>
            <a:endParaRPr sz="2900"/>
          </a:p>
          <a:p>
            <a:pPr indent="-1079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Improve use of Earth observation data and derived products in UNFCCC reporting and IPCC Guidelines.</a:t>
            </a:r>
            <a:endParaRPr sz="2900"/>
          </a:p>
          <a:p>
            <a:pPr indent="-1079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Enable dialogue between inventory practitioners and CEOS community, recognizing that different countries have various requirements to support their system for reporting   </a:t>
            </a:r>
            <a:endParaRPr sz="2900"/>
          </a:p>
          <a:p>
            <a:pPr indent="-1079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Support efforts to reconcile bottom-up, top-down, and inventory estimates of GHG emissions and removals</a:t>
            </a:r>
            <a:endParaRPr sz="2900"/>
          </a:p>
          <a:p>
            <a:pPr indent="-1079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Systematically target activities to support IPCC Land Cover classes</a:t>
            </a:r>
            <a:endParaRPr sz="2900"/>
          </a:p>
          <a:p>
            <a:pPr indent="-1079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Work with New Space data providers and commercial partnerships to provide the most comprehensive coverage possible  in supporting national GHG inventories</a:t>
            </a:r>
            <a:endParaRPr sz="2900"/>
          </a:p>
          <a:p>
            <a:pPr indent="-1079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Ensure consistency of CEOS AFOLU and GHG Roadmaps to support an integrated national GHG inventory system, GHG+.</a:t>
            </a:r>
            <a:endParaRPr sz="2900"/>
          </a:p>
        </p:txBody>
      </p:sp>
      <p:sp>
        <p:nvSpPr>
          <p:cNvPr id="149" name="Google Shape;149;p7"/>
          <p:cNvSpPr txBox="1"/>
          <p:nvPr>
            <p:ph type="title"/>
          </p:nvPr>
        </p:nvSpPr>
        <p:spPr>
          <a:xfrm>
            <a:off x="0" y="169682"/>
            <a:ext cx="9562912"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800"/>
              <a:t>Recommendations from CEOS AFOLU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34b62aeeddc_0_71"/>
          <p:cNvSpPr txBox="1"/>
          <p:nvPr>
            <p:ph idx="1" type="body"/>
          </p:nvPr>
        </p:nvSpPr>
        <p:spPr>
          <a:xfrm>
            <a:off x="85625" y="1160579"/>
            <a:ext cx="11495400" cy="2605500"/>
          </a:xfrm>
          <a:prstGeom prst="rect">
            <a:avLst/>
          </a:prstGeom>
        </p:spPr>
        <p:txBody>
          <a:bodyPr anchorCtr="0" anchor="t" bIns="45700" lIns="91425" spcFirstLastPara="1" rIns="91425" wrap="square" tIns="45700">
            <a:noAutofit/>
          </a:bodyPr>
          <a:lstStyle/>
          <a:p>
            <a:pPr indent="-355600" lvl="0" marL="457200" rtl="0" algn="l">
              <a:spcBef>
                <a:spcPts val="1000"/>
              </a:spcBef>
              <a:spcAft>
                <a:spcPts val="0"/>
              </a:spcAft>
              <a:buSzPts val="2000"/>
              <a:buChar char="❖"/>
            </a:pPr>
            <a:r>
              <a:rPr lang="en-US" sz="2000"/>
              <a:t>Overdue to ensure consistent and robust oversight and inclusion of thematic work within LSI-VC</a:t>
            </a:r>
            <a:endParaRPr sz="2000"/>
          </a:p>
          <a:p>
            <a:pPr indent="-355600" lvl="0" marL="457200" rtl="0" algn="l">
              <a:spcBef>
                <a:spcPts val="0"/>
              </a:spcBef>
              <a:spcAft>
                <a:spcPts val="0"/>
              </a:spcAft>
              <a:buSzPts val="2000"/>
              <a:buChar char="❖"/>
            </a:pPr>
            <a:r>
              <a:rPr lang="en-US" sz="2000"/>
              <a:t>Co-Leads propose:</a:t>
            </a:r>
            <a:endParaRPr sz="2000"/>
          </a:p>
          <a:p>
            <a:pPr indent="-330200" lvl="1" marL="914400" rtl="0" algn="l">
              <a:spcBef>
                <a:spcPts val="0"/>
              </a:spcBef>
              <a:spcAft>
                <a:spcPts val="0"/>
              </a:spcAft>
              <a:buSzPts val="1600"/>
              <a:buChar char="▪"/>
            </a:pPr>
            <a:r>
              <a:rPr lang="en-US" sz="1600"/>
              <a:t>formalise POCs for each of AFOLU, GFOI, GEOGLAM</a:t>
            </a:r>
            <a:endParaRPr sz="1600"/>
          </a:p>
          <a:p>
            <a:pPr indent="-330200" lvl="1" marL="914400" rtl="0" algn="l">
              <a:spcBef>
                <a:spcPts val="0"/>
              </a:spcBef>
              <a:spcAft>
                <a:spcPts val="0"/>
              </a:spcAft>
              <a:buSzPts val="1600"/>
              <a:buChar char="▪"/>
            </a:pPr>
            <a:r>
              <a:rPr lang="en-US" sz="1600"/>
              <a:t>quarterly calls for progress updates</a:t>
            </a:r>
            <a:endParaRPr sz="1600"/>
          </a:p>
          <a:p>
            <a:pPr indent="-330200" lvl="1" marL="914400" rtl="0" algn="l">
              <a:spcBef>
                <a:spcPts val="0"/>
              </a:spcBef>
              <a:spcAft>
                <a:spcPts val="0"/>
              </a:spcAft>
              <a:buSzPts val="1600"/>
              <a:buChar char="▪"/>
            </a:pPr>
            <a:r>
              <a:rPr lang="en-US" sz="1600"/>
              <a:t>dedicated session at each physical LSI-VC meeting</a:t>
            </a:r>
            <a:endParaRPr sz="1600"/>
          </a:p>
          <a:p>
            <a:pPr indent="-330200" lvl="1" marL="914400" rtl="0" algn="l">
              <a:spcBef>
                <a:spcPts val="0"/>
              </a:spcBef>
              <a:spcAft>
                <a:spcPts val="0"/>
              </a:spcAft>
              <a:buSzPts val="1600"/>
              <a:buChar char="▪"/>
            </a:pPr>
            <a:r>
              <a:rPr lang="en-US" sz="1600"/>
              <a:t>POCs on hook for reports to SIT/SIT TW/Plenary as needed </a:t>
            </a:r>
            <a:endParaRPr sz="100"/>
          </a:p>
          <a:p>
            <a:pPr indent="0" lvl="0" marL="457200" rtl="0" algn="l">
              <a:spcBef>
                <a:spcPts val="1000"/>
              </a:spcBef>
              <a:spcAft>
                <a:spcPts val="0"/>
              </a:spcAft>
              <a:buNone/>
            </a:pPr>
            <a:r>
              <a:t/>
            </a:r>
            <a:endParaRPr sz="100"/>
          </a:p>
          <a:p>
            <a:pPr indent="-355600" lvl="0" marL="457200" rtl="0" algn="l">
              <a:spcBef>
                <a:spcPts val="1000"/>
              </a:spcBef>
              <a:spcAft>
                <a:spcPts val="0"/>
              </a:spcAft>
              <a:buSzPts val="2000"/>
              <a:buChar char="❖"/>
            </a:pPr>
            <a:r>
              <a:rPr lang="en-US" sz="2000"/>
              <a:t>Individuals (below) have agreed</a:t>
            </a:r>
            <a:endParaRPr sz="2000"/>
          </a:p>
        </p:txBody>
      </p:sp>
      <p:sp>
        <p:nvSpPr>
          <p:cNvPr id="155" name="Google Shape;155;g34b62aeeddc_0_71"/>
          <p:cNvSpPr txBox="1"/>
          <p:nvPr>
            <p:ph type="title"/>
          </p:nvPr>
        </p:nvSpPr>
        <p:spPr>
          <a:xfrm>
            <a:off x="183450" y="294172"/>
            <a:ext cx="9387000" cy="57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900"/>
              <a:t>LSI-VC management of thematic areas for CEOS</a:t>
            </a:r>
            <a:endParaRPr sz="2900"/>
          </a:p>
        </p:txBody>
      </p:sp>
      <p:sp>
        <p:nvSpPr>
          <p:cNvPr id="156" name="Google Shape;156;g34b62aeeddc_0_71"/>
          <p:cNvSpPr txBox="1"/>
          <p:nvPr>
            <p:ph idx="1" type="body"/>
          </p:nvPr>
        </p:nvSpPr>
        <p:spPr>
          <a:xfrm>
            <a:off x="482575" y="4133102"/>
            <a:ext cx="11495400" cy="1422600"/>
          </a:xfrm>
          <a:prstGeom prst="rect">
            <a:avLst/>
          </a:prstGeom>
        </p:spPr>
        <p:txBody>
          <a:bodyPr anchorCtr="0" anchor="t" bIns="45700" lIns="91425" spcFirstLastPara="1" rIns="91425" wrap="square" tIns="45700">
            <a:noAutofit/>
          </a:bodyPr>
          <a:lstStyle/>
          <a:p>
            <a:pPr indent="-349250" lvl="0" marL="457200" rtl="0" algn="l">
              <a:spcBef>
                <a:spcPts val="1000"/>
              </a:spcBef>
              <a:spcAft>
                <a:spcPts val="0"/>
              </a:spcAft>
              <a:buSzPts val="1900"/>
              <a:buChar char="❖"/>
            </a:pPr>
            <a:r>
              <a:rPr lang="en-US" sz="1900"/>
              <a:t>LSI-VC AFOLU: </a:t>
            </a:r>
            <a:endParaRPr sz="1900"/>
          </a:p>
          <a:p>
            <a:pPr indent="-349250" lvl="1" marL="914400" rtl="0" algn="l">
              <a:spcBef>
                <a:spcPts val="0"/>
              </a:spcBef>
              <a:spcAft>
                <a:spcPts val="0"/>
              </a:spcAft>
              <a:buSzPts val="1900"/>
              <a:buChar char="▪"/>
            </a:pPr>
            <a:r>
              <a:rPr lang="en-US" sz="1900"/>
              <a:t>Ben Poulter (NASA)         Clement Albergel (ESA)</a:t>
            </a:r>
            <a:endParaRPr sz="1900"/>
          </a:p>
          <a:p>
            <a:pPr indent="-349250" lvl="0" marL="457200" rtl="0" algn="l">
              <a:spcBef>
                <a:spcPts val="0"/>
              </a:spcBef>
              <a:spcAft>
                <a:spcPts val="0"/>
              </a:spcAft>
              <a:buSzPts val="1900"/>
              <a:buChar char="❖"/>
            </a:pPr>
            <a:r>
              <a:rPr lang="en-US" sz="1900"/>
              <a:t>LSI-VC GFOI: </a:t>
            </a:r>
            <a:endParaRPr sz="1900"/>
          </a:p>
          <a:p>
            <a:pPr indent="-349250" lvl="1" marL="914400" rtl="0" algn="l">
              <a:spcBef>
                <a:spcPts val="0"/>
              </a:spcBef>
              <a:spcAft>
                <a:spcPts val="0"/>
              </a:spcAft>
              <a:buSzPts val="1900"/>
              <a:buChar char="▪"/>
            </a:pPr>
            <a:r>
              <a:rPr lang="en-US" sz="1900"/>
              <a:t>Osamu Ochiai (JAXA)      Stephen Ward (JAXA)</a:t>
            </a:r>
            <a:endParaRPr sz="1900"/>
          </a:p>
          <a:p>
            <a:pPr indent="-349250" lvl="0" marL="457200" rtl="0" algn="l">
              <a:spcBef>
                <a:spcPts val="0"/>
              </a:spcBef>
              <a:spcAft>
                <a:spcPts val="0"/>
              </a:spcAft>
              <a:buSzPts val="1900"/>
              <a:buChar char="❖"/>
            </a:pPr>
            <a:r>
              <a:rPr lang="en-US" sz="1900"/>
              <a:t>LSI-VC GEOGLAM: </a:t>
            </a:r>
            <a:endParaRPr sz="1900"/>
          </a:p>
          <a:p>
            <a:pPr indent="-349250" lvl="1" marL="914400" rtl="0" algn="l">
              <a:spcBef>
                <a:spcPts val="0"/>
              </a:spcBef>
              <a:spcAft>
                <a:spcPts val="0"/>
              </a:spcAft>
              <a:buSzPts val="1900"/>
              <a:buChar char="▪"/>
            </a:pPr>
            <a:r>
              <a:rPr lang="en-US" sz="1900"/>
              <a:t>Sven Gilliams (GEOGLAM)       Alyssa Whitcraft (GEOGLAM) </a:t>
            </a:r>
            <a:endParaRPr sz="1900"/>
          </a:p>
          <a:p>
            <a:pPr indent="0" lvl="0" marL="457200" rtl="0" algn="l">
              <a:spcBef>
                <a:spcPts val="1000"/>
              </a:spcBef>
              <a:spcAft>
                <a:spcPts val="0"/>
              </a:spcAft>
              <a:buNone/>
            </a:pPr>
            <a:r>
              <a:t/>
            </a:r>
            <a:endParaRPr sz="1900"/>
          </a:p>
        </p:txBody>
      </p:sp>
      <p:pic>
        <p:nvPicPr>
          <p:cNvPr id="157" name="Google Shape;157;g34b62aeeddc_0_71"/>
          <p:cNvPicPr preferRelativeResize="0"/>
          <p:nvPr/>
        </p:nvPicPr>
        <p:blipFill>
          <a:blip r:embed="rId3">
            <a:alphaModFix/>
          </a:blip>
          <a:stretch>
            <a:fillRect/>
          </a:stretch>
        </p:blipFill>
        <p:spPr>
          <a:xfrm>
            <a:off x="3925975" y="4585700"/>
            <a:ext cx="218025" cy="218025"/>
          </a:xfrm>
          <a:prstGeom prst="rect">
            <a:avLst/>
          </a:prstGeom>
          <a:noFill/>
          <a:ln>
            <a:noFill/>
          </a:ln>
        </p:spPr>
      </p:pic>
      <p:pic>
        <p:nvPicPr>
          <p:cNvPr id="158" name="Google Shape;158;g34b62aeeddc_0_71"/>
          <p:cNvPicPr preferRelativeResize="0"/>
          <p:nvPr/>
        </p:nvPicPr>
        <p:blipFill>
          <a:blip r:embed="rId3">
            <a:alphaModFix/>
          </a:blip>
          <a:stretch>
            <a:fillRect/>
          </a:stretch>
        </p:blipFill>
        <p:spPr>
          <a:xfrm>
            <a:off x="7354975" y="4585700"/>
            <a:ext cx="218025" cy="218025"/>
          </a:xfrm>
          <a:prstGeom prst="rect">
            <a:avLst/>
          </a:prstGeom>
          <a:noFill/>
          <a:ln>
            <a:noFill/>
          </a:ln>
        </p:spPr>
      </p:pic>
      <p:pic>
        <p:nvPicPr>
          <p:cNvPr id="159" name="Google Shape;159;g34b62aeeddc_0_71"/>
          <p:cNvPicPr preferRelativeResize="0"/>
          <p:nvPr/>
        </p:nvPicPr>
        <p:blipFill>
          <a:blip r:embed="rId3">
            <a:alphaModFix/>
          </a:blip>
          <a:stretch>
            <a:fillRect/>
          </a:stretch>
        </p:blipFill>
        <p:spPr>
          <a:xfrm>
            <a:off x="4078375" y="5195300"/>
            <a:ext cx="218025" cy="218025"/>
          </a:xfrm>
          <a:prstGeom prst="rect">
            <a:avLst/>
          </a:prstGeom>
          <a:noFill/>
          <a:ln>
            <a:noFill/>
          </a:ln>
        </p:spPr>
      </p:pic>
      <p:pic>
        <p:nvPicPr>
          <p:cNvPr id="160" name="Google Shape;160;g34b62aeeddc_0_71"/>
          <p:cNvPicPr preferRelativeResize="0"/>
          <p:nvPr/>
        </p:nvPicPr>
        <p:blipFill>
          <a:blip r:embed="rId3">
            <a:alphaModFix/>
          </a:blip>
          <a:stretch>
            <a:fillRect/>
          </a:stretch>
        </p:blipFill>
        <p:spPr>
          <a:xfrm>
            <a:off x="7126375" y="5195300"/>
            <a:ext cx="218025" cy="218025"/>
          </a:xfrm>
          <a:prstGeom prst="rect">
            <a:avLst/>
          </a:prstGeom>
          <a:noFill/>
          <a:ln>
            <a:noFill/>
          </a:ln>
        </p:spPr>
      </p:pic>
      <p:pic>
        <p:nvPicPr>
          <p:cNvPr id="161" name="Google Shape;161;g34b62aeeddc_0_71"/>
          <p:cNvPicPr preferRelativeResize="0"/>
          <p:nvPr/>
        </p:nvPicPr>
        <p:blipFill>
          <a:blip r:embed="rId3">
            <a:alphaModFix/>
          </a:blip>
          <a:stretch>
            <a:fillRect/>
          </a:stretch>
        </p:blipFill>
        <p:spPr>
          <a:xfrm>
            <a:off x="4687975" y="5881100"/>
            <a:ext cx="218025" cy="218025"/>
          </a:xfrm>
          <a:prstGeom prst="rect">
            <a:avLst/>
          </a:prstGeom>
          <a:noFill/>
          <a:ln>
            <a:noFill/>
          </a:ln>
        </p:spPr>
      </p:pic>
      <p:pic>
        <p:nvPicPr>
          <p:cNvPr id="162" name="Google Shape;162;g34b62aeeddc_0_71"/>
          <p:cNvPicPr preferRelativeResize="0"/>
          <p:nvPr/>
        </p:nvPicPr>
        <p:blipFill>
          <a:blip r:embed="rId3">
            <a:alphaModFix/>
          </a:blip>
          <a:stretch>
            <a:fillRect/>
          </a:stretch>
        </p:blipFill>
        <p:spPr>
          <a:xfrm>
            <a:off x="8574175" y="5881100"/>
            <a:ext cx="218025" cy="218025"/>
          </a:xfrm>
          <a:prstGeom prst="rect">
            <a:avLst/>
          </a:prstGeom>
          <a:noFill/>
          <a:ln>
            <a:noFill/>
          </a:ln>
        </p:spPr>
      </p:pic>
      <p:sp>
        <p:nvSpPr>
          <p:cNvPr id="163" name="Google Shape;163;g34b62aeeddc_0_71"/>
          <p:cNvSpPr txBox="1"/>
          <p:nvPr/>
        </p:nvSpPr>
        <p:spPr>
          <a:xfrm>
            <a:off x="10474475" y="5946725"/>
            <a:ext cx="1390800" cy="3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t>Confirmed</a:t>
            </a:r>
            <a:endParaRPr sz="1600"/>
          </a:p>
        </p:txBody>
      </p:sp>
      <p:pic>
        <p:nvPicPr>
          <p:cNvPr id="164" name="Google Shape;164;g34b62aeeddc_0_71"/>
          <p:cNvPicPr preferRelativeResize="0"/>
          <p:nvPr/>
        </p:nvPicPr>
        <p:blipFill>
          <a:blip r:embed="rId3">
            <a:alphaModFix/>
          </a:blip>
          <a:stretch>
            <a:fillRect/>
          </a:stretch>
        </p:blipFill>
        <p:spPr>
          <a:xfrm>
            <a:off x="10250575" y="6033500"/>
            <a:ext cx="218025" cy="218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34b62aeeddc_0_142"/>
          <p:cNvSpPr txBox="1"/>
          <p:nvPr>
            <p:ph idx="1" type="body"/>
          </p:nvPr>
        </p:nvSpPr>
        <p:spPr>
          <a:xfrm>
            <a:off x="85625" y="1160571"/>
            <a:ext cx="11495400" cy="5279400"/>
          </a:xfrm>
          <a:prstGeom prst="rect">
            <a:avLst/>
          </a:prstGeom>
        </p:spPr>
        <p:txBody>
          <a:bodyPr anchorCtr="0" anchor="t" bIns="45700" lIns="91425" spcFirstLastPara="1" rIns="91425" wrap="square" tIns="45700">
            <a:noAutofit/>
          </a:bodyPr>
          <a:lstStyle/>
          <a:p>
            <a:pPr indent="-355600" lvl="0" marL="457200" rtl="0" algn="l">
              <a:spcBef>
                <a:spcPts val="1000"/>
              </a:spcBef>
              <a:spcAft>
                <a:spcPts val="0"/>
              </a:spcAft>
              <a:buSzPts val="2000"/>
              <a:buChar char="❖"/>
            </a:pPr>
            <a:r>
              <a:rPr lang="en-US" sz="2000"/>
              <a:t>Overdue to ensure consistent and robust oversight and inclusion of thematic work within LSI-VC</a:t>
            </a:r>
            <a:endParaRPr sz="2000"/>
          </a:p>
          <a:p>
            <a:pPr indent="-355600" lvl="0" marL="457200" rtl="0" algn="l">
              <a:spcBef>
                <a:spcPts val="0"/>
              </a:spcBef>
              <a:spcAft>
                <a:spcPts val="0"/>
              </a:spcAft>
              <a:buSzPts val="2000"/>
              <a:buChar char="❖"/>
            </a:pPr>
            <a:r>
              <a:rPr lang="en-US" sz="2000"/>
              <a:t>Co-Leads propose:</a:t>
            </a:r>
            <a:endParaRPr sz="2000"/>
          </a:p>
          <a:p>
            <a:pPr indent="-330200" lvl="1" marL="914400" rtl="0" algn="l">
              <a:spcBef>
                <a:spcPts val="0"/>
              </a:spcBef>
              <a:spcAft>
                <a:spcPts val="0"/>
              </a:spcAft>
              <a:buSzPts val="1600"/>
              <a:buChar char="▪"/>
            </a:pPr>
            <a:r>
              <a:rPr lang="en-US" sz="1600"/>
              <a:t>formalise POCs for each of AFOLU, GFOI, GEOGLAM</a:t>
            </a:r>
            <a:endParaRPr sz="1600"/>
          </a:p>
          <a:p>
            <a:pPr indent="-330200" lvl="1" marL="914400" rtl="0" algn="l">
              <a:spcBef>
                <a:spcPts val="0"/>
              </a:spcBef>
              <a:spcAft>
                <a:spcPts val="0"/>
              </a:spcAft>
              <a:buSzPts val="1600"/>
              <a:buChar char="▪"/>
            </a:pPr>
            <a:r>
              <a:rPr lang="en-US" sz="1600"/>
              <a:t>quarterly calls for progress updates</a:t>
            </a:r>
            <a:endParaRPr sz="1600"/>
          </a:p>
          <a:p>
            <a:pPr indent="-330200" lvl="1" marL="914400" rtl="0" algn="l">
              <a:spcBef>
                <a:spcPts val="0"/>
              </a:spcBef>
              <a:spcAft>
                <a:spcPts val="0"/>
              </a:spcAft>
              <a:buSzPts val="1600"/>
              <a:buChar char="▪"/>
            </a:pPr>
            <a:r>
              <a:rPr lang="en-US" sz="1600"/>
              <a:t>dedicated session at each physical LSI-VC meeting</a:t>
            </a:r>
            <a:endParaRPr sz="1600"/>
          </a:p>
          <a:p>
            <a:pPr indent="-330200" lvl="1" marL="914400" rtl="0" algn="l">
              <a:spcBef>
                <a:spcPts val="0"/>
              </a:spcBef>
              <a:spcAft>
                <a:spcPts val="0"/>
              </a:spcAft>
              <a:buSzPts val="1600"/>
              <a:buChar char="▪"/>
            </a:pPr>
            <a:r>
              <a:rPr lang="en-US" sz="1600"/>
              <a:t>POCs on hook for reports to SIT/SIT TW/Plenary as needed </a:t>
            </a:r>
            <a:endParaRPr sz="100"/>
          </a:p>
          <a:p>
            <a:pPr indent="0" lvl="0" marL="457200" rtl="0" algn="l">
              <a:spcBef>
                <a:spcPts val="1000"/>
              </a:spcBef>
              <a:spcAft>
                <a:spcPts val="0"/>
              </a:spcAft>
              <a:buNone/>
            </a:pPr>
            <a:r>
              <a:t/>
            </a:r>
            <a:endParaRPr sz="100"/>
          </a:p>
          <a:p>
            <a:pPr indent="-355600" lvl="0" marL="457200" rtl="0" algn="l">
              <a:spcBef>
                <a:spcPts val="1000"/>
              </a:spcBef>
              <a:spcAft>
                <a:spcPts val="0"/>
              </a:spcAft>
              <a:buSzPts val="2000"/>
              <a:buChar char="❖"/>
            </a:pPr>
            <a:r>
              <a:rPr lang="en-US" sz="2000"/>
              <a:t>Individuals (below) have agreed - welcome Principals confirming ok with the roles</a:t>
            </a:r>
            <a:endParaRPr sz="2000"/>
          </a:p>
        </p:txBody>
      </p:sp>
      <p:sp>
        <p:nvSpPr>
          <p:cNvPr id="170" name="Google Shape;170;g34b62aeeddc_0_142"/>
          <p:cNvSpPr txBox="1"/>
          <p:nvPr>
            <p:ph type="title"/>
          </p:nvPr>
        </p:nvSpPr>
        <p:spPr>
          <a:xfrm>
            <a:off x="183450" y="294172"/>
            <a:ext cx="9387000" cy="57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900"/>
              <a:t>LSI-VC management of thematic areas for CEOS</a:t>
            </a:r>
            <a:endParaRPr sz="2900"/>
          </a:p>
        </p:txBody>
      </p:sp>
      <p:sp>
        <p:nvSpPr>
          <p:cNvPr id="171" name="Google Shape;171;g34b62aeeddc_0_142"/>
          <p:cNvSpPr txBox="1"/>
          <p:nvPr>
            <p:ph idx="1" type="body"/>
          </p:nvPr>
        </p:nvSpPr>
        <p:spPr>
          <a:xfrm>
            <a:off x="482575" y="4133102"/>
            <a:ext cx="11495400" cy="1422600"/>
          </a:xfrm>
          <a:prstGeom prst="rect">
            <a:avLst/>
          </a:prstGeom>
        </p:spPr>
        <p:txBody>
          <a:bodyPr anchorCtr="0" anchor="t" bIns="45700" lIns="91425" spcFirstLastPara="1" rIns="91425" wrap="square" tIns="45700">
            <a:noAutofit/>
          </a:bodyPr>
          <a:lstStyle/>
          <a:p>
            <a:pPr indent="-349250" lvl="0" marL="457200" rtl="0" algn="l">
              <a:spcBef>
                <a:spcPts val="1000"/>
              </a:spcBef>
              <a:spcAft>
                <a:spcPts val="0"/>
              </a:spcAft>
              <a:buSzPts val="1900"/>
              <a:buChar char="❖"/>
            </a:pPr>
            <a:r>
              <a:rPr lang="en-US" sz="1900"/>
              <a:t>LSI-VC AFOLU: </a:t>
            </a:r>
            <a:endParaRPr sz="1900"/>
          </a:p>
          <a:p>
            <a:pPr indent="-349250" lvl="1" marL="914400" rtl="0" algn="l">
              <a:spcBef>
                <a:spcPts val="0"/>
              </a:spcBef>
              <a:spcAft>
                <a:spcPts val="0"/>
              </a:spcAft>
              <a:buSzPts val="1900"/>
              <a:buChar char="▪"/>
            </a:pPr>
            <a:r>
              <a:rPr lang="en-US" sz="1900"/>
              <a:t>Ben Poulter (NASA)         Clement Albergel (ESA)</a:t>
            </a:r>
            <a:endParaRPr sz="1900"/>
          </a:p>
          <a:p>
            <a:pPr indent="-349250" lvl="0" marL="457200" rtl="0" algn="l">
              <a:spcBef>
                <a:spcPts val="0"/>
              </a:spcBef>
              <a:spcAft>
                <a:spcPts val="0"/>
              </a:spcAft>
              <a:buSzPts val="1900"/>
              <a:buChar char="❖"/>
            </a:pPr>
            <a:r>
              <a:rPr lang="en-US" sz="1900"/>
              <a:t>LSI-VC GFOI: </a:t>
            </a:r>
            <a:endParaRPr sz="1900"/>
          </a:p>
          <a:p>
            <a:pPr indent="-349250" lvl="1" marL="914400" rtl="0" algn="l">
              <a:spcBef>
                <a:spcPts val="0"/>
              </a:spcBef>
              <a:spcAft>
                <a:spcPts val="0"/>
              </a:spcAft>
              <a:buSzPts val="1900"/>
              <a:buChar char="▪"/>
            </a:pPr>
            <a:r>
              <a:rPr lang="en-US" sz="1900"/>
              <a:t>Osamu Ochiai (JAXA)      Stephen Ward (JAXA)</a:t>
            </a:r>
            <a:endParaRPr sz="1900"/>
          </a:p>
          <a:p>
            <a:pPr indent="-349250" lvl="0" marL="457200" rtl="0" algn="l">
              <a:spcBef>
                <a:spcPts val="0"/>
              </a:spcBef>
              <a:spcAft>
                <a:spcPts val="0"/>
              </a:spcAft>
              <a:buSzPts val="1900"/>
              <a:buChar char="❖"/>
            </a:pPr>
            <a:r>
              <a:rPr lang="en-US" sz="1900"/>
              <a:t>LSI-VC GEOGLAM: </a:t>
            </a:r>
            <a:endParaRPr sz="1900"/>
          </a:p>
          <a:p>
            <a:pPr indent="-349250" lvl="1" marL="914400" rtl="0" algn="l">
              <a:spcBef>
                <a:spcPts val="0"/>
              </a:spcBef>
              <a:spcAft>
                <a:spcPts val="0"/>
              </a:spcAft>
              <a:buSzPts val="1900"/>
              <a:buChar char="▪"/>
            </a:pPr>
            <a:r>
              <a:rPr lang="en-US" sz="1900"/>
              <a:t>Sven Gilliams (GEOGLAM)       Alyssa Whitcraft (GEOGLAM) </a:t>
            </a:r>
            <a:endParaRPr sz="1900"/>
          </a:p>
          <a:p>
            <a:pPr indent="0" lvl="0" marL="457200" rtl="0" algn="l">
              <a:spcBef>
                <a:spcPts val="1000"/>
              </a:spcBef>
              <a:spcAft>
                <a:spcPts val="0"/>
              </a:spcAft>
              <a:buNone/>
            </a:pPr>
            <a:r>
              <a:t/>
            </a:r>
            <a:endParaRPr sz="1900"/>
          </a:p>
        </p:txBody>
      </p:sp>
      <p:pic>
        <p:nvPicPr>
          <p:cNvPr id="172" name="Google Shape;172;g34b62aeeddc_0_142"/>
          <p:cNvPicPr preferRelativeResize="0"/>
          <p:nvPr/>
        </p:nvPicPr>
        <p:blipFill>
          <a:blip r:embed="rId3">
            <a:alphaModFix/>
          </a:blip>
          <a:stretch>
            <a:fillRect/>
          </a:stretch>
        </p:blipFill>
        <p:spPr>
          <a:xfrm>
            <a:off x="3925975" y="4585700"/>
            <a:ext cx="218025" cy="218025"/>
          </a:xfrm>
          <a:prstGeom prst="rect">
            <a:avLst/>
          </a:prstGeom>
          <a:noFill/>
          <a:ln>
            <a:noFill/>
          </a:ln>
        </p:spPr>
      </p:pic>
      <p:pic>
        <p:nvPicPr>
          <p:cNvPr id="173" name="Google Shape;173;g34b62aeeddc_0_142"/>
          <p:cNvPicPr preferRelativeResize="0"/>
          <p:nvPr/>
        </p:nvPicPr>
        <p:blipFill>
          <a:blip r:embed="rId3">
            <a:alphaModFix/>
          </a:blip>
          <a:stretch>
            <a:fillRect/>
          </a:stretch>
        </p:blipFill>
        <p:spPr>
          <a:xfrm>
            <a:off x="7354975" y="4585700"/>
            <a:ext cx="218025" cy="218025"/>
          </a:xfrm>
          <a:prstGeom prst="rect">
            <a:avLst/>
          </a:prstGeom>
          <a:noFill/>
          <a:ln>
            <a:noFill/>
          </a:ln>
        </p:spPr>
      </p:pic>
      <p:pic>
        <p:nvPicPr>
          <p:cNvPr id="174" name="Google Shape;174;g34b62aeeddc_0_142"/>
          <p:cNvPicPr preferRelativeResize="0"/>
          <p:nvPr/>
        </p:nvPicPr>
        <p:blipFill>
          <a:blip r:embed="rId3">
            <a:alphaModFix/>
          </a:blip>
          <a:stretch>
            <a:fillRect/>
          </a:stretch>
        </p:blipFill>
        <p:spPr>
          <a:xfrm>
            <a:off x="4078375" y="5195300"/>
            <a:ext cx="218025" cy="218025"/>
          </a:xfrm>
          <a:prstGeom prst="rect">
            <a:avLst/>
          </a:prstGeom>
          <a:noFill/>
          <a:ln>
            <a:noFill/>
          </a:ln>
        </p:spPr>
      </p:pic>
      <p:pic>
        <p:nvPicPr>
          <p:cNvPr id="175" name="Google Shape;175;g34b62aeeddc_0_142"/>
          <p:cNvPicPr preferRelativeResize="0"/>
          <p:nvPr/>
        </p:nvPicPr>
        <p:blipFill>
          <a:blip r:embed="rId3">
            <a:alphaModFix/>
          </a:blip>
          <a:stretch>
            <a:fillRect/>
          </a:stretch>
        </p:blipFill>
        <p:spPr>
          <a:xfrm>
            <a:off x="7126375" y="5195300"/>
            <a:ext cx="218025" cy="218025"/>
          </a:xfrm>
          <a:prstGeom prst="rect">
            <a:avLst/>
          </a:prstGeom>
          <a:noFill/>
          <a:ln>
            <a:noFill/>
          </a:ln>
        </p:spPr>
      </p:pic>
      <p:pic>
        <p:nvPicPr>
          <p:cNvPr id="176" name="Google Shape;176;g34b62aeeddc_0_142"/>
          <p:cNvPicPr preferRelativeResize="0"/>
          <p:nvPr/>
        </p:nvPicPr>
        <p:blipFill>
          <a:blip r:embed="rId3">
            <a:alphaModFix/>
          </a:blip>
          <a:stretch>
            <a:fillRect/>
          </a:stretch>
        </p:blipFill>
        <p:spPr>
          <a:xfrm>
            <a:off x="4687975" y="5881100"/>
            <a:ext cx="218025" cy="218025"/>
          </a:xfrm>
          <a:prstGeom prst="rect">
            <a:avLst/>
          </a:prstGeom>
          <a:noFill/>
          <a:ln>
            <a:noFill/>
          </a:ln>
        </p:spPr>
      </p:pic>
      <p:pic>
        <p:nvPicPr>
          <p:cNvPr id="177" name="Google Shape;177;g34b62aeeddc_0_142"/>
          <p:cNvPicPr preferRelativeResize="0"/>
          <p:nvPr/>
        </p:nvPicPr>
        <p:blipFill>
          <a:blip r:embed="rId3">
            <a:alphaModFix/>
          </a:blip>
          <a:stretch>
            <a:fillRect/>
          </a:stretch>
        </p:blipFill>
        <p:spPr>
          <a:xfrm>
            <a:off x="8574175" y="5881100"/>
            <a:ext cx="218025" cy="218025"/>
          </a:xfrm>
          <a:prstGeom prst="rect">
            <a:avLst/>
          </a:prstGeom>
          <a:noFill/>
          <a:ln>
            <a:noFill/>
          </a:ln>
        </p:spPr>
      </p:pic>
      <p:sp>
        <p:nvSpPr>
          <p:cNvPr id="178" name="Google Shape;178;g34b62aeeddc_0_142"/>
          <p:cNvSpPr txBox="1"/>
          <p:nvPr/>
        </p:nvSpPr>
        <p:spPr>
          <a:xfrm>
            <a:off x="10474475" y="5946725"/>
            <a:ext cx="1390800" cy="3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t>Confirmed</a:t>
            </a:r>
            <a:endParaRPr sz="1600"/>
          </a:p>
        </p:txBody>
      </p:sp>
      <p:pic>
        <p:nvPicPr>
          <p:cNvPr id="179" name="Google Shape;179;g34b62aeeddc_0_142"/>
          <p:cNvPicPr preferRelativeResize="0"/>
          <p:nvPr/>
        </p:nvPicPr>
        <p:blipFill>
          <a:blip r:embed="rId3">
            <a:alphaModFix/>
          </a:blip>
          <a:stretch>
            <a:fillRect/>
          </a:stretch>
        </p:blipFill>
        <p:spPr>
          <a:xfrm>
            <a:off x="10250575" y="6033500"/>
            <a:ext cx="218025" cy="218025"/>
          </a:xfrm>
          <a:prstGeom prst="rect">
            <a:avLst/>
          </a:prstGeom>
          <a:noFill/>
          <a:ln>
            <a:noFill/>
          </a:ln>
        </p:spPr>
      </p:pic>
      <p:sp>
        <p:nvSpPr>
          <p:cNvPr id="180" name="Google Shape;180;g34b62aeeddc_0_142"/>
          <p:cNvSpPr/>
          <p:nvPr/>
        </p:nvSpPr>
        <p:spPr>
          <a:xfrm>
            <a:off x="109500" y="1124750"/>
            <a:ext cx="11705400" cy="5279400"/>
          </a:xfrm>
          <a:prstGeom prst="rect">
            <a:avLst/>
          </a:prstGeom>
          <a:solidFill>
            <a:srgbClr val="FFFFFF">
              <a:alpha val="8418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1" name="Google Shape;181;g34b62aeeddc_0_142"/>
          <p:cNvPicPr preferRelativeResize="0"/>
          <p:nvPr/>
        </p:nvPicPr>
        <p:blipFill>
          <a:blip r:embed="rId4">
            <a:alphaModFix/>
          </a:blip>
          <a:stretch>
            <a:fillRect/>
          </a:stretch>
        </p:blipFill>
        <p:spPr>
          <a:xfrm>
            <a:off x="485775" y="2209800"/>
            <a:ext cx="11220450" cy="2438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2"/>
          <p:cNvSpPr txBox="1"/>
          <p:nvPr>
            <p:ph idx="1" type="body"/>
          </p:nvPr>
        </p:nvSpPr>
        <p:spPr>
          <a:xfrm>
            <a:off x="0" y="1056640"/>
            <a:ext cx="12192000" cy="5521726"/>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rPr lang="en-US" sz="1800"/>
              <a:t>Individual actions traceable to the CEOS AFOLU Roadmap are successfully on a path to support…</a:t>
            </a:r>
            <a:endParaRPr sz="2600"/>
          </a:p>
          <a:p>
            <a:pPr indent="-393700" lvl="0" marL="457200" marR="0" rtl="0" algn="l">
              <a:lnSpc>
                <a:spcPct val="115000"/>
              </a:lnSpc>
              <a:spcBef>
                <a:spcPts val="1000"/>
              </a:spcBef>
              <a:spcAft>
                <a:spcPts val="0"/>
              </a:spcAft>
              <a:buClr>
                <a:schemeClr val="dk1"/>
              </a:buClr>
              <a:buSzPts val="2600"/>
              <a:buFont typeface="Montserrat"/>
              <a:buChar char="❖"/>
            </a:pPr>
            <a:r>
              <a:rPr lang="en-US" sz="1600"/>
              <a:t>1-3 year goals</a:t>
            </a:r>
            <a:endParaRPr sz="2600"/>
          </a:p>
          <a:p>
            <a:pPr indent="-368300" lvl="1" marL="914400" rtl="0" algn="l">
              <a:lnSpc>
                <a:spcPct val="115000"/>
              </a:lnSpc>
              <a:spcBef>
                <a:spcPts val="500"/>
              </a:spcBef>
              <a:spcAft>
                <a:spcPts val="0"/>
              </a:spcAft>
              <a:buSzPts val="2200"/>
              <a:buChar char="▪"/>
            </a:pPr>
            <a:r>
              <a:rPr lang="en-US" sz="1600"/>
              <a:t>Iterate on Actions, </a:t>
            </a:r>
            <a:r>
              <a:rPr b="1" i="1" lang="en-US" sz="1600"/>
              <a:t>compensate for leadership/turnover </a:t>
            </a:r>
            <a:r>
              <a:rPr lang="en-US" sz="1600"/>
              <a:t>and associated activities</a:t>
            </a:r>
            <a:endParaRPr sz="2200"/>
          </a:p>
          <a:p>
            <a:pPr indent="-368300" lvl="1" marL="914400" rtl="0" algn="l">
              <a:lnSpc>
                <a:spcPct val="115000"/>
              </a:lnSpc>
              <a:spcBef>
                <a:spcPts val="500"/>
              </a:spcBef>
              <a:spcAft>
                <a:spcPts val="0"/>
              </a:spcAft>
              <a:buSzPts val="2200"/>
              <a:buChar char="▪"/>
            </a:pPr>
            <a:r>
              <a:rPr lang="en-US" sz="1600"/>
              <a:t>Support CEOS Aquatic Roadmap to identify synergies</a:t>
            </a:r>
            <a:endParaRPr sz="2200"/>
          </a:p>
          <a:p>
            <a:pPr indent="-368300" lvl="1" marL="914400" rtl="0" algn="l">
              <a:lnSpc>
                <a:spcPct val="115000"/>
              </a:lnSpc>
              <a:spcBef>
                <a:spcPts val="500"/>
              </a:spcBef>
              <a:spcAft>
                <a:spcPts val="0"/>
              </a:spcAft>
              <a:buSzPts val="2200"/>
              <a:buChar char="▪"/>
            </a:pPr>
            <a:r>
              <a:rPr lang="en-US" sz="1600"/>
              <a:t>Consider Version 2.0, similar to success of GHG Roadmap V2.0</a:t>
            </a:r>
            <a:endParaRPr sz="2200"/>
          </a:p>
          <a:p>
            <a:pPr indent="-393700" lvl="0" marL="457200" marR="0" rtl="0" algn="l">
              <a:lnSpc>
                <a:spcPct val="115000"/>
              </a:lnSpc>
              <a:spcBef>
                <a:spcPts val="1000"/>
              </a:spcBef>
              <a:spcAft>
                <a:spcPts val="0"/>
              </a:spcAft>
              <a:buClr>
                <a:schemeClr val="dk1"/>
              </a:buClr>
              <a:buSzPts val="2600"/>
              <a:buFont typeface="Montserrat"/>
              <a:buChar char="❖"/>
            </a:pPr>
            <a:r>
              <a:rPr lang="en-US" sz="1600"/>
              <a:t>5+ year goals</a:t>
            </a:r>
            <a:endParaRPr sz="2600"/>
          </a:p>
          <a:p>
            <a:pPr indent="-368300" lvl="1" marL="914400" rtl="0" algn="l">
              <a:lnSpc>
                <a:spcPct val="115000"/>
              </a:lnSpc>
              <a:spcBef>
                <a:spcPts val="500"/>
              </a:spcBef>
              <a:spcAft>
                <a:spcPts val="0"/>
              </a:spcAft>
              <a:buSzPts val="2200"/>
              <a:buChar char="▪"/>
            </a:pPr>
            <a:r>
              <a:rPr lang="en-US" sz="1600"/>
              <a:t>Enable Earth Observations to support successes for</a:t>
            </a:r>
            <a:endParaRPr sz="2200"/>
          </a:p>
          <a:p>
            <a:pPr indent="-342900" lvl="2" marL="1371600" rtl="0" algn="l">
              <a:lnSpc>
                <a:spcPct val="115000"/>
              </a:lnSpc>
              <a:spcBef>
                <a:spcPts val="500"/>
              </a:spcBef>
              <a:spcAft>
                <a:spcPts val="0"/>
              </a:spcAft>
              <a:buSzPts val="1800"/>
              <a:buChar char="o"/>
            </a:pPr>
            <a:r>
              <a:rPr lang="en-US" sz="1600"/>
              <a:t>2</a:t>
            </a:r>
            <a:r>
              <a:rPr baseline="30000" lang="en-US" sz="1600"/>
              <a:t>nd</a:t>
            </a:r>
            <a:r>
              <a:rPr lang="en-US" sz="1600"/>
              <a:t> UNFCCC Global Stocktake</a:t>
            </a:r>
            <a:endParaRPr sz="1600"/>
          </a:p>
          <a:p>
            <a:pPr indent="-342900" lvl="2" marL="1371600" rtl="0" algn="l">
              <a:lnSpc>
                <a:spcPct val="115000"/>
              </a:lnSpc>
              <a:spcBef>
                <a:spcPts val="500"/>
              </a:spcBef>
              <a:spcAft>
                <a:spcPts val="0"/>
              </a:spcAft>
              <a:buSzPts val="1800"/>
              <a:buChar char="o"/>
            </a:pPr>
            <a:r>
              <a:rPr lang="en-US" sz="1600"/>
              <a:t>7</a:t>
            </a:r>
            <a:r>
              <a:rPr baseline="30000" lang="en-US" sz="1600"/>
              <a:t>th</a:t>
            </a:r>
            <a:r>
              <a:rPr lang="en-US" sz="1600"/>
              <a:t> IPCC Assessment Report</a:t>
            </a:r>
            <a:endParaRPr sz="1800"/>
          </a:p>
          <a:p>
            <a:pPr indent="-342900" lvl="2" marL="1371600" rtl="0" algn="l">
              <a:lnSpc>
                <a:spcPct val="115000"/>
              </a:lnSpc>
              <a:spcBef>
                <a:spcPts val="500"/>
              </a:spcBef>
              <a:spcAft>
                <a:spcPts val="0"/>
              </a:spcAft>
              <a:buSzPts val="1800"/>
              <a:buChar char="o"/>
            </a:pPr>
            <a:r>
              <a:rPr lang="en-US" sz="1600"/>
              <a:t>WMO Global Greenhouse Gas Watch</a:t>
            </a:r>
            <a:endParaRPr sz="1800"/>
          </a:p>
          <a:p>
            <a:pPr indent="0" lvl="0" marL="50800" rtl="0" algn="l">
              <a:lnSpc>
                <a:spcPct val="115000"/>
              </a:lnSpc>
              <a:spcBef>
                <a:spcPts val="1000"/>
              </a:spcBef>
              <a:spcAft>
                <a:spcPts val="0"/>
              </a:spcAft>
              <a:buSzPts val="2800"/>
              <a:buNone/>
            </a:pPr>
            <a:r>
              <a:rPr lang="en-US" sz="1600"/>
              <a:t>Partners recognize the value of leveraging their work with the CEOS AFOLU Roadmap</a:t>
            </a:r>
            <a:endParaRPr sz="2600"/>
          </a:p>
          <a:p>
            <a:pPr indent="0" lvl="0" marL="50800" rtl="0" algn="l">
              <a:lnSpc>
                <a:spcPct val="115000"/>
              </a:lnSpc>
              <a:spcBef>
                <a:spcPts val="1000"/>
              </a:spcBef>
              <a:spcAft>
                <a:spcPts val="0"/>
              </a:spcAft>
              <a:buSzPts val="2800"/>
              <a:buNone/>
            </a:pPr>
            <a:r>
              <a:rPr lang="en-US" sz="1600"/>
              <a:t>CEOS AFOLU provides high visibility for Agencies &amp; synergies with GHG and Aquatic Roadmaps</a:t>
            </a:r>
            <a:endParaRPr sz="2600"/>
          </a:p>
        </p:txBody>
      </p:sp>
      <p:sp>
        <p:nvSpPr>
          <p:cNvPr id="187" name="Google Shape;187;p2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700"/>
              <a:t>Future of CEOS AFOLU Actions</a:t>
            </a:r>
            <a:endParaRPr sz="3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34b62aeeddc_0_166"/>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Char char="❖"/>
            </a:pPr>
            <a:r>
              <a:rPr lang="en-US"/>
              <a:t>Need a new Terms of Reference?</a:t>
            </a:r>
            <a:endParaRPr/>
          </a:p>
          <a:p>
            <a:pPr indent="-406400" lvl="0" marL="457200" rtl="0" algn="l">
              <a:spcBef>
                <a:spcPts val="0"/>
              </a:spcBef>
              <a:spcAft>
                <a:spcPts val="0"/>
              </a:spcAft>
              <a:buSzPts val="2800"/>
              <a:buChar char="❖"/>
            </a:pPr>
            <a:r>
              <a:rPr lang="en-US"/>
              <a:t>Name of the subgroup?</a:t>
            </a:r>
            <a:endParaRPr/>
          </a:p>
          <a:p>
            <a:pPr indent="-406400" lvl="0" marL="457200" rtl="0" algn="l">
              <a:spcBef>
                <a:spcPts val="0"/>
              </a:spcBef>
              <a:spcAft>
                <a:spcPts val="0"/>
              </a:spcAft>
              <a:buSzPts val="2800"/>
              <a:buChar char="❖"/>
            </a:pPr>
            <a:r>
              <a:rPr lang="en-US"/>
              <a:t>Active management / tracking of actions</a:t>
            </a:r>
            <a:endParaRPr/>
          </a:p>
          <a:p>
            <a:pPr indent="-406400" lvl="0" marL="457200" rtl="0" algn="l">
              <a:spcBef>
                <a:spcPts val="0"/>
              </a:spcBef>
              <a:spcAft>
                <a:spcPts val="0"/>
              </a:spcAft>
              <a:buSzPts val="2800"/>
              <a:buChar char="❖"/>
            </a:pPr>
            <a:r>
              <a:rPr lang="en-US"/>
              <a:t>Increase structure / clarity / synoptic overview</a:t>
            </a:r>
            <a:endParaRPr/>
          </a:p>
          <a:p>
            <a:pPr indent="-381000" lvl="1" marL="914400" rtl="0" algn="l">
              <a:spcBef>
                <a:spcPts val="0"/>
              </a:spcBef>
              <a:spcAft>
                <a:spcPts val="0"/>
              </a:spcAft>
              <a:buSzPts val="2400"/>
              <a:buChar char="▪"/>
            </a:pPr>
            <a:r>
              <a:rPr lang="en-US"/>
              <a:t>is that the actions table? unhelpfully complex?</a:t>
            </a:r>
            <a:endParaRPr/>
          </a:p>
        </p:txBody>
      </p:sp>
      <p:sp>
        <p:nvSpPr>
          <p:cNvPr id="193" name="Google Shape;193;g34b62aeeddc_0_166"/>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Forest &amp; Biomass subgroup</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34b62aeeddc_0_162"/>
          <p:cNvSpPr txBox="1"/>
          <p:nvPr>
            <p:ph type="title"/>
          </p:nvPr>
        </p:nvSpPr>
        <p:spPr>
          <a:xfrm>
            <a:off x="176047" y="175938"/>
            <a:ext cx="6157200" cy="3972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5500"/>
              <a:t>AFOLU Roadmap Status Update from SIT-40</a:t>
            </a:r>
            <a:endParaRPr sz="55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8"/>
          <p:cNvPicPr preferRelativeResize="0"/>
          <p:nvPr/>
        </p:nvPicPr>
        <p:blipFill rotWithShape="1">
          <a:blip r:embed="rId3">
            <a:alphaModFix amt="20000"/>
          </a:blip>
          <a:srcRect b="40180" l="0" r="0" t="25024"/>
          <a:stretch/>
        </p:blipFill>
        <p:spPr>
          <a:xfrm>
            <a:off x="0" y="1023581"/>
            <a:ext cx="12192000" cy="5486402"/>
          </a:xfrm>
          <a:prstGeom prst="rect">
            <a:avLst/>
          </a:prstGeom>
          <a:noFill/>
          <a:ln>
            <a:noFill/>
          </a:ln>
        </p:spPr>
      </p:pic>
      <p:sp>
        <p:nvSpPr>
          <p:cNvPr id="204" name="Google Shape;204;p8"/>
          <p:cNvSpPr txBox="1"/>
          <p:nvPr>
            <p:ph idx="1" type="body"/>
          </p:nvPr>
        </p:nvSpPr>
        <p:spPr>
          <a:xfrm>
            <a:off x="0" y="1396219"/>
            <a:ext cx="12192000" cy="5398800"/>
          </a:xfrm>
          <a:prstGeom prst="rect">
            <a:avLst/>
          </a:prstGeom>
          <a:noFill/>
          <a:ln>
            <a:noFill/>
          </a:ln>
        </p:spPr>
        <p:txBody>
          <a:bodyPr anchorCtr="0" anchor="t" bIns="45700" lIns="91425" spcFirstLastPara="1" rIns="91425" wrap="square" tIns="45700">
            <a:noAutofit/>
          </a:bodyPr>
          <a:lstStyle/>
          <a:p>
            <a:pPr indent="-349250" lvl="0" marL="457200" marR="0" rtl="0" algn="l">
              <a:lnSpc>
                <a:spcPct val="100000"/>
              </a:lnSpc>
              <a:spcBef>
                <a:spcPts val="1000"/>
              </a:spcBef>
              <a:spcAft>
                <a:spcPts val="0"/>
              </a:spcAft>
              <a:buClr>
                <a:schemeClr val="dk1"/>
              </a:buClr>
              <a:buSzPts val="1900"/>
              <a:buChar char="❖"/>
            </a:pPr>
            <a:r>
              <a:rPr b="1" lang="en-US" sz="1900"/>
              <a:t>Regular coordination meetings between NASA, ESA, JAXA</a:t>
            </a:r>
            <a:endParaRPr b="1" sz="1900"/>
          </a:p>
          <a:p>
            <a:pPr indent="-349250" lvl="0" marL="457200" marR="0" rtl="0" algn="l">
              <a:lnSpc>
                <a:spcPct val="100000"/>
              </a:lnSpc>
              <a:spcBef>
                <a:spcPts val="1000"/>
              </a:spcBef>
              <a:spcAft>
                <a:spcPts val="0"/>
              </a:spcAft>
              <a:buClr>
                <a:schemeClr val="dk1"/>
              </a:buClr>
              <a:buSzPts val="1900"/>
              <a:buFont typeface="Montserrat"/>
              <a:buChar char="❖"/>
            </a:pPr>
            <a:r>
              <a:rPr lang="en-US" sz="1900">
                <a:latin typeface="Montserrat"/>
                <a:ea typeface="Montserrat"/>
                <a:cs typeface="Montserrat"/>
                <a:sym typeface="Montserrat"/>
              </a:rPr>
              <a:t>Around </a:t>
            </a:r>
            <a:r>
              <a:rPr b="1" lang="en-US" sz="1900"/>
              <a:t>40 actions</a:t>
            </a:r>
            <a:r>
              <a:rPr lang="en-US" sz="1900">
                <a:latin typeface="Montserrat"/>
                <a:ea typeface="Montserrat"/>
                <a:cs typeface="Montserrat"/>
                <a:sym typeface="Montserrat"/>
              </a:rPr>
              <a:t> have been defined, with co-leads assigned, and milestones listed</a:t>
            </a:r>
            <a:endParaRPr sz="1900"/>
          </a:p>
          <a:p>
            <a:pPr indent="-349250" lvl="1" marL="742950" rtl="0" algn="l">
              <a:lnSpc>
                <a:spcPct val="115000"/>
              </a:lnSpc>
              <a:spcBef>
                <a:spcPts val="500"/>
              </a:spcBef>
              <a:spcAft>
                <a:spcPts val="0"/>
              </a:spcAft>
              <a:buSzPts val="1900"/>
              <a:buChar char="▪"/>
            </a:pPr>
            <a:r>
              <a:rPr i="0" lang="en-US" sz="1900" u="none" strike="noStrike">
                <a:solidFill>
                  <a:srgbClr val="000000"/>
                </a:solidFill>
                <a:latin typeface="Montserrat"/>
                <a:ea typeface="Montserrat"/>
                <a:cs typeface="Montserrat"/>
                <a:sym typeface="Montserrat"/>
              </a:rPr>
              <a:t>1.2: Explore harmonization and integration activities that generate temporal continuity and provide complete and consistent spatial coverage of Activity Data and biomass estimates.</a:t>
            </a:r>
            <a:endParaRPr sz="1900"/>
          </a:p>
          <a:p>
            <a:pPr indent="-349250" lvl="1" marL="742950" rtl="0" algn="l">
              <a:lnSpc>
                <a:spcPct val="115000"/>
              </a:lnSpc>
              <a:spcBef>
                <a:spcPts val="500"/>
              </a:spcBef>
              <a:spcAft>
                <a:spcPts val="0"/>
              </a:spcAft>
              <a:buSzPts val="1900"/>
              <a:buChar char="▪"/>
            </a:pPr>
            <a:r>
              <a:rPr lang="en-US" sz="1900">
                <a:solidFill>
                  <a:srgbClr val="000000"/>
                </a:solidFill>
                <a:latin typeface="Montserrat"/>
                <a:ea typeface="Montserrat"/>
                <a:cs typeface="Montserrat"/>
                <a:sym typeface="Montserrat"/>
              </a:rPr>
              <a:t>2.2: </a:t>
            </a:r>
            <a:r>
              <a:rPr i="0" lang="en-US" sz="1900" u="none" strike="noStrike">
                <a:solidFill>
                  <a:srgbClr val="000000"/>
                </a:solidFill>
                <a:latin typeface="Montserrat"/>
                <a:ea typeface="Montserrat"/>
                <a:cs typeface="Montserrat"/>
                <a:sym typeface="Montserrat"/>
              </a:rPr>
              <a:t>Coordination with IPCC TFI: Establish agreed IPCC-consistent land cover definitions based on satellite data with other actors. Explore possibility of a systematic and comprehensive approach to submission of CEOS agency datasets to the IPCC Emission Factors Database.</a:t>
            </a:r>
            <a:endParaRPr sz="1900">
              <a:solidFill>
                <a:srgbClr val="000000"/>
              </a:solidFill>
              <a:latin typeface="Montserrat"/>
              <a:ea typeface="Montserrat"/>
              <a:cs typeface="Montserrat"/>
              <a:sym typeface="Montserrat"/>
            </a:endParaRPr>
          </a:p>
          <a:p>
            <a:pPr indent="-349250" lvl="1" marL="742950" rtl="0" algn="l">
              <a:lnSpc>
                <a:spcPct val="115000"/>
              </a:lnSpc>
              <a:spcBef>
                <a:spcPts val="500"/>
              </a:spcBef>
              <a:spcAft>
                <a:spcPts val="0"/>
              </a:spcAft>
              <a:buSzPts val="1900"/>
              <a:buChar char="▪"/>
            </a:pPr>
            <a:r>
              <a:rPr lang="en-US" sz="1900">
                <a:solidFill>
                  <a:srgbClr val="000000"/>
                </a:solidFill>
                <a:latin typeface="Montserrat"/>
                <a:ea typeface="Montserrat"/>
                <a:cs typeface="Montserrat"/>
                <a:sym typeface="Montserrat"/>
              </a:rPr>
              <a:t>3.3 </a:t>
            </a:r>
            <a:r>
              <a:rPr i="0" lang="en-US" sz="1900" u="none" strike="noStrike">
                <a:solidFill>
                  <a:srgbClr val="000000"/>
                </a:solidFill>
                <a:latin typeface="Montserrat"/>
                <a:ea typeface="Montserrat"/>
                <a:cs typeface="Montserrat"/>
                <a:sym typeface="Montserrat"/>
              </a:rPr>
              <a:t>Support NFI teams and review experts accessing independent estimates derived from EO in the context of Enhanced Transparency Framework</a:t>
            </a:r>
            <a:endParaRPr sz="1900"/>
          </a:p>
          <a:p>
            <a:pPr indent="-349250" lvl="1" marL="742950" rtl="0" algn="l">
              <a:lnSpc>
                <a:spcPct val="115000"/>
              </a:lnSpc>
              <a:spcBef>
                <a:spcPts val="500"/>
              </a:spcBef>
              <a:spcAft>
                <a:spcPts val="0"/>
              </a:spcAft>
              <a:buSzPts val="1900"/>
              <a:buChar char="▪"/>
            </a:pPr>
            <a:r>
              <a:rPr lang="en-US" sz="1900">
                <a:solidFill>
                  <a:srgbClr val="000000"/>
                </a:solidFill>
                <a:latin typeface="Montserrat"/>
                <a:ea typeface="Montserrat"/>
                <a:cs typeface="Montserrat"/>
                <a:sym typeface="Montserrat"/>
              </a:rPr>
              <a:t>4.1: </a:t>
            </a:r>
            <a:r>
              <a:rPr i="0" lang="en-US" sz="1900" u="none" strike="noStrike">
                <a:solidFill>
                  <a:srgbClr val="000000"/>
                </a:solidFill>
                <a:latin typeface="Montserrat"/>
                <a:ea typeface="Montserrat"/>
                <a:cs typeface="Montserrat"/>
                <a:sym typeface="Montserrat"/>
              </a:rPr>
              <a:t>Develop guidance and datasets to support the consistent comparison and assessment of bottom-up and top-down methodologies with national GHG inventories.</a:t>
            </a:r>
            <a:endParaRPr i="0" sz="1900" u="none" strike="noStrike">
              <a:solidFill>
                <a:srgbClr val="000000"/>
              </a:solidFill>
              <a:latin typeface="Montserrat"/>
              <a:ea typeface="Montserrat"/>
              <a:cs typeface="Montserrat"/>
              <a:sym typeface="Montserrat"/>
            </a:endParaRPr>
          </a:p>
          <a:p>
            <a:pPr indent="-349250" lvl="1" marL="742950" rtl="0" algn="l">
              <a:lnSpc>
                <a:spcPct val="115000"/>
              </a:lnSpc>
              <a:spcBef>
                <a:spcPts val="500"/>
              </a:spcBef>
              <a:spcAft>
                <a:spcPts val="0"/>
              </a:spcAft>
              <a:buSzPts val="1900"/>
              <a:buChar char="▪"/>
            </a:pPr>
            <a:r>
              <a:rPr lang="en-US" sz="1900">
                <a:solidFill>
                  <a:srgbClr val="000000"/>
                </a:solidFill>
                <a:latin typeface="Montserrat"/>
                <a:ea typeface="Montserrat"/>
                <a:cs typeface="Montserrat"/>
                <a:sym typeface="Montserrat"/>
              </a:rPr>
              <a:t>5.5: </a:t>
            </a:r>
            <a:r>
              <a:rPr i="0" lang="en-US" sz="1900" u="none" strike="noStrike">
                <a:solidFill>
                  <a:srgbClr val="000000"/>
                </a:solidFill>
                <a:latin typeface="Montserrat"/>
                <a:ea typeface="Montserrat"/>
                <a:cs typeface="Montserrat"/>
                <a:sym typeface="Montserrat"/>
              </a:rPr>
              <a:t>Establish closer collaboration with the Ramsar Convention Secretariat and Scientific and Technical Review Panel (STRP).</a:t>
            </a:r>
            <a:endParaRPr sz="1900">
              <a:latin typeface="Montserrat"/>
              <a:ea typeface="Montserrat"/>
              <a:cs typeface="Montserrat"/>
              <a:sym typeface="Montserrat"/>
            </a:endParaRPr>
          </a:p>
        </p:txBody>
      </p:sp>
      <p:sp>
        <p:nvSpPr>
          <p:cNvPr id="205" name="Google Shape;205;p8"/>
          <p:cNvSpPr txBox="1"/>
          <p:nvPr>
            <p:ph type="title"/>
          </p:nvPr>
        </p:nvSpPr>
        <p:spPr>
          <a:xfrm>
            <a:off x="0" y="54496"/>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300"/>
              <a:t>Development and implementation of AFOLU Actions</a:t>
            </a:r>
            <a:endParaRPr sz="39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