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5"/>
  </p:notesMasterIdLst>
  <p:sldIdLst>
    <p:sldId id="292" r:id="rId2"/>
    <p:sldId id="295" r:id="rId3"/>
    <p:sldId id="299" r:id="rId4"/>
    <p:sldId id="257" r:id="rId5"/>
    <p:sldId id="258" r:id="rId6"/>
    <p:sldId id="301" r:id="rId7"/>
    <p:sldId id="259" r:id="rId8"/>
    <p:sldId id="303" r:id="rId9"/>
    <p:sldId id="316" r:id="rId10"/>
    <p:sldId id="317" r:id="rId11"/>
    <p:sldId id="307" r:id="rId12"/>
    <p:sldId id="304" r:id="rId13"/>
    <p:sldId id="318" r:id="rId14"/>
    <p:sldId id="305" r:id="rId15"/>
    <p:sldId id="319" r:id="rId16"/>
    <p:sldId id="310" r:id="rId17"/>
    <p:sldId id="309" r:id="rId18"/>
    <p:sldId id="311" r:id="rId19"/>
    <p:sldId id="312" r:id="rId20"/>
    <p:sldId id="313" r:id="rId21"/>
    <p:sldId id="314" r:id="rId22"/>
    <p:sldId id="315" r:id="rId23"/>
    <p:sldId id="300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sW1nJxyYno1VV+DwwKD7U5smx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2026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EC3FA265-066F-C4C9-6BD8-6F83267D4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FB7C5696-5B0E-C0F5-423B-A8873A3A94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E3AA174B-3665-3ADD-69D4-F63653ED0E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0749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F540A76A-AD38-26C3-8488-37919B922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0F61477B-CD96-F75B-9182-9A879E3684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53316157-71B3-4F55-E870-E6D485E0C9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7745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C8888E60-2F36-9FCB-4293-18923E3C0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B3E273B6-B411-CB93-3F74-AFDCA8AD46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3887D701-D9DE-BFAC-0C6E-BA9921F8D8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415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CEF9BCA6-FD8D-1188-DB4E-45060A299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4272F4E1-1615-6C3D-2E31-FF7669EAE2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A73A213A-2277-6761-C56F-B7A6977A36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8285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B3093C7E-4767-6390-0022-BBA2E5808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2CE998A6-C69B-010D-501F-0E82A8345A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FBBC6318-5CE6-6A15-714B-B38DCCBA63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4284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ED09BCB4-94D4-1A67-B85F-17B9CA40B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ABA75A26-7E3D-F9FA-5A50-E5275AAB6F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163F4E1B-1D3A-0527-EE72-725F9CC62B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6048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EFF6556B-1DDE-2BDC-9E19-9E1327A7E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2314CAFB-E3B5-5BB7-0AF4-AF21A2EA97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FCF551EE-3C0B-62AC-55FB-5642884774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3242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C3FC3CD5-283D-5A1E-FC1B-258469484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8E4507EE-D5B2-369A-F0CE-E734F6D676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1732DF54-BB93-8069-BF30-472D6E217E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5616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344240AC-761D-2DB3-93A5-A7AE98395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2B71B147-0422-4984-0394-3E26DD8AF3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F1EC1772-4CAC-86FC-254A-343E1DA48D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9920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2BBCBA26-236E-534E-6F89-2096A2EE1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0E34875B-9764-F1A0-574C-EC7E26EEE8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CD5590F9-0258-5F69-9EC3-000103BA87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918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3970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48BB1EAD-557A-B9DA-8DC9-20F889BEA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B44D82A7-730D-A3E0-51D4-3191AECC6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192DCF9E-E292-FDF8-F852-693D55B98D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724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87074010-F361-8C06-8525-64BD71FF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DC69C2F5-6CB3-851A-646E-60AD1FCACA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03CC49C2-9950-BD01-7879-E6535E7768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2968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DF79A600-7B60-9200-F55C-09FEC9D9C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E692DD98-EE6B-0FE2-8593-5F17815D14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05BD8FB3-5BE0-AC67-60A2-BCAF64A17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5324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013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925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836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416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B9E3994F-95E8-1661-D6D1-CBD04CFD0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6A838659-63A0-1AE6-63B1-A47ACAFCEF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EB552879-7991-6650-35BB-3232D36EC5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0352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C09EAADA-8D7A-C5A2-1B37-B269F835E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>
            <a:extLst>
              <a:ext uri="{FF2B5EF4-FFF2-40B4-BE49-F238E27FC236}">
                <a16:creationId xmlns:a16="http://schemas.microsoft.com/office/drawing/2014/main" id="{FC15E569-6692-E0DD-6066-8F1B56FF04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4:notes">
            <a:extLst>
              <a:ext uri="{FF2B5EF4-FFF2-40B4-BE49-F238E27FC236}">
                <a16:creationId xmlns:a16="http://schemas.microsoft.com/office/drawing/2014/main" id="{CFAF9EB3-2A98-2BCA-F820-A02463880B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15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5036A-8AAE-2D02-FD2F-8A1651898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44" y="-2663"/>
            <a:ext cx="12196943" cy="6863746"/>
          </a:xfrm>
          <a:prstGeom prst="rect">
            <a:avLst/>
          </a:prstGeom>
        </p:spPr>
      </p:pic>
      <p:pic>
        <p:nvPicPr>
          <p:cNvPr id="3" name="Google Shape;119;p20">
            <a:extLst>
              <a:ext uri="{FF2B5EF4-FFF2-40B4-BE49-F238E27FC236}">
                <a16:creationId xmlns:a16="http://schemas.microsoft.com/office/drawing/2014/main" id="{7391328C-AD1D-DFCC-C311-6EEADACC2BE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33640" y="5267739"/>
            <a:ext cx="2699012" cy="15269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2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LSI-VC-17, 14-16 April 2025</a:t>
            </a:r>
            <a:endParaRPr sz="14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2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2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2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2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4" name="Google Shape;64;p2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2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3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/>
          <p:nvPr/>
        </p:nvSpPr>
        <p:spPr>
          <a:xfrm>
            <a:off x="7099613" y="4183214"/>
            <a:ext cx="4832943" cy="15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LSI-VC-17 </a:t>
            </a:r>
          </a:p>
          <a:p>
            <a:pPr algn="r">
              <a:lnSpc>
                <a:spcPct val="150000"/>
              </a:lnSpc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2.2</a:t>
            </a: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lnSpc>
                <a:spcPct val="150000"/>
              </a:lnSpc>
            </a:pPr>
            <a:endParaRPr lang="en-GB"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lnSpc>
                <a:spcPct val="150000"/>
              </a:lnSpc>
            </a:pPr>
            <a:r>
              <a:rPr lang="en-U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Tsukuba, Japan</a:t>
            </a: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lnSpc>
                <a:spcPct val="150000"/>
              </a:lnSpc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April 14-16, 2025</a:t>
            </a: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Shape 10">
            <a:extLst>
              <a:ext uri="{FF2B5EF4-FFF2-40B4-BE49-F238E27FC236}">
                <a16:creationId xmlns:a16="http://schemas.microsoft.com/office/drawing/2014/main" id="{6B5C047C-76D6-226A-EBA6-50F8D6783C15}"/>
              </a:ext>
            </a:extLst>
          </p:cNvPr>
          <p:cNvSpPr txBox="1">
            <a:spLocks/>
          </p:cNvSpPr>
          <p:nvPr/>
        </p:nvSpPr>
        <p:spPr>
          <a:xfrm>
            <a:off x="340923" y="385043"/>
            <a:ext cx="10049740" cy="1120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200" b="1" i="0" u="none" strike="noStrike" cap="none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AU" sz="3200" b="0" dirty="0">
                <a:solidFill>
                  <a:schemeClr val="bg1"/>
                </a:solidFill>
                <a:latin typeface=""/>
              </a:rPr>
              <a:t>CEOS-ARD for Synthetic Aperture Radar (v1.2) –</a:t>
            </a:r>
            <a:br>
              <a:rPr lang="en-AU" sz="3200" b="0" dirty="0">
                <a:solidFill>
                  <a:schemeClr val="bg1"/>
                </a:solidFill>
                <a:latin typeface=""/>
              </a:rPr>
            </a:br>
            <a:r>
              <a:rPr lang="en-AU" sz="3200" b="0" dirty="0">
                <a:solidFill>
                  <a:schemeClr val="bg1"/>
                </a:solidFill>
                <a:latin typeface=""/>
              </a:rPr>
              <a:t>Interferometric Radar [InSAR] for endorsement</a:t>
            </a:r>
            <a:endParaRPr lang="en-AU" sz="5333" dirty="0">
              <a:solidFill>
                <a:schemeClr val="bg1">
                  <a:lumMod val="75000"/>
                </a:schemeClr>
              </a:solidFill>
              <a:latin typeface=""/>
            </a:endParaRPr>
          </a:p>
        </p:txBody>
      </p:sp>
      <p:sp>
        <p:nvSpPr>
          <p:cNvPr id="2" name="Shape 10">
            <a:extLst>
              <a:ext uri="{FF2B5EF4-FFF2-40B4-BE49-F238E27FC236}">
                <a16:creationId xmlns:a16="http://schemas.microsoft.com/office/drawing/2014/main" id="{86ECCE33-3751-1CDB-B688-603E000D85A1}"/>
              </a:ext>
            </a:extLst>
          </p:cNvPr>
          <p:cNvSpPr txBox="1">
            <a:spLocks/>
          </p:cNvSpPr>
          <p:nvPr/>
        </p:nvSpPr>
        <p:spPr>
          <a:xfrm>
            <a:off x="196385" y="1580415"/>
            <a:ext cx="8253934" cy="3355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377">
              <a:defRPr sz="1800" b="0">
                <a:solidFill>
                  <a:srgbClr val="000000"/>
                </a:solidFill>
              </a:defRPr>
            </a:pPr>
            <a:r>
              <a:rPr lang="en-AU" sz="1867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A. Rosenqvist</a:t>
            </a:r>
            <a:r>
              <a:rPr lang="en-AU" sz="1867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1,3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F. Charbonneau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2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T. Tadono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3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C. Albinet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4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B. Chapman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5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     D. Small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6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 , J. Truckenbrodt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7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Z. Zhou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8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 T. Logan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9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M. Garthwaite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8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D. Bekaert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5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     V. Brancato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5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D. Dadamia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10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G. Hajdush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11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J. Kellndorfer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12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M. Lavalle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5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          F. Meyer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9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N. Miranda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4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Jayasri P.V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13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P. Pasquali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14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; M. Repse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15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                Hari Priya S.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13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G. Shiroma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5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A. Siqueira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16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; S. Staniewicz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5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                                M. Thankappan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16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F. Yuan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17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H. Zebker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18</a:t>
            </a:r>
            <a:r>
              <a:rPr lang="en-AU" sz="1867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, F. De Zan</a:t>
            </a:r>
            <a:r>
              <a:rPr lang="en-AU" sz="1867" b="0" baseline="3000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19</a:t>
            </a:r>
            <a:br>
              <a:rPr lang="en-AU" sz="1867" b="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br>
              <a:rPr lang="en-AU" sz="1867" b="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733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 – soloEO; 2 – NRCan; 3 – JAXA; 4 – ESA; 5 – NASA JPL;                      6      – 6 – U.. Zürich; 7 – DLR; 8 – CSIRO; 9 – ASF; 10 – CONAE;                                           11 – CLS; 12 – EBD; 13 – ISRO; 14 – sarmap; 15 – Sinergise; </a:t>
            </a:r>
          </a:p>
          <a:p>
            <a:pPr defTabSz="914377">
              <a:defRPr sz="1800" b="0">
                <a:solidFill>
                  <a:srgbClr val="000000"/>
                </a:solidFill>
              </a:defRPr>
            </a:pPr>
            <a:r>
              <a:rPr lang="en-AU" sz="1733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16 – Geoscience Australia; 16 – Digital Earth Africa; </a:t>
            </a:r>
          </a:p>
          <a:p>
            <a:pPr defTabSz="914377">
              <a:defRPr sz="1800" b="0">
                <a:solidFill>
                  <a:srgbClr val="000000"/>
                </a:solidFill>
              </a:defRPr>
            </a:pPr>
            <a:r>
              <a:rPr lang="en-AU" sz="1733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17 – Stanford Univ; 18 – CSIRO</a:t>
            </a:r>
            <a:r>
              <a:rPr lang="en-AU" sz="2000" b="0" dirty="0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; 19 – Delta-Phi</a:t>
            </a:r>
          </a:p>
          <a:p>
            <a:pPr defTabSz="914377">
              <a:defRPr sz="1800" b="0">
                <a:solidFill>
                  <a:srgbClr val="000000"/>
                </a:solidFill>
              </a:defRPr>
            </a:pPr>
            <a:endParaRPr lang="en-AU" sz="1867" b="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17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6A2AF94C-1143-58E3-BC53-11279178C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318A9F53-AE82-843A-B177-15CBEAF99BA8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General Metadata (Source metadata)</a:t>
            </a:r>
            <a:endParaRPr sz="18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9FA3B-8306-9B41-0368-1A49E7D10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27" y="1560040"/>
            <a:ext cx="10553065" cy="37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B7275C28-9E5F-CB10-588D-FE2F4A50D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C304066B-1925-5DA7-2B7F-19B9978A1B2E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General Metadata (Product metadata)</a:t>
            </a:r>
            <a:endParaRPr sz="1867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E81BD-2DB0-E873-E5EF-A58A97F7E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01" y="1142999"/>
            <a:ext cx="7270531" cy="5199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7E5375-D1C8-3754-AAEB-FF2C2C2ADA22}"/>
              </a:ext>
            </a:extLst>
          </p:cNvPr>
          <p:cNvSpPr txBox="1"/>
          <p:nvPr/>
        </p:nvSpPr>
        <p:spPr>
          <a:xfrm>
            <a:off x="8366234" y="1569808"/>
            <a:ext cx="360504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[InSAR] </a:t>
            </a:r>
          </a:p>
          <a:p>
            <a:r>
              <a:rPr lang="en-A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 same as for other CEOS-ARD SAR products</a:t>
            </a:r>
          </a:p>
          <a:p>
            <a:endParaRPr lang="en-A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[InSAR] NEW </a:t>
            </a:r>
          </a:p>
          <a:p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requirement for InSAR only</a:t>
            </a:r>
          </a:p>
          <a:p>
            <a:endParaRPr lang="en-A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7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C226F382-94F4-CEEE-D28F-1FCBC0A97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E31A99C2-15C5-E912-1716-006366196F79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Per-pixel Metadata</a:t>
            </a:r>
            <a:endParaRPr sz="1867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0DAF23-5CFB-9C27-A453-A40F2377FBC6}"/>
              </a:ext>
            </a:extLst>
          </p:cNvPr>
          <p:cNvSpPr txBox="1"/>
          <p:nvPr/>
        </p:nvSpPr>
        <p:spPr>
          <a:xfrm>
            <a:off x="8366234" y="1569808"/>
            <a:ext cx="36050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[InSAR] </a:t>
            </a:r>
          </a:p>
          <a:p>
            <a:r>
              <a:rPr lang="en-A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 same as for other CEOS-ARD SAR products</a:t>
            </a:r>
          </a:p>
          <a:p>
            <a:endParaRPr lang="en-A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[InSAR] MOD </a:t>
            </a:r>
          </a:p>
          <a:p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 modified for InSAR only</a:t>
            </a:r>
          </a:p>
          <a:p>
            <a:endParaRPr lang="en-AU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[InSAR] NEW </a:t>
            </a:r>
          </a:p>
          <a:p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requirement for InSAR only</a:t>
            </a:r>
          </a:p>
          <a:p>
            <a:endParaRPr lang="en-A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[GSLC]  </a:t>
            </a:r>
            <a:r>
              <a:rPr lang="en-AU" strike="sngStrike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–[GSLC]–</a:t>
            </a:r>
          </a:p>
          <a:p>
            <a:r>
              <a:rPr lang="en-AU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 modified for GSLC product</a:t>
            </a:r>
          </a:p>
          <a:p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4B2384-AD5E-1127-14BC-D23CE99F0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01" y="1458306"/>
            <a:ext cx="7270531" cy="46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0AE1C534-E7D9-1C6A-B63A-64F011FFB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05B76C32-6679-125E-E8C5-61C30DB294D9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Per-pixel Metadata</a:t>
            </a:r>
            <a:endParaRPr sz="18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8E97E-9064-1ED3-B70D-47C563755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42" y="1458306"/>
            <a:ext cx="10951316" cy="43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9634C528-E383-3F73-2E14-2D529A6C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DDE49F91-F0CE-FF7B-5E65-2A97A8DD64E3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Radiometric &amp; Geometric Corrections</a:t>
            </a:r>
            <a:endParaRPr sz="1867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80A12-BDDF-5848-9A5F-F45EF9EDB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99" y="1261835"/>
            <a:ext cx="7270133" cy="3355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FE8996-F241-9C41-C0D3-86BC5A4E6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99" y="4790458"/>
            <a:ext cx="7270133" cy="1441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5B9BBB-873B-0117-96C1-E87824CCB3C7}"/>
              </a:ext>
            </a:extLst>
          </p:cNvPr>
          <p:cNvSpPr txBox="1"/>
          <p:nvPr/>
        </p:nvSpPr>
        <p:spPr>
          <a:xfrm>
            <a:off x="8366234" y="1569808"/>
            <a:ext cx="36050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[InSAR] </a:t>
            </a:r>
          </a:p>
          <a:p>
            <a:r>
              <a:rPr lang="en-A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 same as for other CEOS-ARD SAR products</a:t>
            </a:r>
          </a:p>
          <a:p>
            <a:endParaRPr lang="en-A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[InSAR] MOD </a:t>
            </a:r>
          </a:p>
          <a:p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 modified for InSAR only</a:t>
            </a:r>
          </a:p>
          <a:p>
            <a:endParaRPr lang="en-AU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[InSAR] NEW </a:t>
            </a:r>
          </a:p>
          <a:p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requirement for InSAR only</a:t>
            </a:r>
          </a:p>
          <a:p>
            <a:endParaRPr lang="en-A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2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D3958E05-5A69-81AA-55D4-3863352C7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0F060016-B74D-A93E-D520-006924488EC7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Radiometric &amp; Geometric Corrections</a:t>
            </a:r>
            <a:endParaRPr sz="1867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4B1E86-0D31-78AE-3AD0-691A79603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44" y="1142999"/>
            <a:ext cx="9045991" cy="513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D646CE88-B1AE-6526-D8F7-4D631290B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89698053-F8B1-81A3-912C-8475EBE6FE9C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XML metadata specifications</a:t>
            </a:r>
            <a:endParaRPr sz="18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BD6C3-B208-B956-CC82-554652F88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13" y="1142999"/>
            <a:ext cx="10283046" cy="50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FF4278-9299-8F86-93EF-7E82831925CE}"/>
              </a:ext>
            </a:extLst>
          </p:cNvPr>
          <p:cNvSpPr txBox="1"/>
          <p:nvPr/>
        </p:nvSpPr>
        <p:spPr>
          <a:xfrm>
            <a:off x="3032235" y="5998333"/>
            <a:ext cx="6127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chemeClr val="tx1"/>
                </a:solidFill>
                <a:latin typeface="Montserrat"/>
              </a:rPr>
              <a:t>1</a:t>
            </a:r>
            <a:r>
              <a:rPr lang="en-AU" sz="1800" baseline="30000" dirty="0">
                <a:solidFill>
                  <a:schemeClr val="tx1"/>
                </a:solidFill>
                <a:latin typeface="Montserrat"/>
              </a:rPr>
              <a:t>st</a:t>
            </a:r>
            <a:r>
              <a:rPr lang="en-AU" sz="1800" dirty="0">
                <a:solidFill>
                  <a:schemeClr val="tx1"/>
                </a:solidFill>
                <a:latin typeface="Montserrat"/>
              </a:rPr>
              <a:t> page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22097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AD94D8B9-C984-FED6-2BE7-FCA6B05A7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615A9248-2D22-3FD0-AE72-2DF4E1CB30FC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XML metadata specifications</a:t>
            </a:r>
            <a:endParaRPr sz="18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91D97-3C6A-1F4E-46CC-03843135D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13" y="1142999"/>
            <a:ext cx="10283047" cy="50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F58FEF-F78D-4AC8-8993-E8ECC75CC8F6}"/>
              </a:ext>
            </a:extLst>
          </p:cNvPr>
          <p:cNvSpPr txBox="1"/>
          <p:nvPr/>
        </p:nvSpPr>
        <p:spPr>
          <a:xfrm>
            <a:off x="3032235" y="5998333"/>
            <a:ext cx="6127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chemeClr val="tx1"/>
                </a:solidFill>
                <a:latin typeface="Montserrat"/>
              </a:rPr>
              <a:t>Change history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7930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B38F522B-CB32-E699-ADDD-DA274285B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BA8A884D-F4C5-9601-DF75-509F0FBCA56B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XML metadata specifications</a:t>
            </a:r>
            <a:endParaRPr sz="18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B12BA-BDEE-9ACD-8F80-EA7D66F0E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13" y="1142999"/>
            <a:ext cx="10283047" cy="50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65672-B7F7-C050-D8F4-30EE5098F7D3}"/>
              </a:ext>
            </a:extLst>
          </p:cNvPr>
          <p:cNvSpPr txBox="1"/>
          <p:nvPr/>
        </p:nvSpPr>
        <p:spPr>
          <a:xfrm>
            <a:off x="3032235" y="5998333"/>
            <a:ext cx="6127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chemeClr val="tx1"/>
                </a:solidFill>
                <a:latin typeface="Montserrat"/>
              </a:rPr>
              <a:t>New parameters [InSAR]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81063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C6E2B07D-4F95-A444-6DAC-F93282A40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FE1842EB-5215-0C3A-E376-B2480AC5A75E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XML metadata specifications</a:t>
            </a:r>
            <a:endParaRPr sz="18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E9548-2719-CC38-FE00-964319F48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13" y="1142999"/>
            <a:ext cx="10283047" cy="50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DC6293-5517-287A-FAEB-CF06696A76EE}"/>
              </a:ext>
            </a:extLst>
          </p:cNvPr>
          <p:cNvSpPr txBox="1"/>
          <p:nvPr/>
        </p:nvSpPr>
        <p:spPr>
          <a:xfrm>
            <a:off x="3032235" y="5998333"/>
            <a:ext cx="6127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chemeClr val="tx1"/>
                </a:solidFill>
                <a:latin typeface="Montserrat"/>
              </a:rPr>
              <a:t>1. General metadata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6955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/>
        </p:nvSpPr>
        <p:spPr>
          <a:xfrm>
            <a:off x="154983" y="79762"/>
            <a:ext cx="9045992" cy="8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LSI-VC-17 – Agenda Item 2.2</a:t>
            </a:r>
          </a:p>
        </p:txBody>
      </p:sp>
      <p:sp>
        <p:nvSpPr>
          <p:cNvPr id="84" name="Google Shape;84;p3"/>
          <p:cNvSpPr txBox="1"/>
          <p:nvPr/>
        </p:nvSpPr>
        <p:spPr>
          <a:xfrm>
            <a:off x="1035292" y="1547820"/>
            <a:ext cx="10565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67" rIns="68567" bIns="34267" anchor="t" anchorCtr="0">
            <a:noAutofit/>
          </a:bodyPr>
          <a:lstStyle/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SAR &amp; Lidar PFS status</a:t>
            </a: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AU" sz="2400" b="1" dirty="0">
                <a:solidFill>
                  <a:schemeClr val="dk1"/>
                </a:solidFill>
                <a:latin typeface="Montserrat"/>
                <a:sym typeface="Montserrat"/>
              </a:rPr>
              <a:t>PFS for consideration @ LSI-VC-17</a:t>
            </a:r>
            <a:endParaRPr sz="2800" b="1" dirty="0"/>
          </a:p>
          <a:p>
            <a:pPr marL="914377" lvl="1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GB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Interferometric Radar [InSAR]</a:t>
            </a:r>
          </a:p>
          <a:p>
            <a:pPr marL="219071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endParaRPr lang="en-GB" sz="2400" b="1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GB" sz="2400" b="1" dirty="0">
                <a:solidFill>
                  <a:schemeClr val="dk1"/>
                </a:solidFill>
                <a:latin typeface="Montserrat"/>
                <a:sym typeface="Montserrat"/>
              </a:rPr>
              <a:t>Discussion and potential endorsement.</a:t>
            </a:r>
          </a:p>
        </p:txBody>
      </p:sp>
    </p:spTree>
    <p:extLst>
      <p:ext uri="{BB962C8B-B14F-4D97-AF65-F5344CB8AC3E}">
        <p14:creationId xmlns:p14="http://schemas.microsoft.com/office/powerpoint/2010/main" val="1041775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B15D87B2-0719-D780-2E03-691DF0E87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9D09189B-8EFE-9733-2283-9ADBA96F8996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XML metadata specifications</a:t>
            </a:r>
            <a:endParaRPr sz="186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75BB9-1731-1BB2-6598-082C3048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13" y="1142999"/>
            <a:ext cx="10283047" cy="504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0AB86-D2B9-E2A8-FDA7-14FF17710B26}"/>
              </a:ext>
            </a:extLst>
          </p:cNvPr>
          <p:cNvSpPr txBox="1"/>
          <p:nvPr/>
        </p:nvSpPr>
        <p:spPr>
          <a:xfrm>
            <a:off x="3032235" y="5998333"/>
            <a:ext cx="6127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chemeClr val="tx1"/>
                </a:solidFill>
                <a:latin typeface="Montserrat"/>
              </a:rPr>
              <a:t>2. Per-pixel metadata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24152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882642D5-CC13-1C3F-211B-6BB12C0C0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C2439BAC-9E7B-7124-78D2-F282D9C311AB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XML metadata specifications</a:t>
            </a:r>
            <a:endParaRPr sz="18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91648-AB9B-CCE1-01E2-936CF0916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13" y="1142999"/>
            <a:ext cx="10283047" cy="50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C78B53-F269-EDA6-E20C-F3B61F395C9D}"/>
              </a:ext>
            </a:extLst>
          </p:cNvPr>
          <p:cNvSpPr txBox="1"/>
          <p:nvPr/>
        </p:nvSpPr>
        <p:spPr>
          <a:xfrm>
            <a:off x="3032235" y="5998333"/>
            <a:ext cx="6127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chemeClr val="tx1"/>
                </a:solidFill>
                <a:latin typeface="Montserrat"/>
              </a:rPr>
              <a:t>3. Radiometric corrections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11652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440C24E1-2A49-08F4-8008-495322DBE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F3AC9ACA-47E2-416A-63FD-94E87131605D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XML metadata specifications</a:t>
            </a:r>
            <a:endParaRPr sz="18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280A7-F239-52AF-4DD4-477AECF95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13" y="1142999"/>
            <a:ext cx="10283047" cy="50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1F20D7-A622-2472-8E4D-2B54DBCCB68A}"/>
              </a:ext>
            </a:extLst>
          </p:cNvPr>
          <p:cNvSpPr txBox="1"/>
          <p:nvPr/>
        </p:nvSpPr>
        <p:spPr>
          <a:xfrm>
            <a:off x="3032235" y="5998333"/>
            <a:ext cx="6127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dirty="0">
                <a:solidFill>
                  <a:schemeClr val="tx1"/>
                </a:solidFill>
                <a:latin typeface="Montserrat"/>
              </a:rPr>
              <a:t>4. Geometric corrections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5614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/>
        </p:nvSpPr>
        <p:spPr>
          <a:xfrm>
            <a:off x="666764" y="3163220"/>
            <a:ext cx="10565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67" rIns="68567" bIns="34267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buClr>
                <a:srgbClr val="002569"/>
              </a:buClr>
              <a:buSzPts val="960"/>
            </a:pPr>
            <a:endParaRPr sz="533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buClr>
                <a:srgbClr val="002569"/>
              </a:buClr>
              <a:buSzPts val="960"/>
            </a:pPr>
            <a:r>
              <a:rPr lang="en-A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Discussion and potential endorsement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buClr>
                <a:srgbClr val="002569"/>
              </a:buClr>
              <a:buSzPts val="960"/>
            </a:pPr>
            <a:endParaRPr lang="en-AU"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buClr>
                <a:srgbClr val="002569"/>
              </a:buClr>
              <a:buSzPts val="960"/>
            </a:pPr>
            <a:endParaRPr lang="en-AU"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82;p3">
            <a:extLst>
              <a:ext uri="{FF2B5EF4-FFF2-40B4-BE49-F238E27FC236}">
                <a16:creationId xmlns:a16="http://schemas.microsoft.com/office/drawing/2014/main" id="{022B0C7D-DF5E-8F21-9B50-E8B47F3814D7}"/>
              </a:ext>
            </a:extLst>
          </p:cNvPr>
          <p:cNvSpPr txBox="1"/>
          <p:nvPr/>
        </p:nvSpPr>
        <p:spPr>
          <a:xfrm>
            <a:off x="154983" y="79762"/>
            <a:ext cx="9045992" cy="8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LSI-VC-14 – Agenda Item 5.2</a:t>
            </a:r>
          </a:p>
        </p:txBody>
      </p:sp>
    </p:spTree>
    <p:extLst>
      <p:ext uri="{BB962C8B-B14F-4D97-AF65-F5344CB8AC3E}">
        <p14:creationId xmlns:p14="http://schemas.microsoft.com/office/powerpoint/2010/main" val="194116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/>
        </p:nvSpPr>
        <p:spPr>
          <a:xfrm>
            <a:off x="666764" y="3163220"/>
            <a:ext cx="10565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67" rIns="68567" bIns="34267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buClr>
                <a:srgbClr val="002569"/>
              </a:buClr>
              <a:buSzPts val="960"/>
            </a:pPr>
            <a:endParaRPr sz="533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buClr>
                <a:srgbClr val="002569"/>
              </a:buClr>
              <a:buSzPts val="960"/>
            </a:pPr>
            <a:r>
              <a:rPr lang="en-A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SAR and Lidar PFS status</a:t>
            </a:r>
            <a:endParaRPr lang="en-GB" sz="2400" dirty="0">
              <a:solidFill>
                <a:schemeClr val="dk1"/>
              </a:solidFill>
              <a:latin typeface="Montserrat"/>
              <a:sym typeface="Montserrat"/>
            </a:endParaRPr>
          </a:p>
        </p:txBody>
      </p:sp>
      <p:sp>
        <p:nvSpPr>
          <p:cNvPr id="2" name="Google Shape;82;p3">
            <a:extLst>
              <a:ext uri="{FF2B5EF4-FFF2-40B4-BE49-F238E27FC236}">
                <a16:creationId xmlns:a16="http://schemas.microsoft.com/office/drawing/2014/main" id="{022B0C7D-DF5E-8F21-9B50-E8B47F3814D7}"/>
              </a:ext>
            </a:extLst>
          </p:cNvPr>
          <p:cNvSpPr txBox="1"/>
          <p:nvPr/>
        </p:nvSpPr>
        <p:spPr>
          <a:xfrm>
            <a:off x="154983" y="79762"/>
            <a:ext cx="9045992" cy="8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LSI-VC-17 – Agenda Item 2.2</a:t>
            </a:r>
          </a:p>
        </p:txBody>
      </p:sp>
    </p:spTree>
    <p:extLst>
      <p:ext uri="{BB962C8B-B14F-4D97-AF65-F5344CB8AC3E}">
        <p14:creationId xmlns:p14="http://schemas.microsoft.com/office/powerpoint/2010/main" val="47611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for Spaceborne Lidar</a:t>
            </a:r>
            <a:endParaRPr sz="1867" dirty="0"/>
          </a:p>
        </p:txBody>
      </p:sp>
      <p:sp>
        <p:nvSpPr>
          <p:cNvPr id="73" name="Google Shape;73;p2"/>
          <p:cNvSpPr txBox="1"/>
          <p:nvPr/>
        </p:nvSpPr>
        <p:spPr>
          <a:xfrm>
            <a:off x="635899" y="1325691"/>
            <a:ext cx="7263600" cy="502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67" rIns="68567" bIns="34267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PFS: </a:t>
            </a:r>
            <a:r>
              <a:rPr lang="en-GB" sz="1867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Lidar Terrain &amp; Canopy Height</a:t>
            </a:r>
            <a:endParaRPr sz="800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47663" indent="-193035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420"/>
            </a:pPr>
            <a:endParaRPr sz="7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CEOS-ARD Lidar team members</a:t>
            </a:r>
            <a:endParaRPr sz="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06390">
              <a:lnSpc>
                <a:spcPct val="115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Lidar mission teams:</a:t>
            </a:r>
            <a:endParaRPr sz="1867" dirty="0"/>
          </a:p>
          <a:p>
            <a:pPr marL="1219170" lvl="1" indent="-406390">
              <a:lnSpc>
                <a:spcPct val="115000"/>
              </a:lnSpc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GEDI, MOLI, ICESat-2</a:t>
            </a:r>
            <a:endParaRPr sz="1867" dirty="0"/>
          </a:p>
          <a:p>
            <a:pPr marL="609585" indent="-406390">
              <a:lnSpc>
                <a:spcPct val="115000"/>
              </a:lnSpc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Providers:</a:t>
            </a:r>
            <a:endParaRPr sz="1867" dirty="0"/>
          </a:p>
          <a:p>
            <a:pPr marL="1219170" lvl="1" indent="-406390">
              <a:lnSpc>
                <a:spcPct val="115000"/>
              </a:lnSpc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NASA LP-DAAC; NSIDC; </a:t>
            </a:r>
            <a:r>
              <a:rPr lang="en-GB" sz="18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67" dirty="0"/>
          </a:p>
          <a:p>
            <a:pPr marL="609585" indent="-406390">
              <a:lnSpc>
                <a:spcPct val="115000"/>
              </a:lnSpc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Science community</a:t>
            </a:r>
            <a:endParaRPr sz="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indent="-197480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480"/>
            </a:pPr>
            <a:endParaRPr sz="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16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Limited progress since 2019</a:t>
            </a:r>
            <a:endParaRPr sz="800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06390">
              <a:lnSpc>
                <a:spcPct val="115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US" sz="1600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Lidar PFS team membership – below critical mass</a:t>
            </a:r>
          </a:p>
          <a:p>
            <a:pPr marL="609585" indent="-406390">
              <a:lnSpc>
                <a:spcPct val="115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US" sz="1600" dirty="0">
                <a:solidFill>
                  <a:srgbClr val="C00000"/>
                </a:solidFill>
                <a:latin typeface="Montserrat"/>
                <a:sym typeface="Montserrat"/>
              </a:rPr>
              <a:t>Lack of Lidar Agency champion</a:t>
            </a:r>
            <a:endParaRPr lang="en-US" sz="1867" dirty="0">
              <a:solidFill>
                <a:srgbClr val="C00000"/>
              </a:solidFill>
            </a:endParaRPr>
          </a:p>
          <a:p>
            <a:pPr marL="609585" indent="-406390">
              <a:lnSpc>
                <a:spcPct val="115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US" sz="1600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Limited incentive for broad uptake</a:t>
            </a:r>
          </a:p>
          <a:p>
            <a:pPr marL="203195">
              <a:lnSpc>
                <a:spcPct val="115000"/>
              </a:lnSpc>
              <a:spcBef>
                <a:spcPts val="375"/>
              </a:spcBef>
              <a:buClr>
                <a:schemeClr val="dk1"/>
              </a:buClr>
              <a:buSzPts val="1200"/>
            </a:pPr>
            <a:r>
              <a:rPr lang="en-US" sz="16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Wingdings" pitchFamily="2" charset="2"/>
              </a:rPr>
              <a:t> </a:t>
            </a:r>
            <a:r>
              <a:rPr lang="en-US" sz="16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Propose to discontinue CEOS-ARD Lidar activity</a:t>
            </a:r>
          </a:p>
          <a:p>
            <a:pPr marL="609585" indent="-406390">
              <a:lnSpc>
                <a:spcPct val="115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Montserrat"/>
              <a:buChar char="❖"/>
            </a:pPr>
            <a:endParaRPr lang="en-US" sz="1600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indent="-156841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2741" y="2272951"/>
            <a:ext cx="5253360" cy="2024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5" name="Google Shape;75;p2"/>
          <p:cNvSpPr txBox="1"/>
          <p:nvPr/>
        </p:nvSpPr>
        <p:spPr>
          <a:xfrm>
            <a:off x="6967244" y="4479683"/>
            <a:ext cx="4136456" cy="53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GB" sz="1333" i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Terrain</a:t>
            </a:r>
            <a:r>
              <a:rPr lang="en-GB" sz="1333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lang="en-GB" sz="1333" i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canopy top </a:t>
            </a:r>
            <a:r>
              <a:rPr lang="en-GB" sz="1333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height from ICESat-2  </a:t>
            </a:r>
            <a:endParaRPr sz="1867" dirty="0"/>
          </a:p>
          <a:p>
            <a:pPr algn="ctr"/>
            <a:r>
              <a:rPr lang="en-GB" sz="1333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(Neuenschwander et al, 2019)</a:t>
            </a:r>
            <a:endParaRPr sz="1333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9069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for Synthetic Aperture Radar</a:t>
            </a:r>
            <a:endParaRPr sz="1867"/>
          </a:p>
        </p:txBody>
      </p:sp>
      <p:sp>
        <p:nvSpPr>
          <p:cNvPr id="84" name="Google Shape;84;p3"/>
          <p:cNvSpPr txBox="1"/>
          <p:nvPr/>
        </p:nvSpPr>
        <p:spPr>
          <a:xfrm>
            <a:off x="154984" y="969754"/>
            <a:ext cx="5236824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67" rIns="68567" bIns="34267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buClr>
                <a:srgbClr val="002569"/>
              </a:buClr>
              <a:buSzPts val="960"/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Endorsed:</a:t>
            </a:r>
          </a:p>
          <a:p>
            <a:pPr>
              <a:lnSpc>
                <a:spcPct val="150000"/>
              </a:lnSpc>
              <a:spcBef>
                <a:spcPts val="300"/>
              </a:spcBef>
              <a:buClr>
                <a:srgbClr val="002569"/>
              </a:buClr>
              <a:buSzPts val="960"/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CEOS-ARD for Synthetic Aperture Radar (v1.1)</a:t>
            </a:r>
            <a:endParaRPr sz="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06390">
              <a:lnSpc>
                <a:spcPct val="115000"/>
              </a:lnSpc>
              <a:spcBef>
                <a:spcPts val="375"/>
              </a:spcBef>
              <a:buClr>
                <a:schemeClr val="dk1"/>
              </a:buClr>
              <a:buSzPts val="1200"/>
              <a:buFont typeface="Montserrat"/>
              <a:buChar char="❖"/>
            </a:pP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Normalised Radar Backscatter (NRB)</a:t>
            </a:r>
            <a:endParaRPr sz="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06390">
              <a:lnSpc>
                <a:spcPct val="115000"/>
              </a:lnSpc>
              <a:buClr>
                <a:srgbClr val="00B050"/>
              </a:buClr>
              <a:buSzPts val="1200"/>
              <a:buFont typeface="Montserrat"/>
              <a:buChar char="❖"/>
            </a:pPr>
            <a:r>
              <a:rPr lang="en-GB" sz="1600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Polarimetric Radar (POL)</a:t>
            </a:r>
            <a:endParaRPr sz="1867" dirty="0"/>
          </a:p>
          <a:p>
            <a:pPr marL="609585" indent="-406390">
              <a:lnSpc>
                <a:spcPct val="115000"/>
              </a:lnSpc>
              <a:buClr>
                <a:srgbClr val="0070C0"/>
              </a:buClr>
              <a:buSzPts val="1200"/>
              <a:buFont typeface="Montserrat"/>
              <a:buChar char="❖"/>
            </a:pPr>
            <a:r>
              <a:rPr lang="en-GB" sz="1600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Ocean Radar Backscatter (ORB)</a:t>
            </a:r>
            <a:endParaRPr lang="en-GB" sz="133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06390">
              <a:lnSpc>
                <a:spcPct val="115000"/>
              </a:lnSpc>
              <a:spcBef>
                <a:spcPts val="375"/>
              </a:spcBef>
              <a:buClr>
                <a:schemeClr val="accent6"/>
              </a:buClr>
              <a:buSzPts val="1200"/>
              <a:buFont typeface="Montserrat"/>
              <a:buChar char="❖"/>
            </a:pPr>
            <a:r>
              <a:rPr lang="en-GB" sz="1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Geocoded SLC (GSLC)</a:t>
            </a:r>
            <a:endParaRPr lang="en-GB" sz="1067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609585" indent="-406390">
              <a:lnSpc>
                <a:spcPct val="115000"/>
              </a:lnSpc>
              <a:spcBef>
                <a:spcPts val="375"/>
              </a:spcBef>
              <a:buClr>
                <a:schemeClr val="accent6"/>
              </a:buClr>
              <a:buSzPts val="1200"/>
              <a:buFont typeface="Montserrat"/>
              <a:buChar char="❖"/>
            </a:pPr>
            <a:endParaRPr sz="133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endParaRPr sz="133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 for endorsement today (LSI-VC-17):            CEOS-ARD for Synthetic Aperture Radar (v1.2)</a:t>
            </a:r>
            <a:endParaRPr lang="en-JP" sz="267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06390">
              <a:lnSpc>
                <a:spcPct val="115000"/>
              </a:lnSpc>
              <a:spcBef>
                <a:spcPts val="375"/>
              </a:spcBef>
              <a:buClr>
                <a:srgbClr val="7030A0"/>
              </a:buClr>
              <a:buSzPts val="1200"/>
              <a:buFont typeface="Montserrat"/>
              <a:buChar char="❖"/>
            </a:pPr>
            <a:r>
              <a:rPr lang="en-GB" sz="1600" dirty="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Interferometric Radar (InSAR)</a:t>
            </a:r>
            <a:endParaRPr sz="133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buClr>
                <a:srgbClr val="002569"/>
              </a:buClr>
              <a:buSzPts val="960"/>
            </a:pPr>
            <a:endParaRPr sz="133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buClr>
                <a:srgbClr val="002569"/>
              </a:buClr>
              <a:buSzPts val="960"/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Community uptake:</a:t>
            </a:r>
            <a:endParaRPr sz="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Approved compliant:</a:t>
            </a:r>
            <a:endParaRPr sz="1867" dirty="0"/>
          </a:p>
          <a:p>
            <a:pPr marL="914377" lvl="1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NRB: 7 data providers</a:t>
            </a:r>
          </a:p>
          <a:p>
            <a:pPr marL="914377" lvl="1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POL: 1 data provider</a:t>
            </a:r>
            <a:endParaRPr sz="1867" dirty="0"/>
          </a:p>
          <a:p>
            <a:pPr marL="457189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Under development:</a:t>
            </a:r>
            <a:endParaRPr lang="en-GB" sz="1867" dirty="0"/>
          </a:p>
          <a:p>
            <a:pPr marL="914377" lvl="1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 data providers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AB6EFB-C10C-5F5B-0B10-2A1CADA6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159" y="1221742"/>
            <a:ext cx="5799083" cy="50858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/>
        </p:nvSpPr>
        <p:spPr>
          <a:xfrm>
            <a:off x="407271" y="2663979"/>
            <a:ext cx="10565200" cy="153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67" rIns="68567" bIns="34267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buClr>
                <a:srgbClr val="002569"/>
              </a:buClr>
              <a:buSzPts val="960"/>
            </a:pPr>
            <a:endParaRPr sz="533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buClr>
                <a:srgbClr val="002569"/>
              </a:buClr>
              <a:buSzPts val="960"/>
            </a:pPr>
            <a:r>
              <a:rPr lang="en-A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CEOS-ARD for Synthetic Aperture Radar v1.2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buClr>
                <a:srgbClr val="002569"/>
              </a:buClr>
              <a:buSzPts val="960"/>
            </a:pPr>
            <a:r>
              <a:rPr lang="en-A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Addition of </a:t>
            </a:r>
            <a:r>
              <a:rPr lang="en-AU" sz="24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Interferometric Radar [InSAR]</a:t>
            </a:r>
            <a:endParaRPr lang="en-GB" sz="2400" dirty="0">
              <a:solidFill>
                <a:srgbClr val="0070C0"/>
              </a:solidFill>
              <a:latin typeface="Montserrat"/>
              <a:sym typeface="Montserrat"/>
            </a:endParaRPr>
          </a:p>
        </p:txBody>
      </p:sp>
      <p:sp>
        <p:nvSpPr>
          <p:cNvPr id="2" name="Google Shape;82;p3">
            <a:extLst>
              <a:ext uri="{FF2B5EF4-FFF2-40B4-BE49-F238E27FC236}">
                <a16:creationId xmlns:a16="http://schemas.microsoft.com/office/drawing/2014/main" id="{022B0C7D-DF5E-8F21-9B50-E8B47F3814D7}"/>
              </a:ext>
            </a:extLst>
          </p:cNvPr>
          <p:cNvSpPr txBox="1"/>
          <p:nvPr/>
        </p:nvSpPr>
        <p:spPr>
          <a:xfrm>
            <a:off x="154983" y="79762"/>
            <a:ext cx="9045992" cy="8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LSI-VC-17 – Agenda Item 2.2</a:t>
            </a:r>
          </a:p>
        </p:txBody>
      </p:sp>
    </p:spTree>
    <p:extLst>
      <p:ext uri="{BB962C8B-B14F-4D97-AF65-F5344CB8AC3E}">
        <p14:creationId xmlns:p14="http://schemas.microsoft.com/office/powerpoint/2010/main" val="19240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Interferometric Radar [InSAR]</a:t>
            </a:r>
            <a:endParaRPr sz="1867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724003-11CF-773B-8717-AA0A395C0ED2}"/>
              </a:ext>
            </a:extLst>
          </p:cNvPr>
          <p:cNvSpPr txBox="1">
            <a:spLocks/>
          </p:cNvSpPr>
          <p:nvPr/>
        </p:nvSpPr>
        <p:spPr>
          <a:xfrm>
            <a:off x="344106" y="1330393"/>
            <a:ext cx="8144986" cy="228275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7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1800" dirty="0">
                <a:solidFill>
                  <a:schemeClr val="tx1"/>
                </a:solidFill>
                <a:latin typeface="Montserrat"/>
              </a:rPr>
              <a:t>The CEOS-ARD Interferometric Radar [InSAR] PFS supports two levels of InSAR product categories: </a:t>
            </a:r>
          </a:p>
          <a:p>
            <a:pPr marL="142872" lvl="7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sz="1600" dirty="0">
              <a:solidFill>
                <a:schemeClr val="tx1"/>
              </a:solidFill>
              <a:latin typeface="Montserrat"/>
            </a:endParaRPr>
          </a:p>
          <a:p>
            <a:pPr lvl="7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1600" dirty="0">
                <a:solidFill>
                  <a:schemeClr val="tx1"/>
                </a:solidFill>
                <a:latin typeface="Montserrat"/>
              </a:rPr>
              <a:t>1.  InSAR products generated from an InSAR pair, or a stack:</a:t>
            </a:r>
          </a:p>
          <a:p>
            <a:pPr lvl="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dirty="0">
                <a:solidFill>
                  <a:schemeClr val="tx1"/>
                </a:solidFill>
                <a:latin typeface="Montserrat"/>
              </a:rPr>
              <a:t>        -  </a:t>
            </a:r>
            <a:r>
              <a:rPr lang="en-AU" b="1" dirty="0">
                <a:solidFill>
                  <a:schemeClr val="tx1"/>
                </a:solidFill>
                <a:latin typeface="Montserrat"/>
              </a:rPr>
              <a:t>Wrapped interferogram</a:t>
            </a:r>
            <a:r>
              <a:rPr lang="en-AU" dirty="0">
                <a:solidFill>
                  <a:schemeClr val="tx1"/>
                </a:solidFill>
                <a:latin typeface="Montserrat"/>
              </a:rPr>
              <a:t>: Image of differential phase signals between  </a:t>
            </a:r>
          </a:p>
          <a:p>
            <a:pPr lvl="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dirty="0">
                <a:solidFill>
                  <a:schemeClr val="tx1"/>
                </a:solidFill>
                <a:latin typeface="Montserrat"/>
              </a:rPr>
              <a:t>            two SLC or GSLC images</a:t>
            </a:r>
          </a:p>
          <a:p>
            <a:pPr lvl="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dirty="0">
                <a:solidFill>
                  <a:schemeClr val="tx1"/>
                </a:solidFill>
                <a:latin typeface="Montserrat"/>
              </a:rPr>
              <a:t>        - </a:t>
            </a:r>
            <a:r>
              <a:rPr lang="en-AU" b="1" dirty="0">
                <a:solidFill>
                  <a:schemeClr val="tx1"/>
                </a:solidFill>
                <a:latin typeface="Montserrat"/>
              </a:rPr>
              <a:t>Unwrapped interferogram</a:t>
            </a:r>
            <a:r>
              <a:rPr lang="en-AU" dirty="0">
                <a:solidFill>
                  <a:schemeClr val="tx1"/>
                </a:solidFill>
                <a:latin typeface="Montserrat"/>
              </a:rPr>
              <a:t>: Image of differential phase signals where the fringes</a:t>
            </a:r>
          </a:p>
          <a:p>
            <a:pPr lvl="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dirty="0">
                <a:solidFill>
                  <a:schemeClr val="tx1"/>
                </a:solidFill>
                <a:latin typeface="Montserrat"/>
              </a:rPr>
              <a:t>           are summed (“unwrapped”) to give a continuous phase signal across the image.</a:t>
            </a:r>
          </a:p>
          <a:p>
            <a:pPr lvl="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dirty="0">
                <a:solidFill>
                  <a:schemeClr val="tx1"/>
                </a:solidFill>
                <a:latin typeface="Montserrat"/>
              </a:rPr>
              <a:t>        -  </a:t>
            </a:r>
            <a:r>
              <a:rPr lang="en-AU" b="1" dirty="0">
                <a:solidFill>
                  <a:schemeClr val="tx1"/>
                </a:solidFill>
                <a:latin typeface="Montserrat"/>
              </a:rPr>
              <a:t>Interferometric coherence</a:t>
            </a:r>
            <a:r>
              <a:rPr lang="en-AU" dirty="0">
                <a:solidFill>
                  <a:schemeClr val="tx1"/>
                </a:solidFill>
                <a:latin typeface="Montserrat"/>
              </a:rPr>
              <a:t>: Image of phase coherence between the two images.</a:t>
            </a:r>
          </a:p>
          <a:p>
            <a:pPr marL="142872" lvl="7" indent="-238118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  <a:buFont typeface="Noto Sans Symbols"/>
              <a:buChar char="❖"/>
            </a:pPr>
            <a:endParaRPr lang="en-AU" sz="1600" dirty="0">
              <a:solidFill>
                <a:schemeClr val="tx1"/>
              </a:solidFill>
              <a:latin typeface="Montserrat"/>
            </a:endParaRPr>
          </a:p>
          <a:p>
            <a:pPr lvl="7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1600" dirty="0">
                <a:solidFill>
                  <a:schemeClr val="tx1"/>
                </a:solidFill>
                <a:latin typeface="Montserrat"/>
              </a:rPr>
              <a:t>2. </a:t>
            </a:r>
            <a:r>
              <a:rPr lang="en-AU" sz="1600" b="1" dirty="0">
                <a:solidFill>
                  <a:schemeClr val="tx1"/>
                </a:solidFill>
                <a:latin typeface="Montserrat"/>
              </a:rPr>
              <a:t>InSAR Displacement products </a:t>
            </a:r>
            <a:r>
              <a:rPr lang="en-AU" sz="1600" dirty="0">
                <a:solidFill>
                  <a:schemeClr val="tx1"/>
                </a:solidFill>
                <a:latin typeface="Montserrat"/>
              </a:rPr>
              <a:t>– interferometric displacement (change)</a:t>
            </a:r>
          </a:p>
          <a:p>
            <a:pPr lvl="7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1600" dirty="0">
                <a:solidFill>
                  <a:schemeClr val="tx1"/>
                </a:solidFill>
                <a:latin typeface="Montserrat"/>
              </a:rPr>
              <a:t>    from a pair – or time-series – of SAR acquisitions, as a </a:t>
            </a:r>
            <a:r>
              <a:rPr lang="en-AU" sz="1600" i="1" dirty="0">
                <a:solidFill>
                  <a:schemeClr val="tx1"/>
                </a:solidFill>
                <a:latin typeface="Montserrat"/>
              </a:rPr>
              <a:t>displacement</a:t>
            </a:r>
            <a:r>
              <a:rPr lang="en-AU" sz="1600" dirty="0">
                <a:solidFill>
                  <a:schemeClr val="tx1"/>
                </a:solidFill>
                <a:latin typeface="Montserrat"/>
              </a:rPr>
              <a:t> and/or  </a:t>
            </a:r>
          </a:p>
          <a:p>
            <a:pPr lvl="7">
              <a:lnSpc>
                <a:spcPct val="115000"/>
              </a:lnSpc>
              <a:spcBef>
                <a:spcPts val="375"/>
              </a:spcBef>
              <a:buClr>
                <a:srgbClr val="1F497D"/>
              </a:buClr>
              <a:buSzPts val="960"/>
            </a:pPr>
            <a:r>
              <a:rPr lang="en-AU" sz="1600" dirty="0">
                <a:solidFill>
                  <a:schemeClr val="tx1"/>
                </a:solidFill>
                <a:latin typeface="Montserrat"/>
              </a:rPr>
              <a:t>    as </a:t>
            </a:r>
            <a:r>
              <a:rPr lang="en-AU" sz="1600" i="1" dirty="0">
                <a:solidFill>
                  <a:schemeClr val="tx1"/>
                </a:solidFill>
                <a:latin typeface="Montserrat"/>
              </a:rPr>
              <a:t>displacement rate </a:t>
            </a:r>
            <a:r>
              <a:rPr lang="en-AU" sz="1600" dirty="0">
                <a:solidFill>
                  <a:schemeClr val="tx1"/>
                </a:solidFill>
                <a:latin typeface="Montserrat"/>
              </a:rPr>
              <a:t>products over a time period. </a:t>
            </a:r>
          </a:p>
        </p:txBody>
      </p:sp>
      <p:pic>
        <p:nvPicPr>
          <p:cNvPr id="3" name="Google Shape;285;p50">
            <a:extLst>
              <a:ext uri="{FF2B5EF4-FFF2-40B4-BE49-F238E27FC236}">
                <a16:creationId xmlns:a16="http://schemas.microsoft.com/office/drawing/2014/main" id="{CD9D83C8-1C57-7FF7-173B-6B565AEAEE9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7041" y="1234162"/>
            <a:ext cx="1997309" cy="43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84;p50">
            <a:extLst>
              <a:ext uri="{FF2B5EF4-FFF2-40B4-BE49-F238E27FC236}">
                <a16:creationId xmlns:a16="http://schemas.microsoft.com/office/drawing/2014/main" id="{E287CB1C-7CB3-0EBA-E470-428F3C85FD5A}"/>
              </a:ext>
            </a:extLst>
          </p:cNvPr>
          <p:cNvSpPr txBox="1">
            <a:spLocks noChangeAspect="1"/>
          </p:cNvSpPr>
          <p:nvPr/>
        </p:nvSpPr>
        <p:spPr>
          <a:xfrm>
            <a:off x="8629952" y="5867675"/>
            <a:ext cx="2568650" cy="47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defTabSz="914400" rtl="0">
              <a:lnSpc>
                <a:spcPct val="115000"/>
              </a:lnSpc>
              <a:spcBef>
                <a:spcPts val="0"/>
              </a:spcBef>
              <a:buFont typeface="Arial"/>
              <a:buNone/>
            </a:pPr>
            <a:r>
              <a:rPr lang="en-GB" sz="12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Sentinel 1 interferometric products (Geoscience Australia team)</a:t>
            </a:r>
            <a:endParaRPr lang="en-GB" sz="1600" dirty="0">
              <a:solidFill>
                <a:srgbClr val="1F497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61EEA-0C3D-1844-DEF4-CF8FDB714118}"/>
              </a:ext>
            </a:extLst>
          </p:cNvPr>
          <p:cNvSpPr txBox="1"/>
          <p:nvPr/>
        </p:nvSpPr>
        <p:spPr>
          <a:xfrm>
            <a:off x="10331327" y="2436729"/>
            <a:ext cx="1335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Wrapped phase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8DD92-7EAF-79CE-779E-FA3B605AA789}"/>
              </a:ext>
            </a:extLst>
          </p:cNvPr>
          <p:cNvSpPr txBox="1"/>
          <p:nvPr/>
        </p:nvSpPr>
        <p:spPr>
          <a:xfrm>
            <a:off x="10331327" y="3916295"/>
            <a:ext cx="14717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1F497D"/>
                </a:solidFill>
              </a:rPr>
              <a:t>Unw</a:t>
            </a:r>
            <a:r>
              <a:rPr lang="en-GB" sz="12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rapped phase</a:t>
            </a:r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09D2D-64D6-E6AB-E56A-0161DE11A292}"/>
              </a:ext>
            </a:extLst>
          </p:cNvPr>
          <p:cNvSpPr txBox="1"/>
          <p:nvPr/>
        </p:nvSpPr>
        <p:spPr>
          <a:xfrm>
            <a:off x="10446940" y="5179637"/>
            <a:ext cx="1734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Interferometric coherence</a:t>
            </a:r>
            <a:endParaRPr lang="en-GB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54429B81-5A2E-C448-EFD1-BFE9AF51C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A02AA5BC-F8C6-3492-8D13-4BE24818CC71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General Metadata (Source metadata)</a:t>
            </a:r>
            <a:endParaRPr sz="1867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0AC9D2-EBA5-CE6A-9A7A-AAB230F0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01" y="1608082"/>
            <a:ext cx="7261200" cy="42153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22786E-2308-5FF0-5CF8-A2ECC6A43C63}"/>
              </a:ext>
            </a:extLst>
          </p:cNvPr>
          <p:cNvSpPr txBox="1"/>
          <p:nvPr/>
        </p:nvSpPr>
        <p:spPr>
          <a:xfrm>
            <a:off x="8366234" y="1569808"/>
            <a:ext cx="360504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[InSAR] </a:t>
            </a:r>
          </a:p>
          <a:p>
            <a:r>
              <a:rPr lang="en-A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 same as for other CEOS-ARD SAR products</a:t>
            </a:r>
          </a:p>
          <a:p>
            <a:endParaRPr lang="en-A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[InSAR] MOD </a:t>
            </a:r>
          </a:p>
          <a:p>
            <a:r>
              <a:rPr lang="en-A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 modified for InSAR only</a:t>
            </a:r>
          </a:p>
          <a:p>
            <a:endParaRPr lang="en-AU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ALL] MOD</a:t>
            </a:r>
            <a:endParaRPr lang="en-AU" strike="sngStrike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 modified for all products</a:t>
            </a:r>
          </a:p>
          <a:p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4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57D83268-5C0E-38E6-53A4-6C5410059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>
            <a:extLst>
              <a:ext uri="{FF2B5EF4-FFF2-40B4-BE49-F238E27FC236}">
                <a16:creationId xmlns:a16="http://schemas.microsoft.com/office/drawing/2014/main" id="{6CA3CA38-66D4-5BB1-4E75-274C2941043B}"/>
              </a:ext>
            </a:extLst>
          </p:cNvPr>
          <p:cNvSpPr txBox="1"/>
          <p:nvPr/>
        </p:nvSpPr>
        <p:spPr>
          <a:xfrm>
            <a:off x="154983" y="-1"/>
            <a:ext cx="90459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3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General Metadata (Source metadata)</a:t>
            </a:r>
            <a:endParaRPr sz="18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0CB16-E2B7-1828-D628-3C88779CF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62" y="1068859"/>
            <a:ext cx="9163977" cy="543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19626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802</Words>
  <Application>Microsoft Macintosh PowerPoint</Application>
  <PresentationFormat>Widescreen</PresentationFormat>
  <Paragraphs>133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</vt:lpstr>
      <vt:lpstr>Montserrat</vt:lpstr>
      <vt:lpstr>Noto Sans Symbols</vt:lpstr>
      <vt:lpstr>ceos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Ake Rosenqvist</cp:lastModifiedBy>
  <cp:revision>25</cp:revision>
  <dcterms:modified xsi:type="dcterms:W3CDTF">2025-04-13T14:54:10Z</dcterms:modified>
</cp:coreProperties>
</file>