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y="6858000" cx="12192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Helvetica Neue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B5D84FF-5878-45F1-92A4-C48B6C61BD20}">
  <a:tblStyle styleId="{DB5D84FF-5878-45F1-92A4-C48B6C61BD2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HelveticaNeue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c2a7d42d2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c2a7d42d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c2a7d42d2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c2a7d42d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5a6150074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45a615007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4940168e5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4940168e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31ea57fce9_0_2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31ea57fce9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31ea57fce9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31ea57fce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fdf1f7c1e0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fdf1f7c1e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6d7064d95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6d7064d9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5a6150074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5a615007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1ea57fce9_0_3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1ea57fce9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31ea57fce9_0_4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31ea57fce9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1ea57fce9_0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1ea57fce9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45a6150074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45a6150074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5a6150074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5a6150074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5a6150074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5a6150074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15.jp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21.jpg"/><Relationship Id="rId4" Type="http://schemas.openxmlformats.org/officeDocument/2006/relationships/image" Target="../media/image10.jp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4" name="Google Shape;94;p1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5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03" name="Google Shape;103;p1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10" name="Google Shape;11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6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 amt="34000"/>
          </a:blip>
          <a:srcRect b="-8775" l="32583" r="8547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7">
            <a:alphaModFix amt="34000"/>
          </a:blip>
          <a:srcRect b="0" l="0" r="0" t="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21" name="Google Shape;121;p17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7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17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5" name="Google Shape;125;p17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2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131" name="Google Shape;131;p18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8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8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18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8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24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9" name="Google Shape;139;p19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19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4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1">
            <a:alphaModFix amt="34000"/>
          </a:blip>
          <a:srcRect b="0" l="0" r="-5842" t="0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88" name="Google Shape;88;p1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ocs.google.com/document/d/1DeQJQjWcr6KUw00XjWQnAWeUhB1eT89bi065MsTZE_k/edit?usp=sharin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Relationship Id="rId4" Type="http://schemas.openxmlformats.org/officeDocument/2006/relationships/hyperlink" Target="https://ceos.org/ard/files/User%20Guide/CEOS_ARD%20User%20Guide%20v1_4.pdf" TargetMode="External"/><Relationship Id="rId5" Type="http://schemas.openxmlformats.org/officeDocument/2006/relationships/hyperlink" Target="http://ceos.org/ard" TargetMode="External"/><Relationship Id="rId6" Type="http://schemas.openxmlformats.org/officeDocument/2006/relationships/hyperlink" Target="http://ceos.org/ard/files/CEOS_ARD_Governance_Framework_18-October-2021.pdf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github.com/ceos-org/ceos-ard/" TargetMode="External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hyperlink" Target="mailto:ard-contact@lists.ceos.org" TargetMode="External"/><Relationship Id="rId13" Type="http://schemas.openxmlformats.org/officeDocument/2006/relationships/image" Target="../media/image40.png"/><Relationship Id="rId1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matthew@symbioscomms.com" TargetMode="External"/><Relationship Id="rId14" Type="http://schemas.openxmlformats.org/officeDocument/2006/relationships/image" Target="../media/image37.png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twitter.com/CEOSARD" TargetMode="External"/><Relationship Id="rId8" Type="http://schemas.openxmlformats.org/officeDocument/2006/relationships/hyperlink" Target="mailto:Ferran.Gascon@esa.int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document/d/1DeQJQjWcr6KUw00XjWQnAWeUhB1eT89bi065MsTZE_k/edit?usp=sharing" TargetMode="External"/><Relationship Id="rId4" Type="http://schemas.openxmlformats.org/officeDocument/2006/relationships/image" Target="../media/image3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hyperlink" Target="https://docs.google.com/document/d/11poZTXTayBG_kdG__PwY3vcof2xojntSS3ZombY7E6Y/edit?usp=sharing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/>
          <p:nvPr>
            <p:ph type="title"/>
          </p:nvPr>
        </p:nvSpPr>
        <p:spPr>
          <a:xfrm>
            <a:off x="248650" y="441600"/>
            <a:ext cx="7989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8200"/>
              <a:t>CEOS-ARD</a:t>
            </a:r>
            <a:endParaRPr sz="46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500"/>
              <a:t>Aquatic Reflectance PFS v2.0</a:t>
            </a:r>
            <a:endParaRPr sz="4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3900"/>
              <a:t>Review and Endorsement</a:t>
            </a:r>
            <a:endParaRPr i="1" sz="3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CEOS-ARD &amp; LSI-VC Secretariat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600"/>
              <a:t>Arnold Dekker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GB" sz="1600"/>
              <a:t>CSIRO, CEOS-ARD AR PFS Lead</a:t>
            </a:r>
            <a:endParaRPr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 LSI-VC-17 (14 April 2025)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IOCCG-29 Committee Meeting (15 April 2025)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78350" y="3623900"/>
            <a:ext cx="3977400" cy="323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/>
          <p:nvPr>
            <p:ph type="title"/>
          </p:nvPr>
        </p:nvSpPr>
        <p:spPr>
          <a:xfrm>
            <a:off x="197023" y="1025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/>
              <a:t>Editorial PFS Updates</a:t>
            </a:r>
            <a:endParaRPr i="1" sz="2000"/>
          </a:p>
        </p:txBody>
      </p:sp>
      <p:sp>
        <p:nvSpPr>
          <p:cNvPr id="212" name="Google Shape;212;p29"/>
          <p:cNvSpPr txBox="1"/>
          <p:nvPr/>
        </p:nvSpPr>
        <p:spPr>
          <a:xfrm>
            <a:off x="391300" y="1449925"/>
            <a:ext cx="10691700" cy="32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Requirement descriptions updated for clarity and conciseness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lang="en-GB"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Requirements made more explicit</a:t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Removal of </a:t>
            </a: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ambiguous and superfluous terminology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‘The metadata indicates’ -&gt; ‘specification of’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 ‘if/where possible,’ ‘when available’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‘Accuracy’ -&gt; ‘Uncertainty’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‘Target’ -&gt; ‘Goal’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Took redundant terms outside of each parameter for readability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Font typeface="Montserrat"/>
              <a:buChar char="○"/>
            </a:pPr>
            <a:r>
              <a:rPr lang="en-GB" sz="2100">
                <a:latin typeface="Montserrat"/>
                <a:ea typeface="Montserrat"/>
                <a:cs typeface="Montserrat"/>
                <a:sym typeface="Montserrat"/>
              </a:rPr>
              <a:t>e.g. ‘metadata,’ ‘Information should be available in the metadata as a single DOI landing page’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142598" y="250364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/>
              <a:t>New</a:t>
            </a:r>
            <a:r>
              <a:rPr lang="en-GB" sz="3900"/>
              <a:t> Metadata requirements</a:t>
            </a:r>
            <a:endParaRPr i="1" sz="2000"/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25" y="1102900"/>
            <a:ext cx="4554525" cy="17938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9325" y="1102899"/>
            <a:ext cx="5332675" cy="22126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0" name="Google Shape;22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4150" y="3809175"/>
            <a:ext cx="4211712" cy="29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4150" y="3029950"/>
            <a:ext cx="5274876" cy="72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idx="1" type="body"/>
          </p:nvPr>
        </p:nvSpPr>
        <p:spPr>
          <a:xfrm>
            <a:off x="280900" y="1474650"/>
            <a:ext cx="5088000" cy="464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500"/>
              <a:buFont typeface="Montserrat"/>
              <a:buChar char="❖"/>
            </a:pPr>
            <a:r>
              <a:rPr lang="en-GB" sz="2500">
                <a:latin typeface="Montserrat"/>
                <a:ea typeface="Montserrat"/>
                <a:cs typeface="Montserrat"/>
                <a:sym typeface="Montserrat"/>
              </a:rPr>
              <a:t>References updated and organised by metadata requirement</a:t>
            </a:r>
            <a:endParaRPr i="1"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7" name="Google Shape;227;p31"/>
          <p:cNvSpPr txBox="1"/>
          <p:nvPr>
            <p:ph type="title"/>
          </p:nvPr>
        </p:nvSpPr>
        <p:spPr>
          <a:xfrm>
            <a:off x="21799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500"/>
              <a:t>References update</a:t>
            </a:r>
            <a:endParaRPr sz="3500"/>
          </a:p>
        </p:txBody>
      </p:sp>
      <p:pic>
        <p:nvPicPr>
          <p:cNvPr id="228" name="Google Shape;228;p31"/>
          <p:cNvPicPr preferRelativeResize="0"/>
          <p:nvPr/>
        </p:nvPicPr>
        <p:blipFill rotWithShape="1">
          <a:blip r:embed="rId3">
            <a:alphaModFix/>
          </a:blip>
          <a:srcRect b="0" l="0" r="0" t="2248"/>
          <a:stretch/>
        </p:blipFill>
        <p:spPr>
          <a:xfrm>
            <a:off x="5951250" y="1258875"/>
            <a:ext cx="5950675" cy="4723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100"/>
              <a:t>Requested Decision: </a:t>
            </a:r>
            <a:r>
              <a:rPr lang="en-GB" sz="4100"/>
              <a:t>Formal endorsement of the CEOS-ARD AR PFS v2.0 (March 2025)</a:t>
            </a:r>
            <a:endParaRPr sz="41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41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100" u="sng">
                <a:solidFill>
                  <a:schemeClr val="hlink"/>
                </a:solidFill>
                <a:hlinkClick r:id="rId3"/>
              </a:rPr>
              <a:t>Document here</a:t>
            </a:r>
            <a:endParaRPr sz="39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900"/>
              <a:t> </a:t>
            </a:r>
            <a:endParaRPr sz="3900"/>
          </a:p>
        </p:txBody>
      </p:sp>
      <p:sp>
        <p:nvSpPr>
          <p:cNvPr id="234" name="Google Shape;234;p3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Endorsement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Assessment</a:t>
            </a:r>
            <a:endParaRPr/>
          </a:p>
        </p:txBody>
      </p:sp>
      <p:sp>
        <p:nvSpPr>
          <p:cNvPr id="240" name="Google Shape;240;p33"/>
          <p:cNvSpPr txBox="1"/>
          <p:nvPr/>
        </p:nvSpPr>
        <p:spPr>
          <a:xfrm>
            <a:off x="176050" y="1682425"/>
            <a:ext cx="3073800" cy="1446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Completed Self-assessment Table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Blank table in the specification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Includes references to metadata, DOIs, methods, etc.</a:t>
            </a: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176050" y="3446375"/>
            <a:ext cx="3028800" cy="7080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Sample Products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Incl. metadata</a:t>
            </a:r>
            <a:endParaRPr/>
          </a:p>
        </p:txBody>
      </p:sp>
      <p:sp>
        <p:nvSpPr>
          <p:cNvPr id="242" name="Google Shape;242;p33"/>
          <p:cNvSpPr txBox="1"/>
          <p:nvPr/>
        </p:nvSpPr>
        <p:spPr>
          <a:xfrm>
            <a:off x="3470700" y="2873350"/>
            <a:ext cx="3073800" cy="708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 Secretariat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Initial checks</a:t>
            </a:r>
            <a:endParaRPr/>
          </a:p>
        </p:txBody>
      </p:sp>
      <p:sp>
        <p:nvSpPr>
          <p:cNvPr id="243" name="Google Shape;243;p33"/>
          <p:cNvSpPr txBox="1"/>
          <p:nvPr/>
        </p:nvSpPr>
        <p:spPr>
          <a:xfrm>
            <a:off x="6808738" y="2180650"/>
            <a:ext cx="3028800" cy="20934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 Working Group on Cal/Val</a:t>
            </a:r>
            <a:endParaRPr sz="2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Peer review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Threshold – simplified checks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For Target/Goal – Review Panel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Iterative</a:t>
            </a:r>
            <a:endParaRPr/>
          </a:p>
        </p:txBody>
      </p:sp>
      <p:sp>
        <p:nvSpPr>
          <p:cNvPr id="244" name="Google Shape;244;p33"/>
          <p:cNvSpPr txBox="1"/>
          <p:nvPr/>
        </p:nvSpPr>
        <p:spPr>
          <a:xfrm>
            <a:off x="10101800" y="2981050"/>
            <a:ext cx="1832100" cy="4926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CEOS-ARD</a:t>
            </a:r>
            <a:endParaRPr/>
          </a:p>
        </p:txBody>
      </p:sp>
      <p:pic>
        <p:nvPicPr>
          <p:cNvPr id="245" name="Google Shape;2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01775" y="1350042"/>
            <a:ext cx="1832101" cy="1489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33"/>
          <p:cNvCxnSpPr>
            <a:stCxn id="241" idx="3"/>
            <a:endCxn id="242" idx="1"/>
          </p:cNvCxnSpPr>
          <p:nvPr/>
        </p:nvCxnSpPr>
        <p:spPr>
          <a:xfrm flipH="1" rot="10800000">
            <a:off x="3204850" y="3227375"/>
            <a:ext cx="265800" cy="57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7" name="Google Shape;247;p33"/>
          <p:cNvCxnSpPr>
            <a:stCxn id="240" idx="3"/>
            <a:endCxn id="242" idx="1"/>
          </p:cNvCxnSpPr>
          <p:nvPr/>
        </p:nvCxnSpPr>
        <p:spPr>
          <a:xfrm>
            <a:off x="3249850" y="2405875"/>
            <a:ext cx="220800" cy="82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8" name="Google Shape;248;p33"/>
          <p:cNvCxnSpPr>
            <a:stCxn id="242" idx="3"/>
            <a:endCxn id="243" idx="1"/>
          </p:cNvCxnSpPr>
          <p:nvPr/>
        </p:nvCxnSpPr>
        <p:spPr>
          <a:xfrm>
            <a:off x="6544500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9" name="Google Shape;249;p33"/>
          <p:cNvCxnSpPr>
            <a:stCxn id="243" idx="3"/>
            <a:endCxn id="244" idx="1"/>
          </p:cNvCxnSpPr>
          <p:nvPr/>
        </p:nvCxnSpPr>
        <p:spPr>
          <a:xfrm>
            <a:off x="9837538" y="3227350"/>
            <a:ext cx="264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0" name="Google Shape;250;p33"/>
          <p:cNvSpPr txBox="1"/>
          <p:nvPr>
            <p:ph idx="1" type="body"/>
          </p:nvPr>
        </p:nvSpPr>
        <p:spPr>
          <a:xfrm>
            <a:off x="348308" y="43918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Details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4"/>
              </a:rPr>
              <a:t>Guide to CEOS-ARD Self-Assessments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5"/>
              </a:rPr>
              <a:t>ceos.org/ard</a:t>
            </a:r>
            <a:endParaRPr/>
          </a:p>
          <a:p>
            <a:pPr indent="-406400" lvl="0" marL="457200" rtl="0" algn="l">
              <a:spcBef>
                <a:spcPts val="1200"/>
              </a:spcBef>
              <a:spcAft>
                <a:spcPts val="1200"/>
              </a:spcAft>
              <a:buSzPts val="2800"/>
              <a:buChar char="❖"/>
            </a:pPr>
            <a:r>
              <a:rPr lang="en-GB" u="sng">
                <a:solidFill>
                  <a:schemeClr val="hlink"/>
                </a:solidFill>
                <a:hlinkClick r:id="rId6"/>
              </a:rPr>
              <a:t>CEOS-ARD Framework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CEOS-ARD Products</a:t>
            </a:r>
            <a:endParaRPr/>
          </a:p>
        </p:txBody>
      </p:sp>
      <p:sp>
        <p:nvSpPr>
          <p:cNvPr id="256" name="Google Shape;256;p34"/>
          <p:cNvSpPr txBox="1"/>
          <p:nvPr>
            <p:ph idx="1" type="body"/>
          </p:nvPr>
        </p:nvSpPr>
        <p:spPr>
          <a:xfrm>
            <a:off x="612500" y="5046125"/>
            <a:ext cx="11110500" cy="172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68300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Four datasets under assessment for a while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2286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Should now use the new PFS 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-368300" lvl="0" marL="2286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200"/>
              <a:buFont typeface="Montserrat"/>
              <a:buChar char="●"/>
            </a:pP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All data providers </a:t>
            </a: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encouraged</a:t>
            </a:r>
            <a:r>
              <a:rPr lang="en-GB" sz="2200">
                <a:latin typeface="Montserrat"/>
                <a:ea typeface="Montserrat"/>
                <a:cs typeface="Montserrat"/>
                <a:sym typeface="Montserrat"/>
              </a:rPr>
              <a:t> to self-assess against the AR PFS V2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7" name="Google Shape;2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510" y="1190850"/>
            <a:ext cx="10966966" cy="370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/>
          <p:nvPr>
            <p:ph idx="1" type="body"/>
          </p:nvPr>
        </p:nvSpPr>
        <p:spPr>
          <a:xfrm>
            <a:off x="330800" y="1277825"/>
            <a:ext cx="11152500" cy="517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Aims:</a:t>
            </a:r>
            <a:endParaRPr sz="26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Increase community involvement, transparency, and version control, tracking of issues, etc.</a:t>
            </a:r>
            <a:endParaRPr sz="22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Modularisation of CEOS-ARD Specs</a:t>
            </a:r>
            <a:endParaRPr sz="26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‘Building blocks’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Consolidation, commonality, consistency, terminology.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Ease PFS development</a:t>
            </a:r>
            <a:endParaRPr sz="2200"/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SzPts val="2200"/>
              <a:buChar char="▪"/>
            </a:pPr>
            <a:r>
              <a:rPr lang="en-GB" sz="2200"/>
              <a:t>Alignment with </a:t>
            </a:r>
            <a:r>
              <a:rPr lang="en-GB" sz="2200"/>
              <a:t>SpatioTemporal Asset Catalogs (STAC) </a:t>
            </a:r>
            <a:r>
              <a:rPr i="1" lang="en-GB" sz="2200"/>
              <a:t>(Discovery, Access)</a:t>
            </a:r>
            <a:endParaRPr i="1" sz="22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Various other technical topics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Continued evolution of the specs to meet community expectations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SzPts val="2600"/>
              <a:buChar char="❖"/>
            </a:pPr>
            <a:r>
              <a:rPr lang="en-GB" sz="2600" u="sng">
                <a:solidFill>
                  <a:schemeClr val="hlink"/>
                </a:solidFill>
                <a:hlinkClick r:id="rId3"/>
              </a:rPr>
              <a:t>https://github.com/ceos-org/ceos-ard/</a:t>
            </a:r>
            <a:r>
              <a:rPr lang="en-GB" sz="2600"/>
              <a:t>	</a:t>
            </a:r>
            <a:endParaRPr sz="2600"/>
          </a:p>
        </p:txBody>
      </p:sp>
      <p:sp>
        <p:nvSpPr>
          <p:cNvPr id="263" name="Google Shape;263;p3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700"/>
              <a:t>CEOS-ARD GitHub</a:t>
            </a:r>
            <a:endParaRPr sz="4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435000" y="1329925"/>
            <a:ext cx="7601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/>
              <a:t>CEOS-ARD www: </a:t>
            </a:r>
            <a:r>
              <a:rPr lang="en-GB" sz="2100" u="sng">
                <a:solidFill>
                  <a:schemeClr val="hlink"/>
                </a:solidFill>
                <a:hlinkClick r:id="rId3"/>
              </a:rPr>
              <a:t>https://ceos.org/ard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/>
              <a:t>CEOS-ARD GitHub: </a:t>
            </a:r>
            <a:r>
              <a:rPr lang="en-GB" sz="2100" u="sng">
                <a:solidFill>
                  <a:schemeClr val="hlink"/>
                </a:solidFill>
                <a:hlinkClick r:id="rId4"/>
              </a:rPr>
              <a:t>https://github.com/ceos-org/ceos-ard</a:t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/>
              <a:t>	Past new issues: </a:t>
            </a:r>
            <a:r>
              <a:rPr lang="en-GB" sz="21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/>
              <a:t>Twitter/X: </a:t>
            </a:r>
            <a:r>
              <a:rPr lang="en-GB" sz="2100" u="sng">
                <a:solidFill>
                  <a:schemeClr val="hlink"/>
                </a:solidFill>
                <a:hlinkClick r:id="rId7"/>
              </a:rPr>
              <a:t>https://x.com/CEOSARD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/>
              <a:t>Contacts: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hlinkClick r:id="rId8"/>
              </a:rPr>
              <a:t>Ferran.Gascon@esa.int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hlinkClick r:id="rId9"/>
              </a:rPr>
              <a:t>matthew@symbioscomms.com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100" u="sng">
                <a:solidFill>
                  <a:schemeClr val="hlink"/>
                </a:solidFill>
                <a:hlinkClick r:id="rId10"/>
              </a:rPr>
              <a:t>ard-contact@lists.ceos.org</a:t>
            </a:r>
            <a:endParaRPr sz="21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200"/>
              <a:t> </a:t>
            </a:r>
            <a:endParaRPr sz="2200"/>
          </a:p>
        </p:txBody>
      </p:sp>
      <p:sp>
        <p:nvSpPr>
          <p:cNvPr id="269" name="Google Shape;269;p3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270" name="Google Shape;270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58347" y="332164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14033" y="2093413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53725" y="1024950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92925" y="3894300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176050" y="1097125"/>
            <a:ext cx="8988900" cy="48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-GB" sz="1800" u="sng"/>
              <a:t>2016:</a:t>
            </a:r>
            <a:r>
              <a:rPr lang="en-GB" sz="1800"/>
              <a:t> Define something – address ‘ARD’ ambiguity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Open Data Cube – Digital Earth programmes around the world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Easing the use of satellite EO data to reach </a:t>
            </a:r>
            <a:r>
              <a:rPr b="1" lang="en-GB" sz="1800" u="sng"/>
              <a:t>new, non-expert users</a:t>
            </a:r>
            <a:r>
              <a:rPr lang="en-GB" sz="1800"/>
              <a:t> and increase data uptake and use</a:t>
            </a:r>
            <a:endParaRPr sz="18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Reduce pre-processing burden for users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Facilitate analysis in the cloud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Reduce egress and processing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Provision of analysis-ready geophysical measurements</a:t>
            </a:r>
            <a:endParaRPr sz="18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Define key parameters and corrections for different types of geophysical products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Provide a first step for data interoperability</a:t>
            </a:r>
            <a:endParaRPr sz="18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Open and transparent</a:t>
            </a:r>
            <a:endParaRPr sz="1600"/>
          </a:p>
          <a:p>
            <a:pPr indent="-3302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</a:pPr>
            <a:r>
              <a:rPr lang="en-GB" sz="1600"/>
              <a:t>Common starting point; consistency</a:t>
            </a:r>
            <a:endParaRPr sz="16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❖"/>
            </a:pPr>
            <a:r>
              <a:rPr lang="en-GB" sz="1800"/>
              <a:t>Promote clear documentation of processing steps – not prescribing methods/approaches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❖"/>
            </a:pPr>
            <a:r>
              <a:rPr lang="en-GB" sz="1800"/>
              <a:t>Capitalise on space agency expertise and experience and best available science and high quality processes</a:t>
            </a:r>
            <a:endParaRPr sz="1800"/>
          </a:p>
        </p:txBody>
      </p:sp>
      <p:sp>
        <p:nvSpPr>
          <p:cNvPr id="159" name="Google Shape;159;p2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CEOS-ARD Origins &amp; Motivations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176047" y="1822475"/>
            <a:ext cx="491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Product Family Specifications (PFS)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GB" sz="2400"/>
              <a:t>Specifications for each geophysical measurement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457200" lvl="0" marL="609600" rtl="0" algn="l">
              <a:spcBef>
                <a:spcPts val="1000"/>
              </a:spcBef>
              <a:spcAft>
                <a:spcPts val="1000"/>
              </a:spcAft>
              <a:buSzPts val="2400"/>
              <a:buChar char="❖"/>
            </a:pPr>
            <a:r>
              <a:rPr lang="en-GB" sz="2400"/>
              <a:t>Detail ‘Threshold’ and ‘Target’ / ‘Goal’ requirements for a variety of parameters</a:t>
            </a:r>
            <a:endParaRPr sz="2400"/>
          </a:p>
        </p:txBody>
      </p:sp>
      <p:graphicFrame>
        <p:nvGraphicFramePr>
          <p:cNvPr id="166" name="Google Shape;166;p23"/>
          <p:cNvGraphicFramePr/>
          <p:nvPr/>
        </p:nvGraphicFramePr>
        <p:xfrm>
          <a:off x="5671825" y="146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{DB5D84FF-5878-45F1-92A4-C48B6C61BD20}</a:tableStyleId>
              </a:tblPr>
              <a:tblGrid>
                <a:gridCol w="5688225"/>
              </a:tblGrid>
              <a:tr h="82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/>
                        <a:t>Aquatic Reflectance PFS sections</a:t>
                      </a:r>
                      <a:endParaRPr sz="2300"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82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/>
                        <a:t>1. </a:t>
                      </a:r>
                      <a:r>
                        <a:rPr lang="en-GB" sz="2300"/>
                        <a:t>General Metadata</a:t>
                      </a:r>
                      <a:endParaRPr sz="23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/>
                        <a:t>2. Per-Pixel </a:t>
                      </a:r>
                      <a:r>
                        <a:rPr lang="en-GB" sz="2300"/>
                        <a:t>Metadata </a:t>
                      </a:r>
                      <a:endParaRPr sz="23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2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/>
                        <a:t>3. Radiometric and Atmospheric Corrections Metadata</a:t>
                      </a:r>
                      <a:endParaRPr sz="23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300"/>
                        <a:t>4. Geometric Corrections Metadata</a:t>
                      </a:r>
                      <a:endParaRPr sz="2300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59525" y="-1381125"/>
            <a:ext cx="13949148" cy="90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2143125" y="6229350"/>
            <a:ext cx="51246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+"/>
            </a:pPr>
            <a:r>
              <a:rPr lang="en-GB" sz="1700">
                <a:solidFill>
                  <a:schemeClr val="lt1"/>
                </a:solidFill>
              </a:rPr>
              <a:t>GHG flux products?  Precipitation? TBD..</a:t>
            </a:r>
            <a:endParaRPr sz="17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idx="1" type="body"/>
          </p:nvPr>
        </p:nvSpPr>
        <p:spPr>
          <a:xfrm>
            <a:off x="176050" y="1181000"/>
            <a:ext cx="7552200" cy="48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❖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The CEOS-ARD Aquatic Reflectance PFS, which focused on inland, nearshore coastal, and optically shallow waters, was first published in 2022.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Font typeface="Montserrat"/>
              <a:buChar char="❖"/>
            </a:pPr>
            <a:r>
              <a:rPr lang="en-GB" sz="2400">
                <a:latin typeface="Montserrat"/>
                <a:ea typeface="Montserrat"/>
                <a:cs typeface="Montserrat"/>
                <a:sym typeface="Montserrat"/>
              </a:rPr>
              <a:t>Emphasis on higher resolution inland and coastal water products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" name="Google Shape;178;p25"/>
          <p:cNvSpPr txBox="1"/>
          <p:nvPr>
            <p:ph type="title"/>
          </p:nvPr>
        </p:nvSpPr>
        <p:spPr>
          <a:xfrm>
            <a:off x="176048" y="5008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300"/>
              <a:t>CEOS-ARD AR PFS v1.0 (Feb 2022)</a:t>
            </a:r>
            <a:endParaRPr sz="3300"/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0" l="0" r="24851" t="0"/>
          <a:stretch/>
        </p:blipFill>
        <p:spPr>
          <a:xfrm>
            <a:off x="7864675" y="1034175"/>
            <a:ext cx="4327324" cy="546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idx="1" type="body"/>
          </p:nvPr>
        </p:nvSpPr>
        <p:spPr>
          <a:xfrm>
            <a:off x="176050" y="1212475"/>
            <a:ext cx="7552200" cy="48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Extended approach began in May 2024 to define a single AR PFS that covers all aquatic domains (inland, coastal, sea, and oceanic waters).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Bi-weekly meetings of an expert group of agency, service provider, research, and commercial </a:t>
            </a: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representatives.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Metadata Threshold and Goal requirements carefully updated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90000"/>
              </a:buClr>
              <a:buSzPts val="1900"/>
              <a:buFont typeface="Montserrat"/>
              <a:buChar char="❖"/>
            </a:pPr>
            <a:r>
              <a:rPr b="1" lang="en-GB" sz="1900">
                <a:solidFill>
                  <a:srgbClr val="990000"/>
                </a:solidFill>
                <a:latin typeface="Montserrat"/>
                <a:ea typeface="Montserrat"/>
                <a:cs typeface="Montserrat"/>
                <a:sym typeface="Montserrat"/>
              </a:rPr>
              <a:t>Some updates apply to the CEOS-ARD PFS more broadly, serving as a useful reference for consolidation of optical PFS requirements (in development)</a:t>
            </a:r>
            <a:endParaRPr b="1" sz="1900">
              <a:solidFill>
                <a:srgbClr val="99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b="1" lang="en-GB" sz="19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Version 2.0 AR PFS</a:t>
            </a:r>
            <a:r>
              <a:rPr b="1" lang="en-GB" sz="1900">
                <a:latin typeface="Montserrat"/>
                <a:ea typeface="Montserrat"/>
                <a:cs typeface="Montserrat"/>
                <a:sym typeface="Montserrat"/>
              </a:rPr>
              <a:t> shared March 14, with a few weeks for final review – now presented for formal endorsement:</a:t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Montserrat"/>
              <a:buChar char="▪"/>
            </a:pPr>
            <a:r>
              <a:rPr b="1" lang="en-GB" sz="1900">
                <a:latin typeface="Montserrat"/>
                <a:ea typeface="Montserrat"/>
                <a:cs typeface="Montserrat"/>
                <a:sym typeface="Montserrat"/>
              </a:rPr>
              <a:t>April 14: LSI-VC-17</a:t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900"/>
              <a:buFont typeface="Montserrat"/>
              <a:buChar char="▪"/>
            </a:pPr>
            <a:r>
              <a:rPr b="1" lang="en-GB" sz="1900">
                <a:latin typeface="Montserrat"/>
                <a:ea typeface="Montserrat"/>
                <a:cs typeface="Montserrat"/>
                <a:sym typeface="Montserrat"/>
              </a:rPr>
              <a:t>April 15: IOCCG-29</a:t>
            </a:r>
            <a:endParaRPr b="1"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6"/>
          <p:cNvSpPr txBox="1"/>
          <p:nvPr>
            <p:ph type="title"/>
          </p:nvPr>
        </p:nvSpPr>
        <p:spPr>
          <a:xfrm>
            <a:off x="176048" y="5008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300"/>
              <a:t>CEOS-ARD AR PFS v2.0 (March 2025)</a:t>
            </a:r>
            <a:endParaRPr sz="3300"/>
          </a:p>
        </p:txBody>
      </p:sp>
      <p:pic>
        <p:nvPicPr>
          <p:cNvPr id="186" name="Google Shape;186;p26"/>
          <p:cNvPicPr preferRelativeResize="0"/>
          <p:nvPr/>
        </p:nvPicPr>
        <p:blipFill rotWithShape="1">
          <a:blip r:embed="rId4">
            <a:alphaModFix/>
          </a:blip>
          <a:srcRect b="0" l="2463" r="28150" t="0"/>
          <a:stretch/>
        </p:blipFill>
        <p:spPr>
          <a:xfrm>
            <a:off x="7864675" y="1027675"/>
            <a:ext cx="4327325" cy="549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idx="1" type="body"/>
          </p:nvPr>
        </p:nvSpPr>
        <p:spPr>
          <a:xfrm>
            <a:off x="176050" y="1212475"/>
            <a:ext cx="11096700" cy="48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"/>
              <a:buChar char="❖"/>
            </a:pPr>
            <a:r>
              <a:rPr lang="en-GB" sz="1900">
                <a:latin typeface="Montserrat"/>
                <a:ea typeface="Montserrat"/>
                <a:cs typeface="Montserrat"/>
                <a:sym typeface="Montserrat"/>
              </a:rPr>
              <a:t>Each metadata requirement was updated and documented after expert discussion and agreement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t/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7"/>
          <p:cNvSpPr txBox="1"/>
          <p:nvPr>
            <p:ph type="title"/>
          </p:nvPr>
        </p:nvSpPr>
        <p:spPr>
          <a:xfrm>
            <a:off x="176048" y="13398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/>
              <a:t>Update to PFS metadata requirements</a:t>
            </a:r>
            <a:endParaRPr sz="3900"/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25" y="2092100"/>
            <a:ext cx="5850724" cy="407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7"/>
          <p:cNvSpPr txBox="1"/>
          <p:nvPr/>
        </p:nvSpPr>
        <p:spPr>
          <a:xfrm>
            <a:off x="6878950" y="2002875"/>
            <a:ext cx="2978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Description of edits made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5" name="Google Shape;195;p27"/>
          <p:cNvSpPr txBox="1"/>
          <p:nvPr/>
        </p:nvSpPr>
        <p:spPr>
          <a:xfrm>
            <a:off x="6878950" y="2794950"/>
            <a:ext cx="2978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Justification of update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7036250" y="4174250"/>
            <a:ext cx="29781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Montserrat"/>
                <a:ea typeface="Montserrat"/>
                <a:cs typeface="Montserrat"/>
                <a:sym typeface="Montserrat"/>
              </a:rPr>
              <a:t>Comparison of old vs new requirement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7" name="Google Shape;197;p27"/>
          <p:cNvCxnSpPr>
            <a:stCxn id="194" idx="1"/>
          </p:cNvCxnSpPr>
          <p:nvPr/>
        </p:nvCxnSpPr>
        <p:spPr>
          <a:xfrm flipH="1">
            <a:off x="6134350" y="2244075"/>
            <a:ext cx="744600" cy="12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7"/>
          <p:cNvCxnSpPr>
            <a:stCxn id="195" idx="1"/>
          </p:cNvCxnSpPr>
          <p:nvPr/>
        </p:nvCxnSpPr>
        <p:spPr>
          <a:xfrm flipH="1">
            <a:off x="5714950" y="3036150"/>
            <a:ext cx="1164000" cy="141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9" name="Google Shape;199;p27"/>
          <p:cNvCxnSpPr>
            <a:stCxn id="196" idx="1"/>
          </p:cNvCxnSpPr>
          <p:nvPr/>
        </p:nvCxnSpPr>
        <p:spPr>
          <a:xfrm rot="10800000">
            <a:off x="6113450" y="4383350"/>
            <a:ext cx="922800" cy="32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27"/>
          <p:cNvSpPr txBox="1"/>
          <p:nvPr/>
        </p:nvSpPr>
        <p:spPr>
          <a:xfrm>
            <a:off x="6878950" y="5047975"/>
            <a:ext cx="43842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latin typeface="Montserrat"/>
                <a:ea typeface="Montserrat"/>
                <a:cs typeface="Montserrat"/>
                <a:sym typeface="Montserrat"/>
              </a:rPr>
              <a:t>See the full summary of changes and decisions </a:t>
            </a:r>
            <a:r>
              <a:rPr b="1" lang="en-GB" sz="26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4"/>
              </a:rPr>
              <a:t>here</a:t>
            </a:r>
            <a:r>
              <a:rPr b="1" lang="en-GB" sz="26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6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8"/>
          <p:cNvSpPr txBox="1"/>
          <p:nvPr>
            <p:ph type="title"/>
          </p:nvPr>
        </p:nvSpPr>
        <p:spPr>
          <a:xfrm>
            <a:off x="186423" y="14488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900"/>
              <a:t>Main Metadata Updates</a:t>
            </a:r>
            <a:endParaRPr i="1" sz="2000"/>
          </a:p>
        </p:txBody>
      </p:sp>
      <p:sp>
        <p:nvSpPr>
          <p:cNvPr id="206" name="Google Shape;206;p28"/>
          <p:cNvSpPr txBox="1"/>
          <p:nvPr/>
        </p:nvSpPr>
        <p:spPr>
          <a:xfrm>
            <a:off x="465375" y="1238250"/>
            <a:ext cx="10215300" cy="50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Requirements made more stringent and less prescriptive about methods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Threshold and Goal metadata requirements carefully 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considered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 in the context of CEOS-ARD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SI Traceability -&gt; Goal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Some requirements broadened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E.g. Cloud and cloud shadow defined by ‘cloud or </a:t>
            </a:r>
            <a:r>
              <a:rPr lang="en-GB" sz="2300" u="sng">
                <a:latin typeface="Montserrat"/>
                <a:ea typeface="Montserrat"/>
                <a:cs typeface="Montserrat"/>
                <a:sym typeface="Montserrat"/>
              </a:rPr>
              <a:t>cloud-affected</a:t>
            </a: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 pixels’.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Requirement descriptions made less ambiguous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No more ‘if possible’ statements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○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Binary statement of ‘corrected’ / ‘not corrected’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Montserrat"/>
              <a:buChar char="●"/>
            </a:pPr>
            <a:r>
              <a:rPr lang="en-GB" sz="2300">
                <a:latin typeface="Montserrat"/>
                <a:ea typeface="Montserrat"/>
                <a:cs typeface="Montserrat"/>
                <a:sym typeface="Montserrat"/>
              </a:rPr>
              <a:t>Providers can use any algorithm, as long as it is compliant and documented (not necessarily peer reviewed publication)</a:t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