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6" roundtripDataSignature="AMtx7mjgJjnsN3rDA2H1+2qBRoRbbGfF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4"/>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4"/>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4"/>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4"/>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4"/>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4"/>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4"/>
          <p:cNvPicPr preferRelativeResize="0"/>
          <p:nvPr/>
        </p:nvPicPr>
        <p:blipFill rotWithShape="1">
          <a:blip r:embed="rId6">
            <a:alphaModFix amt="34000"/>
          </a:blip>
          <a:srcRect b="671" l="54016" r="11355" t="36081"/>
          <a:stretch/>
        </p:blipFill>
        <p:spPr>
          <a:xfrm rot="-5400000">
            <a:off x="4344520" y="3615007"/>
            <a:ext cx="1289700" cy="1775100"/>
          </a:xfrm>
          <a:prstGeom prst="rtTriangle">
            <a:avLst/>
          </a:prstGeom>
          <a:noFill/>
          <a:ln>
            <a:noFill/>
          </a:ln>
        </p:spPr>
      </p:pic>
      <p:sp>
        <p:nvSpPr>
          <p:cNvPr id="20" name="Google Shape;20;p14"/>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5"/>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8" name="Google Shape;28;p15"/>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ja" sz="1100" u="none" cap="none" strike="noStrike">
                <a:solidFill>
                  <a:schemeClr val="accent1"/>
                </a:solidFill>
                <a:latin typeface="Montserrat"/>
                <a:ea typeface="Montserrat"/>
                <a:cs typeface="Montserrat"/>
                <a:sym typeface="Montserrat"/>
              </a:rPr>
              <a:t>Slide </a:t>
            </a:r>
            <a:fld id="{00000000-1234-1234-1234-123412341234}" type="slidenum">
              <a:rPr b="1" i="0" lang="ja"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1" name="Google Shape;31;p1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chemeClr val="dk2"/>
                </a:solidFill>
                <a:latin typeface="Montserrat"/>
                <a:ea typeface="Montserrat"/>
                <a:cs typeface="Montserrat"/>
                <a:sym typeface="Montserrat"/>
              </a:rPr>
              <a:t>WGISS-59, 24-27 March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4" name="Google Shape;34;p1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5" name="Google Shape;35;p1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6" name="Google Shape;36;p1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8" name="Google Shape;38;p1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ja" sz="1100" u="none" cap="none" strike="noStrike">
                <a:solidFill>
                  <a:schemeClr val="accent1"/>
                </a:solidFill>
                <a:latin typeface="Montserrat"/>
                <a:ea typeface="Montserrat"/>
                <a:cs typeface="Montserrat"/>
                <a:sym typeface="Montserrat"/>
              </a:rPr>
              <a:t>Slide </a:t>
            </a:r>
            <a:fld id="{00000000-1234-1234-1234-123412341234}" type="slidenum">
              <a:rPr b="1" i="0" lang="ja"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9" name="Google Shape;39;p1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chemeClr val="dk2"/>
                </a:solidFill>
                <a:latin typeface="Montserrat"/>
                <a:ea typeface="Montserrat"/>
                <a:cs typeface="Montserrat"/>
                <a:sym typeface="Montserrat"/>
              </a:rPr>
              <a:t>WGISS-59, 24-27 March 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43" name="Google Shape;43;p1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44" name="Google Shape;4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
              <a:t>‹#›</a:t>
            </a:fld>
            <a:endParaRPr/>
          </a:p>
        </p:txBody>
      </p:sp>
      <p:sp>
        <p:nvSpPr>
          <p:cNvPr id="45" name="Google Shape;45;p17"/>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chemeClr val="dk2"/>
                </a:solidFill>
                <a:latin typeface="Montserrat"/>
                <a:ea typeface="Montserrat"/>
                <a:cs typeface="Montserrat"/>
                <a:sym typeface="Montserrat"/>
              </a:rPr>
              <a:t>WGISS-59, 24-27 March 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registry.opendata.aws/jaxa-alos-palsar2-scansar/"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docs.google.com/forms/d/e/1FAIpQLSfhhjfW_tA7RDr71Y-ErRRu9_sVvZBCZu-KH03jOTtcbHjvDw/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ithub.com/ESIPFed/data-readiness/tree/ma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esipfed.org/checklist-ai-ready-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spreadsheets/d/1fRwTgZ_vKHZybef4iLFY6Gv-nb5T0zUtCjVQRU--0aU/edit?usp=sharin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132025" y="131950"/>
            <a:ext cx="7005966"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ja" sz="4000"/>
              <a:t>WGISS Analysis of AIML readiness of CEOS-ARD and Suggestions for the COES-ARD PFS and Framework</a:t>
            </a:r>
            <a:endParaRPr sz="4000"/>
          </a:p>
        </p:txBody>
      </p:sp>
      <p:sp>
        <p:nvSpPr>
          <p:cNvPr id="51" name="Google Shape;51;p1"/>
          <p:cNvSpPr txBox="1"/>
          <p:nvPr/>
        </p:nvSpPr>
        <p:spPr>
          <a:xfrm>
            <a:off x="5566200" y="3402419"/>
            <a:ext cx="3577800" cy="1617931"/>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ja" sz="1700" u="none" cap="none" strike="noStrike">
                <a:solidFill>
                  <a:schemeClr val="accent1"/>
                </a:solidFill>
                <a:latin typeface="Montserrat"/>
                <a:ea typeface="Montserrat"/>
                <a:cs typeface="Montserrat"/>
                <a:sym typeface="Montserrat"/>
              </a:rPr>
              <a:t>Yousuke Ikehata/JAXA</a:t>
            </a:r>
            <a:endParaRPr/>
          </a:p>
          <a:p>
            <a:pPr indent="0" lvl="0" marL="0" marR="0" rtl="0" algn="r">
              <a:lnSpc>
                <a:spcPct val="115000"/>
              </a:lnSpc>
              <a:spcBef>
                <a:spcPts val="0"/>
              </a:spcBef>
              <a:spcAft>
                <a:spcPts val="0"/>
              </a:spcAft>
              <a:buClr>
                <a:srgbClr val="000000"/>
              </a:buClr>
              <a:buSzPts val="1700"/>
              <a:buFont typeface="Arial"/>
              <a:buNone/>
            </a:pPr>
            <a:r>
              <a:rPr b="1" i="0" lang="ja" sz="1700" u="none" cap="none" strike="noStrike">
                <a:solidFill>
                  <a:schemeClr val="accent1"/>
                </a:solidFill>
                <a:latin typeface="Montserrat"/>
                <a:ea typeface="Montserrat"/>
                <a:cs typeface="Montserrat"/>
                <a:sym typeface="Montserrat"/>
              </a:rPr>
              <a:t>Agenda Item #3.2</a:t>
            </a:r>
            <a:endParaRPr/>
          </a:p>
          <a:p>
            <a:pPr indent="0" lvl="0" marL="0" marR="0" rtl="0" algn="r">
              <a:lnSpc>
                <a:spcPct val="115000"/>
              </a:lnSpc>
              <a:spcBef>
                <a:spcPts val="0"/>
              </a:spcBef>
              <a:spcAft>
                <a:spcPts val="0"/>
              </a:spcAft>
              <a:buClr>
                <a:srgbClr val="000000"/>
              </a:buClr>
              <a:buSzPts val="1700"/>
              <a:buFont typeface="Arial"/>
              <a:buNone/>
            </a:pPr>
            <a:r>
              <a:rPr b="1" i="0" lang="ja" sz="1700" u="none" cap="none" strike="noStrike">
                <a:solidFill>
                  <a:schemeClr val="accent1"/>
                </a:solidFill>
                <a:latin typeface="Montserrat"/>
                <a:ea typeface="Montserrat"/>
                <a:cs typeface="Montserrat"/>
                <a:sym typeface="Montserrat"/>
              </a:rPr>
              <a:t>LSI-VC-17</a:t>
            </a:r>
            <a:endParaRPr/>
          </a:p>
          <a:p>
            <a:pPr indent="0" lvl="0" marL="0" marR="0" rtl="0" algn="r">
              <a:lnSpc>
                <a:spcPct val="115000"/>
              </a:lnSpc>
              <a:spcBef>
                <a:spcPts val="0"/>
              </a:spcBef>
              <a:spcAft>
                <a:spcPts val="0"/>
              </a:spcAft>
              <a:buClr>
                <a:srgbClr val="000000"/>
              </a:buClr>
              <a:buSzPts val="1700"/>
              <a:buFont typeface="Arial"/>
              <a:buNone/>
            </a:pPr>
            <a:r>
              <a:rPr b="1" i="0" lang="ja" sz="1700" u="none" cap="none" strike="noStrike">
                <a:solidFill>
                  <a:schemeClr val="accent1"/>
                </a:solidFill>
                <a:latin typeface="Montserrat"/>
                <a:ea typeface="Montserrat"/>
                <a:cs typeface="Montserrat"/>
                <a:sym typeface="Montserrat"/>
              </a:rPr>
              <a:t>Tsukuba, Japan</a:t>
            </a:r>
            <a:endParaRPr/>
          </a:p>
          <a:p>
            <a:pPr indent="0" lvl="0" marL="0" marR="0" rtl="0" algn="r">
              <a:lnSpc>
                <a:spcPct val="115000"/>
              </a:lnSpc>
              <a:spcBef>
                <a:spcPts val="0"/>
              </a:spcBef>
              <a:spcAft>
                <a:spcPts val="0"/>
              </a:spcAft>
              <a:buClr>
                <a:srgbClr val="000000"/>
              </a:buClr>
              <a:buSzPts val="1700"/>
              <a:buFont typeface="Arial"/>
              <a:buNone/>
            </a:pPr>
            <a:r>
              <a:rPr b="1" i="0" lang="ja" sz="1700" u="none" cap="none" strike="noStrike">
                <a:solidFill>
                  <a:schemeClr val="accent1"/>
                </a:solidFill>
                <a:latin typeface="Montserrat"/>
                <a:ea typeface="Montserrat"/>
                <a:cs typeface="Montserrat"/>
                <a:sym typeface="Montserrat"/>
              </a:rPr>
              <a:t>14 April,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idx="1" type="body"/>
          </p:nvPr>
        </p:nvSpPr>
        <p:spPr>
          <a:xfrm>
            <a:off x="289975" y="1084452"/>
            <a:ext cx="8417700" cy="181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sz="1800"/>
              <a:t>AWS/CARD4L</a:t>
            </a:r>
            <a:endParaRPr/>
          </a:p>
          <a:p>
            <a:pPr indent="-342900" lvl="1" marL="914400" rtl="0" algn="l">
              <a:lnSpc>
                <a:spcPct val="150000"/>
              </a:lnSpc>
              <a:spcBef>
                <a:spcPts val="400"/>
              </a:spcBef>
              <a:spcAft>
                <a:spcPts val="0"/>
              </a:spcAft>
              <a:buSzPts val="1800"/>
              <a:buChar char="▪"/>
            </a:pPr>
            <a:r>
              <a:rPr lang="ja" sz="1400"/>
              <a:t>User can download products with metadata.</a:t>
            </a:r>
            <a:endParaRPr sz="1400"/>
          </a:p>
          <a:p>
            <a:pPr indent="-342900" lvl="1" marL="914400" rtl="0" algn="l">
              <a:lnSpc>
                <a:spcPct val="150000"/>
              </a:lnSpc>
              <a:spcBef>
                <a:spcPts val="400"/>
              </a:spcBef>
              <a:spcAft>
                <a:spcPts val="0"/>
              </a:spcAft>
              <a:buSzPts val="1800"/>
              <a:buChar char="▪"/>
            </a:pPr>
            <a:r>
              <a:rPr lang="ja" sz="1400"/>
              <a:t>JAXA also provides CSW(metadata), but it’s now unavailable for replacement</a:t>
            </a:r>
            <a:r>
              <a:rPr lang="ja" sz="1400">
                <a:solidFill>
                  <a:schemeClr val="dk1"/>
                </a:solidFill>
              </a:rPr>
              <a:t>.</a:t>
            </a:r>
            <a:endParaRPr sz="1400"/>
          </a:p>
          <a:p>
            <a:pPr indent="-342900" lvl="1" marL="914400" rtl="0" algn="l">
              <a:lnSpc>
                <a:spcPct val="150000"/>
              </a:lnSpc>
              <a:spcBef>
                <a:spcPts val="400"/>
              </a:spcBef>
              <a:spcAft>
                <a:spcPts val="0"/>
              </a:spcAft>
              <a:buSzPts val="1800"/>
              <a:buChar char="▪"/>
            </a:pPr>
            <a:r>
              <a:rPr lang="ja" sz="1400" u="sng">
                <a:solidFill>
                  <a:schemeClr val="hlink"/>
                </a:solidFill>
                <a:hlinkClick r:id="rId3"/>
              </a:rPr>
              <a:t>https://registry.opendata.aws/jaxa-alos-palsar2-scansar/</a:t>
            </a:r>
            <a:endParaRPr sz="1400"/>
          </a:p>
        </p:txBody>
      </p:sp>
      <p:sp>
        <p:nvSpPr>
          <p:cNvPr id="127" name="Google Shape;127;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Example</a:t>
            </a:r>
            <a:endParaRPr/>
          </a:p>
        </p:txBody>
      </p:sp>
      <p:grpSp>
        <p:nvGrpSpPr>
          <p:cNvPr id="128" name="Google Shape;128;p10"/>
          <p:cNvGrpSpPr/>
          <p:nvPr/>
        </p:nvGrpSpPr>
        <p:grpSpPr>
          <a:xfrm>
            <a:off x="2177177" y="2901525"/>
            <a:ext cx="4643310" cy="1934950"/>
            <a:chOff x="1030627" y="2571750"/>
            <a:chExt cx="4643310" cy="1934950"/>
          </a:xfrm>
        </p:grpSpPr>
        <p:pic>
          <p:nvPicPr>
            <p:cNvPr id="129" name="Google Shape;129;p10"/>
            <p:cNvPicPr preferRelativeResize="0"/>
            <p:nvPr/>
          </p:nvPicPr>
          <p:blipFill rotWithShape="1">
            <a:blip r:embed="rId4">
              <a:alphaModFix/>
            </a:blip>
            <a:srcRect b="0" l="0" r="0" t="0"/>
            <a:stretch/>
          </p:blipFill>
          <p:spPr>
            <a:xfrm>
              <a:off x="2892177" y="2571750"/>
              <a:ext cx="2743700" cy="1886151"/>
            </a:xfrm>
            <a:prstGeom prst="rect">
              <a:avLst/>
            </a:prstGeom>
            <a:noFill/>
            <a:ln>
              <a:noFill/>
            </a:ln>
          </p:spPr>
        </p:pic>
        <p:sp>
          <p:nvSpPr>
            <p:cNvPr id="130" name="Google Shape;130;p10"/>
            <p:cNvSpPr txBox="1"/>
            <p:nvPr/>
          </p:nvSpPr>
          <p:spPr>
            <a:xfrm>
              <a:off x="4482637" y="3557641"/>
              <a:ext cx="119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Data Access</a:t>
              </a:r>
              <a:endParaRPr b="0" i="0" sz="1400" u="none" cap="none" strike="noStrike">
                <a:solidFill>
                  <a:srgbClr val="000000"/>
                </a:solidFill>
                <a:latin typeface="Arial"/>
                <a:ea typeface="Arial"/>
                <a:cs typeface="Arial"/>
                <a:sym typeface="Arial"/>
              </a:endParaRPr>
            </a:p>
          </p:txBody>
        </p:sp>
        <p:sp>
          <p:nvSpPr>
            <p:cNvPr id="131" name="Google Shape;131;p10"/>
            <p:cNvSpPr/>
            <p:nvPr/>
          </p:nvSpPr>
          <p:spPr>
            <a:xfrm>
              <a:off x="4527600" y="2807050"/>
              <a:ext cx="1108200" cy="678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0"/>
            <p:cNvSpPr txBox="1"/>
            <p:nvPr/>
          </p:nvSpPr>
          <p:spPr>
            <a:xfrm>
              <a:off x="1030627" y="3811316"/>
              <a:ext cx="1726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Related documents</a:t>
              </a:r>
              <a:endParaRPr b="0" i="0" sz="1400" u="none" cap="none" strike="noStrike">
                <a:solidFill>
                  <a:srgbClr val="000000"/>
                </a:solidFill>
                <a:latin typeface="Arial"/>
                <a:ea typeface="Arial"/>
                <a:cs typeface="Arial"/>
                <a:sym typeface="Arial"/>
              </a:endParaRPr>
            </a:p>
          </p:txBody>
        </p:sp>
        <p:sp>
          <p:nvSpPr>
            <p:cNvPr id="133" name="Google Shape;133;p10"/>
            <p:cNvSpPr/>
            <p:nvPr/>
          </p:nvSpPr>
          <p:spPr>
            <a:xfrm>
              <a:off x="2892175" y="3657100"/>
              <a:ext cx="1108200" cy="84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Suggestions</a:t>
            </a:r>
            <a:endParaRPr/>
          </a:p>
        </p:txBody>
      </p:sp>
      <p:grpSp>
        <p:nvGrpSpPr>
          <p:cNvPr id="139" name="Google Shape;139;p11"/>
          <p:cNvGrpSpPr/>
          <p:nvPr/>
        </p:nvGrpSpPr>
        <p:grpSpPr>
          <a:xfrm>
            <a:off x="1051800" y="862149"/>
            <a:ext cx="7040400" cy="3600991"/>
            <a:chOff x="132036" y="883921"/>
            <a:chExt cx="7040400" cy="3600991"/>
          </a:xfrm>
        </p:grpSpPr>
        <p:pic>
          <p:nvPicPr>
            <p:cNvPr id="140" name="Google Shape;140;p11"/>
            <p:cNvPicPr preferRelativeResize="0"/>
            <p:nvPr/>
          </p:nvPicPr>
          <p:blipFill rotWithShape="1">
            <a:blip r:embed="rId3">
              <a:alphaModFix/>
            </a:blip>
            <a:srcRect b="0" l="0" r="0" t="0"/>
            <a:stretch/>
          </p:blipFill>
          <p:spPr>
            <a:xfrm>
              <a:off x="132036" y="883921"/>
              <a:ext cx="7040400" cy="3600991"/>
            </a:xfrm>
            <a:prstGeom prst="rect">
              <a:avLst/>
            </a:prstGeom>
            <a:noFill/>
            <a:ln>
              <a:noFill/>
            </a:ln>
          </p:spPr>
        </p:pic>
        <p:sp>
          <p:nvSpPr>
            <p:cNvPr id="141" name="Google Shape;141;p11"/>
            <p:cNvSpPr txBox="1"/>
            <p:nvPr/>
          </p:nvSpPr>
          <p:spPr>
            <a:xfrm>
              <a:off x="6253520" y="2261190"/>
              <a:ext cx="801501" cy="1615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ja" sz="1050" u="none" cap="none" strike="noStrike">
                  <a:solidFill>
                    <a:srgbClr val="FF0000"/>
                  </a:solidFill>
                  <a:latin typeface="Arial"/>
                  <a:ea typeface="Arial"/>
                  <a:cs typeface="Arial"/>
                  <a:sym typeface="Arial"/>
                </a:rPr>
                <a:t>AI readiness</a:t>
              </a:r>
              <a:endParaRPr b="1" i="0" sz="1050" u="none" cap="none" strike="noStrike">
                <a:solidFill>
                  <a:srgbClr val="FF0000"/>
                </a:solidFill>
                <a:latin typeface="Arial"/>
                <a:ea typeface="Arial"/>
                <a:cs typeface="Arial"/>
                <a:sym typeface="Arial"/>
              </a:endParaRPr>
            </a:p>
          </p:txBody>
        </p:sp>
        <p:sp>
          <p:nvSpPr>
            <p:cNvPr id="142" name="Google Shape;142;p11"/>
            <p:cNvSpPr txBox="1"/>
            <p:nvPr/>
          </p:nvSpPr>
          <p:spPr>
            <a:xfrm>
              <a:off x="6484351" y="2457600"/>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3" name="Google Shape;143;p11"/>
            <p:cNvSpPr txBox="1"/>
            <p:nvPr/>
          </p:nvSpPr>
          <p:spPr>
            <a:xfrm>
              <a:off x="6484350" y="2662024"/>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4" name="Google Shape;144;p11"/>
            <p:cNvSpPr txBox="1"/>
            <p:nvPr/>
          </p:nvSpPr>
          <p:spPr>
            <a:xfrm>
              <a:off x="6484351" y="2866448"/>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5" name="Google Shape;145;p11"/>
            <p:cNvSpPr txBox="1"/>
            <p:nvPr/>
          </p:nvSpPr>
          <p:spPr>
            <a:xfrm>
              <a:off x="6484350" y="3070872"/>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6" name="Google Shape;146;p11"/>
            <p:cNvSpPr txBox="1"/>
            <p:nvPr/>
          </p:nvSpPr>
          <p:spPr>
            <a:xfrm>
              <a:off x="6484351" y="3275296"/>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7" name="Google Shape;147;p11"/>
            <p:cNvSpPr txBox="1"/>
            <p:nvPr/>
          </p:nvSpPr>
          <p:spPr>
            <a:xfrm>
              <a:off x="6484350" y="3479720"/>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8" name="Google Shape;148;p11"/>
            <p:cNvSpPr txBox="1"/>
            <p:nvPr/>
          </p:nvSpPr>
          <p:spPr>
            <a:xfrm>
              <a:off x="6484349" y="3684144"/>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49" name="Google Shape;149;p11"/>
            <p:cNvSpPr txBox="1"/>
            <p:nvPr/>
          </p:nvSpPr>
          <p:spPr>
            <a:xfrm>
              <a:off x="6484350" y="3888568"/>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50" name="Google Shape;150;p11"/>
            <p:cNvSpPr txBox="1"/>
            <p:nvPr/>
          </p:nvSpPr>
          <p:spPr>
            <a:xfrm>
              <a:off x="6484349" y="4092992"/>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sp>
          <p:nvSpPr>
            <p:cNvPr id="151" name="Google Shape;151;p11"/>
            <p:cNvSpPr txBox="1"/>
            <p:nvPr/>
          </p:nvSpPr>
          <p:spPr>
            <a:xfrm>
              <a:off x="6484350" y="4297417"/>
              <a:ext cx="339837"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ja" sz="900" u="none" cap="none" strike="noStrike">
                  <a:solidFill>
                    <a:srgbClr val="FF0000"/>
                  </a:solidFill>
                  <a:latin typeface="Arial"/>
                  <a:ea typeface="Arial"/>
                  <a:cs typeface="Arial"/>
                  <a:sym typeface="Arial"/>
                </a:rPr>
                <a:t>XX/XX</a:t>
              </a:r>
              <a:endParaRPr b="0" i="0" sz="900" u="none" cap="none" strike="noStrike">
                <a:solidFill>
                  <a:srgbClr val="FF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Questionnaire for TEIG.</a:t>
            </a:r>
            <a:endParaRPr sz="2300"/>
          </a:p>
        </p:txBody>
      </p:sp>
      <p:pic>
        <p:nvPicPr>
          <p:cNvPr id="157" name="Google Shape;157;p12"/>
          <p:cNvPicPr preferRelativeResize="0"/>
          <p:nvPr/>
        </p:nvPicPr>
        <p:blipFill rotWithShape="1">
          <a:blip r:embed="rId3">
            <a:alphaModFix/>
          </a:blip>
          <a:srcRect b="0" l="0" r="0" t="0"/>
          <a:stretch/>
        </p:blipFill>
        <p:spPr>
          <a:xfrm>
            <a:off x="5815341" y="1348173"/>
            <a:ext cx="2999718" cy="3380075"/>
          </a:xfrm>
          <a:prstGeom prst="rect">
            <a:avLst/>
          </a:prstGeom>
          <a:noFill/>
          <a:ln>
            <a:noFill/>
          </a:ln>
        </p:spPr>
      </p:pic>
      <p:sp>
        <p:nvSpPr>
          <p:cNvPr id="158" name="Google Shape;158;p12"/>
          <p:cNvSpPr txBox="1"/>
          <p:nvPr/>
        </p:nvSpPr>
        <p:spPr>
          <a:xfrm>
            <a:off x="461010" y="1084115"/>
            <a:ext cx="8221980"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ja" sz="1200" u="sng" cap="none" strike="noStrike">
                <a:solidFill>
                  <a:srgbClr val="000000"/>
                </a:solidFill>
                <a:latin typeface="Arial"/>
                <a:ea typeface="Arial"/>
                <a:cs typeface="Arial"/>
                <a:sym typeface="Arial"/>
                <a:hlinkClick r:id="rId4">
                  <a:extLst>
                    <a:ext uri="{A12FA001-AC4F-418D-AE19-62706E023703}">
                      <ahyp:hlinkClr val="tx"/>
                    </a:ext>
                  </a:extLst>
                </a:hlinkClick>
              </a:rPr>
              <a:t>https://docs.google.com/forms/d/e/1FAIpQLSfhhjfW_tA7RDr71Y-ErRRu9_sVvZBCZu-KH03jOTtcbHjvDw/viewform</a:t>
            </a:r>
            <a:endParaRPr b="1" i="0" sz="1200" u="none" cap="none" strike="noStrike">
              <a:solidFill>
                <a:srgbClr val="000000"/>
              </a:solidFill>
              <a:latin typeface="Arial"/>
              <a:ea typeface="Arial"/>
              <a:cs typeface="Arial"/>
              <a:sym typeface="Arial"/>
            </a:endParaRPr>
          </a:p>
        </p:txBody>
      </p:sp>
      <p:sp>
        <p:nvSpPr>
          <p:cNvPr id="159" name="Google Shape;159;p12"/>
          <p:cNvSpPr txBox="1"/>
          <p:nvPr/>
        </p:nvSpPr>
        <p:spPr>
          <a:xfrm>
            <a:off x="571501" y="1592580"/>
            <a:ext cx="502920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 sz="1400" u="none" cap="none" strike="noStrike">
                <a:solidFill>
                  <a:srgbClr val="000000"/>
                </a:solidFill>
                <a:latin typeface="Arial"/>
                <a:ea typeface="Arial"/>
                <a:cs typeface="Arial"/>
                <a:sym typeface="Arial"/>
              </a:rPr>
              <a:t>We need volunteer who can answer our survey.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 sz="1400" u="none" cap="none" strike="noStrike">
                <a:solidFill>
                  <a:srgbClr val="000000"/>
                </a:solidFill>
                <a:latin typeface="Arial"/>
                <a:ea typeface="Arial"/>
                <a:cs typeface="Arial"/>
                <a:sym typeface="Arial"/>
              </a:rPr>
              <a:t>This survey will figure out awareness about ESIP’s checklist and needs about CEOS ARD’s readiness for AI.</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 sz="1400" u="none" cap="none" strike="noStrike">
                <a:solidFill>
                  <a:srgbClr val="000000"/>
                </a:solidFill>
                <a:latin typeface="Arial"/>
                <a:ea typeface="Arial"/>
                <a:cs typeface="Arial"/>
                <a:sym typeface="Arial"/>
              </a:rPr>
              <a:t>Due date: </a:t>
            </a:r>
            <a:endParaRPr/>
          </a:p>
          <a:p>
            <a:pPr indent="0" lvl="0" marL="0" marR="0" rtl="0" algn="l">
              <a:lnSpc>
                <a:spcPct val="100000"/>
              </a:lnSpc>
              <a:spcBef>
                <a:spcPts val="0"/>
              </a:spcBef>
              <a:spcAft>
                <a:spcPts val="0"/>
              </a:spcAft>
              <a:buNone/>
            </a:pPr>
            <a:r>
              <a:rPr b="0" i="0" lang="ja" sz="1400" u="none" cap="none" strike="noStrike">
                <a:solidFill>
                  <a:srgbClr val="000000"/>
                </a:solidFill>
                <a:latin typeface="Arial"/>
                <a:ea typeface="Arial"/>
                <a:cs typeface="Arial"/>
                <a:sym typeface="Arial"/>
              </a:rPr>
              <a:t>We plans to publish our  white paper before WGISS-60 so could you please answer it till end of May.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idx="1" type="body"/>
          </p:nvPr>
        </p:nvSpPr>
        <p:spPr>
          <a:xfrm>
            <a:off x="289974" y="1084442"/>
            <a:ext cx="8585894"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sz="1800"/>
              <a:t>WGISS and its subgroup, the Technology Exploration Interest Group (TEIG), are considering publishing a white paper about AI/ML for EO.</a:t>
            </a:r>
            <a:endParaRPr/>
          </a:p>
          <a:p>
            <a:pPr indent="-361950" lvl="0" marL="457200" marR="0" rtl="0" algn="l">
              <a:lnSpc>
                <a:spcPct val="150000"/>
              </a:lnSpc>
              <a:spcBef>
                <a:spcPts val="800"/>
              </a:spcBef>
              <a:spcAft>
                <a:spcPts val="0"/>
              </a:spcAft>
              <a:buClr>
                <a:schemeClr val="dk1"/>
              </a:buClr>
              <a:buSzPts val="2100"/>
              <a:buFont typeface="Montserrat"/>
              <a:buChar char="❖"/>
            </a:pPr>
            <a:r>
              <a:rPr lang="ja" sz="1800"/>
              <a:t>There is a “jargon” term </a:t>
            </a:r>
            <a:r>
              <a:rPr lang="ja" sz="1800" u="sng"/>
              <a:t>“AI/ML ready data”</a:t>
            </a:r>
            <a:r>
              <a:rPr lang="ja" sz="1800"/>
              <a:t> regarding the dataset for AI/ML.</a:t>
            </a:r>
            <a:endParaRPr/>
          </a:p>
          <a:p>
            <a:pPr indent="-361950" lvl="0" marL="457200" marR="0" rtl="0" algn="l">
              <a:lnSpc>
                <a:spcPct val="150000"/>
              </a:lnSpc>
              <a:spcBef>
                <a:spcPts val="800"/>
              </a:spcBef>
              <a:spcAft>
                <a:spcPts val="0"/>
              </a:spcAft>
              <a:buClr>
                <a:schemeClr val="dk1"/>
              </a:buClr>
              <a:buSzPts val="2100"/>
              <a:buFont typeface="Montserrat"/>
              <a:buChar char="❖"/>
            </a:pPr>
            <a:r>
              <a:rPr lang="ja" sz="1800"/>
              <a:t>We can't find a clear definition about it, but it is discussed in ESIP (Earth Science Information Partners) and they have developed a checklist.</a:t>
            </a:r>
            <a:endParaRPr/>
          </a:p>
          <a:p>
            <a:pPr indent="-361950" lvl="1" marL="914400" rtl="0" algn="l">
              <a:lnSpc>
                <a:spcPct val="150000"/>
              </a:lnSpc>
              <a:spcBef>
                <a:spcPts val="800"/>
              </a:spcBef>
              <a:spcAft>
                <a:spcPts val="0"/>
              </a:spcAft>
              <a:buSzPts val="2100"/>
              <a:buFont typeface="Montserrat"/>
              <a:buChar char="❖"/>
            </a:pPr>
            <a:r>
              <a:rPr lang="ja" sz="1400" u="sng">
                <a:solidFill>
                  <a:schemeClr val="hlink"/>
                </a:solidFill>
                <a:hlinkClick r:id="rId3"/>
              </a:rPr>
              <a:t>https://github.com/ESIPFed/data-readiness/tree/main</a:t>
            </a:r>
            <a:endParaRPr sz="1400"/>
          </a:p>
          <a:p>
            <a:pPr indent="-228600" lvl="0" marL="457200" marR="0" rtl="0" algn="l">
              <a:lnSpc>
                <a:spcPct val="150000"/>
              </a:lnSpc>
              <a:spcBef>
                <a:spcPts val="800"/>
              </a:spcBef>
              <a:spcAft>
                <a:spcPts val="0"/>
              </a:spcAft>
              <a:buClr>
                <a:schemeClr val="dk1"/>
              </a:buClr>
              <a:buSzPts val="2100"/>
              <a:buFont typeface="Montserrat"/>
              <a:buNone/>
            </a:pPr>
            <a:r>
              <a:t/>
            </a:r>
            <a:endParaRPr sz="1800"/>
          </a:p>
        </p:txBody>
      </p:sp>
      <p:sp>
        <p:nvSpPr>
          <p:cNvPr id="57" name="Google Shape;57;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Background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1" type="body"/>
          </p:nvPr>
        </p:nvSpPr>
        <p:spPr>
          <a:xfrm>
            <a:off x="289973" y="2500524"/>
            <a:ext cx="8489641" cy="1885639"/>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sz="1800"/>
              <a:t>ESIP invent a check list, and it involves 4 categories.</a:t>
            </a:r>
            <a:endParaRPr/>
          </a:p>
          <a:p>
            <a:pPr indent="-342900" lvl="1" marL="914400" rtl="0" algn="l">
              <a:lnSpc>
                <a:spcPct val="150000"/>
              </a:lnSpc>
              <a:spcBef>
                <a:spcPts val="400"/>
              </a:spcBef>
              <a:spcAft>
                <a:spcPts val="0"/>
              </a:spcAft>
              <a:buSzPts val="1800"/>
              <a:buChar char="▪"/>
            </a:pPr>
            <a:r>
              <a:rPr lang="ja" sz="1400"/>
              <a:t>Data Preparation</a:t>
            </a:r>
            <a:endParaRPr/>
          </a:p>
          <a:p>
            <a:pPr indent="-342900" lvl="1" marL="914400" rtl="0" algn="l">
              <a:lnSpc>
                <a:spcPct val="150000"/>
              </a:lnSpc>
              <a:spcBef>
                <a:spcPts val="400"/>
              </a:spcBef>
              <a:spcAft>
                <a:spcPts val="0"/>
              </a:spcAft>
              <a:buSzPts val="1800"/>
              <a:buChar char="▪"/>
            </a:pPr>
            <a:r>
              <a:rPr lang="ja" sz="1400"/>
              <a:t>Data Quality</a:t>
            </a:r>
            <a:endParaRPr/>
          </a:p>
          <a:p>
            <a:pPr indent="-342900" lvl="1" marL="914400" rtl="0" algn="l">
              <a:lnSpc>
                <a:spcPct val="150000"/>
              </a:lnSpc>
              <a:spcBef>
                <a:spcPts val="400"/>
              </a:spcBef>
              <a:spcAft>
                <a:spcPts val="0"/>
              </a:spcAft>
              <a:buSzPts val="1800"/>
              <a:buChar char="▪"/>
            </a:pPr>
            <a:r>
              <a:rPr lang="ja" sz="1400"/>
              <a:t>Data Documentation</a:t>
            </a:r>
            <a:endParaRPr/>
          </a:p>
          <a:p>
            <a:pPr indent="-342900" lvl="1" marL="914400" rtl="0" algn="l">
              <a:lnSpc>
                <a:spcPct val="150000"/>
              </a:lnSpc>
              <a:spcBef>
                <a:spcPts val="400"/>
              </a:spcBef>
              <a:spcAft>
                <a:spcPts val="0"/>
              </a:spcAft>
              <a:buSzPts val="1800"/>
              <a:buChar char="▪"/>
            </a:pPr>
            <a:r>
              <a:rPr lang="ja" sz="1400"/>
              <a:t>Data Access</a:t>
            </a:r>
            <a:endParaRPr sz="1400"/>
          </a:p>
        </p:txBody>
      </p:sp>
      <p:sp>
        <p:nvSpPr>
          <p:cNvPr id="63" name="Google Shape;63;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ESIP’s checklist</a:t>
            </a:r>
            <a:endParaRPr/>
          </a:p>
        </p:txBody>
      </p:sp>
      <p:sp>
        <p:nvSpPr>
          <p:cNvPr id="64" name="Google Shape;64;p3"/>
          <p:cNvSpPr txBox="1"/>
          <p:nvPr/>
        </p:nvSpPr>
        <p:spPr>
          <a:xfrm>
            <a:off x="563765" y="907525"/>
            <a:ext cx="799584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Since July 2021, the ESIP Data Readiness Cluster has focused on creating tools like the AI-ready checklist for new data managers and other researchers who are learning to prep data for new uses. The checklist continues to evolve alongside the technologies it supports and its current draft covers key questions needed to ensure data preparation, data quality, data documentation and data access. Cluster participants offer their insights along with explanations of the checklist content.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(from </a:t>
            </a:r>
            <a:r>
              <a:rPr b="0" i="0" lang="ja" sz="1400" u="sng" cap="none" strike="noStrike">
                <a:solidFill>
                  <a:schemeClr val="hlink"/>
                </a:solidFill>
                <a:latin typeface="Arial"/>
                <a:ea typeface="Arial"/>
                <a:cs typeface="Arial"/>
                <a:sym typeface="Arial"/>
                <a:hlinkClick r:id="rId3"/>
              </a:rPr>
              <a:t>https://www.esipfed.org/checklist-ai-ready-data/</a:t>
            </a:r>
            <a:r>
              <a:rPr b="0" i="0" lang="ja"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idx="1" type="body"/>
          </p:nvPr>
        </p:nvSpPr>
        <p:spPr>
          <a:xfrm>
            <a:off x="289973" y="1084442"/>
            <a:ext cx="8475891"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a:t>We evaluate PSFs(Product Family Specifications).</a:t>
            </a:r>
            <a:endParaRPr/>
          </a:p>
          <a:p>
            <a:pPr indent="-342900" lvl="1" marL="914400" rtl="0" algn="l">
              <a:lnSpc>
                <a:spcPct val="150000"/>
              </a:lnSpc>
              <a:spcBef>
                <a:spcPts val="400"/>
              </a:spcBef>
              <a:spcAft>
                <a:spcPts val="0"/>
              </a:spcAft>
              <a:buSzPts val="1800"/>
              <a:buChar char="▪"/>
            </a:pPr>
            <a:r>
              <a:rPr lang="ja"/>
              <a:t>Aquatic Reflectance (Optical)</a:t>
            </a:r>
            <a:endParaRPr/>
          </a:p>
          <a:p>
            <a:pPr indent="-342900" lvl="1" marL="914400" rtl="0" algn="l">
              <a:lnSpc>
                <a:spcPct val="150000"/>
              </a:lnSpc>
              <a:spcBef>
                <a:spcPts val="400"/>
              </a:spcBef>
              <a:spcAft>
                <a:spcPts val="0"/>
              </a:spcAft>
              <a:buSzPts val="1800"/>
              <a:buChar char="▪"/>
            </a:pPr>
            <a:r>
              <a:rPr lang="ja"/>
              <a:t>Nighttime Lights Surface Radiance (Optical)</a:t>
            </a:r>
            <a:endParaRPr/>
          </a:p>
          <a:p>
            <a:pPr indent="-342900" lvl="1" marL="914400" rtl="0" algn="l">
              <a:lnSpc>
                <a:spcPct val="150000"/>
              </a:lnSpc>
              <a:spcBef>
                <a:spcPts val="400"/>
              </a:spcBef>
              <a:spcAft>
                <a:spcPts val="0"/>
              </a:spcAft>
              <a:buSzPts val="1800"/>
              <a:buChar char="▪"/>
            </a:pPr>
            <a:r>
              <a:rPr lang="ja"/>
              <a:t>Surface Reflectance (Optical)</a:t>
            </a:r>
            <a:endParaRPr/>
          </a:p>
          <a:p>
            <a:pPr indent="-342900" lvl="1" marL="914400" rtl="0" algn="l">
              <a:lnSpc>
                <a:spcPct val="150000"/>
              </a:lnSpc>
              <a:spcBef>
                <a:spcPts val="400"/>
              </a:spcBef>
              <a:spcAft>
                <a:spcPts val="0"/>
              </a:spcAft>
              <a:buSzPts val="1800"/>
              <a:buChar char="▪"/>
            </a:pPr>
            <a:r>
              <a:rPr lang="ja"/>
              <a:t>Surface Temperature (Optical)</a:t>
            </a:r>
            <a:endParaRPr/>
          </a:p>
          <a:p>
            <a:pPr indent="-342900" lvl="1" marL="914400" rtl="0" algn="l">
              <a:lnSpc>
                <a:spcPct val="150000"/>
              </a:lnSpc>
              <a:spcBef>
                <a:spcPts val="400"/>
              </a:spcBef>
              <a:spcAft>
                <a:spcPts val="0"/>
              </a:spcAft>
              <a:buSzPts val="1800"/>
              <a:buChar char="▪"/>
            </a:pPr>
            <a:r>
              <a:rPr lang="ja"/>
              <a:t>Synthetic Aperture Radar</a:t>
            </a:r>
            <a:endParaRPr/>
          </a:p>
        </p:txBody>
      </p:sp>
      <p:sp>
        <p:nvSpPr>
          <p:cNvPr id="70" name="Google Shape;70;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CEOS ARD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idx="1" type="body"/>
          </p:nvPr>
        </p:nvSpPr>
        <p:spPr>
          <a:xfrm>
            <a:off x="289973" y="1084442"/>
            <a:ext cx="8544643"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a:t>We evaluate “CEOS ARD” by ESIP’s checklist as compliance matrix.</a:t>
            </a:r>
            <a:endParaRPr/>
          </a:p>
          <a:p>
            <a:pPr indent="-342900" lvl="1" marL="914400" rtl="0" algn="l">
              <a:lnSpc>
                <a:spcPct val="150000"/>
              </a:lnSpc>
              <a:spcBef>
                <a:spcPts val="400"/>
              </a:spcBef>
              <a:spcAft>
                <a:spcPts val="0"/>
              </a:spcAft>
              <a:buSzPts val="1800"/>
              <a:buChar char="▪"/>
            </a:pPr>
            <a:r>
              <a:rPr lang="ja" u="sng">
                <a:solidFill>
                  <a:schemeClr val="hlink"/>
                </a:solidFill>
                <a:hlinkClick r:id="rId3"/>
              </a:rPr>
              <a:t>https://docs.google.com/spreadsheets/d/1fRwTgZ_vKHZybef4iLFY6Gv-nb5T0zUtCjVQRU--0aU/edit?usp=sharing</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76" name="Google Shape;76;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Compliance matrix</a:t>
            </a:r>
            <a:endParaRPr/>
          </a:p>
        </p:txBody>
      </p:sp>
      <p:pic>
        <p:nvPicPr>
          <p:cNvPr id="77" name="Google Shape;77;p5"/>
          <p:cNvPicPr preferRelativeResize="0"/>
          <p:nvPr/>
        </p:nvPicPr>
        <p:blipFill rotWithShape="1">
          <a:blip r:embed="rId4">
            <a:alphaModFix/>
          </a:blip>
          <a:srcRect b="0" l="0" r="0" t="0"/>
          <a:stretch/>
        </p:blipFill>
        <p:spPr>
          <a:xfrm>
            <a:off x="2767377" y="3084593"/>
            <a:ext cx="3589833" cy="1581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
          <p:cNvSpPr txBox="1"/>
          <p:nvPr>
            <p:ph idx="1" type="body"/>
          </p:nvPr>
        </p:nvSpPr>
        <p:spPr>
          <a:xfrm>
            <a:off x="289973" y="1084442"/>
            <a:ext cx="8503391"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sz="1800"/>
              <a:t>I wrote compatibility to intersection cells and colored.</a:t>
            </a:r>
            <a:endParaRPr/>
          </a:p>
          <a:p>
            <a:pPr indent="-342900" lvl="1" marL="914400" rtl="0" algn="l">
              <a:lnSpc>
                <a:spcPct val="150000"/>
              </a:lnSpc>
              <a:spcBef>
                <a:spcPts val="400"/>
              </a:spcBef>
              <a:spcAft>
                <a:spcPts val="0"/>
              </a:spcAft>
              <a:buSzPts val="1800"/>
              <a:buChar char="▪"/>
            </a:pPr>
            <a:r>
              <a:rPr lang="ja" sz="1400"/>
              <a:t> white cell: I can find compatibility with CEOS ARD requirement.</a:t>
            </a:r>
            <a:endParaRPr/>
          </a:p>
          <a:p>
            <a:pPr indent="-342900" lvl="1" marL="914400" rtl="0" algn="l">
              <a:lnSpc>
                <a:spcPct val="150000"/>
              </a:lnSpc>
              <a:spcBef>
                <a:spcPts val="400"/>
              </a:spcBef>
              <a:spcAft>
                <a:spcPts val="0"/>
              </a:spcAft>
              <a:buSzPts val="1800"/>
              <a:buChar char="▪"/>
            </a:pPr>
            <a:r>
              <a:rPr lang="ja" sz="1400"/>
              <a:t> blue cell : I can’t find definite requirement, but I think compatible by other condition and background.</a:t>
            </a:r>
            <a:endParaRPr/>
          </a:p>
          <a:p>
            <a:pPr indent="-342900" lvl="1" marL="914400" rtl="0" algn="l">
              <a:lnSpc>
                <a:spcPct val="150000"/>
              </a:lnSpc>
              <a:spcBef>
                <a:spcPts val="400"/>
              </a:spcBef>
              <a:spcAft>
                <a:spcPts val="0"/>
              </a:spcAft>
              <a:buSzPts val="1800"/>
              <a:buChar char="▪"/>
            </a:pPr>
            <a:r>
              <a:rPr lang="ja" sz="1400"/>
              <a:t> green cell: I can find compatibility, but it is “desired”(not minimum requirement).</a:t>
            </a:r>
            <a:endParaRPr/>
          </a:p>
          <a:p>
            <a:pPr indent="-342900" lvl="1" marL="914400" rtl="0" algn="l">
              <a:lnSpc>
                <a:spcPct val="150000"/>
              </a:lnSpc>
              <a:spcBef>
                <a:spcPts val="400"/>
              </a:spcBef>
              <a:spcAft>
                <a:spcPts val="0"/>
              </a:spcAft>
              <a:buSzPts val="1800"/>
              <a:buChar char="▪"/>
            </a:pPr>
            <a:r>
              <a:rPr lang="ja" sz="1400"/>
              <a:t> violet cell: I can’t find requirement, but I think data provider might show related information to support users can estimate.</a:t>
            </a:r>
            <a:endParaRPr/>
          </a:p>
          <a:p>
            <a:pPr indent="-342900" lvl="1" marL="914400" rtl="0" algn="l">
              <a:lnSpc>
                <a:spcPct val="150000"/>
              </a:lnSpc>
              <a:spcBef>
                <a:spcPts val="400"/>
              </a:spcBef>
              <a:spcAft>
                <a:spcPts val="0"/>
              </a:spcAft>
              <a:buSzPts val="1800"/>
              <a:buChar char="▪"/>
            </a:pPr>
            <a:r>
              <a:rPr lang="ja" sz="1400"/>
              <a:t> yellow cell: I can’t find descriptions from CEOS ARD requirements.</a:t>
            </a:r>
            <a:endParaRPr/>
          </a:p>
          <a:p>
            <a:pPr indent="-228600" lvl="0" marL="457200" marR="0" rtl="0" algn="l">
              <a:lnSpc>
                <a:spcPct val="150000"/>
              </a:lnSpc>
              <a:spcBef>
                <a:spcPts val="800"/>
              </a:spcBef>
              <a:spcAft>
                <a:spcPts val="0"/>
              </a:spcAft>
              <a:buClr>
                <a:schemeClr val="dk1"/>
              </a:buClr>
              <a:buSzPts val="2100"/>
              <a:buFont typeface="Montserrat"/>
              <a:buNone/>
            </a:pPr>
            <a:r>
              <a:t/>
            </a:r>
            <a:endParaRPr sz="1800"/>
          </a:p>
        </p:txBody>
      </p:sp>
      <p:sp>
        <p:nvSpPr>
          <p:cNvPr id="83" name="Google Shape;83;p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Legends</a:t>
            </a:r>
            <a:endParaRPr/>
          </a:p>
        </p:txBody>
      </p:sp>
      <p:sp>
        <p:nvSpPr>
          <p:cNvPr id="84" name="Google Shape;84;p6"/>
          <p:cNvSpPr/>
          <p:nvPr/>
        </p:nvSpPr>
        <p:spPr>
          <a:xfrm>
            <a:off x="1045028" y="2110683"/>
            <a:ext cx="1051904" cy="226881"/>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chemeClr val="dk1"/>
                </a:solidFill>
                <a:latin typeface="Arial"/>
                <a:ea typeface="Arial"/>
                <a:cs typeface="Arial"/>
                <a:sym typeface="Arial"/>
              </a:rPr>
              <a:t>Blue cells</a:t>
            </a:r>
            <a:endParaRPr b="0" i="0" sz="1400" u="none" cap="none" strike="noStrike">
              <a:solidFill>
                <a:schemeClr val="dk1"/>
              </a:solidFill>
              <a:latin typeface="Arial"/>
              <a:ea typeface="Arial"/>
              <a:cs typeface="Arial"/>
              <a:sym typeface="Arial"/>
            </a:endParaRPr>
          </a:p>
        </p:txBody>
      </p:sp>
      <p:sp>
        <p:nvSpPr>
          <p:cNvPr id="85" name="Google Shape;85;p6"/>
          <p:cNvSpPr/>
          <p:nvPr/>
        </p:nvSpPr>
        <p:spPr>
          <a:xfrm>
            <a:off x="1062803" y="2947237"/>
            <a:ext cx="1148100" cy="226800"/>
          </a:xfrm>
          <a:prstGeom prst="rect">
            <a:avLst/>
          </a:prstGeom>
          <a:solidFill>
            <a:srgbClr val="DAEA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chemeClr val="dk1"/>
                </a:solidFill>
                <a:latin typeface="Arial"/>
                <a:ea typeface="Arial"/>
                <a:cs typeface="Arial"/>
                <a:sym typeface="Arial"/>
              </a:rPr>
              <a:t>Green cells</a:t>
            </a:r>
            <a:endParaRPr b="0" i="0" sz="1400" u="none" cap="none" strike="noStrike">
              <a:solidFill>
                <a:schemeClr val="dk1"/>
              </a:solidFill>
              <a:latin typeface="Arial"/>
              <a:ea typeface="Arial"/>
              <a:cs typeface="Arial"/>
              <a:sym typeface="Arial"/>
            </a:endParaRPr>
          </a:p>
        </p:txBody>
      </p:sp>
      <p:sp>
        <p:nvSpPr>
          <p:cNvPr id="86" name="Google Shape;86;p6"/>
          <p:cNvSpPr/>
          <p:nvPr/>
        </p:nvSpPr>
        <p:spPr>
          <a:xfrm>
            <a:off x="1086853" y="3406263"/>
            <a:ext cx="1100100" cy="22680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chemeClr val="dk1"/>
                </a:solidFill>
                <a:latin typeface="Arial"/>
                <a:ea typeface="Arial"/>
                <a:cs typeface="Arial"/>
                <a:sym typeface="Arial"/>
              </a:rPr>
              <a:t>Violet cells</a:t>
            </a:r>
            <a:endParaRPr b="0" i="0" sz="1400" u="none" cap="none" strike="noStrike">
              <a:solidFill>
                <a:schemeClr val="dk1"/>
              </a:solidFill>
              <a:latin typeface="Arial"/>
              <a:ea typeface="Arial"/>
              <a:cs typeface="Arial"/>
              <a:sym typeface="Arial"/>
            </a:endParaRPr>
          </a:p>
        </p:txBody>
      </p:sp>
      <p:sp>
        <p:nvSpPr>
          <p:cNvPr id="87" name="Google Shape;87;p6"/>
          <p:cNvSpPr/>
          <p:nvPr/>
        </p:nvSpPr>
        <p:spPr>
          <a:xfrm>
            <a:off x="1086853" y="4170711"/>
            <a:ext cx="1183800" cy="226800"/>
          </a:xfrm>
          <a:prstGeom prst="rect">
            <a:avLst/>
          </a:prstGeom>
          <a:solidFill>
            <a:srgbClr val="FFFF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chemeClr val="dk1"/>
                </a:solidFill>
                <a:latin typeface="Arial"/>
                <a:ea typeface="Arial"/>
                <a:cs typeface="Arial"/>
                <a:sym typeface="Arial"/>
              </a:rPr>
              <a:t>Yellow cells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idx="1" type="body"/>
          </p:nvPr>
        </p:nvSpPr>
        <p:spPr>
          <a:xfrm>
            <a:off x="289974" y="1084442"/>
            <a:ext cx="8473026"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a:t>ESIP’s checklist includes AI oriented requirement.</a:t>
            </a:r>
            <a:endParaRPr/>
          </a:p>
          <a:p>
            <a:pPr indent="-342900" lvl="1" marL="914400" rtl="0" algn="l">
              <a:lnSpc>
                <a:spcPct val="150000"/>
              </a:lnSpc>
              <a:spcBef>
                <a:spcPts val="400"/>
              </a:spcBef>
              <a:spcAft>
                <a:spcPts val="0"/>
              </a:spcAft>
              <a:buSzPts val="1800"/>
              <a:buChar char="▪"/>
            </a:pPr>
            <a:r>
              <a:rPr lang="ja"/>
              <a:t>Have targets been identified and labeled (i.e. can this be used as a training dataset for supervised learning techniques)?</a:t>
            </a:r>
            <a:endParaRPr/>
          </a:p>
          <a:p>
            <a:pPr indent="-342900" lvl="1" marL="914400" rtl="0" algn="l">
              <a:lnSpc>
                <a:spcPct val="150000"/>
              </a:lnSpc>
              <a:spcBef>
                <a:spcPts val="400"/>
              </a:spcBef>
              <a:spcAft>
                <a:spcPts val="0"/>
              </a:spcAft>
              <a:buSzPts val="1800"/>
              <a:buChar char="▪"/>
            </a:pPr>
            <a:r>
              <a:rPr lang="ja"/>
              <a:t>Have measures been taken to reduce bias?</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93" name="Google Shape;93;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Incompatible requirement 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idx="1" type="body"/>
          </p:nvPr>
        </p:nvSpPr>
        <p:spPr>
          <a:xfrm>
            <a:off x="289974" y="1084442"/>
            <a:ext cx="8473026" cy="35817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a:t>CEOS ARD is definition about data but ESIP’s checklist asks various aspects: data access, data documentation.</a:t>
            </a:r>
            <a:endParaRPr/>
          </a:p>
          <a:p>
            <a:pPr indent="-342900" lvl="1" marL="914400" rtl="0" algn="l">
              <a:lnSpc>
                <a:spcPct val="150000"/>
              </a:lnSpc>
              <a:spcBef>
                <a:spcPts val="400"/>
              </a:spcBef>
              <a:spcAft>
                <a:spcPts val="0"/>
              </a:spcAft>
              <a:buSzPts val="1800"/>
              <a:buChar char="▪"/>
            </a:pPr>
            <a:r>
              <a:rPr lang="ja"/>
              <a:t>Do the parameters follow a defined standard?</a:t>
            </a:r>
            <a:endParaRPr/>
          </a:p>
          <a:p>
            <a:pPr indent="-342900" lvl="1" marL="914400" rtl="0" algn="l">
              <a:lnSpc>
                <a:spcPct val="150000"/>
              </a:lnSpc>
              <a:spcBef>
                <a:spcPts val="400"/>
              </a:spcBef>
              <a:spcAft>
                <a:spcPts val="0"/>
              </a:spcAft>
              <a:buSzPts val="1800"/>
              <a:buChar char="▪"/>
            </a:pPr>
            <a:r>
              <a:rPr lang="ja"/>
              <a:t>Are parameters crosswalked in an ontology or common vocabulary (e.g. NIEM)?</a:t>
            </a:r>
            <a:endParaRPr/>
          </a:p>
          <a:p>
            <a:pPr indent="-342900" lvl="1" marL="914400" rtl="0" algn="l">
              <a:lnSpc>
                <a:spcPct val="150000"/>
              </a:lnSpc>
              <a:spcBef>
                <a:spcPts val="400"/>
              </a:spcBef>
              <a:spcAft>
                <a:spcPts val="0"/>
              </a:spcAft>
              <a:buSzPts val="1800"/>
              <a:buChar char="▪"/>
            </a:pPr>
            <a:r>
              <a:rPr lang="ja"/>
              <a:t>Are there example codes / notebooks / toolkits available showing how the data can be used?</a:t>
            </a:r>
            <a:endParaRPr/>
          </a:p>
        </p:txBody>
      </p:sp>
      <p:sp>
        <p:nvSpPr>
          <p:cNvPr id="99" name="Google Shape;99;p8"/>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Incompatible requirement 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p:nvPr/>
        </p:nvSpPr>
        <p:spPr>
          <a:xfrm>
            <a:off x="603300" y="1759902"/>
            <a:ext cx="7937400" cy="2196300"/>
          </a:xfrm>
          <a:prstGeom prst="roundRect">
            <a:avLst>
              <a:gd fmla="val 16667" name="adj"/>
            </a:avLst>
          </a:prstGeom>
          <a:solidFill>
            <a:srgbClr val="AFD8E6"/>
          </a:solidFill>
          <a:ln cap="flat" cmpd="sng" w="25400">
            <a:solidFill>
              <a:srgbClr val="151C28"/>
            </a:solidFill>
            <a:prstDash val="solid"/>
            <a:round/>
            <a:headEnd len="sm" w="sm" type="none"/>
            <a:tailEnd len="sm" w="sm" type="none"/>
          </a:ln>
        </p:spPr>
        <p:txBody>
          <a:bodyPr anchorCtr="1"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AI/ML ready data</a:t>
            </a:r>
            <a:endParaRPr b="1" i="0" sz="1400" u="none" cap="none" strike="noStrike">
              <a:solidFill>
                <a:schemeClr val="dk1"/>
              </a:solidFill>
              <a:latin typeface="Arial"/>
              <a:ea typeface="Arial"/>
              <a:cs typeface="Arial"/>
              <a:sym typeface="Arial"/>
            </a:endParaRPr>
          </a:p>
        </p:txBody>
      </p:sp>
      <p:sp>
        <p:nvSpPr>
          <p:cNvPr id="105" name="Google Shape;105;p9"/>
          <p:cNvSpPr/>
          <p:nvPr/>
        </p:nvSpPr>
        <p:spPr>
          <a:xfrm>
            <a:off x="733739" y="1909848"/>
            <a:ext cx="3900000" cy="1704000"/>
          </a:xfrm>
          <a:prstGeom prst="roundRect">
            <a:avLst>
              <a:gd fmla="val 16667" name="adj"/>
            </a:avLst>
          </a:prstGeom>
          <a:solidFill>
            <a:srgbClr val="E3F1F6"/>
          </a:solidFill>
          <a:ln cap="flat" cmpd="sng" w="25400">
            <a:solidFill>
              <a:srgbClr val="151C28"/>
            </a:solidFill>
            <a:prstDash val="solid"/>
            <a:round/>
            <a:headEnd len="sm" w="sm" type="none"/>
            <a:tailEnd len="sm" w="sm" type="none"/>
          </a:ln>
        </p:spPr>
        <p:txBody>
          <a:bodyPr anchorCtr="1"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CEOS ARD</a:t>
            </a:r>
            <a:endParaRPr b="1" i="0" sz="1400" u="none" cap="none" strike="noStrike">
              <a:solidFill>
                <a:schemeClr val="dk1"/>
              </a:solidFill>
              <a:latin typeface="Arial"/>
              <a:ea typeface="Arial"/>
              <a:cs typeface="Arial"/>
              <a:sym typeface="Arial"/>
            </a:endParaRPr>
          </a:p>
        </p:txBody>
      </p:sp>
      <p:sp>
        <p:nvSpPr>
          <p:cNvPr id="106" name="Google Shape;106;p9"/>
          <p:cNvSpPr txBox="1"/>
          <p:nvPr>
            <p:ph idx="1" type="body"/>
          </p:nvPr>
        </p:nvSpPr>
        <p:spPr>
          <a:xfrm>
            <a:off x="289973" y="1084442"/>
            <a:ext cx="8500735" cy="737431"/>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ja"/>
              <a:t>CEOS ARD + landing page(doi) ~= AI ready data</a:t>
            </a:r>
            <a:endParaRPr/>
          </a:p>
        </p:txBody>
      </p:sp>
      <p:sp>
        <p:nvSpPr>
          <p:cNvPr id="107" name="Google Shape;107;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ja"/>
              <a:t>Result</a:t>
            </a:r>
            <a:endParaRPr/>
          </a:p>
        </p:txBody>
      </p:sp>
      <p:sp>
        <p:nvSpPr>
          <p:cNvPr id="108" name="Google Shape;108;p9"/>
          <p:cNvSpPr/>
          <p:nvPr/>
        </p:nvSpPr>
        <p:spPr>
          <a:xfrm>
            <a:off x="2922757" y="2178523"/>
            <a:ext cx="734400" cy="608100"/>
          </a:xfrm>
          <a:prstGeom prst="foldedCorner">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meta</a:t>
            </a:r>
            <a:endParaRPr b="1" i="0" sz="1400" u="none" cap="none" strike="noStrike">
              <a:solidFill>
                <a:schemeClr val="dk1"/>
              </a:solidFill>
              <a:latin typeface="Arial"/>
              <a:ea typeface="Arial"/>
              <a:cs typeface="Arial"/>
              <a:sym typeface="Arial"/>
            </a:endParaRPr>
          </a:p>
        </p:txBody>
      </p:sp>
      <p:pic>
        <p:nvPicPr>
          <p:cNvPr descr="地球: アフリカとヨーロッパ 単色塗りつぶし" id="109" name="Google Shape;109;p9"/>
          <p:cNvPicPr preferRelativeResize="0"/>
          <p:nvPr/>
        </p:nvPicPr>
        <p:blipFill rotWithShape="1">
          <a:blip r:embed="rId3">
            <a:alphaModFix/>
          </a:blip>
          <a:srcRect b="0" l="0" r="0" t="0"/>
          <a:stretch/>
        </p:blipFill>
        <p:spPr>
          <a:xfrm>
            <a:off x="1229834" y="2049336"/>
            <a:ext cx="914400" cy="914400"/>
          </a:xfrm>
          <a:prstGeom prst="rect">
            <a:avLst/>
          </a:prstGeom>
          <a:noFill/>
          <a:ln>
            <a:noFill/>
          </a:ln>
        </p:spPr>
      </p:pic>
      <p:sp>
        <p:nvSpPr>
          <p:cNvPr id="110" name="Google Shape;110;p9"/>
          <p:cNvSpPr txBox="1"/>
          <p:nvPr/>
        </p:nvSpPr>
        <p:spPr>
          <a:xfrm>
            <a:off x="903807" y="2939035"/>
            <a:ext cx="1566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Data requirement</a:t>
            </a:r>
            <a:endParaRPr b="0" i="0" sz="1400" u="none" cap="none" strike="noStrike">
              <a:solidFill>
                <a:srgbClr val="000000"/>
              </a:solidFill>
              <a:latin typeface="Arial"/>
              <a:ea typeface="Arial"/>
              <a:cs typeface="Arial"/>
              <a:sym typeface="Arial"/>
            </a:endParaRPr>
          </a:p>
        </p:txBody>
      </p:sp>
      <p:pic>
        <p:nvPicPr>
          <p:cNvPr descr="Web デザイン 単色塗りつぶし" id="111" name="Google Shape;111;p9"/>
          <p:cNvPicPr preferRelativeResize="0"/>
          <p:nvPr/>
        </p:nvPicPr>
        <p:blipFill rotWithShape="1">
          <a:blip r:embed="rId4">
            <a:alphaModFix/>
          </a:blip>
          <a:srcRect b="0" l="0" r="0" t="0"/>
          <a:stretch/>
        </p:blipFill>
        <p:spPr>
          <a:xfrm>
            <a:off x="5702857" y="3979006"/>
            <a:ext cx="914400" cy="914400"/>
          </a:xfrm>
          <a:prstGeom prst="rect">
            <a:avLst/>
          </a:prstGeom>
          <a:noFill/>
          <a:ln>
            <a:noFill/>
          </a:ln>
        </p:spPr>
      </p:pic>
      <p:sp>
        <p:nvSpPr>
          <p:cNvPr id="112" name="Google Shape;112;p9"/>
          <p:cNvSpPr txBox="1"/>
          <p:nvPr/>
        </p:nvSpPr>
        <p:spPr>
          <a:xfrm>
            <a:off x="2542203" y="2939035"/>
            <a:ext cx="1983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Metadata requirement</a:t>
            </a:r>
            <a:endParaRPr b="0" i="0" sz="1400" u="none" cap="none" strike="noStrike">
              <a:solidFill>
                <a:srgbClr val="000000"/>
              </a:solidFill>
              <a:latin typeface="Arial"/>
              <a:ea typeface="Arial"/>
              <a:cs typeface="Arial"/>
              <a:sym typeface="Arial"/>
            </a:endParaRPr>
          </a:p>
        </p:txBody>
      </p:sp>
      <p:sp>
        <p:nvSpPr>
          <p:cNvPr id="113" name="Google Shape;113;p9"/>
          <p:cNvSpPr txBox="1"/>
          <p:nvPr/>
        </p:nvSpPr>
        <p:spPr>
          <a:xfrm>
            <a:off x="4927715" y="2939034"/>
            <a:ext cx="1388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Documentation</a:t>
            </a:r>
            <a:endParaRPr b="0" i="0" sz="1400" u="none" cap="none" strike="noStrike">
              <a:solidFill>
                <a:srgbClr val="000000"/>
              </a:solidFill>
              <a:latin typeface="Arial"/>
              <a:ea typeface="Arial"/>
              <a:cs typeface="Arial"/>
              <a:sym typeface="Arial"/>
            </a:endParaRPr>
          </a:p>
        </p:txBody>
      </p:sp>
      <p:pic>
        <p:nvPicPr>
          <p:cNvPr descr="クラウドからダウンロード 単色塗りつぶし" id="114" name="Google Shape;114;p9"/>
          <p:cNvPicPr preferRelativeResize="0"/>
          <p:nvPr/>
        </p:nvPicPr>
        <p:blipFill rotWithShape="1">
          <a:blip r:embed="rId5">
            <a:alphaModFix/>
          </a:blip>
          <a:srcRect b="0" l="0" r="0" t="0"/>
          <a:stretch/>
        </p:blipFill>
        <p:spPr>
          <a:xfrm>
            <a:off x="6420137" y="2049336"/>
            <a:ext cx="914400" cy="914400"/>
          </a:xfrm>
          <a:prstGeom prst="rect">
            <a:avLst/>
          </a:prstGeom>
          <a:noFill/>
          <a:ln>
            <a:noFill/>
          </a:ln>
        </p:spPr>
      </p:pic>
      <p:sp>
        <p:nvSpPr>
          <p:cNvPr id="115" name="Google Shape;115;p9"/>
          <p:cNvSpPr txBox="1"/>
          <p:nvPr/>
        </p:nvSpPr>
        <p:spPr>
          <a:xfrm>
            <a:off x="6495661" y="2963736"/>
            <a:ext cx="763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Access</a:t>
            </a:r>
            <a:endParaRPr b="0" i="0" sz="1400" u="none" cap="none" strike="noStrike">
              <a:solidFill>
                <a:srgbClr val="000000"/>
              </a:solidFill>
              <a:latin typeface="Arial"/>
              <a:ea typeface="Arial"/>
              <a:cs typeface="Arial"/>
              <a:sym typeface="Arial"/>
            </a:endParaRPr>
          </a:p>
        </p:txBody>
      </p:sp>
      <p:sp>
        <p:nvSpPr>
          <p:cNvPr id="116" name="Google Shape;116;p9"/>
          <p:cNvSpPr/>
          <p:nvPr/>
        </p:nvSpPr>
        <p:spPr>
          <a:xfrm>
            <a:off x="5254936" y="2178523"/>
            <a:ext cx="734400" cy="608100"/>
          </a:xfrm>
          <a:prstGeom prst="foldedCorner">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doc</a:t>
            </a:r>
            <a:endParaRPr b="1" i="0" sz="1400" u="none" cap="none" strike="noStrike">
              <a:solidFill>
                <a:schemeClr val="dk1"/>
              </a:solidFill>
              <a:latin typeface="Arial"/>
              <a:ea typeface="Arial"/>
              <a:cs typeface="Arial"/>
              <a:sym typeface="Arial"/>
            </a:endParaRPr>
          </a:p>
        </p:txBody>
      </p:sp>
      <p:sp>
        <p:nvSpPr>
          <p:cNvPr id="117" name="Google Shape;117;p9"/>
          <p:cNvSpPr txBox="1"/>
          <p:nvPr/>
        </p:nvSpPr>
        <p:spPr>
          <a:xfrm>
            <a:off x="6495661" y="4282288"/>
            <a:ext cx="1268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Landing page</a:t>
            </a:r>
            <a:endParaRPr b="0" i="0" sz="1400" u="none" cap="none" strike="noStrike">
              <a:solidFill>
                <a:srgbClr val="000000"/>
              </a:solidFill>
              <a:latin typeface="Arial"/>
              <a:ea typeface="Arial"/>
              <a:cs typeface="Arial"/>
              <a:sym typeface="Arial"/>
            </a:endParaRPr>
          </a:p>
        </p:txBody>
      </p:sp>
      <p:sp>
        <p:nvSpPr>
          <p:cNvPr id="118" name="Google Shape;118;p9"/>
          <p:cNvSpPr/>
          <p:nvPr/>
        </p:nvSpPr>
        <p:spPr>
          <a:xfrm>
            <a:off x="4818300" y="1909900"/>
            <a:ext cx="2945700" cy="1325100"/>
          </a:xfrm>
          <a:prstGeom prst="roundRect">
            <a:avLst>
              <a:gd fmla="val 16667" name="adj"/>
            </a:avLst>
          </a:prstGeom>
          <a:noFill/>
          <a:ln cap="flat" cmpd="sng" w="25400">
            <a:solidFill>
              <a:srgbClr val="000000"/>
            </a:solidFill>
            <a:prstDash val="dot"/>
            <a:round/>
            <a:headEnd len="sm" w="sm" type="none"/>
            <a:tailEnd len="sm" w="sm" type="none"/>
          </a:ln>
        </p:spPr>
        <p:txBody>
          <a:bodyPr anchorCtr="1"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19" name="Google Shape;119;p9"/>
          <p:cNvSpPr/>
          <p:nvPr/>
        </p:nvSpPr>
        <p:spPr>
          <a:xfrm rot="5400000">
            <a:off x="5880450" y="3305463"/>
            <a:ext cx="504600" cy="504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txBox="1"/>
          <p:nvPr/>
        </p:nvSpPr>
        <p:spPr>
          <a:xfrm>
            <a:off x="6420125" y="3397950"/>
            <a:ext cx="142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almost equal?</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4818300" y="4005625"/>
            <a:ext cx="2945700" cy="871200"/>
          </a:xfrm>
          <a:prstGeom prst="roundRect">
            <a:avLst>
              <a:gd fmla="val 16667" name="adj"/>
            </a:avLst>
          </a:prstGeom>
          <a:noFill/>
          <a:ln cap="flat" cmpd="sng" w="25400">
            <a:solidFill>
              <a:srgbClr val="000000"/>
            </a:solidFill>
            <a:prstDash val="dot"/>
            <a:round/>
            <a:headEnd len="sm" w="sm" type="none"/>
            <a:tailEnd len="sm" w="sm" type="none"/>
          </a:ln>
        </p:spPr>
        <p:txBody>
          <a:bodyPr anchorCtr="1"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