
<file path=[Content_Types].xml><?xml version="1.0" encoding="utf-8"?>
<Types xmlns="http://schemas.openxmlformats.org/package/2006/content-types">
  <Default Extension="docx" ContentType="application/vnd.openxmlformats-officedocument.wordprocessingml.document"/>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3" r:id="rId1"/>
    <p:sldMasterId id="2147483655" r:id="rId2"/>
    <p:sldMasterId id="2147483668" r:id="rId3"/>
    <p:sldMasterId id="2147483675" r:id="rId4"/>
  </p:sldMasterIdLst>
  <p:notesMasterIdLst>
    <p:notesMasterId r:id="rId54"/>
  </p:notesMasterIdLst>
  <p:sldIdLst>
    <p:sldId id="488" r:id="rId5"/>
    <p:sldId id="461" r:id="rId6"/>
    <p:sldId id="489" r:id="rId7"/>
    <p:sldId id="260" r:id="rId8"/>
    <p:sldId id="460" r:id="rId9"/>
    <p:sldId id="451" r:id="rId10"/>
    <p:sldId id="453" r:id="rId11"/>
    <p:sldId id="454" r:id="rId12"/>
    <p:sldId id="455" r:id="rId13"/>
    <p:sldId id="456" r:id="rId14"/>
    <p:sldId id="452" r:id="rId15"/>
    <p:sldId id="457" r:id="rId16"/>
    <p:sldId id="458" r:id="rId17"/>
    <p:sldId id="459" r:id="rId18"/>
    <p:sldId id="477" r:id="rId19"/>
    <p:sldId id="478" r:id="rId20"/>
    <p:sldId id="475" r:id="rId21"/>
    <p:sldId id="479" r:id="rId22"/>
    <p:sldId id="494" r:id="rId23"/>
    <p:sldId id="491" r:id="rId24"/>
    <p:sldId id="280" r:id="rId25"/>
    <p:sldId id="272" r:id="rId26"/>
    <p:sldId id="277" r:id="rId27"/>
    <p:sldId id="492" r:id="rId28"/>
    <p:sldId id="278" r:id="rId29"/>
    <p:sldId id="493" r:id="rId30"/>
    <p:sldId id="467" r:id="rId31"/>
    <p:sldId id="473" r:id="rId32"/>
    <p:sldId id="480" r:id="rId33"/>
    <p:sldId id="481" r:id="rId34"/>
    <p:sldId id="482" r:id="rId35"/>
    <p:sldId id="483" r:id="rId36"/>
    <p:sldId id="484" r:id="rId37"/>
    <p:sldId id="486" r:id="rId38"/>
    <p:sldId id="487" r:id="rId39"/>
    <p:sldId id="256" r:id="rId40"/>
    <p:sldId id="257" r:id="rId41"/>
    <p:sldId id="258" r:id="rId42"/>
    <p:sldId id="259" r:id="rId43"/>
    <p:sldId id="474" r:id="rId44"/>
    <p:sldId id="261" r:id="rId45"/>
    <p:sldId id="263" r:id="rId46"/>
    <p:sldId id="264" r:id="rId47"/>
    <p:sldId id="265" r:id="rId48"/>
    <p:sldId id="266" r:id="rId49"/>
    <p:sldId id="496" r:id="rId50"/>
    <p:sldId id="497" r:id="rId51"/>
    <p:sldId id="262" r:id="rId52"/>
    <p:sldId id="495" r:id="rId53"/>
  </p:sldIdLst>
  <p:sldSz cx="12192000" cy="6858000"/>
  <p:notesSz cx="6858000" cy="9144000"/>
  <p:embeddedFontLst>
    <p:embeddedFont>
      <p:font typeface="Cambria" panose="02040503050406030204" pitchFamily="18" charset="0"/>
      <p:regular r:id="rId55"/>
      <p:bold r:id="rId56"/>
      <p:italic r:id="rId57"/>
      <p:boldItalic r:id="rId58"/>
    </p:embeddedFont>
    <p:embeddedFont>
      <p:font typeface="Georgia" panose="02040502050405020303" pitchFamily="18" charset="0"/>
      <p:regular r:id="rId59"/>
      <p:bold r:id="rId60"/>
      <p:italic r:id="rId61"/>
      <p:boldItalic r:id="rId62"/>
    </p:embeddedFont>
    <p:embeddedFont>
      <p:font typeface="Montserrat" panose="00000500000000000000" pitchFamily="2" charset="0"/>
      <p:regular r:id="rId63"/>
      <p:bold r:id="rId64"/>
      <p:italic r:id="rId65"/>
      <p:boldItalic r:id="rId66"/>
    </p:embeddedFont>
    <p:embeddedFont>
      <p:font typeface="MS PGothic" panose="020B0600070205080204" pitchFamily="34" charset="-128"/>
      <p:regular r:id="rId67"/>
    </p:embeddedFont>
    <p:embeddedFont>
      <p:font typeface="Quire Sans" panose="020B0502040400020003" pitchFamily="34" charset="0"/>
      <p:regular r:id="rId68"/>
      <p:bold r:id="rId69"/>
      <p:italic r:id="rId70"/>
      <p:boldItalic r:id="rId71"/>
    </p:embeddedFont>
    <p:embeddedFont>
      <p:font typeface="Verdana" panose="020B0604030504040204" pitchFamily="34"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C2EA0C-5DCC-42F0-974F-C2FA109296B1}" v="1" dt="2025-04-10T11:23:37.4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56" autoAdjust="0"/>
    <p:restoredTop sz="94660"/>
  </p:normalViewPr>
  <p:slideViewPr>
    <p:cSldViewPr snapToGrid="0">
      <p:cViewPr varScale="1">
        <p:scale>
          <a:sx n="57" d="100"/>
          <a:sy n="57" d="100"/>
        </p:scale>
        <p:origin x="332"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9.fntdata"/><Relationship Id="rId68" Type="http://schemas.openxmlformats.org/officeDocument/2006/relationships/font" Target="fonts/font14.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font" Target="fonts/font20.fntdata"/><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7.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8.fntdata"/><Relationship Id="rId80"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1.fntdata"/><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font" Target="fonts/font17.fntdata"/><Relationship Id="rId2" Type="http://schemas.openxmlformats.org/officeDocument/2006/relationships/slideMaster" Target="slideMasters/slideMaster2.xml"/><Relationship Id="rId29" Type="http://schemas.openxmlformats.org/officeDocument/2006/relationships/slide" Target="slides/slide25.xml"/></Relationships>
</file>

<file path=ppt/diagrams/_rels/data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ata3.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37.png"/><Relationship Id="rId7" Type="http://schemas.openxmlformats.org/officeDocument/2006/relationships/image" Target="../media/image4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3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37.png"/><Relationship Id="rId7" Type="http://schemas.openxmlformats.org/officeDocument/2006/relationships/image" Target="../media/image4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38.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BB26E6-29B7-46DB-8D9F-C37CB5EE5B3B}"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337748AB-5D07-4DE9-B778-03E0D3FFB9F8}">
      <dgm:prSet/>
      <dgm:spPr/>
      <dgm:t>
        <a:bodyPr/>
        <a:lstStyle/>
        <a:p>
          <a:r>
            <a:rPr lang="en-GB"/>
            <a:t>Defining the input product performance</a:t>
          </a:r>
          <a:endParaRPr lang="en-US"/>
        </a:p>
      </dgm:t>
    </dgm:pt>
    <dgm:pt modelId="{CAB4CEC1-0C3B-426E-8D15-FDDBD2739E7D}" type="parTrans" cxnId="{11FE5594-63B0-4405-9434-913C2F18E771}">
      <dgm:prSet/>
      <dgm:spPr/>
      <dgm:t>
        <a:bodyPr/>
        <a:lstStyle/>
        <a:p>
          <a:endParaRPr lang="en-US"/>
        </a:p>
      </dgm:t>
    </dgm:pt>
    <dgm:pt modelId="{08443FBA-F5E9-4677-90C6-026A27D5590E}" type="sibTrans" cxnId="{11FE5594-63B0-4405-9434-913C2F18E771}">
      <dgm:prSet/>
      <dgm:spPr/>
      <dgm:t>
        <a:bodyPr/>
        <a:lstStyle/>
        <a:p>
          <a:endParaRPr lang="en-US"/>
        </a:p>
      </dgm:t>
    </dgm:pt>
    <dgm:pt modelId="{D117CE0C-A511-4991-93CC-265A9BF47D6C}">
      <dgm:prSet/>
      <dgm:spPr/>
      <dgm:t>
        <a:bodyPr/>
        <a:lstStyle/>
        <a:p>
          <a:r>
            <a:rPr lang="en-GB"/>
            <a:t>Evaluation of target application requirements</a:t>
          </a:r>
          <a:endParaRPr lang="en-US"/>
        </a:p>
      </dgm:t>
    </dgm:pt>
    <dgm:pt modelId="{23D7B298-E058-48F0-A586-7158336605A5}" type="parTrans" cxnId="{D86F74B8-1F91-4529-99F7-27D347525EB3}">
      <dgm:prSet/>
      <dgm:spPr/>
      <dgm:t>
        <a:bodyPr/>
        <a:lstStyle/>
        <a:p>
          <a:endParaRPr lang="en-US"/>
        </a:p>
      </dgm:t>
    </dgm:pt>
    <dgm:pt modelId="{52C385CD-65E9-4EFC-B349-A5F89BE3D5CE}" type="sibTrans" cxnId="{D86F74B8-1F91-4529-99F7-27D347525EB3}">
      <dgm:prSet/>
      <dgm:spPr/>
      <dgm:t>
        <a:bodyPr/>
        <a:lstStyle/>
        <a:p>
          <a:endParaRPr lang="en-US"/>
        </a:p>
      </dgm:t>
    </dgm:pt>
    <dgm:pt modelId="{FC21DE75-FABB-43B1-AACC-E75ED872F925}">
      <dgm:prSet/>
      <dgm:spPr/>
      <dgm:t>
        <a:bodyPr/>
        <a:lstStyle/>
        <a:p>
          <a:r>
            <a:rPr lang="en-GB"/>
            <a:t>Evaluation of suitability of input product to target application</a:t>
          </a:r>
          <a:endParaRPr lang="en-US"/>
        </a:p>
      </dgm:t>
    </dgm:pt>
    <dgm:pt modelId="{0239C687-8670-49FD-916F-A3905765CC63}" type="parTrans" cxnId="{AEAF6632-3F13-4344-AA71-56CDA0BFC42D}">
      <dgm:prSet/>
      <dgm:spPr/>
      <dgm:t>
        <a:bodyPr/>
        <a:lstStyle/>
        <a:p>
          <a:endParaRPr lang="en-US"/>
        </a:p>
      </dgm:t>
    </dgm:pt>
    <dgm:pt modelId="{84FE903D-E0F5-49AE-B7CB-D5F2D02BB9C6}" type="sibTrans" cxnId="{AEAF6632-3F13-4344-AA71-56CDA0BFC42D}">
      <dgm:prSet/>
      <dgm:spPr/>
      <dgm:t>
        <a:bodyPr/>
        <a:lstStyle/>
        <a:p>
          <a:endParaRPr lang="en-US"/>
        </a:p>
      </dgm:t>
    </dgm:pt>
    <dgm:pt modelId="{4DC54BBD-DF0B-4987-8529-CBFC66B0EBC5}">
      <dgm:prSet/>
      <dgm:spPr/>
      <dgm:t>
        <a:bodyPr/>
        <a:lstStyle/>
        <a:p>
          <a:r>
            <a:rPr lang="en-GB"/>
            <a:t>Reporting to user (e.g., website mock-up)</a:t>
          </a:r>
          <a:endParaRPr lang="en-US"/>
        </a:p>
      </dgm:t>
    </dgm:pt>
    <dgm:pt modelId="{C4A9658D-E0CD-4745-AD12-40BD82236BE2}" type="parTrans" cxnId="{7EFF83F8-7601-459F-8136-49E39E58BE3B}">
      <dgm:prSet/>
      <dgm:spPr/>
      <dgm:t>
        <a:bodyPr/>
        <a:lstStyle/>
        <a:p>
          <a:endParaRPr lang="en-US"/>
        </a:p>
      </dgm:t>
    </dgm:pt>
    <dgm:pt modelId="{B8DBDCB6-8019-4E28-B940-079695A6DE39}" type="sibTrans" cxnId="{7EFF83F8-7601-459F-8136-49E39E58BE3B}">
      <dgm:prSet/>
      <dgm:spPr/>
      <dgm:t>
        <a:bodyPr/>
        <a:lstStyle/>
        <a:p>
          <a:endParaRPr lang="en-US"/>
        </a:p>
      </dgm:t>
    </dgm:pt>
    <dgm:pt modelId="{925C79A7-DE06-4951-A342-91B510EC4BD2}" type="pres">
      <dgm:prSet presAssocID="{24BB26E6-29B7-46DB-8D9F-C37CB5EE5B3B}" presName="root" presStyleCnt="0">
        <dgm:presLayoutVars>
          <dgm:dir/>
          <dgm:resizeHandles val="exact"/>
        </dgm:presLayoutVars>
      </dgm:prSet>
      <dgm:spPr/>
    </dgm:pt>
    <dgm:pt modelId="{CF70421D-13AC-4BE3-9858-8528B6D08EA9}" type="pres">
      <dgm:prSet presAssocID="{337748AB-5D07-4DE9-B778-03E0D3FFB9F8}" presName="compNode" presStyleCnt="0"/>
      <dgm:spPr/>
    </dgm:pt>
    <dgm:pt modelId="{6AC1A45E-14FF-4817-AF8A-C4F11332B62F}" type="pres">
      <dgm:prSet presAssocID="{337748AB-5D07-4DE9-B778-03E0D3FFB9F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List"/>
        </a:ext>
      </dgm:extLst>
    </dgm:pt>
    <dgm:pt modelId="{3D84DB64-FA2A-4643-98F7-A32037B7D20B}" type="pres">
      <dgm:prSet presAssocID="{337748AB-5D07-4DE9-B778-03E0D3FFB9F8}" presName="spaceRect" presStyleCnt="0"/>
      <dgm:spPr/>
    </dgm:pt>
    <dgm:pt modelId="{A8E30313-D304-430B-8D25-0CD28D2D7521}" type="pres">
      <dgm:prSet presAssocID="{337748AB-5D07-4DE9-B778-03E0D3FFB9F8}" presName="textRect" presStyleLbl="revTx" presStyleIdx="0" presStyleCnt="4">
        <dgm:presLayoutVars>
          <dgm:chMax val="1"/>
          <dgm:chPref val="1"/>
        </dgm:presLayoutVars>
      </dgm:prSet>
      <dgm:spPr/>
    </dgm:pt>
    <dgm:pt modelId="{D56A2370-936E-495D-BC8A-F9C50CE13CEA}" type="pres">
      <dgm:prSet presAssocID="{08443FBA-F5E9-4677-90C6-026A27D5590E}" presName="sibTrans" presStyleCnt="0"/>
      <dgm:spPr/>
    </dgm:pt>
    <dgm:pt modelId="{6AA3B5AB-EDF3-4101-A5C7-4FBA5A735C71}" type="pres">
      <dgm:prSet presAssocID="{D117CE0C-A511-4991-93CC-265A9BF47D6C}" presName="compNode" presStyleCnt="0"/>
      <dgm:spPr/>
    </dgm:pt>
    <dgm:pt modelId="{D8F4DAF2-295A-4727-8D10-E9A7E266319D}" type="pres">
      <dgm:prSet presAssocID="{D117CE0C-A511-4991-93CC-265A9BF47D6C}"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ullseye with solid fill"/>
        </a:ext>
      </dgm:extLst>
    </dgm:pt>
    <dgm:pt modelId="{557F2E8A-2D0A-4238-A8DB-59FC2B230929}" type="pres">
      <dgm:prSet presAssocID="{D117CE0C-A511-4991-93CC-265A9BF47D6C}" presName="spaceRect" presStyleCnt="0"/>
      <dgm:spPr/>
    </dgm:pt>
    <dgm:pt modelId="{C1FC6C9C-5302-4BD0-B535-B9B854F52928}" type="pres">
      <dgm:prSet presAssocID="{D117CE0C-A511-4991-93CC-265A9BF47D6C}" presName="textRect" presStyleLbl="revTx" presStyleIdx="1" presStyleCnt="4">
        <dgm:presLayoutVars>
          <dgm:chMax val="1"/>
          <dgm:chPref val="1"/>
        </dgm:presLayoutVars>
      </dgm:prSet>
      <dgm:spPr/>
    </dgm:pt>
    <dgm:pt modelId="{04D5FAFB-21AD-4149-BA00-368DC9BE6A47}" type="pres">
      <dgm:prSet presAssocID="{52C385CD-65E9-4EFC-B349-A5F89BE3D5CE}" presName="sibTrans" presStyleCnt="0"/>
      <dgm:spPr/>
    </dgm:pt>
    <dgm:pt modelId="{03D53712-B616-49EA-83F7-5F2F563381D0}" type="pres">
      <dgm:prSet presAssocID="{FC21DE75-FABB-43B1-AACC-E75ED872F925}" presName="compNode" presStyleCnt="0"/>
      <dgm:spPr/>
    </dgm:pt>
    <dgm:pt modelId="{310A0678-CE07-4FCC-A95B-3745133F00EA}" type="pres">
      <dgm:prSet presAssocID="{FC21DE75-FABB-43B1-AACC-E75ED872F925}"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adge Tick with solid fill"/>
        </a:ext>
      </dgm:extLst>
    </dgm:pt>
    <dgm:pt modelId="{3AF9430C-CDD4-4AE5-8C19-C80422EE6547}" type="pres">
      <dgm:prSet presAssocID="{FC21DE75-FABB-43B1-AACC-E75ED872F925}" presName="spaceRect" presStyleCnt="0"/>
      <dgm:spPr/>
    </dgm:pt>
    <dgm:pt modelId="{5046B1A1-4A54-4D9F-97BC-462BB034D98B}" type="pres">
      <dgm:prSet presAssocID="{FC21DE75-FABB-43B1-AACC-E75ED872F925}" presName="textRect" presStyleLbl="revTx" presStyleIdx="2" presStyleCnt="4">
        <dgm:presLayoutVars>
          <dgm:chMax val="1"/>
          <dgm:chPref val="1"/>
        </dgm:presLayoutVars>
      </dgm:prSet>
      <dgm:spPr/>
    </dgm:pt>
    <dgm:pt modelId="{434A0A40-9187-43D3-BE57-06732ECD3193}" type="pres">
      <dgm:prSet presAssocID="{84FE903D-E0F5-49AE-B7CB-D5F2D02BB9C6}" presName="sibTrans" presStyleCnt="0"/>
      <dgm:spPr/>
    </dgm:pt>
    <dgm:pt modelId="{B59D90CA-300B-4B5F-9E7B-16A99EEEBC6A}" type="pres">
      <dgm:prSet presAssocID="{4DC54BBD-DF0B-4987-8529-CBFC66B0EBC5}" presName="compNode" presStyleCnt="0"/>
      <dgm:spPr/>
    </dgm:pt>
    <dgm:pt modelId="{23B9ACC7-B31A-42E4-BD0C-3B233249147F}" type="pres">
      <dgm:prSet presAssocID="{4DC54BBD-DF0B-4987-8529-CBFC66B0EBC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rketing"/>
        </a:ext>
      </dgm:extLst>
    </dgm:pt>
    <dgm:pt modelId="{ABACE3B2-8718-4563-AA2D-0C1BCA7DA296}" type="pres">
      <dgm:prSet presAssocID="{4DC54BBD-DF0B-4987-8529-CBFC66B0EBC5}" presName="spaceRect" presStyleCnt="0"/>
      <dgm:spPr/>
    </dgm:pt>
    <dgm:pt modelId="{FE4F35F3-AC96-4FF8-8674-10F1E8702D5A}" type="pres">
      <dgm:prSet presAssocID="{4DC54BBD-DF0B-4987-8529-CBFC66B0EBC5}" presName="textRect" presStyleLbl="revTx" presStyleIdx="3" presStyleCnt="4">
        <dgm:presLayoutVars>
          <dgm:chMax val="1"/>
          <dgm:chPref val="1"/>
        </dgm:presLayoutVars>
      </dgm:prSet>
      <dgm:spPr/>
    </dgm:pt>
  </dgm:ptLst>
  <dgm:cxnLst>
    <dgm:cxn modelId="{543CD60B-4A04-40C8-878C-4714D003FDCC}" type="presOf" srcId="{337748AB-5D07-4DE9-B778-03E0D3FFB9F8}" destId="{A8E30313-D304-430B-8D25-0CD28D2D7521}" srcOrd="0" destOrd="0" presId="urn:microsoft.com/office/officeart/2018/2/layout/IconLabelList"/>
    <dgm:cxn modelId="{A332291E-BE5E-4588-B284-22D34DA21BEF}" type="presOf" srcId="{FC21DE75-FABB-43B1-AACC-E75ED872F925}" destId="{5046B1A1-4A54-4D9F-97BC-462BB034D98B}" srcOrd="0" destOrd="0" presId="urn:microsoft.com/office/officeart/2018/2/layout/IconLabelList"/>
    <dgm:cxn modelId="{AEAF6632-3F13-4344-AA71-56CDA0BFC42D}" srcId="{24BB26E6-29B7-46DB-8D9F-C37CB5EE5B3B}" destId="{FC21DE75-FABB-43B1-AACC-E75ED872F925}" srcOrd="2" destOrd="0" parTransId="{0239C687-8670-49FD-916F-A3905765CC63}" sibTransId="{84FE903D-E0F5-49AE-B7CB-D5F2D02BB9C6}"/>
    <dgm:cxn modelId="{8FCD0D4F-4C0E-4FCA-9C21-C846F754145F}" type="presOf" srcId="{4DC54BBD-DF0B-4987-8529-CBFC66B0EBC5}" destId="{FE4F35F3-AC96-4FF8-8674-10F1E8702D5A}" srcOrd="0" destOrd="0" presId="urn:microsoft.com/office/officeart/2018/2/layout/IconLabelList"/>
    <dgm:cxn modelId="{11FE5594-63B0-4405-9434-913C2F18E771}" srcId="{24BB26E6-29B7-46DB-8D9F-C37CB5EE5B3B}" destId="{337748AB-5D07-4DE9-B778-03E0D3FFB9F8}" srcOrd="0" destOrd="0" parTransId="{CAB4CEC1-0C3B-426E-8D15-FDDBD2739E7D}" sibTransId="{08443FBA-F5E9-4677-90C6-026A27D5590E}"/>
    <dgm:cxn modelId="{D86F74B8-1F91-4529-99F7-27D347525EB3}" srcId="{24BB26E6-29B7-46DB-8D9F-C37CB5EE5B3B}" destId="{D117CE0C-A511-4991-93CC-265A9BF47D6C}" srcOrd="1" destOrd="0" parTransId="{23D7B298-E058-48F0-A586-7158336605A5}" sibTransId="{52C385CD-65E9-4EFC-B349-A5F89BE3D5CE}"/>
    <dgm:cxn modelId="{EABE12C8-7443-45E9-A790-F83F045EF03E}" type="presOf" srcId="{24BB26E6-29B7-46DB-8D9F-C37CB5EE5B3B}" destId="{925C79A7-DE06-4951-A342-91B510EC4BD2}" srcOrd="0" destOrd="0" presId="urn:microsoft.com/office/officeart/2018/2/layout/IconLabelList"/>
    <dgm:cxn modelId="{533C85DC-11CB-4D6C-AB93-0DC8A8428835}" type="presOf" srcId="{D117CE0C-A511-4991-93CC-265A9BF47D6C}" destId="{C1FC6C9C-5302-4BD0-B535-B9B854F52928}" srcOrd="0" destOrd="0" presId="urn:microsoft.com/office/officeart/2018/2/layout/IconLabelList"/>
    <dgm:cxn modelId="{7EFF83F8-7601-459F-8136-49E39E58BE3B}" srcId="{24BB26E6-29B7-46DB-8D9F-C37CB5EE5B3B}" destId="{4DC54BBD-DF0B-4987-8529-CBFC66B0EBC5}" srcOrd="3" destOrd="0" parTransId="{C4A9658D-E0CD-4745-AD12-40BD82236BE2}" sibTransId="{B8DBDCB6-8019-4E28-B940-079695A6DE39}"/>
    <dgm:cxn modelId="{8A195C74-BFBD-445D-9239-68E9AD9069CE}" type="presParOf" srcId="{925C79A7-DE06-4951-A342-91B510EC4BD2}" destId="{CF70421D-13AC-4BE3-9858-8528B6D08EA9}" srcOrd="0" destOrd="0" presId="urn:microsoft.com/office/officeart/2018/2/layout/IconLabelList"/>
    <dgm:cxn modelId="{EC44D611-0A29-4873-8688-5F016508D96B}" type="presParOf" srcId="{CF70421D-13AC-4BE3-9858-8528B6D08EA9}" destId="{6AC1A45E-14FF-4817-AF8A-C4F11332B62F}" srcOrd="0" destOrd="0" presId="urn:microsoft.com/office/officeart/2018/2/layout/IconLabelList"/>
    <dgm:cxn modelId="{FF80EB60-0470-46F2-810D-1EEBD7D4CBD5}" type="presParOf" srcId="{CF70421D-13AC-4BE3-9858-8528B6D08EA9}" destId="{3D84DB64-FA2A-4643-98F7-A32037B7D20B}" srcOrd="1" destOrd="0" presId="urn:microsoft.com/office/officeart/2018/2/layout/IconLabelList"/>
    <dgm:cxn modelId="{BAC01308-7DFC-415F-9321-A3FCC1A640A9}" type="presParOf" srcId="{CF70421D-13AC-4BE3-9858-8528B6D08EA9}" destId="{A8E30313-D304-430B-8D25-0CD28D2D7521}" srcOrd="2" destOrd="0" presId="urn:microsoft.com/office/officeart/2018/2/layout/IconLabelList"/>
    <dgm:cxn modelId="{63134FE8-9B4C-4D37-BBB0-8F247322E372}" type="presParOf" srcId="{925C79A7-DE06-4951-A342-91B510EC4BD2}" destId="{D56A2370-936E-495D-BC8A-F9C50CE13CEA}" srcOrd="1" destOrd="0" presId="urn:microsoft.com/office/officeart/2018/2/layout/IconLabelList"/>
    <dgm:cxn modelId="{829AF9BC-36F7-4B6C-A4A6-31BECF9A579A}" type="presParOf" srcId="{925C79A7-DE06-4951-A342-91B510EC4BD2}" destId="{6AA3B5AB-EDF3-4101-A5C7-4FBA5A735C71}" srcOrd="2" destOrd="0" presId="urn:microsoft.com/office/officeart/2018/2/layout/IconLabelList"/>
    <dgm:cxn modelId="{FDF2FA07-04BE-456A-B3F4-9639162D4207}" type="presParOf" srcId="{6AA3B5AB-EDF3-4101-A5C7-4FBA5A735C71}" destId="{D8F4DAF2-295A-4727-8D10-E9A7E266319D}" srcOrd="0" destOrd="0" presId="urn:microsoft.com/office/officeart/2018/2/layout/IconLabelList"/>
    <dgm:cxn modelId="{0693E007-0255-40CF-9346-47BDA5ED804F}" type="presParOf" srcId="{6AA3B5AB-EDF3-4101-A5C7-4FBA5A735C71}" destId="{557F2E8A-2D0A-4238-A8DB-59FC2B230929}" srcOrd="1" destOrd="0" presId="urn:microsoft.com/office/officeart/2018/2/layout/IconLabelList"/>
    <dgm:cxn modelId="{A42EF256-9BB0-45BA-BB49-95596394DAD5}" type="presParOf" srcId="{6AA3B5AB-EDF3-4101-A5C7-4FBA5A735C71}" destId="{C1FC6C9C-5302-4BD0-B535-B9B854F52928}" srcOrd="2" destOrd="0" presId="urn:microsoft.com/office/officeart/2018/2/layout/IconLabelList"/>
    <dgm:cxn modelId="{BAFCDD1B-F6AC-43F6-98A6-A3D63066D969}" type="presParOf" srcId="{925C79A7-DE06-4951-A342-91B510EC4BD2}" destId="{04D5FAFB-21AD-4149-BA00-368DC9BE6A47}" srcOrd="3" destOrd="0" presId="urn:microsoft.com/office/officeart/2018/2/layout/IconLabelList"/>
    <dgm:cxn modelId="{621E0C40-A99A-4F1E-B812-6AA6A147EB1A}" type="presParOf" srcId="{925C79A7-DE06-4951-A342-91B510EC4BD2}" destId="{03D53712-B616-49EA-83F7-5F2F563381D0}" srcOrd="4" destOrd="0" presId="urn:microsoft.com/office/officeart/2018/2/layout/IconLabelList"/>
    <dgm:cxn modelId="{E9D96BB8-EA8D-4210-9288-FA8CFE5CFB69}" type="presParOf" srcId="{03D53712-B616-49EA-83F7-5F2F563381D0}" destId="{310A0678-CE07-4FCC-A95B-3745133F00EA}" srcOrd="0" destOrd="0" presId="urn:microsoft.com/office/officeart/2018/2/layout/IconLabelList"/>
    <dgm:cxn modelId="{BDB2B2BF-02EB-4D32-81E0-4B319F249E74}" type="presParOf" srcId="{03D53712-B616-49EA-83F7-5F2F563381D0}" destId="{3AF9430C-CDD4-4AE5-8C19-C80422EE6547}" srcOrd="1" destOrd="0" presId="urn:microsoft.com/office/officeart/2018/2/layout/IconLabelList"/>
    <dgm:cxn modelId="{5A53393C-FDC0-469A-983A-924232F14A8B}" type="presParOf" srcId="{03D53712-B616-49EA-83F7-5F2F563381D0}" destId="{5046B1A1-4A54-4D9F-97BC-462BB034D98B}" srcOrd="2" destOrd="0" presId="urn:microsoft.com/office/officeart/2018/2/layout/IconLabelList"/>
    <dgm:cxn modelId="{5CD76382-2AA1-4934-A78E-B8E33E6D98B7}" type="presParOf" srcId="{925C79A7-DE06-4951-A342-91B510EC4BD2}" destId="{434A0A40-9187-43D3-BE57-06732ECD3193}" srcOrd="5" destOrd="0" presId="urn:microsoft.com/office/officeart/2018/2/layout/IconLabelList"/>
    <dgm:cxn modelId="{2D4E3BFF-630A-4F9B-986A-76049968D5F4}" type="presParOf" srcId="{925C79A7-DE06-4951-A342-91B510EC4BD2}" destId="{B59D90CA-300B-4B5F-9E7B-16A99EEEBC6A}" srcOrd="6" destOrd="0" presId="urn:microsoft.com/office/officeart/2018/2/layout/IconLabelList"/>
    <dgm:cxn modelId="{941D668E-3576-4ABF-857A-5934B0F626BB}" type="presParOf" srcId="{B59D90CA-300B-4B5F-9E7B-16A99EEEBC6A}" destId="{23B9ACC7-B31A-42E4-BD0C-3B233249147F}" srcOrd="0" destOrd="0" presId="urn:microsoft.com/office/officeart/2018/2/layout/IconLabelList"/>
    <dgm:cxn modelId="{F98E218D-CF59-4E03-9ACD-DE88B4F4F781}" type="presParOf" srcId="{B59D90CA-300B-4B5F-9E7B-16A99EEEBC6A}" destId="{ABACE3B2-8718-4563-AA2D-0C1BCA7DA296}" srcOrd="1" destOrd="0" presId="urn:microsoft.com/office/officeart/2018/2/layout/IconLabelList"/>
    <dgm:cxn modelId="{4C6F159B-9B19-4C6D-9740-944EF2F6D346}" type="presParOf" srcId="{B59D90CA-300B-4B5F-9E7B-16A99EEEBC6A}" destId="{FE4F35F3-AC96-4FF8-8674-10F1E8702D5A}"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BB26E6-29B7-46DB-8D9F-C37CB5EE5B3B}"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337748AB-5D07-4DE9-B778-03E0D3FFB9F8}">
      <dgm:prSet/>
      <dgm:spPr/>
      <dgm:t>
        <a:bodyPr/>
        <a:lstStyle/>
        <a:p>
          <a:r>
            <a:rPr lang="en-GB" b="1"/>
            <a:t>Defining the input product performance</a:t>
          </a:r>
          <a:endParaRPr lang="en-US" b="1"/>
        </a:p>
      </dgm:t>
    </dgm:pt>
    <dgm:pt modelId="{CAB4CEC1-0C3B-426E-8D15-FDDBD2739E7D}" type="parTrans" cxnId="{11FE5594-63B0-4405-9434-913C2F18E771}">
      <dgm:prSet/>
      <dgm:spPr/>
      <dgm:t>
        <a:bodyPr/>
        <a:lstStyle/>
        <a:p>
          <a:endParaRPr lang="en-US"/>
        </a:p>
      </dgm:t>
    </dgm:pt>
    <dgm:pt modelId="{08443FBA-F5E9-4677-90C6-026A27D5590E}" type="sibTrans" cxnId="{11FE5594-63B0-4405-9434-913C2F18E771}">
      <dgm:prSet/>
      <dgm:spPr/>
      <dgm:t>
        <a:bodyPr/>
        <a:lstStyle/>
        <a:p>
          <a:endParaRPr lang="en-US"/>
        </a:p>
      </dgm:t>
    </dgm:pt>
    <dgm:pt modelId="{D117CE0C-A511-4991-93CC-265A9BF47D6C}">
      <dgm:prSet/>
      <dgm:spPr/>
      <dgm:t>
        <a:bodyPr/>
        <a:lstStyle/>
        <a:p>
          <a:r>
            <a:rPr lang="en-GB"/>
            <a:t>Evaluation of target application requirements</a:t>
          </a:r>
          <a:endParaRPr lang="en-US"/>
        </a:p>
      </dgm:t>
    </dgm:pt>
    <dgm:pt modelId="{23D7B298-E058-48F0-A586-7158336605A5}" type="parTrans" cxnId="{D86F74B8-1F91-4529-99F7-27D347525EB3}">
      <dgm:prSet/>
      <dgm:spPr/>
      <dgm:t>
        <a:bodyPr/>
        <a:lstStyle/>
        <a:p>
          <a:endParaRPr lang="en-US"/>
        </a:p>
      </dgm:t>
    </dgm:pt>
    <dgm:pt modelId="{52C385CD-65E9-4EFC-B349-A5F89BE3D5CE}" type="sibTrans" cxnId="{D86F74B8-1F91-4529-99F7-27D347525EB3}">
      <dgm:prSet/>
      <dgm:spPr/>
      <dgm:t>
        <a:bodyPr/>
        <a:lstStyle/>
        <a:p>
          <a:endParaRPr lang="en-US"/>
        </a:p>
      </dgm:t>
    </dgm:pt>
    <dgm:pt modelId="{FC21DE75-FABB-43B1-AACC-E75ED872F925}">
      <dgm:prSet/>
      <dgm:spPr/>
      <dgm:t>
        <a:bodyPr/>
        <a:lstStyle/>
        <a:p>
          <a:r>
            <a:rPr lang="en-GB"/>
            <a:t>Evaluation of suitability of input product to target application</a:t>
          </a:r>
          <a:endParaRPr lang="en-US"/>
        </a:p>
      </dgm:t>
    </dgm:pt>
    <dgm:pt modelId="{0239C687-8670-49FD-916F-A3905765CC63}" type="parTrans" cxnId="{AEAF6632-3F13-4344-AA71-56CDA0BFC42D}">
      <dgm:prSet/>
      <dgm:spPr/>
      <dgm:t>
        <a:bodyPr/>
        <a:lstStyle/>
        <a:p>
          <a:endParaRPr lang="en-US"/>
        </a:p>
      </dgm:t>
    </dgm:pt>
    <dgm:pt modelId="{84FE903D-E0F5-49AE-B7CB-D5F2D02BB9C6}" type="sibTrans" cxnId="{AEAF6632-3F13-4344-AA71-56CDA0BFC42D}">
      <dgm:prSet/>
      <dgm:spPr/>
      <dgm:t>
        <a:bodyPr/>
        <a:lstStyle/>
        <a:p>
          <a:endParaRPr lang="en-US"/>
        </a:p>
      </dgm:t>
    </dgm:pt>
    <dgm:pt modelId="{4DC54BBD-DF0B-4987-8529-CBFC66B0EBC5}">
      <dgm:prSet/>
      <dgm:spPr/>
      <dgm:t>
        <a:bodyPr/>
        <a:lstStyle/>
        <a:p>
          <a:r>
            <a:rPr lang="en-GB"/>
            <a:t>Reporting to user (e.g., website mock-up)</a:t>
          </a:r>
          <a:endParaRPr lang="en-US"/>
        </a:p>
      </dgm:t>
    </dgm:pt>
    <dgm:pt modelId="{C4A9658D-E0CD-4745-AD12-40BD82236BE2}" type="parTrans" cxnId="{7EFF83F8-7601-459F-8136-49E39E58BE3B}">
      <dgm:prSet/>
      <dgm:spPr/>
      <dgm:t>
        <a:bodyPr/>
        <a:lstStyle/>
        <a:p>
          <a:endParaRPr lang="en-US"/>
        </a:p>
      </dgm:t>
    </dgm:pt>
    <dgm:pt modelId="{B8DBDCB6-8019-4E28-B940-079695A6DE39}" type="sibTrans" cxnId="{7EFF83F8-7601-459F-8136-49E39E58BE3B}">
      <dgm:prSet/>
      <dgm:spPr/>
      <dgm:t>
        <a:bodyPr/>
        <a:lstStyle/>
        <a:p>
          <a:endParaRPr lang="en-US"/>
        </a:p>
      </dgm:t>
    </dgm:pt>
    <dgm:pt modelId="{925C79A7-DE06-4951-A342-91B510EC4BD2}" type="pres">
      <dgm:prSet presAssocID="{24BB26E6-29B7-46DB-8D9F-C37CB5EE5B3B}" presName="root" presStyleCnt="0">
        <dgm:presLayoutVars>
          <dgm:dir/>
          <dgm:resizeHandles val="exact"/>
        </dgm:presLayoutVars>
      </dgm:prSet>
      <dgm:spPr/>
    </dgm:pt>
    <dgm:pt modelId="{CF70421D-13AC-4BE3-9858-8528B6D08EA9}" type="pres">
      <dgm:prSet presAssocID="{337748AB-5D07-4DE9-B778-03E0D3FFB9F8}" presName="compNode" presStyleCnt="0"/>
      <dgm:spPr/>
    </dgm:pt>
    <dgm:pt modelId="{6AC1A45E-14FF-4817-AF8A-C4F11332B62F}" type="pres">
      <dgm:prSet presAssocID="{337748AB-5D07-4DE9-B778-03E0D3FFB9F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List"/>
        </a:ext>
      </dgm:extLst>
    </dgm:pt>
    <dgm:pt modelId="{3D84DB64-FA2A-4643-98F7-A32037B7D20B}" type="pres">
      <dgm:prSet presAssocID="{337748AB-5D07-4DE9-B778-03E0D3FFB9F8}" presName="spaceRect" presStyleCnt="0"/>
      <dgm:spPr/>
    </dgm:pt>
    <dgm:pt modelId="{A8E30313-D304-430B-8D25-0CD28D2D7521}" type="pres">
      <dgm:prSet presAssocID="{337748AB-5D07-4DE9-B778-03E0D3FFB9F8}" presName="textRect" presStyleLbl="revTx" presStyleIdx="0" presStyleCnt="4">
        <dgm:presLayoutVars>
          <dgm:chMax val="1"/>
          <dgm:chPref val="1"/>
        </dgm:presLayoutVars>
      </dgm:prSet>
      <dgm:spPr/>
    </dgm:pt>
    <dgm:pt modelId="{D56A2370-936E-495D-BC8A-F9C50CE13CEA}" type="pres">
      <dgm:prSet presAssocID="{08443FBA-F5E9-4677-90C6-026A27D5590E}" presName="sibTrans" presStyleCnt="0"/>
      <dgm:spPr/>
    </dgm:pt>
    <dgm:pt modelId="{6AA3B5AB-EDF3-4101-A5C7-4FBA5A735C71}" type="pres">
      <dgm:prSet presAssocID="{D117CE0C-A511-4991-93CC-265A9BF47D6C}" presName="compNode" presStyleCnt="0"/>
      <dgm:spPr/>
    </dgm:pt>
    <dgm:pt modelId="{D8F4DAF2-295A-4727-8D10-E9A7E266319D}" type="pres">
      <dgm:prSet presAssocID="{D117CE0C-A511-4991-93CC-265A9BF47D6C}"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ullseye with solid fill"/>
        </a:ext>
      </dgm:extLst>
    </dgm:pt>
    <dgm:pt modelId="{557F2E8A-2D0A-4238-A8DB-59FC2B230929}" type="pres">
      <dgm:prSet presAssocID="{D117CE0C-A511-4991-93CC-265A9BF47D6C}" presName="spaceRect" presStyleCnt="0"/>
      <dgm:spPr/>
    </dgm:pt>
    <dgm:pt modelId="{C1FC6C9C-5302-4BD0-B535-B9B854F52928}" type="pres">
      <dgm:prSet presAssocID="{D117CE0C-A511-4991-93CC-265A9BF47D6C}" presName="textRect" presStyleLbl="revTx" presStyleIdx="1" presStyleCnt="4">
        <dgm:presLayoutVars>
          <dgm:chMax val="1"/>
          <dgm:chPref val="1"/>
        </dgm:presLayoutVars>
      </dgm:prSet>
      <dgm:spPr/>
    </dgm:pt>
    <dgm:pt modelId="{04D5FAFB-21AD-4149-BA00-368DC9BE6A47}" type="pres">
      <dgm:prSet presAssocID="{52C385CD-65E9-4EFC-B349-A5F89BE3D5CE}" presName="sibTrans" presStyleCnt="0"/>
      <dgm:spPr/>
    </dgm:pt>
    <dgm:pt modelId="{03D53712-B616-49EA-83F7-5F2F563381D0}" type="pres">
      <dgm:prSet presAssocID="{FC21DE75-FABB-43B1-AACC-E75ED872F925}" presName="compNode" presStyleCnt="0"/>
      <dgm:spPr/>
    </dgm:pt>
    <dgm:pt modelId="{310A0678-CE07-4FCC-A95B-3745133F00EA}" type="pres">
      <dgm:prSet presAssocID="{FC21DE75-FABB-43B1-AACC-E75ED872F925}"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adge Tick with solid fill"/>
        </a:ext>
      </dgm:extLst>
    </dgm:pt>
    <dgm:pt modelId="{3AF9430C-CDD4-4AE5-8C19-C80422EE6547}" type="pres">
      <dgm:prSet presAssocID="{FC21DE75-FABB-43B1-AACC-E75ED872F925}" presName="spaceRect" presStyleCnt="0"/>
      <dgm:spPr/>
    </dgm:pt>
    <dgm:pt modelId="{5046B1A1-4A54-4D9F-97BC-462BB034D98B}" type="pres">
      <dgm:prSet presAssocID="{FC21DE75-FABB-43B1-AACC-E75ED872F925}" presName="textRect" presStyleLbl="revTx" presStyleIdx="2" presStyleCnt="4">
        <dgm:presLayoutVars>
          <dgm:chMax val="1"/>
          <dgm:chPref val="1"/>
        </dgm:presLayoutVars>
      </dgm:prSet>
      <dgm:spPr/>
    </dgm:pt>
    <dgm:pt modelId="{434A0A40-9187-43D3-BE57-06732ECD3193}" type="pres">
      <dgm:prSet presAssocID="{84FE903D-E0F5-49AE-B7CB-D5F2D02BB9C6}" presName="sibTrans" presStyleCnt="0"/>
      <dgm:spPr/>
    </dgm:pt>
    <dgm:pt modelId="{B59D90CA-300B-4B5F-9E7B-16A99EEEBC6A}" type="pres">
      <dgm:prSet presAssocID="{4DC54BBD-DF0B-4987-8529-CBFC66B0EBC5}" presName="compNode" presStyleCnt="0"/>
      <dgm:spPr/>
    </dgm:pt>
    <dgm:pt modelId="{23B9ACC7-B31A-42E4-BD0C-3B233249147F}" type="pres">
      <dgm:prSet presAssocID="{4DC54BBD-DF0B-4987-8529-CBFC66B0EBC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rketing"/>
        </a:ext>
      </dgm:extLst>
    </dgm:pt>
    <dgm:pt modelId="{ABACE3B2-8718-4563-AA2D-0C1BCA7DA296}" type="pres">
      <dgm:prSet presAssocID="{4DC54BBD-DF0B-4987-8529-CBFC66B0EBC5}" presName="spaceRect" presStyleCnt="0"/>
      <dgm:spPr/>
    </dgm:pt>
    <dgm:pt modelId="{FE4F35F3-AC96-4FF8-8674-10F1E8702D5A}" type="pres">
      <dgm:prSet presAssocID="{4DC54BBD-DF0B-4987-8529-CBFC66B0EBC5}" presName="textRect" presStyleLbl="revTx" presStyleIdx="3" presStyleCnt="4">
        <dgm:presLayoutVars>
          <dgm:chMax val="1"/>
          <dgm:chPref val="1"/>
        </dgm:presLayoutVars>
      </dgm:prSet>
      <dgm:spPr/>
    </dgm:pt>
  </dgm:ptLst>
  <dgm:cxnLst>
    <dgm:cxn modelId="{543CD60B-4A04-40C8-878C-4714D003FDCC}" type="presOf" srcId="{337748AB-5D07-4DE9-B778-03E0D3FFB9F8}" destId="{A8E30313-D304-430B-8D25-0CD28D2D7521}" srcOrd="0" destOrd="0" presId="urn:microsoft.com/office/officeart/2018/2/layout/IconLabelList"/>
    <dgm:cxn modelId="{A332291E-BE5E-4588-B284-22D34DA21BEF}" type="presOf" srcId="{FC21DE75-FABB-43B1-AACC-E75ED872F925}" destId="{5046B1A1-4A54-4D9F-97BC-462BB034D98B}" srcOrd="0" destOrd="0" presId="urn:microsoft.com/office/officeart/2018/2/layout/IconLabelList"/>
    <dgm:cxn modelId="{AEAF6632-3F13-4344-AA71-56CDA0BFC42D}" srcId="{24BB26E6-29B7-46DB-8D9F-C37CB5EE5B3B}" destId="{FC21DE75-FABB-43B1-AACC-E75ED872F925}" srcOrd="2" destOrd="0" parTransId="{0239C687-8670-49FD-916F-A3905765CC63}" sibTransId="{84FE903D-E0F5-49AE-B7CB-D5F2D02BB9C6}"/>
    <dgm:cxn modelId="{8FCD0D4F-4C0E-4FCA-9C21-C846F754145F}" type="presOf" srcId="{4DC54BBD-DF0B-4987-8529-CBFC66B0EBC5}" destId="{FE4F35F3-AC96-4FF8-8674-10F1E8702D5A}" srcOrd="0" destOrd="0" presId="urn:microsoft.com/office/officeart/2018/2/layout/IconLabelList"/>
    <dgm:cxn modelId="{11FE5594-63B0-4405-9434-913C2F18E771}" srcId="{24BB26E6-29B7-46DB-8D9F-C37CB5EE5B3B}" destId="{337748AB-5D07-4DE9-B778-03E0D3FFB9F8}" srcOrd="0" destOrd="0" parTransId="{CAB4CEC1-0C3B-426E-8D15-FDDBD2739E7D}" sibTransId="{08443FBA-F5E9-4677-90C6-026A27D5590E}"/>
    <dgm:cxn modelId="{D86F74B8-1F91-4529-99F7-27D347525EB3}" srcId="{24BB26E6-29B7-46DB-8D9F-C37CB5EE5B3B}" destId="{D117CE0C-A511-4991-93CC-265A9BF47D6C}" srcOrd="1" destOrd="0" parTransId="{23D7B298-E058-48F0-A586-7158336605A5}" sibTransId="{52C385CD-65E9-4EFC-B349-A5F89BE3D5CE}"/>
    <dgm:cxn modelId="{EABE12C8-7443-45E9-A790-F83F045EF03E}" type="presOf" srcId="{24BB26E6-29B7-46DB-8D9F-C37CB5EE5B3B}" destId="{925C79A7-DE06-4951-A342-91B510EC4BD2}" srcOrd="0" destOrd="0" presId="urn:microsoft.com/office/officeart/2018/2/layout/IconLabelList"/>
    <dgm:cxn modelId="{533C85DC-11CB-4D6C-AB93-0DC8A8428835}" type="presOf" srcId="{D117CE0C-A511-4991-93CC-265A9BF47D6C}" destId="{C1FC6C9C-5302-4BD0-B535-B9B854F52928}" srcOrd="0" destOrd="0" presId="urn:microsoft.com/office/officeart/2018/2/layout/IconLabelList"/>
    <dgm:cxn modelId="{7EFF83F8-7601-459F-8136-49E39E58BE3B}" srcId="{24BB26E6-29B7-46DB-8D9F-C37CB5EE5B3B}" destId="{4DC54BBD-DF0B-4987-8529-CBFC66B0EBC5}" srcOrd="3" destOrd="0" parTransId="{C4A9658D-E0CD-4745-AD12-40BD82236BE2}" sibTransId="{B8DBDCB6-8019-4E28-B940-079695A6DE39}"/>
    <dgm:cxn modelId="{8A195C74-BFBD-445D-9239-68E9AD9069CE}" type="presParOf" srcId="{925C79A7-DE06-4951-A342-91B510EC4BD2}" destId="{CF70421D-13AC-4BE3-9858-8528B6D08EA9}" srcOrd="0" destOrd="0" presId="urn:microsoft.com/office/officeart/2018/2/layout/IconLabelList"/>
    <dgm:cxn modelId="{EC44D611-0A29-4873-8688-5F016508D96B}" type="presParOf" srcId="{CF70421D-13AC-4BE3-9858-8528B6D08EA9}" destId="{6AC1A45E-14FF-4817-AF8A-C4F11332B62F}" srcOrd="0" destOrd="0" presId="urn:microsoft.com/office/officeart/2018/2/layout/IconLabelList"/>
    <dgm:cxn modelId="{FF80EB60-0470-46F2-810D-1EEBD7D4CBD5}" type="presParOf" srcId="{CF70421D-13AC-4BE3-9858-8528B6D08EA9}" destId="{3D84DB64-FA2A-4643-98F7-A32037B7D20B}" srcOrd="1" destOrd="0" presId="urn:microsoft.com/office/officeart/2018/2/layout/IconLabelList"/>
    <dgm:cxn modelId="{BAC01308-7DFC-415F-9321-A3FCC1A640A9}" type="presParOf" srcId="{CF70421D-13AC-4BE3-9858-8528B6D08EA9}" destId="{A8E30313-D304-430B-8D25-0CD28D2D7521}" srcOrd="2" destOrd="0" presId="urn:microsoft.com/office/officeart/2018/2/layout/IconLabelList"/>
    <dgm:cxn modelId="{63134FE8-9B4C-4D37-BBB0-8F247322E372}" type="presParOf" srcId="{925C79A7-DE06-4951-A342-91B510EC4BD2}" destId="{D56A2370-936E-495D-BC8A-F9C50CE13CEA}" srcOrd="1" destOrd="0" presId="urn:microsoft.com/office/officeart/2018/2/layout/IconLabelList"/>
    <dgm:cxn modelId="{829AF9BC-36F7-4B6C-A4A6-31BECF9A579A}" type="presParOf" srcId="{925C79A7-DE06-4951-A342-91B510EC4BD2}" destId="{6AA3B5AB-EDF3-4101-A5C7-4FBA5A735C71}" srcOrd="2" destOrd="0" presId="urn:microsoft.com/office/officeart/2018/2/layout/IconLabelList"/>
    <dgm:cxn modelId="{FDF2FA07-04BE-456A-B3F4-9639162D4207}" type="presParOf" srcId="{6AA3B5AB-EDF3-4101-A5C7-4FBA5A735C71}" destId="{D8F4DAF2-295A-4727-8D10-E9A7E266319D}" srcOrd="0" destOrd="0" presId="urn:microsoft.com/office/officeart/2018/2/layout/IconLabelList"/>
    <dgm:cxn modelId="{0693E007-0255-40CF-9346-47BDA5ED804F}" type="presParOf" srcId="{6AA3B5AB-EDF3-4101-A5C7-4FBA5A735C71}" destId="{557F2E8A-2D0A-4238-A8DB-59FC2B230929}" srcOrd="1" destOrd="0" presId="urn:microsoft.com/office/officeart/2018/2/layout/IconLabelList"/>
    <dgm:cxn modelId="{A42EF256-9BB0-45BA-BB49-95596394DAD5}" type="presParOf" srcId="{6AA3B5AB-EDF3-4101-A5C7-4FBA5A735C71}" destId="{C1FC6C9C-5302-4BD0-B535-B9B854F52928}" srcOrd="2" destOrd="0" presId="urn:microsoft.com/office/officeart/2018/2/layout/IconLabelList"/>
    <dgm:cxn modelId="{BAFCDD1B-F6AC-43F6-98A6-A3D63066D969}" type="presParOf" srcId="{925C79A7-DE06-4951-A342-91B510EC4BD2}" destId="{04D5FAFB-21AD-4149-BA00-368DC9BE6A47}" srcOrd="3" destOrd="0" presId="urn:microsoft.com/office/officeart/2018/2/layout/IconLabelList"/>
    <dgm:cxn modelId="{621E0C40-A99A-4F1E-B812-6AA6A147EB1A}" type="presParOf" srcId="{925C79A7-DE06-4951-A342-91B510EC4BD2}" destId="{03D53712-B616-49EA-83F7-5F2F563381D0}" srcOrd="4" destOrd="0" presId="urn:microsoft.com/office/officeart/2018/2/layout/IconLabelList"/>
    <dgm:cxn modelId="{E9D96BB8-EA8D-4210-9288-FA8CFE5CFB69}" type="presParOf" srcId="{03D53712-B616-49EA-83F7-5F2F563381D0}" destId="{310A0678-CE07-4FCC-A95B-3745133F00EA}" srcOrd="0" destOrd="0" presId="urn:microsoft.com/office/officeart/2018/2/layout/IconLabelList"/>
    <dgm:cxn modelId="{BDB2B2BF-02EB-4D32-81E0-4B319F249E74}" type="presParOf" srcId="{03D53712-B616-49EA-83F7-5F2F563381D0}" destId="{3AF9430C-CDD4-4AE5-8C19-C80422EE6547}" srcOrd="1" destOrd="0" presId="urn:microsoft.com/office/officeart/2018/2/layout/IconLabelList"/>
    <dgm:cxn modelId="{5A53393C-FDC0-469A-983A-924232F14A8B}" type="presParOf" srcId="{03D53712-B616-49EA-83F7-5F2F563381D0}" destId="{5046B1A1-4A54-4D9F-97BC-462BB034D98B}" srcOrd="2" destOrd="0" presId="urn:microsoft.com/office/officeart/2018/2/layout/IconLabelList"/>
    <dgm:cxn modelId="{5CD76382-2AA1-4934-A78E-B8E33E6D98B7}" type="presParOf" srcId="{925C79A7-DE06-4951-A342-91B510EC4BD2}" destId="{434A0A40-9187-43D3-BE57-06732ECD3193}" srcOrd="5" destOrd="0" presId="urn:microsoft.com/office/officeart/2018/2/layout/IconLabelList"/>
    <dgm:cxn modelId="{2D4E3BFF-630A-4F9B-986A-76049968D5F4}" type="presParOf" srcId="{925C79A7-DE06-4951-A342-91B510EC4BD2}" destId="{B59D90CA-300B-4B5F-9E7B-16A99EEEBC6A}" srcOrd="6" destOrd="0" presId="urn:microsoft.com/office/officeart/2018/2/layout/IconLabelList"/>
    <dgm:cxn modelId="{941D668E-3576-4ABF-857A-5934B0F626BB}" type="presParOf" srcId="{B59D90CA-300B-4B5F-9E7B-16A99EEEBC6A}" destId="{23B9ACC7-B31A-42E4-BD0C-3B233249147F}" srcOrd="0" destOrd="0" presId="urn:microsoft.com/office/officeart/2018/2/layout/IconLabelList"/>
    <dgm:cxn modelId="{F98E218D-CF59-4E03-9ACD-DE88B4F4F781}" type="presParOf" srcId="{B59D90CA-300B-4B5F-9E7B-16A99EEEBC6A}" destId="{ABACE3B2-8718-4563-AA2D-0C1BCA7DA296}" srcOrd="1" destOrd="0" presId="urn:microsoft.com/office/officeart/2018/2/layout/IconLabelList"/>
    <dgm:cxn modelId="{4C6F159B-9B19-4C6D-9740-944EF2F6D346}" type="presParOf" srcId="{B59D90CA-300B-4B5F-9E7B-16A99EEEBC6A}" destId="{FE4F35F3-AC96-4FF8-8674-10F1E8702D5A}"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BB26E6-29B7-46DB-8D9F-C37CB5EE5B3B}"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337748AB-5D07-4DE9-B778-03E0D3FFB9F8}">
      <dgm:prSet/>
      <dgm:spPr/>
      <dgm:t>
        <a:bodyPr/>
        <a:lstStyle/>
        <a:p>
          <a:r>
            <a:rPr lang="en-GB"/>
            <a:t>Defining the input product performance</a:t>
          </a:r>
          <a:endParaRPr lang="en-US"/>
        </a:p>
      </dgm:t>
    </dgm:pt>
    <dgm:pt modelId="{CAB4CEC1-0C3B-426E-8D15-FDDBD2739E7D}" type="parTrans" cxnId="{11FE5594-63B0-4405-9434-913C2F18E771}">
      <dgm:prSet/>
      <dgm:spPr/>
      <dgm:t>
        <a:bodyPr/>
        <a:lstStyle/>
        <a:p>
          <a:endParaRPr lang="en-US"/>
        </a:p>
      </dgm:t>
    </dgm:pt>
    <dgm:pt modelId="{08443FBA-F5E9-4677-90C6-026A27D5590E}" type="sibTrans" cxnId="{11FE5594-63B0-4405-9434-913C2F18E771}">
      <dgm:prSet/>
      <dgm:spPr/>
      <dgm:t>
        <a:bodyPr/>
        <a:lstStyle/>
        <a:p>
          <a:endParaRPr lang="en-US"/>
        </a:p>
      </dgm:t>
    </dgm:pt>
    <dgm:pt modelId="{D117CE0C-A511-4991-93CC-265A9BF47D6C}">
      <dgm:prSet/>
      <dgm:spPr/>
      <dgm:t>
        <a:bodyPr/>
        <a:lstStyle/>
        <a:p>
          <a:r>
            <a:rPr lang="en-GB" b="1"/>
            <a:t>Evaluation of target application requirements</a:t>
          </a:r>
          <a:endParaRPr lang="en-US" b="1"/>
        </a:p>
      </dgm:t>
    </dgm:pt>
    <dgm:pt modelId="{23D7B298-E058-48F0-A586-7158336605A5}" type="parTrans" cxnId="{D86F74B8-1F91-4529-99F7-27D347525EB3}">
      <dgm:prSet/>
      <dgm:spPr/>
      <dgm:t>
        <a:bodyPr/>
        <a:lstStyle/>
        <a:p>
          <a:endParaRPr lang="en-US"/>
        </a:p>
      </dgm:t>
    </dgm:pt>
    <dgm:pt modelId="{52C385CD-65E9-4EFC-B349-A5F89BE3D5CE}" type="sibTrans" cxnId="{D86F74B8-1F91-4529-99F7-27D347525EB3}">
      <dgm:prSet/>
      <dgm:spPr/>
      <dgm:t>
        <a:bodyPr/>
        <a:lstStyle/>
        <a:p>
          <a:endParaRPr lang="en-US"/>
        </a:p>
      </dgm:t>
    </dgm:pt>
    <dgm:pt modelId="{FC21DE75-FABB-43B1-AACC-E75ED872F925}">
      <dgm:prSet/>
      <dgm:spPr/>
      <dgm:t>
        <a:bodyPr/>
        <a:lstStyle/>
        <a:p>
          <a:r>
            <a:rPr lang="en-GB"/>
            <a:t>Evaluation of suitability of input product to target application</a:t>
          </a:r>
          <a:endParaRPr lang="en-US"/>
        </a:p>
      </dgm:t>
    </dgm:pt>
    <dgm:pt modelId="{0239C687-8670-49FD-916F-A3905765CC63}" type="parTrans" cxnId="{AEAF6632-3F13-4344-AA71-56CDA0BFC42D}">
      <dgm:prSet/>
      <dgm:spPr/>
      <dgm:t>
        <a:bodyPr/>
        <a:lstStyle/>
        <a:p>
          <a:endParaRPr lang="en-US"/>
        </a:p>
      </dgm:t>
    </dgm:pt>
    <dgm:pt modelId="{84FE903D-E0F5-49AE-B7CB-D5F2D02BB9C6}" type="sibTrans" cxnId="{AEAF6632-3F13-4344-AA71-56CDA0BFC42D}">
      <dgm:prSet/>
      <dgm:spPr/>
      <dgm:t>
        <a:bodyPr/>
        <a:lstStyle/>
        <a:p>
          <a:endParaRPr lang="en-US"/>
        </a:p>
      </dgm:t>
    </dgm:pt>
    <dgm:pt modelId="{4DC54BBD-DF0B-4987-8529-CBFC66B0EBC5}">
      <dgm:prSet/>
      <dgm:spPr/>
      <dgm:t>
        <a:bodyPr/>
        <a:lstStyle/>
        <a:p>
          <a:r>
            <a:rPr lang="en-GB"/>
            <a:t>Reporting to user (e.g., website mock-up)</a:t>
          </a:r>
          <a:endParaRPr lang="en-US"/>
        </a:p>
      </dgm:t>
    </dgm:pt>
    <dgm:pt modelId="{C4A9658D-E0CD-4745-AD12-40BD82236BE2}" type="parTrans" cxnId="{7EFF83F8-7601-459F-8136-49E39E58BE3B}">
      <dgm:prSet/>
      <dgm:spPr/>
      <dgm:t>
        <a:bodyPr/>
        <a:lstStyle/>
        <a:p>
          <a:endParaRPr lang="en-US"/>
        </a:p>
      </dgm:t>
    </dgm:pt>
    <dgm:pt modelId="{B8DBDCB6-8019-4E28-B940-079695A6DE39}" type="sibTrans" cxnId="{7EFF83F8-7601-459F-8136-49E39E58BE3B}">
      <dgm:prSet/>
      <dgm:spPr/>
      <dgm:t>
        <a:bodyPr/>
        <a:lstStyle/>
        <a:p>
          <a:endParaRPr lang="en-US"/>
        </a:p>
      </dgm:t>
    </dgm:pt>
    <dgm:pt modelId="{925C79A7-DE06-4951-A342-91B510EC4BD2}" type="pres">
      <dgm:prSet presAssocID="{24BB26E6-29B7-46DB-8D9F-C37CB5EE5B3B}" presName="root" presStyleCnt="0">
        <dgm:presLayoutVars>
          <dgm:dir/>
          <dgm:resizeHandles val="exact"/>
        </dgm:presLayoutVars>
      </dgm:prSet>
      <dgm:spPr/>
    </dgm:pt>
    <dgm:pt modelId="{CF70421D-13AC-4BE3-9858-8528B6D08EA9}" type="pres">
      <dgm:prSet presAssocID="{337748AB-5D07-4DE9-B778-03E0D3FFB9F8}" presName="compNode" presStyleCnt="0"/>
      <dgm:spPr/>
    </dgm:pt>
    <dgm:pt modelId="{6AC1A45E-14FF-4817-AF8A-C4F11332B62F}" type="pres">
      <dgm:prSet presAssocID="{337748AB-5D07-4DE9-B778-03E0D3FFB9F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List"/>
        </a:ext>
      </dgm:extLst>
    </dgm:pt>
    <dgm:pt modelId="{3D84DB64-FA2A-4643-98F7-A32037B7D20B}" type="pres">
      <dgm:prSet presAssocID="{337748AB-5D07-4DE9-B778-03E0D3FFB9F8}" presName="spaceRect" presStyleCnt="0"/>
      <dgm:spPr/>
    </dgm:pt>
    <dgm:pt modelId="{A8E30313-D304-430B-8D25-0CD28D2D7521}" type="pres">
      <dgm:prSet presAssocID="{337748AB-5D07-4DE9-B778-03E0D3FFB9F8}" presName="textRect" presStyleLbl="revTx" presStyleIdx="0" presStyleCnt="4">
        <dgm:presLayoutVars>
          <dgm:chMax val="1"/>
          <dgm:chPref val="1"/>
        </dgm:presLayoutVars>
      </dgm:prSet>
      <dgm:spPr/>
    </dgm:pt>
    <dgm:pt modelId="{D56A2370-936E-495D-BC8A-F9C50CE13CEA}" type="pres">
      <dgm:prSet presAssocID="{08443FBA-F5E9-4677-90C6-026A27D5590E}" presName="sibTrans" presStyleCnt="0"/>
      <dgm:spPr/>
    </dgm:pt>
    <dgm:pt modelId="{6AA3B5AB-EDF3-4101-A5C7-4FBA5A735C71}" type="pres">
      <dgm:prSet presAssocID="{D117CE0C-A511-4991-93CC-265A9BF47D6C}" presName="compNode" presStyleCnt="0"/>
      <dgm:spPr/>
    </dgm:pt>
    <dgm:pt modelId="{D8F4DAF2-295A-4727-8D10-E9A7E266319D}" type="pres">
      <dgm:prSet presAssocID="{D117CE0C-A511-4991-93CC-265A9BF47D6C}"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ullseye with solid fill"/>
        </a:ext>
      </dgm:extLst>
    </dgm:pt>
    <dgm:pt modelId="{557F2E8A-2D0A-4238-A8DB-59FC2B230929}" type="pres">
      <dgm:prSet presAssocID="{D117CE0C-A511-4991-93CC-265A9BF47D6C}" presName="spaceRect" presStyleCnt="0"/>
      <dgm:spPr/>
    </dgm:pt>
    <dgm:pt modelId="{C1FC6C9C-5302-4BD0-B535-B9B854F52928}" type="pres">
      <dgm:prSet presAssocID="{D117CE0C-A511-4991-93CC-265A9BF47D6C}" presName="textRect" presStyleLbl="revTx" presStyleIdx="1" presStyleCnt="4">
        <dgm:presLayoutVars>
          <dgm:chMax val="1"/>
          <dgm:chPref val="1"/>
        </dgm:presLayoutVars>
      </dgm:prSet>
      <dgm:spPr/>
    </dgm:pt>
    <dgm:pt modelId="{04D5FAFB-21AD-4149-BA00-368DC9BE6A47}" type="pres">
      <dgm:prSet presAssocID="{52C385CD-65E9-4EFC-B349-A5F89BE3D5CE}" presName="sibTrans" presStyleCnt="0"/>
      <dgm:spPr/>
    </dgm:pt>
    <dgm:pt modelId="{03D53712-B616-49EA-83F7-5F2F563381D0}" type="pres">
      <dgm:prSet presAssocID="{FC21DE75-FABB-43B1-AACC-E75ED872F925}" presName="compNode" presStyleCnt="0"/>
      <dgm:spPr/>
    </dgm:pt>
    <dgm:pt modelId="{310A0678-CE07-4FCC-A95B-3745133F00EA}" type="pres">
      <dgm:prSet presAssocID="{FC21DE75-FABB-43B1-AACC-E75ED872F925}"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adge Tick with solid fill"/>
        </a:ext>
      </dgm:extLst>
    </dgm:pt>
    <dgm:pt modelId="{3AF9430C-CDD4-4AE5-8C19-C80422EE6547}" type="pres">
      <dgm:prSet presAssocID="{FC21DE75-FABB-43B1-AACC-E75ED872F925}" presName="spaceRect" presStyleCnt="0"/>
      <dgm:spPr/>
    </dgm:pt>
    <dgm:pt modelId="{5046B1A1-4A54-4D9F-97BC-462BB034D98B}" type="pres">
      <dgm:prSet presAssocID="{FC21DE75-FABB-43B1-AACC-E75ED872F925}" presName="textRect" presStyleLbl="revTx" presStyleIdx="2" presStyleCnt="4">
        <dgm:presLayoutVars>
          <dgm:chMax val="1"/>
          <dgm:chPref val="1"/>
        </dgm:presLayoutVars>
      </dgm:prSet>
      <dgm:spPr/>
    </dgm:pt>
    <dgm:pt modelId="{434A0A40-9187-43D3-BE57-06732ECD3193}" type="pres">
      <dgm:prSet presAssocID="{84FE903D-E0F5-49AE-B7CB-D5F2D02BB9C6}" presName="sibTrans" presStyleCnt="0"/>
      <dgm:spPr/>
    </dgm:pt>
    <dgm:pt modelId="{B59D90CA-300B-4B5F-9E7B-16A99EEEBC6A}" type="pres">
      <dgm:prSet presAssocID="{4DC54BBD-DF0B-4987-8529-CBFC66B0EBC5}" presName="compNode" presStyleCnt="0"/>
      <dgm:spPr/>
    </dgm:pt>
    <dgm:pt modelId="{23B9ACC7-B31A-42E4-BD0C-3B233249147F}" type="pres">
      <dgm:prSet presAssocID="{4DC54BBD-DF0B-4987-8529-CBFC66B0EBC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rketing"/>
        </a:ext>
      </dgm:extLst>
    </dgm:pt>
    <dgm:pt modelId="{ABACE3B2-8718-4563-AA2D-0C1BCA7DA296}" type="pres">
      <dgm:prSet presAssocID="{4DC54BBD-DF0B-4987-8529-CBFC66B0EBC5}" presName="spaceRect" presStyleCnt="0"/>
      <dgm:spPr/>
    </dgm:pt>
    <dgm:pt modelId="{FE4F35F3-AC96-4FF8-8674-10F1E8702D5A}" type="pres">
      <dgm:prSet presAssocID="{4DC54BBD-DF0B-4987-8529-CBFC66B0EBC5}" presName="textRect" presStyleLbl="revTx" presStyleIdx="3" presStyleCnt="4">
        <dgm:presLayoutVars>
          <dgm:chMax val="1"/>
          <dgm:chPref val="1"/>
        </dgm:presLayoutVars>
      </dgm:prSet>
      <dgm:spPr/>
    </dgm:pt>
  </dgm:ptLst>
  <dgm:cxnLst>
    <dgm:cxn modelId="{543CD60B-4A04-40C8-878C-4714D003FDCC}" type="presOf" srcId="{337748AB-5D07-4DE9-B778-03E0D3FFB9F8}" destId="{A8E30313-D304-430B-8D25-0CD28D2D7521}" srcOrd="0" destOrd="0" presId="urn:microsoft.com/office/officeart/2018/2/layout/IconLabelList"/>
    <dgm:cxn modelId="{A332291E-BE5E-4588-B284-22D34DA21BEF}" type="presOf" srcId="{FC21DE75-FABB-43B1-AACC-E75ED872F925}" destId="{5046B1A1-4A54-4D9F-97BC-462BB034D98B}" srcOrd="0" destOrd="0" presId="urn:microsoft.com/office/officeart/2018/2/layout/IconLabelList"/>
    <dgm:cxn modelId="{AEAF6632-3F13-4344-AA71-56CDA0BFC42D}" srcId="{24BB26E6-29B7-46DB-8D9F-C37CB5EE5B3B}" destId="{FC21DE75-FABB-43B1-AACC-E75ED872F925}" srcOrd="2" destOrd="0" parTransId="{0239C687-8670-49FD-916F-A3905765CC63}" sibTransId="{84FE903D-E0F5-49AE-B7CB-D5F2D02BB9C6}"/>
    <dgm:cxn modelId="{8FCD0D4F-4C0E-4FCA-9C21-C846F754145F}" type="presOf" srcId="{4DC54BBD-DF0B-4987-8529-CBFC66B0EBC5}" destId="{FE4F35F3-AC96-4FF8-8674-10F1E8702D5A}" srcOrd="0" destOrd="0" presId="urn:microsoft.com/office/officeart/2018/2/layout/IconLabelList"/>
    <dgm:cxn modelId="{11FE5594-63B0-4405-9434-913C2F18E771}" srcId="{24BB26E6-29B7-46DB-8D9F-C37CB5EE5B3B}" destId="{337748AB-5D07-4DE9-B778-03E0D3FFB9F8}" srcOrd="0" destOrd="0" parTransId="{CAB4CEC1-0C3B-426E-8D15-FDDBD2739E7D}" sibTransId="{08443FBA-F5E9-4677-90C6-026A27D5590E}"/>
    <dgm:cxn modelId="{D86F74B8-1F91-4529-99F7-27D347525EB3}" srcId="{24BB26E6-29B7-46DB-8D9F-C37CB5EE5B3B}" destId="{D117CE0C-A511-4991-93CC-265A9BF47D6C}" srcOrd="1" destOrd="0" parTransId="{23D7B298-E058-48F0-A586-7158336605A5}" sibTransId="{52C385CD-65E9-4EFC-B349-A5F89BE3D5CE}"/>
    <dgm:cxn modelId="{EABE12C8-7443-45E9-A790-F83F045EF03E}" type="presOf" srcId="{24BB26E6-29B7-46DB-8D9F-C37CB5EE5B3B}" destId="{925C79A7-DE06-4951-A342-91B510EC4BD2}" srcOrd="0" destOrd="0" presId="urn:microsoft.com/office/officeart/2018/2/layout/IconLabelList"/>
    <dgm:cxn modelId="{533C85DC-11CB-4D6C-AB93-0DC8A8428835}" type="presOf" srcId="{D117CE0C-A511-4991-93CC-265A9BF47D6C}" destId="{C1FC6C9C-5302-4BD0-B535-B9B854F52928}" srcOrd="0" destOrd="0" presId="urn:microsoft.com/office/officeart/2018/2/layout/IconLabelList"/>
    <dgm:cxn modelId="{7EFF83F8-7601-459F-8136-49E39E58BE3B}" srcId="{24BB26E6-29B7-46DB-8D9F-C37CB5EE5B3B}" destId="{4DC54BBD-DF0B-4987-8529-CBFC66B0EBC5}" srcOrd="3" destOrd="0" parTransId="{C4A9658D-E0CD-4745-AD12-40BD82236BE2}" sibTransId="{B8DBDCB6-8019-4E28-B940-079695A6DE39}"/>
    <dgm:cxn modelId="{8A195C74-BFBD-445D-9239-68E9AD9069CE}" type="presParOf" srcId="{925C79A7-DE06-4951-A342-91B510EC4BD2}" destId="{CF70421D-13AC-4BE3-9858-8528B6D08EA9}" srcOrd="0" destOrd="0" presId="urn:microsoft.com/office/officeart/2018/2/layout/IconLabelList"/>
    <dgm:cxn modelId="{EC44D611-0A29-4873-8688-5F016508D96B}" type="presParOf" srcId="{CF70421D-13AC-4BE3-9858-8528B6D08EA9}" destId="{6AC1A45E-14FF-4817-AF8A-C4F11332B62F}" srcOrd="0" destOrd="0" presId="urn:microsoft.com/office/officeart/2018/2/layout/IconLabelList"/>
    <dgm:cxn modelId="{FF80EB60-0470-46F2-810D-1EEBD7D4CBD5}" type="presParOf" srcId="{CF70421D-13AC-4BE3-9858-8528B6D08EA9}" destId="{3D84DB64-FA2A-4643-98F7-A32037B7D20B}" srcOrd="1" destOrd="0" presId="urn:microsoft.com/office/officeart/2018/2/layout/IconLabelList"/>
    <dgm:cxn modelId="{BAC01308-7DFC-415F-9321-A3FCC1A640A9}" type="presParOf" srcId="{CF70421D-13AC-4BE3-9858-8528B6D08EA9}" destId="{A8E30313-D304-430B-8D25-0CD28D2D7521}" srcOrd="2" destOrd="0" presId="urn:microsoft.com/office/officeart/2018/2/layout/IconLabelList"/>
    <dgm:cxn modelId="{63134FE8-9B4C-4D37-BBB0-8F247322E372}" type="presParOf" srcId="{925C79A7-DE06-4951-A342-91B510EC4BD2}" destId="{D56A2370-936E-495D-BC8A-F9C50CE13CEA}" srcOrd="1" destOrd="0" presId="urn:microsoft.com/office/officeart/2018/2/layout/IconLabelList"/>
    <dgm:cxn modelId="{829AF9BC-36F7-4B6C-A4A6-31BECF9A579A}" type="presParOf" srcId="{925C79A7-DE06-4951-A342-91B510EC4BD2}" destId="{6AA3B5AB-EDF3-4101-A5C7-4FBA5A735C71}" srcOrd="2" destOrd="0" presId="urn:microsoft.com/office/officeart/2018/2/layout/IconLabelList"/>
    <dgm:cxn modelId="{FDF2FA07-04BE-456A-B3F4-9639162D4207}" type="presParOf" srcId="{6AA3B5AB-EDF3-4101-A5C7-4FBA5A735C71}" destId="{D8F4DAF2-295A-4727-8D10-E9A7E266319D}" srcOrd="0" destOrd="0" presId="urn:microsoft.com/office/officeart/2018/2/layout/IconLabelList"/>
    <dgm:cxn modelId="{0693E007-0255-40CF-9346-47BDA5ED804F}" type="presParOf" srcId="{6AA3B5AB-EDF3-4101-A5C7-4FBA5A735C71}" destId="{557F2E8A-2D0A-4238-A8DB-59FC2B230929}" srcOrd="1" destOrd="0" presId="urn:microsoft.com/office/officeart/2018/2/layout/IconLabelList"/>
    <dgm:cxn modelId="{A42EF256-9BB0-45BA-BB49-95596394DAD5}" type="presParOf" srcId="{6AA3B5AB-EDF3-4101-A5C7-4FBA5A735C71}" destId="{C1FC6C9C-5302-4BD0-B535-B9B854F52928}" srcOrd="2" destOrd="0" presId="urn:microsoft.com/office/officeart/2018/2/layout/IconLabelList"/>
    <dgm:cxn modelId="{BAFCDD1B-F6AC-43F6-98A6-A3D63066D969}" type="presParOf" srcId="{925C79A7-DE06-4951-A342-91B510EC4BD2}" destId="{04D5FAFB-21AD-4149-BA00-368DC9BE6A47}" srcOrd="3" destOrd="0" presId="urn:microsoft.com/office/officeart/2018/2/layout/IconLabelList"/>
    <dgm:cxn modelId="{621E0C40-A99A-4F1E-B812-6AA6A147EB1A}" type="presParOf" srcId="{925C79A7-DE06-4951-A342-91B510EC4BD2}" destId="{03D53712-B616-49EA-83F7-5F2F563381D0}" srcOrd="4" destOrd="0" presId="urn:microsoft.com/office/officeart/2018/2/layout/IconLabelList"/>
    <dgm:cxn modelId="{E9D96BB8-EA8D-4210-9288-FA8CFE5CFB69}" type="presParOf" srcId="{03D53712-B616-49EA-83F7-5F2F563381D0}" destId="{310A0678-CE07-4FCC-A95B-3745133F00EA}" srcOrd="0" destOrd="0" presId="urn:microsoft.com/office/officeart/2018/2/layout/IconLabelList"/>
    <dgm:cxn modelId="{BDB2B2BF-02EB-4D32-81E0-4B319F249E74}" type="presParOf" srcId="{03D53712-B616-49EA-83F7-5F2F563381D0}" destId="{3AF9430C-CDD4-4AE5-8C19-C80422EE6547}" srcOrd="1" destOrd="0" presId="urn:microsoft.com/office/officeart/2018/2/layout/IconLabelList"/>
    <dgm:cxn modelId="{5A53393C-FDC0-469A-983A-924232F14A8B}" type="presParOf" srcId="{03D53712-B616-49EA-83F7-5F2F563381D0}" destId="{5046B1A1-4A54-4D9F-97BC-462BB034D98B}" srcOrd="2" destOrd="0" presId="urn:microsoft.com/office/officeart/2018/2/layout/IconLabelList"/>
    <dgm:cxn modelId="{5CD76382-2AA1-4934-A78E-B8E33E6D98B7}" type="presParOf" srcId="{925C79A7-DE06-4951-A342-91B510EC4BD2}" destId="{434A0A40-9187-43D3-BE57-06732ECD3193}" srcOrd="5" destOrd="0" presId="urn:microsoft.com/office/officeart/2018/2/layout/IconLabelList"/>
    <dgm:cxn modelId="{2D4E3BFF-630A-4F9B-986A-76049968D5F4}" type="presParOf" srcId="{925C79A7-DE06-4951-A342-91B510EC4BD2}" destId="{B59D90CA-300B-4B5F-9E7B-16A99EEEBC6A}" srcOrd="6" destOrd="0" presId="urn:microsoft.com/office/officeart/2018/2/layout/IconLabelList"/>
    <dgm:cxn modelId="{941D668E-3576-4ABF-857A-5934B0F626BB}" type="presParOf" srcId="{B59D90CA-300B-4B5F-9E7B-16A99EEEBC6A}" destId="{23B9ACC7-B31A-42E4-BD0C-3B233249147F}" srcOrd="0" destOrd="0" presId="urn:microsoft.com/office/officeart/2018/2/layout/IconLabelList"/>
    <dgm:cxn modelId="{F98E218D-CF59-4E03-9ACD-DE88B4F4F781}" type="presParOf" srcId="{B59D90CA-300B-4B5F-9E7B-16A99EEEBC6A}" destId="{ABACE3B2-8718-4563-AA2D-0C1BCA7DA296}" srcOrd="1" destOrd="0" presId="urn:microsoft.com/office/officeart/2018/2/layout/IconLabelList"/>
    <dgm:cxn modelId="{4C6F159B-9B19-4C6D-9740-944EF2F6D346}" type="presParOf" srcId="{B59D90CA-300B-4B5F-9E7B-16A99EEEBC6A}" destId="{FE4F35F3-AC96-4FF8-8674-10F1E8702D5A}"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C1A45E-14FF-4817-AF8A-C4F11332B62F}">
      <dsp:nvSpPr>
        <dsp:cNvPr id="0" name=""/>
        <dsp:cNvSpPr/>
      </dsp:nvSpPr>
      <dsp:spPr>
        <a:xfrm>
          <a:off x="562575" y="767365"/>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E30313-D304-430B-8D25-0CD28D2D7521}">
      <dsp:nvSpPr>
        <dsp:cNvPr id="0" name=""/>
        <dsp:cNvSpPr/>
      </dsp:nvSpPr>
      <dsp:spPr>
        <a:xfrm>
          <a:off x="67575" y="184740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GB" sz="1400" kern="1200"/>
            <a:t>Defining the input product performance</a:t>
          </a:r>
          <a:endParaRPr lang="en-US" sz="1400" kern="1200"/>
        </a:p>
      </dsp:txBody>
      <dsp:txXfrm>
        <a:off x="67575" y="1847404"/>
        <a:ext cx="1800000" cy="720000"/>
      </dsp:txXfrm>
    </dsp:sp>
    <dsp:sp modelId="{D8F4DAF2-295A-4727-8D10-E9A7E266319D}">
      <dsp:nvSpPr>
        <dsp:cNvPr id="0" name=""/>
        <dsp:cNvSpPr/>
      </dsp:nvSpPr>
      <dsp:spPr>
        <a:xfrm>
          <a:off x="2677575" y="767365"/>
          <a:ext cx="810000" cy="81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1FC6C9C-5302-4BD0-B535-B9B854F52928}">
      <dsp:nvSpPr>
        <dsp:cNvPr id="0" name=""/>
        <dsp:cNvSpPr/>
      </dsp:nvSpPr>
      <dsp:spPr>
        <a:xfrm>
          <a:off x="2182575" y="184740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GB" sz="1400" kern="1200"/>
            <a:t>Evaluation of target application requirements</a:t>
          </a:r>
          <a:endParaRPr lang="en-US" sz="1400" kern="1200"/>
        </a:p>
      </dsp:txBody>
      <dsp:txXfrm>
        <a:off x="2182575" y="1847404"/>
        <a:ext cx="1800000" cy="720000"/>
      </dsp:txXfrm>
    </dsp:sp>
    <dsp:sp modelId="{310A0678-CE07-4FCC-A95B-3745133F00EA}">
      <dsp:nvSpPr>
        <dsp:cNvPr id="0" name=""/>
        <dsp:cNvSpPr/>
      </dsp:nvSpPr>
      <dsp:spPr>
        <a:xfrm>
          <a:off x="4792575" y="767365"/>
          <a:ext cx="810000" cy="81000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046B1A1-4A54-4D9F-97BC-462BB034D98B}">
      <dsp:nvSpPr>
        <dsp:cNvPr id="0" name=""/>
        <dsp:cNvSpPr/>
      </dsp:nvSpPr>
      <dsp:spPr>
        <a:xfrm>
          <a:off x="4297575" y="184740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GB" sz="1400" kern="1200"/>
            <a:t>Evaluation of suitability of input product to target application</a:t>
          </a:r>
          <a:endParaRPr lang="en-US" sz="1400" kern="1200"/>
        </a:p>
      </dsp:txBody>
      <dsp:txXfrm>
        <a:off x="4297575" y="1847404"/>
        <a:ext cx="1800000" cy="720000"/>
      </dsp:txXfrm>
    </dsp:sp>
    <dsp:sp modelId="{23B9ACC7-B31A-42E4-BD0C-3B233249147F}">
      <dsp:nvSpPr>
        <dsp:cNvPr id="0" name=""/>
        <dsp:cNvSpPr/>
      </dsp:nvSpPr>
      <dsp:spPr>
        <a:xfrm>
          <a:off x="6907575" y="767365"/>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4F35F3-AC96-4FF8-8674-10F1E8702D5A}">
      <dsp:nvSpPr>
        <dsp:cNvPr id="0" name=""/>
        <dsp:cNvSpPr/>
      </dsp:nvSpPr>
      <dsp:spPr>
        <a:xfrm>
          <a:off x="6412575" y="184740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GB" sz="1400" kern="1200"/>
            <a:t>Reporting to user (e.g., website mock-up)</a:t>
          </a:r>
          <a:endParaRPr lang="en-US" sz="1400" kern="1200"/>
        </a:p>
      </dsp:txBody>
      <dsp:txXfrm>
        <a:off x="6412575" y="1847404"/>
        <a:ext cx="18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C1A45E-14FF-4817-AF8A-C4F11332B62F}">
      <dsp:nvSpPr>
        <dsp:cNvPr id="0" name=""/>
        <dsp:cNvSpPr/>
      </dsp:nvSpPr>
      <dsp:spPr>
        <a:xfrm>
          <a:off x="562575" y="767365"/>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E30313-D304-430B-8D25-0CD28D2D7521}">
      <dsp:nvSpPr>
        <dsp:cNvPr id="0" name=""/>
        <dsp:cNvSpPr/>
      </dsp:nvSpPr>
      <dsp:spPr>
        <a:xfrm>
          <a:off x="67575" y="184740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GB" sz="1400" b="1" kern="1200"/>
            <a:t>Defining the input product performance</a:t>
          </a:r>
          <a:endParaRPr lang="en-US" sz="1400" b="1" kern="1200"/>
        </a:p>
      </dsp:txBody>
      <dsp:txXfrm>
        <a:off x="67575" y="1847404"/>
        <a:ext cx="1800000" cy="720000"/>
      </dsp:txXfrm>
    </dsp:sp>
    <dsp:sp modelId="{D8F4DAF2-295A-4727-8D10-E9A7E266319D}">
      <dsp:nvSpPr>
        <dsp:cNvPr id="0" name=""/>
        <dsp:cNvSpPr/>
      </dsp:nvSpPr>
      <dsp:spPr>
        <a:xfrm>
          <a:off x="2677575" y="767365"/>
          <a:ext cx="810000" cy="81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1FC6C9C-5302-4BD0-B535-B9B854F52928}">
      <dsp:nvSpPr>
        <dsp:cNvPr id="0" name=""/>
        <dsp:cNvSpPr/>
      </dsp:nvSpPr>
      <dsp:spPr>
        <a:xfrm>
          <a:off x="2182575" y="184740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GB" sz="1400" kern="1200"/>
            <a:t>Evaluation of target application requirements</a:t>
          </a:r>
          <a:endParaRPr lang="en-US" sz="1400" kern="1200"/>
        </a:p>
      </dsp:txBody>
      <dsp:txXfrm>
        <a:off x="2182575" y="1847404"/>
        <a:ext cx="1800000" cy="720000"/>
      </dsp:txXfrm>
    </dsp:sp>
    <dsp:sp modelId="{310A0678-CE07-4FCC-A95B-3745133F00EA}">
      <dsp:nvSpPr>
        <dsp:cNvPr id="0" name=""/>
        <dsp:cNvSpPr/>
      </dsp:nvSpPr>
      <dsp:spPr>
        <a:xfrm>
          <a:off x="4792575" y="767365"/>
          <a:ext cx="810000" cy="81000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046B1A1-4A54-4D9F-97BC-462BB034D98B}">
      <dsp:nvSpPr>
        <dsp:cNvPr id="0" name=""/>
        <dsp:cNvSpPr/>
      </dsp:nvSpPr>
      <dsp:spPr>
        <a:xfrm>
          <a:off x="4297575" y="184740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GB" sz="1400" kern="1200"/>
            <a:t>Evaluation of suitability of input product to target application</a:t>
          </a:r>
          <a:endParaRPr lang="en-US" sz="1400" kern="1200"/>
        </a:p>
      </dsp:txBody>
      <dsp:txXfrm>
        <a:off x="4297575" y="1847404"/>
        <a:ext cx="1800000" cy="720000"/>
      </dsp:txXfrm>
    </dsp:sp>
    <dsp:sp modelId="{23B9ACC7-B31A-42E4-BD0C-3B233249147F}">
      <dsp:nvSpPr>
        <dsp:cNvPr id="0" name=""/>
        <dsp:cNvSpPr/>
      </dsp:nvSpPr>
      <dsp:spPr>
        <a:xfrm>
          <a:off x="6907575" y="767365"/>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4F35F3-AC96-4FF8-8674-10F1E8702D5A}">
      <dsp:nvSpPr>
        <dsp:cNvPr id="0" name=""/>
        <dsp:cNvSpPr/>
      </dsp:nvSpPr>
      <dsp:spPr>
        <a:xfrm>
          <a:off x="6412575" y="184740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GB" sz="1400" kern="1200"/>
            <a:t>Reporting to user (e.g., website mock-up)</a:t>
          </a:r>
          <a:endParaRPr lang="en-US" sz="1400" kern="1200"/>
        </a:p>
      </dsp:txBody>
      <dsp:txXfrm>
        <a:off x="6412575" y="1847404"/>
        <a:ext cx="18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C1A45E-14FF-4817-AF8A-C4F11332B62F}">
      <dsp:nvSpPr>
        <dsp:cNvPr id="0" name=""/>
        <dsp:cNvSpPr/>
      </dsp:nvSpPr>
      <dsp:spPr>
        <a:xfrm>
          <a:off x="562575" y="767365"/>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E30313-D304-430B-8D25-0CD28D2D7521}">
      <dsp:nvSpPr>
        <dsp:cNvPr id="0" name=""/>
        <dsp:cNvSpPr/>
      </dsp:nvSpPr>
      <dsp:spPr>
        <a:xfrm>
          <a:off x="67575" y="184740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GB" sz="1400" kern="1200"/>
            <a:t>Defining the input product performance</a:t>
          </a:r>
          <a:endParaRPr lang="en-US" sz="1400" kern="1200"/>
        </a:p>
      </dsp:txBody>
      <dsp:txXfrm>
        <a:off x="67575" y="1847404"/>
        <a:ext cx="1800000" cy="720000"/>
      </dsp:txXfrm>
    </dsp:sp>
    <dsp:sp modelId="{D8F4DAF2-295A-4727-8D10-E9A7E266319D}">
      <dsp:nvSpPr>
        <dsp:cNvPr id="0" name=""/>
        <dsp:cNvSpPr/>
      </dsp:nvSpPr>
      <dsp:spPr>
        <a:xfrm>
          <a:off x="2677575" y="767365"/>
          <a:ext cx="810000" cy="81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1FC6C9C-5302-4BD0-B535-B9B854F52928}">
      <dsp:nvSpPr>
        <dsp:cNvPr id="0" name=""/>
        <dsp:cNvSpPr/>
      </dsp:nvSpPr>
      <dsp:spPr>
        <a:xfrm>
          <a:off x="2182575" y="184740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GB" sz="1400" b="1" kern="1200"/>
            <a:t>Evaluation of target application requirements</a:t>
          </a:r>
          <a:endParaRPr lang="en-US" sz="1400" b="1" kern="1200"/>
        </a:p>
      </dsp:txBody>
      <dsp:txXfrm>
        <a:off x="2182575" y="1847404"/>
        <a:ext cx="1800000" cy="720000"/>
      </dsp:txXfrm>
    </dsp:sp>
    <dsp:sp modelId="{310A0678-CE07-4FCC-A95B-3745133F00EA}">
      <dsp:nvSpPr>
        <dsp:cNvPr id="0" name=""/>
        <dsp:cNvSpPr/>
      </dsp:nvSpPr>
      <dsp:spPr>
        <a:xfrm>
          <a:off x="4792575" y="767365"/>
          <a:ext cx="810000" cy="81000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046B1A1-4A54-4D9F-97BC-462BB034D98B}">
      <dsp:nvSpPr>
        <dsp:cNvPr id="0" name=""/>
        <dsp:cNvSpPr/>
      </dsp:nvSpPr>
      <dsp:spPr>
        <a:xfrm>
          <a:off x="4297575" y="184740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GB" sz="1400" kern="1200"/>
            <a:t>Evaluation of suitability of input product to target application</a:t>
          </a:r>
          <a:endParaRPr lang="en-US" sz="1400" kern="1200"/>
        </a:p>
      </dsp:txBody>
      <dsp:txXfrm>
        <a:off x="4297575" y="1847404"/>
        <a:ext cx="1800000" cy="720000"/>
      </dsp:txXfrm>
    </dsp:sp>
    <dsp:sp modelId="{23B9ACC7-B31A-42E4-BD0C-3B233249147F}">
      <dsp:nvSpPr>
        <dsp:cNvPr id="0" name=""/>
        <dsp:cNvSpPr/>
      </dsp:nvSpPr>
      <dsp:spPr>
        <a:xfrm>
          <a:off x="6907575" y="767365"/>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4F35F3-AC96-4FF8-8674-10F1E8702D5A}">
      <dsp:nvSpPr>
        <dsp:cNvPr id="0" name=""/>
        <dsp:cNvSpPr/>
      </dsp:nvSpPr>
      <dsp:spPr>
        <a:xfrm>
          <a:off x="6412575" y="184740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GB" sz="1400" kern="1200"/>
            <a:t>Reporting to user (e.g., website mock-up)</a:t>
          </a:r>
          <a:endParaRPr lang="en-US" sz="1400" kern="1200"/>
        </a:p>
      </dsp:txBody>
      <dsp:txXfrm>
        <a:off x="6412575" y="1847404"/>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3372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4223b6819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g34223b6819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4223b6819b_5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g34223b6819b_5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4223b6819b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3" name="Google Shape;123;g34223b6819b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4223b6819b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 name="Google Shape;123;g34223b6819b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5258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4223b6819b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 name="Google Shape;123;g34223b6819b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4527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4223b6819b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 name="Google Shape;123;g34223b6819b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4586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4223b6819b_5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g34223b6819b_5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f08e3c9e7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f08e3c9e7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87464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T" dirty="0"/>
          </a:p>
        </p:txBody>
      </p:sp>
    </p:spTree>
    <p:extLst>
      <p:ext uri="{BB962C8B-B14F-4D97-AF65-F5344CB8AC3E}">
        <p14:creationId xmlns:p14="http://schemas.microsoft.com/office/powerpoint/2010/main" val="2600651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 name="Google Shape;8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58635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Full overarching name</a:t>
            </a:r>
            <a:endParaRPr/>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 name="Google Shape;7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4223b681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7" name="Google Shape;77;g34223b6819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Montserrat"/>
              <a:buNone/>
              <a:defRPr sz="80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NPL Two Column -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AEDBA-A237-2641-AF20-5E91101E60B5}"/>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83182D9-D411-614B-93D2-447DB12DDF9D}"/>
              </a:ext>
            </a:extLst>
          </p:cNvPr>
          <p:cNvSpPr>
            <a:spLocks noGrp="1"/>
          </p:cNvSpPr>
          <p:nvPr>
            <p:ph sz="half" idx="1"/>
          </p:nvPr>
        </p:nvSpPr>
        <p:spPr>
          <a:xfrm>
            <a:off x="371476" y="1825625"/>
            <a:ext cx="5545138" cy="430371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A12E2998-B52D-6C48-8404-E6F2843B8447}"/>
              </a:ext>
            </a:extLst>
          </p:cNvPr>
          <p:cNvSpPr>
            <a:spLocks noGrp="1"/>
          </p:cNvSpPr>
          <p:nvPr>
            <p:ph sz="half" idx="2"/>
          </p:nvPr>
        </p:nvSpPr>
        <p:spPr>
          <a:xfrm>
            <a:off x="6275388" y="1825625"/>
            <a:ext cx="5545136" cy="4303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92EB089-D3DF-9346-BDD3-BFF9C0C89F0F}"/>
              </a:ext>
            </a:extLst>
          </p:cNvPr>
          <p:cNvSpPr>
            <a:spLocks noGrp="1"/>
          </p:cNvSpPr>
          <p:nvPr>
            <p:ph type="dt" sz="half" idx="10"/>
          </p:nvPr>
        </p:nvSpPr>
        <p:spPr/>
        <p:txBody>
          <a:bodyPr/>
          <a:lstStyle/>
          <a:p>
            <a:fld id="{8E2F497F-A912-D84C-8978-7037839E52A4}" type="datetimeFigureOut">
              <a:rPr lang="en-US" smtClean="0"/>
              <a:t>4/13/2025</a:t>
            </a:fld>
            <a:endParaRPr lang="en-US"/>
          </a:p>
        </p:txBody>
      </p:sp>
      <p:sp>
        <p:nvSpPr>
          <p:cNvPr id="6" name="Footer Placeholder 5">
            <a:extLst>
              <a:ext uri="{FF2B5EF4-FFF2-40B4-BE49-F238E27FC236}">
                <a16:creationId xmlns:a16="http://schemas.microsoft.com/office/drawing/2014/main" id="{B91E7A3F-5642-DC45-86CF-7CB6F04E9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DF7BE6-173D-B94B-8D94-D7AA78448FF6}"/>
              </a:ext>
            </a:extLst>
          </p:cNvPr>
          <p:cNvSpPr>
            <a:spLocks noGrp="1"/>
          </p:cNvSpPr>
          <p:nvPr>
            <p:ph type="sldNum" sz="quarter" idx="12"/>
          </p:nvPr>
        </p:nvSpPr>
        <p:spPr/>
        <p:txBody>
          <a:bodyPr/>
          <a:lstStyle/>
          <a:p>
            <a:fld id="{E0F66305-90B3-104F-BE5E-085D9E31339C}" type="slidenum">
              <a:rPr lang="en-US" smtClean="0"/>
              <a:t>‹#›</a:t>
            </a:fld>
            <a:endParaRPr lang="en-US"/>
          </a:p>
        </p:txBody>
      </p:sp>
      <p:pic>
        <p:nvPicPr>
          <p:cNvPr id="8" name="Picture 7" descr="A black and white image of a person's face&#10;&#10;Description automatically generated with low confidence">
            <a:extLst>
              <a:ext uri="{FF2B5EF4-FFF2-40B4-BE49-F238E27FC236}">
                <a16:creationId xmlns:a16="http://schemas.microsoft.com/office/drawing/2014/main" id="{B3E813C6-A0FC-4C42-AD94-86DA0D642875}"/>
              </a:ext>
            </a:extLst>
          </p:cNvPr>
          <p:cNvPicPr>
            <a:picLocks noChangeAspect="1"/>
          </p:cNvPicPr>
          <p:nvPr userDrawn="1"/>
        </p:nvPicPr>
        <p:blipFill>
          <a:blip r:embed="rId2"/>
          <a:stretch>
            <a:fillRect/>
          </a:stretch>
        </p:blipFill>
        <p:spPr>
          <a:xfrm>
            <a:off x="10380526" y="368300"/>
            <a:ext cx="1440000" cy="356436"/>
          </a:xfrm>
          <a:prstGeom prst="rect">
            <a:avLst/>
          </a:prstGeom>
        </p:spPr>
      </p:pic>
    </p:spTree>
    <p:extLst>
      <p:ext uri="{BB962C8B-B14F-4D97-AF65-F5344CB8AC3E}">
        <p14:creationId xmlns:p14="http://schemas.microsoft.com/office/powerpoint/2010/main" val="851535333"/>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NPL Title Only -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9B30F-D552-854E-96C2-32A0DB8B8EDE}"/>
              </a:ext>
            </a:extLst>
          </p:cNvPr>
          <p:cNvSpPr>
            <a:spLocks noGrp="1"/>
          </p:cNvSpPr>
          <p:nvPr>
            <p:ph type="title"/>
          </p:nvPr>
        </p:nvSpPr>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A8E7BFF2-43C3-2746-96BA-0ECED010CDD2}"/>
              </a:ext>
            </a:extLst>
          </p:cNvPr>
          <p:cNvSpPr>
            <a:spLocks noGrp="1"/>
          </p:cNvSpPr>
          <p:nvPr>
            <p:ph type="dt" sz="half" idx="10"/>
          </p:nvPr>
        </p:nvSpPr>
        <p:spPr/>
        <p:txBody>
          <a:bodyPr/>
          <a:lstStyle/>
          <a:p>
            <a:fld id="{8E2F497F-A912-D84C-8978-7037839E52A4}" type="datetimeFigureOut">
              <a:rPr lang="en-US" smtClean="0"/>
              <a:t>4/13/2025</a:t>
            </a:fld>
            <a:endParaRPr lang="en-US"/>
          </a:p>
        </p:txBody>
      </p:sp>
      <p:sp>
        <p:nvSpPr>
          <p:cNvPr id="4" name="Footer Placeholder 3">
            <a:extLst>
              <a:ext uri="{FF2B5EF4-FFF2-40B4-BE49-F238E27FC236}">
                <a16:creationId xmlns:a16="http://schemas.microsoft.com/office/drawing/2014/main" id="{061C8AB8-3EFD-F449-8CC6-D8F2B5F056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26E639-962E-0C4A-B3A6-F4C5786B36C0}"/>
              </a:ext>
            </a:extLst>
          </p:cNvPr>
          <p:cNvSpPr>
            <a:spLocks noGrp="1"/>
          </p:cNvSpPr>
          <p:nvPr>
            <p:ph type="sldNum" sz="quarter" idx="12"/>
          </p:nvPr>
        </p:nvSpPr>
        <p:spPr/>
        <p:txBody>
          <a:bodyPr/>
          <a:lstStyle/>
          <a:p>
            <a:fld id="{E0F66305-90B3-104F-BE5E-085D9E31339C}" type="slidenum">
              <a:rPr lang="en-US" smtClean="0"/>
              <a:t>‹#›</a:t>
            </a:fld>
            <a:endParaRPr lang="en-US"/>
          </a:p>
        </p:txBody>
      </p:sp>
      <p:pic>
        <p:nvPicPr>
          <p:cNvPr id="6" name="Picture 5" descr="A black and white image of a person's face&#10;&#10;Description automatically generated with low confidence">
            <a:extLst>
              <a:ext uri="{FF2B5EF4-FFF2-40B4-BE49-F238E27FC236}">
                <a16:creationId xmlns:a16="http://schemas.microsoft.com/office/drawing/2014/main" id="{A83BE8B9-6142-F04D-830F-742D9AF066E9}"/>
              </a:ext>
            </a:extLst>
          </p:cNvPr>
          <p:cNvPicPr>
            <a:picLocks noChangeAspect="1"/>
          </p:cNvPicPr>
          <p:nvPr userDrawn="1"/>
        </p:nvPicPr>
        <p:blipFill>
          <a:blip r:embed="rId2"/>
          <a:stretch>
            <a:fillRect/>
          </a:stretch>
        </p:blipFill>
        <p:spPr>
          <a:xfrm>
            <a:off x="10380526" y="368300"/>
            <a:ext cx="1440000" cy="356436"/>
          </a:xfrm>
          <a:prstGeom prst="rect">
            <a:avLst/>
          </a:prstGeom>
        </p:spPr>
      </p:pic>
    </p:spTree>
    <p:extLst>
      <p:ext uri="{BB962C8B-B14F-4D97-AF65-F5344CB8AC3E}">
        <p14:creationId xmlns:p14="http://schemas.microsoft.com/office/powerpoint/2010/main" val="2033192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NPL Section Header - Dark">
    <p:bg>
      <p:bgPr>
        <a:gradFill>
          <a:gsLst>
            <a:gs pos="20000">
              <a:schemeClr val="tx2"/>
            </a:gs>
            <a:gs pos="0">
              <a:schemeClr val="tx2"/>
            </a:gs>
            <a:gs pos="100000">
              <a:srgbClr val="007ACC"/>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A9B07-FA6E-4F4C-8412-667163FB23AD}"/>
              </a:ext>
            </a:extLst>
          </p:cNvPr>
          <p:cNvSpPr>
            <a:spLocks noGrp="1"/>
          </p:cNvSpPr>
          <p:nvPr>
            <p:ph type="title"/>
          </p:nvPr>
        </p:nvSpPr>
        <p:spPr>
          <a:xfrm>
            <a:off x="371475" y="1709739"/>
            <a:ext cx="11449050" cy="2584108"/>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D66D09D7-7E8E-9A49-A34E-44FFBF796E8D}"/>
              </a:ext>
            </a:extLst>
          </p:cNvPr>
          <p:cNvSpPr>
            <a:spLocks noGrp="1"/>
          </p:cNvSpPr>
          <p:nvPr>
            <p:ph type="body" idx="1"/>
          </p:nvPr>
        </p:nvSpPr>
        <p:spPr>
          <a:xfrm>
            <a:off x="371475" y="4653846"/>
            <a:ext cx="11449050" cy="1435804"/>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CB76F831-853A-2349-81DA-8AA9B81C5553}"/>
              </a:ext>
            </a:extLst>
          </p:cNvPr>
          <p:cNvSpPr>
            <a:spLocks noGrp="1"/>
          </p:cNvSpPr>
          <p:nvPr>
            <p:ph type="dt" sz="half" idx="10"/>
          </p:nvPr>
        </p:nvSpPr>
        <p:spPr/>
        <p:txBody>
          <a:bodyPr/>
          <a:lstStyle/>
          <a:p>
            <a:fld id="{8E2F497F-A912-D84C-8978-7037839E52A4}" type="datetimeFigureOut">
              <a:rPr lang="en-US" smtClean="0"/>
              <a:t>4/13/2025</a:t>
            </a:fld>
            <a:endParaRPr lang="en-US"/>
          </a:p>
        </p:txBody>
      </p:sp>
      <p:sp>
        <p:nvSpPr>
          <p:cNvPr id="5" name="Footer Placeholder 4">
            <a:extLst>
              <a:ext uri="{FF2B5EF4-FFF2-40B4-BE49-F238E27FC236}">
                <a16:creationId xmlns:a16="http://schemas.microsoft.com/office/drawing/2014/main" id="{B5A534DF-B096-7545-818F-0D66D53A1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62CD13-8885-F14D-BEC7-72B9DC0E4FF2}"/>
              </a:ext>
            </a:extLst>
          </p:cNvPr>
          <p:cNvSpPr>
            <a:spLocks noGrp="1"/>
          </p:cNvSpPr>
          <p:nvPr>
            <p:ph type="sldNum" sz="quarter" idx="12"/>
          </p:nvPr>
        </p:nvSpPr>
        <p:spPr/>
        <p:txBody>
          <a:bodyPr/>
          <a:lstStyle/>
          <a:p>
            <a:fld id="{E0F66305-90B3-104F-BE5E-085D9E31339C}" type="slidenum">
              <a:rPr lang="en-US" smtClean="0"/>
              <a:t>‹#›</a:t>
            </a:fld>
            <a:endParaRPr lang="en-US"/>
          </a:p>
        </p:txBody>
      </p:sp>
      <p:pic>
        <p:nvPicPr>
          <p:cNvPr id="7" name="Picture 6" descr="A black and white image of a person's face&#10;&#10;Description automatically generated with low confidence">
            <a:extLst>
              <a:ext uri="{FF2B5EF4-FFF2-40B4-BE49-F238E27FC236}">
                <a16:creationId xmlns:a16="http://schemas.microsoft.com/office/drawing/2014/main" id="{20F3D504-71B3-B544-966D-B1396AA86488}"/>
              </a:ext>
            </a:extLst>
          </p:cNvPr>
          <p:cNvPicPr>
            <a:picLocks noChangeAspect="1"/>
          </p:cNvPicPr>
          <p:nvPr userDrawn="1"/>
        </p:nvPicPr>
        <p:blipFill>
          <a:blip r:embed="rId2"/>
          <a:stretch>
            <a:fillRect/>
          </a:stretch>
        </p:blipFill>
        <p:spPr>
          <a:xfrm>
            <a:off x="10380526" y="368300"/>
            <a:ext cx="1440000" cy="356436"/>
          </a:xfrm>
          <a:prstGeom prst="rect">
            <a:avLst/>
          </a:prstGeom>
        </p:spPr>
      </p:pic>
    </p:spTree>
    <p:extLst>
      <p:ext uri="{BB962C8B-B14F-4D97-AF65-F5344CB8AC3E}">
        <p14:creationId xmlns:p14="http://schemas.microsoft.com/office/powerpoint/2010/main" val="2873089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PL Section Header with Picture Cutout - Dark">
    <p:bg>
      <p:bgPr>
        <a:gradFill>
          <a:gsLst>
            <a:gs pos="20000">
              <a:schemeClr val="tx2"/>
            </a:gs>
            <a:gs pos="0">
              <a:schemeClr val="tx2"/>
            </a:gs>
            <a:gs pos="100000">
              <a:srgbClr val="007ACC"/>
            </a:gs>
          </a:gsLst>
          <a:lin ang="2700000" scaled="1"/>
        </a:gradFill>
        <a:effectLst/>
      </p:bgPr>
    </p:bg>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2887D771-C501-8745-9BA2-9535F81AE111}"/>
              </a:ext>
            </a:extLst>
          </p:cNvPr>
          <p:cNvSpPr>
            <a:spLocks noGrp="1"/>
          </p:cNvSpPr>
          <p:nvPr>
            <p:ph type="pic" sz="quarter" idx="14"/>
          </p:nvPr>
        </p:nvSpPr>
        <p:spPr>
          <a:xfrm>
            <a:off x="371476" y="733264"/>
            <a:ext cx="5544525" cy="5391472"/>
          </a:xfrm>
          <a:custGeom>
            <a:avLst/>
            <a:gdLst>
              <a:gd name="connsiteX0" fmla="*/ 1584525 w 5544525"/>
              <a:gd name="connsiteY0" fmla="*/ 711472 h 5391472"/>
              <a:gd name="connsiteX1" fmla="*/ 5544525 w 5544525"/>
              <a:gd name="connsiteY1" fmla="*/ 711472 h 5391472"/>
              <a:gd name="connsiteX2" fmla="*/ 5544525 w 5544525"/>
              <a:gd name="connsiteY2" fmla="*/ 4671472 h 5391472"/>
              <a:gd name="connsiteX3" fmla="*/ 1584525 w 5544525"/>
              <a:gd name="connsiteY3" fmla="*/ 4671472 h 5391472"/>
              <a:gd name="connsiteX4" fmla="*/ 0 w 5544525"/>
              <a:gd name="connsiteY4" fmla="*/ 0 h 5391472"/>
              <a:gd name="connsiteX5" fmla="*/ 5364525 w 5544525"/>
              <a:gd name="connsiteY5" fmla="*/ 0 h 5391472"/>
              <a:gd name="connsiteX6" fmla="*/ 5364525 w 5544525"/>
              <a:gd name="connsiteY6" fmla="*/ 531472 h 5391472"/>
              <a:gd name="connsiteX7" fmla="*/ 1404525 w 5544525"/>
              <a:gd name="connsiteY7" fmla="*/ 531472 h 5391472"/>
              <a:gd name="connsiteX8" fmla="*/ 1404525 w 5544525"/>
              <a:gd name="connsiteY8" fmla="*/ 4851472 h 5391472"/>
              <a:gd name="connsiteX9" fmla="*/ 1639538 w 5544525"/>
              <a:gd name="connsiteY9" fmla="*/ 4851472 h 5391472"/>
              <a:gd name="connsiteX10" fmla="*/ 1639538 w 5544525"/>
              <a:gd name="connsiteY10" fmla="*/ 4853773 h 5391472"/>
              <a:gd name="connsiteX11" fmla="*/ 5364525 w 5544525"/>
              <a:gd name="connsiteY11" fmla="*/ 4853773 h 5391472"/>
              <a:gd name="connsiteX12" fmla="*/ 5364525 w 5544525"/>
              <a:gd name="connsiteY12" fmla="*/ 5391472 h 5391472"/>
              <a:gd name="connsiteX13" fmla="*/ 0 w 5544525"/>
              <a:gd name="connsiteY13" fmla="*/ 5391472 h 539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44525" h="5391472">
                <a:moveTo>
                  <a:pt x="1584525" y="711472"/>
                </a:moveTo>
                <a:lnTo>
                  <a:pt x="5544525" y="711472"/>
                </a:lnTo>
                <a:lnTo>
                  <a:pt x="5544525" y="4671472"/>
                </a:lnTo>
                <a:lnTo>
                  <a:pt x="1584525" y="4671472"/>
                </a:lnTo>
                <a:close/>
                <a:moveTo>
                  <a:pt x="0" y="0"/>
                </a:moveTo>
                <a:lnTo>
                  <a:pt x="5364525" y="0"/>
                </a:lnTo>
                <a:lnTo>
                  <a:pt x="5364525" y="531472"/>
                </a:lnTo>
                <a:lnTo>
                  <a:pt x="1404525" y="531472"/>
                </a:lnTo>
                <a:lnTo>
                  <a:pt x="1404525" y="4851472"/>
                </a:lnTo>
                <a:lnTo>
                  <a:pt x="1639538" y="4851472"/>
                </a:lnTo>
                <a:lnTo>
                  <a:pt x="1639538" y="4853773"/>
                </a:lnTo>
                <a:lnTo>
                  <a:pt x="5364525" y="4853773"/>
                </a:lnTo>
                <a:lnTo>
                  <a:pt x="5364525" y="5391472"/>
                </a:lnTo>
                <a:lnTo>
                  <a:pt x="0" y="5391472"/>
                </a:lnTo>
                <a:close/>
              </a:path>
            </a:pathLst>
          </a:custGeom>
        </p:spPr>
        <p:txBody>
          <a:bodyPr wrap="square">
            <a:noAutofit/>
          </a:bodyPr>
          <a:lstStyle/>
          <a:p>
            <a:endParaRPr lang="en-US" dirty="0"/>
          </a:p>
        </p:txBody>
      </p:sp>
      <p:sp>
        <p:nvSpPr>
          <p:cNvPr id="2" name="Title 1">
            <a:extLst>
              <a:ext uri="{FF2B5EF4-FFF2-40B4-BE49-F238E27FC236}">
                <a16:creationId xmlns:a16="http://schemas.microsoft.com/office/drawing/2014/main" id="{8F1A9B07-FA6E-4F4C-8412-667163FB23AD}"/>
              </a:ext>
            </a:extLst>
          </p:cNvPr>
          <p:cNvSpPr>
            <a:spLocks noGrp="1"/>
          </p:cNvSpPr>
          <p:nvPr>
            <p:ph type="title"/>
          </p:nvPr>
        </p:nvSpPr>
        <p:spPr>
          <a:xfrm>
            <a:off x="6276000" y="2479167"/>
            <a:ext cx="5544524" cy="1814680"/>
          </a:xfrm>
        </p:spPr>
        <p:txBody>
          <a:bodyPr anchor="b"/>
          <a:lstStyle>
            <a:lvl1pPr>
              <a:defRPr sz="6000"/>
            </a:lvl1pPr>
          </a:lstStyle>
          <a:p>
            <a:r>
              <a:rPr lang="en-GB" dirty="0"/>
              <a:t>Click to edit Master title</a:t>
            </a:r>
            <a:endParaRPr lang="en-US" dirty="0"/>
          </a:p>
        </p:txBody>
      </p:sp>
      <p:sp>
        <p:nvSpPr>
          <p:cNvPr id="3" name="Text Placeholder 2">
            <a:extLst>
              <a:ext uri="{FF2B5EF4-FFF2-40B4-BE49-F238E27FC236}">
                <a16:creationId xmlns:a16="http://schemas.microsoft.com/office/drawing/2014/main" id="{D66D09D7-7E8E-9A49-A34E-44FFBF796E8D}"/>
              </a:ext>
            </a:extLst>
          </p:cNvPr>
          <p:cNvSpPr>
            <a:spLocks noGrp="1"/>
          </p:cNvSpPr>
          <p:nvPr>
            <p:ph type="body" idx="1"/>
          </p:nvPr>
        </p:nvSpPr>
        <p:spPr>
          <a:xfrm>
            <a:off x="6276000" y="4653847"/>
            <a:ext cx="5544524" cy="1453634"/>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CB76F831-853A-2349-81DA-8AA9B81C5553}"/>
              </a:ext>
            </a:extLst>
          </p:cNvPr>
          <p:cNvSpPr>
            <a:spLocks noGrp="1"/>
          </p:cNvSpPr>
          <p:nvPr>
            <p:ph type="dt" sz="half" idx="10"/>
          </p:nvPr>
        </p:nvSpPr>
        <p:spPr/>
        <p:txBody>
          <a:bodyPr/>
          <a:lstStyle/>
          <a:p>
            <a:fld id="{8E2F497F-A912-D84C-8978-7037839E52A4}" type="datetimeFigureOut">
              <a:rPr lang="en-US" smtClean="0"/>
              <a:t>4/13/2025</a:t>
            </a:fld>
            <a:endParaRPr lang="en-US"/>
          </a:p>
        </p:txBody>
      </p:sp>
      <p:sp>
        <p:nvSpPr>
          <p:cNvPr id="5" name="Footer Placeholder 4">
            <a:extLst>
              <a:ext uri="{FF2B5EF4-FFF2-40B4-BE49-F238E27FC236}">
                <a16:creationId xmlns:a16="http://schemas.microsoft.com/office/drawing/2014/main" id="{B5A534DF-B096-7545-818F-0D66D53A1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62CD13-8885-F14D-BEC7-72B9DC0E4FF2}"/>
              </a:ext>
            </a:extLst>
          </p:cNvPr>
          <p:cNvSpPr>
            <a:spLocks noGrp="1"/>
          </p:cNvSpPr>
          <p:nvPr>
            <p:ph type="sldNum" sz="quarter" idx="12"/>
          </p:nvPr>
        </p:nvSpPr>
        <p:spPr/>
        <p:txBody>
          <a:bodyPr/>
          <a:lstStyle/>
          <a:p>
            <a:fld id="{E0F66305-90B3-104F-BE5E-085D9E31339C}" type="slidenum">
              <a:rPr lang="en-US" smtClean="0"/>
              <a:t>‹#›</a:t>
            </a:fld>
            <a:endParaRPr lang="en-US"/>
          </a:p>
        </p:txBody>
      </p:sp>
      <p:pic>
        <p:nvPicPr>
          <p:cNvPr id="7" name="Picture 6" descr="A black and white image of a person's face&#10;&#10;Description automatically generated with low confidence">
            <a:extLst>
              <a:ext uri="{FF2B5EF4-FFF2-40B4-BE49-F238E27FC236}">
                <a16:creationId xmlns:a16="http://schemas.microsoft.com/office/drawing/2014/main" id="{20F3D504-71B3-B544-966D-B1396AA86488}"/>
              </a:ext>
            </a:extLst>
          </p:cNvPr>
          <p:cNvPicPr>
            <a:picLocks noChangeAspect="1"/>
          </p:cNvPicPr>
          <p:nvPr userDrawn="1"/>
        </p:nvPicPr>
        <p:blipFill>
          <a:blip r:embed="rId2"/>
          <a:stretch>
            <a:fillRect/>
          </a:stretch>
        </p:blipFill>
        <p:spPr>
          <a:xfrm>
            <a:off x="10380526" y="368300"/>
            <a:ext cx="1440000" cy="356436"/>
          </a:xfrm>
          <a:prstGeom prst="rect">
            <a:avLst/>
          </a:prstGeom>
        </p:spPr>
      </p:pic>
    </p:spTree>
    <p:extLst>
      <p:ext uri="{BB962C8B-B14F-4D97-AF65-F5344CB8AC3E}">
        <p14:creationId xmlns:p14="http://schemas.microsoft.com/office/powerpoint/2010/main" val="3419671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NPL Blank - Dar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0A4420-95D2-4444-A902-2F656ADE5F8D}"/>
              </a:ext>
            </a:extLst>
          </p:cNvPr>
          <p:cNvSpPr>
            <a:spLocks noGrp="1"/>
          </p:cNvSpPr>
          <p:nvPr>
            <p:ph type="dt" sz="half" idx="10"/>
          </p:nvPr>
        </p:nvSpPr>
        <p:spPr/>
        <p:txBody>
          <a:bodyPr/>
          <a:lstStyle/>
          <a:p>
            <a:fld id="{8E2F497F-A912-D84C-8978-7037839E52A4}" type="datetimeFigureOut">
              <a:rPr lang="en-US" smtClean="0"/>
              <a:t>4/13/2025</a:t>
            </a:fld>
            <a:endParaRPr lang="en-US"/>
          </a:p>
        </p:txBody>
      </p:sp>
      <p:sp>
        <p:nvSpPr>
          <p:cNvPr id="3" name="Footer Placeholder 2">
            <a:extLst>
              <a:ext uri="{FF2B5EF4-FFF2-40B4-BE49-F238E27FC236}">
                <a16:creationId xmlns:a16="http://schemas.microsoft.com/office/drawing/2014/main" id="{66E12DFF-08A1-E642-8DE7-7701FC50E8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72002D-7AE6-0946-AC2C-97C09D466D94}"/>
              </a:ext>
            </a:extLst>
          </p:cNvPr>
          <p:cNvSpPr>
            <a:spLocks noGrp="1"/>
          </p:cNvSpPr>
          <p:nvPr>
            <p:ph type="sldNum" sz="quarter" idx="12"/>
          </p:nvPr>
        </p:nvSpPr>
        <p:spPr/>
        <p:txBody>
          <a:bodyPr/>
          <a:lstStyle/>
          <a:p>
            <a:fld id="{E0F66305-90B3-104F-BE5E-085D9E31339C}" type="slidenum">
              <a:rPr lang="en-US" smtClean="0"/>
              <a:t>‹#›</a:t>
            </a:fld>
            <a:endParaRPr lang="en-US"/>
          </a:p>
        </p:txBody>
      </p:sp>
      <p:pic>
        <p:nvPicPr>
          <p:cNvPr id="5" name="Picture 4" descr="A black and white image of a person's face&#10;&#10;Description automatically generated with low confidence">
            <a:extLst>
              <a:ext uri="{FF2B5EF4-FFF2-40B4-BE49-F238E27FC236}">
                <a16:creationId xmlns:a16="http://schemas.microsoft.com/office/drawing/2014/main" id="{B5B08E88-CDD4-D64E-A7C8-040241B1A98D}"/>
              </a:ext>
            </a:extLst>
          </p:cNvPr>
          <p:cNvPicPr>
            <a:picLocks noChangeAspect="1"/>
          </p:cNvPicPr>
          <p:nvPr userDrawn="1"/>
        </p:nvPicPr>
        <p:blipFill>
          <a:blip r:embed="rId2"/>
          <a:stretch>
            <a:fillRect/>
          </a:stretch>
        </p:blipFill>
        <p:spPr>
          <a:xfrm>
            <a:off x="10380526" y="368300"/>
            <a:ext cx="1440000" cy="356436"/>
          </a:xfrm>
          <a:prstGeom prst="rect">
            <a:avLst/>
          </a:prstGeom>
        </p:spPr>
      </p:pic>
    </p:spTree>
    <p:extLst>
      <p:ext uri="{BB962C8B-B14F-4D97-AF65-F5344CB8AC3E}">
        <p14:creationId xmlns:p14="http://schemas.microsoft.com/office/powerpoint/2010/main" val="44445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NPL Picture Right with Caption -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46AF6-17FB-C642-8EB6-D61CF0C54105}"/>
              </a:ext>
            </a:extLst>
          </p:cNvPr>
          <p:cNvSpPr>
            <a:spLocks noGrp="1"/>
          </p:cNvSpPr>
          <p:nvPr>
            <p:ph type="title"/>
          </p:nvPr>
        </p:nvSpPr>
        <p:spPr>
          <a:xfrm>
            <a:off x="371474" y="368300"/>
            <a:ext cx="5545139" cy="1689100"/>
          </a:xfrm>
        </p:spPr>
        <p:txBody>
          <a:bodyPr anchor="t" anchorCtr="0"/>
          <a:lstStyle>
            <a:lvl1pPr>
              <a:defRPr sz="3200"/>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6473AEF3-3728-4248-A33F-FCEA3F874AEC}"/>
              </a:ext>
            </a:extLst>
          </p:cNvPr>
          <p:cNvSpPr>
            <a:spLocks noGrp="1"/>
          </p:cNvSpPr>
          <p:nvPr>
            <p:ph type="pic" idx="1"/>
          </p:nvPr>
        </p:nvSpPr>
        <p:spPr>
          <a:xfrm>
            <a:off x="6275388" y="1075795"/>
            <a:ext cx="5545136" cy="5062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F4DE32E-330F-C04A-899E-C96439062382}"/>
              </a:ext>
            </a:extLst>
          </p:cNvPr>
          <p:cNvSpPr>
            <a:spLocks noGrp="1"/>
          </p:cNvSpPr>
          <p:nvPr>
            <p:ph type="body" sz="half" idx="2"/>
          </p:nvPr>
        </p:nvSpPr>
        <p:spPr>
          <a:xfrm>
            <a:off x="371475" y="2057399"/>
            <a:ext cx="5545137" cy="408124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56EAC081-FC21-AA44-AF84-A5954DD73B57}"/>
              </a:ext>
            </a:extLst>
          </p:cNvPr>
          <p:cNvSpPr>
            <a:spLocks noGrp="1"/>
          </p:cNvSpPr>
          <p:nvPr>
            <p:ph type="dt" sz="half" idx="10"/>
          </p:nvPr>
        </p:nvSpPr>
        <p:spPr/>
        <p:txBody>
          <a:bodyPr/>
          <a:lstStyle/>
          <a:p>
            <a:fld id="{8E2F497F-A912-D84C-8978-7037839E52A4}" type="datetimeFigureOut">
              <a:rPr lang="en-US" smtClean="0"/>
              <a:t>4/13/2025</a:t>
            </a:fld>
            <a:endParaRPr lang="en-US"/>
          </a:p>
        </p:txBody>
      </p:sp>
      <p:sp>
        <p:nvSpPr>
          <p:cNvPr id="6" name="Footer Placeholder 5">
            <a:extLst>
              <a:ext uri="{FF2B5EF4-FFF2-40B4-BE49-F238E27FC236}">
                <a16:creationId xmlns:a16="http://schemas.microsoft.com/office/drawing/2014/main" id="{27D47101-6FCE-6A44-AF06-449CE3CC60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614B3A-E8C9-6D42-9AF2-61F32D3CE5B5}"/>
              </a:ext>
            </a:extLst>
          </p:cNvPr>
          <p:cNvSpPr>
            <a:spLocks noGrp="1"/>
          </p:cNvSpPr>
          <p:nvPr>
            <p:ph type="sldNum" sz="quarter" idx="12"/>
          </p:nvPr>
        </p:nvSpPr>
        <p:spPr/>
        <p:txBody>
          <a:bodyPr/>
          <a:lstStyle/>
          <a:p>
            <a:fld id="{E0F66305-90B3-104F-BE5E-085D9E31339C}" type="slidenum">
              <a:rPr lang="en-US" smtClean="0"/>
              <a:t>‹#›</a:t>
            </a:fld>
            <a:endParaRPr lang="en-US"/>
          </a:p>
        </p:txBody>
      </p:sp>
      <p:pic>
        <p:nvPicPr>
          <p:cNvPr id="8" name="Picture 7" descr="A black and white image of a person's face&#10;&#10;Description automatically generated with low confidence">
            <a:extLst>
              <a:ext uri="{FF2B5EF4-FFF2-40B4-BE49-F238E27FC236}">
                <a16:creationId xmlns:a16="http://schemas.microsoft.com/office/drawing/2014/main" id="{6D005BD5-5808-064B-98FE-89CC76FF2190}"/>
              </a:ext>
            </a:extLst>
          </p:cNvPr>
          <p:cNvPicPr>
            <a:picLocks noChangeAspect="1"/>
          </p:cNvPicPr>
          <p:nvPr userDrawn="1"/>
        </p:nvPicPr>
        <p:blipFill>
          <a:blip r:embed="rId2"/>
          <a:stretch>
            <a:fillRect/>
          </a:stretch>
        </p:blipFill>
        <p:spPr>
          <a:xfrm>
            <a:off x="10380526" y="368300"/>
            <a:ext cx="1440000" cy="356436"/>
          </a:xfrm>
          <a:prstGeom prst="rect">
            <a:avLst/>
          </a:prstGeom>
        </p:spPr>
      </p:pic>
    </p:spTree>
    <p:extLst>
      <p:ext uri="{BB962C8B-B14F-4D97-AF65-F5344CB8AC3E}">
        <p14:creationId xmlns:p14="http://schemas.microsoft.com/office/powerpoint/2010/main" val="989102417"/>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NPL Picture Left with Caption -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46AF6-17FB-C642-8EB6-D61CF0C54105}"/>
              </a:ext>
            </a:extLst>
          </p:cNvPr>
          <p:cNvSpPr>
            <a:spLocks noGrp="1"/>
          </p:cNvSpPr>
          <p:nvPr>
            <p:ph type="title"/>
          </p:nvPr>
        </p:nvSpPr>
        <p:spPr>
          <a:xfrm>
            <a:off x="6275384" y="1001491"/>
            <a:ext cx="5545139" cy="1471427"/>
          </a:xfrm>
        </p:spPr>
        <p:txBody>
          <a:bodyPr anchor="t" anchorCtr="0"/>
          <a:lstStyle>
            <a:lvl1pPr>
              <a:defRPr sz="3200"/>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6473AEF3-3728-4248-A33F-FCEA3F874AEC}"/>
              </a:ext>
            </a:extLst>
          </p:cNvPr>
          <p:cNvSpPr>
            <a:spLocks noGrp="1"/>
          </p:cNvSpPr>
          <p:nvPr>
            <p:ph type="pic" idx="1"/>
          </p:nvPr>
        </p:nvSpPr>
        <p:spPr>
          <a:xfrm>
            <a:off x="371477" y="359051"/>
            <a:ext cx="5545136" cy="57702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F4DE32E-330F-C04A-899E-C96439062382}"/>
              </a:ext>
            </a:extLst>
          </p:cNvPr>
          <p:cNvSpPr>
            <a:spLocks noGrp="1"/>
          </p:cNvSpPr>
          <p:nvPr>
            <p:ph type="body" sz="half" idx="2"/>
          </p:nvPr>
        </p:nvSpPr>
        <p:spPr>
          <a:xfrm>
            <a:off x="6275385" y="2690591"/>
            <a:ext cx="5545137" cy="343874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56EAC081-FC21-AA44-AF84-A5954DD73B57}"/>
              </a:ext>
            </a:extLst>
          </p:cNvPr>
          <p:cNvSpPr>
            <a:spLocks noGrp="1"/>
          </p:cNvSpPr>
          <p:nvPr>
            <p:ph type="dt" sz="half" idx="10"/>
          </p:nvPr>
        </p:nvSpPr>
        <p:spPr/>
        <p:txBody>
          <a:bodyPr/>
          <a:lstStyle/>
          <a:p>
            <a:fld id="{8E2F497F-A912-D84C-8978-7037839E52A4}" type="datetimeFigureOut">
              <a:rPr lang="en-US" smtClean="0"/>
              <a:t>4/13/2025</a:t>
            </a:fld>
            <a:endParaRPr lang="en-US"/>
          </a:p>
        </p:txBody>
      </p:sp>
      <p:sp>
        <p:nvSpPr>
          <p:cNvPr id="6" name="Footer Placeholder 5">
            <a:extLst>
              <a:ext uri="{FF2B5EF4-FFF2-40B4-BE49-F238E27FC236}">
                <a16:creationId xmlns:a16="http://schemas.microsoft.com/office/drawing/2014/main" id="{27D47101-6FCE-6A44-AF06-449CE3CC60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614B3A-E8C9-6D42-9AF2-61F32D3CE5B5}"/>
              </a:ext>
            </a:extLst>
          </p:cNvPr>
          <p:cNvSpPr>
            <a:spLocks noGrp="1"/>
          </p:cNvSpPr>
          <p:nvPr>
            <p:ph type="sldNum" sz="quarter" idx="12"/>
          </p:nvPr>
        </p:nvSpPr>
        <p:spPr/>
        <p:txBody>
          <a:bodyPr/>
          <a:lstStyle/>
          <a:p>
            <a:fld id="{E0F66305-90B3-104F-BE5E-085D9E31339C}" type="slidenum">
              <a:rPr lang="en-US" smtClean="0"/>
              <a:t>‹#›</a:t>
            </a:fld>
            <a:endParaRPr lang="en-US"/>
          </a:p>
        </p:txBody>
      </p:sp>
      <p:pic>
        <p:nvPicPr>
          <p:cNvPr id="8" name="Picture 7" descr="A black and white image of a person's face&#10;&#10;Description automatically generated with low confidence">
            <a:extLst>
              <a:ext uri="{FF2B5EF4-FFF2-40B4-BE49-F238E27FC236}">
                <a16:creationId xmlns:a16="http://schemas.microsoft.com/office/drawing/2014/main" id="{6D005BD5-5808-064B-98FE-89CC76FF2190}"/>
              </a:ext>
            </a:extLst>
          </p:cNvPr>
          <p:cNvPicPr>
            <a:picLocks noChangeAspect="1"/>
          </p:cNvPicPr>
          <p:nvPr userDrawn="1"/>
        </p:nvPicPr>
        <p:blipFill>
          <a:blip r:embed="rId2"/>
          <a:stretch>
            <a:fillRect/>
          </a:stretch>
        </p:blipFill>
        <p:spPr>
          <a:xfrm>
            <a:off x="10380526" y="368300"/>
            <a:ext cx="1440000" cy="356436"/>
          </a:xfrm>
          <a:prstGeom prst="rect">
            <a:avLst/>
          </a:prstGeom>
        </p:spPr>
      </p:pic>
    </p:spTree>
    <p:extLst>
      <p:ext uri="{BB962C8B-B14F-4D97-AF65-F5344CB8AC3E}">
        <p14:creationId xmlns:p14="http://schemas.microsoft.com/office/powerpoint/2010/main" val="1241899266"/>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PL Pictures x 4 with Caption -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46AF6-17FB-C642-8EB6-D61CF0C54105}"/>
              </a:ext>
            </a:extLst>
          </p:cNvPr>
          <p:cNvSpPr>
            <a:spLocks noGrp="1"/>
          </p:cNvSpPr>
          <p:nvPr>
            <p:ph type="title"/>
          </p:nvPr>
        </p:nvSpPr>
        <p:spPr>
          <a:xfrm>
            <a:off x="6275384" y="1001491"/>
            <a:ext cx="5545139" cy="1471427"/>
          </a:xfrm>
        </p:spPr>
        <p:txBody>
          <a:bodyPr anchor="t" anchorCtr="0"/>
          <a:lstStyle>
            <a:lvl1pPr>
              <a:defRPr sz="3200"/>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6473AEF3-3728-4248-A33F-FCEA3F874AEC}"/>
              </a:ext>
            </a:extLst>
          </p:cNvPr>
          <p:cNvSpPr>
            <a:spLocks noGrp="1"/>
          </p:cNvSpPr>
          <p:nvPr>
            <p:ph type="pic" idx="1"/>
          </p:nvPr>
        </p:nvSpPr>
        <p:spPr>
          <a:xfrm>
            <a:off x="371474" y="368301"/>
            <a:ext cx="2592568" cy="359939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F4DE32E-330F-C04A-899E-C96439062382}"/>
              </a:ext>
            </a:extLst>
          </p:cNvPr>
          <p:cNvSpPr>
            <a:spLocks noGrp="1"/>
          </p:cNvSpPr>
          <p:nvPr>
            <p:ph type="body" sz="half" idx="2"/>
          </p:nvPr>
        </p:nvSpPr>
        <p:spPr>
          <a:xfrm>
            <a:off x="6275385" y="2690591"/>
            <a:ext cx="5545137" cy="343874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56EAC081-FC21-AA44-AF84-A5954DD73B57}"/>
              </a:ext>
            </a:extLst>
          </p:cNvPr>
          <p:cNvSpPr>
            <a:spLocks noGrp="1"/>
          </p:cNvSpPr>
          <p:nvPr>
            <p:ph type="dt" sz="half" idx="10"/>
          </p:nvPr>
        </p:nvSpPr>
        <p:spPr/>
        <p:txBody>
          <a:bodyPr/>
          <a:lstStyle/>
          <a:p>
            <a:fld id="{8E2F497F-A912-D84C-8978-7037839E52A4}" type="datetimeFigureOut">
              <a:rPr lang="en-US" smtClean="0"/>
              <a:t>4/13/2025</a:t>
            </a:fld>
            <a:endParaRPr lang="en-US"/>
          </a:p>
        </p:txBody>
      </p:sp>
      <p:sp>
        <p:nvSpPr>
          <p:cNvPr id="6" name="Footer Placeholder 5">
            <a:extLst>
              <a:ext uri="{FF2B5EF4-FFF2-40B4-BE49-F238E27FC236}">
                <a16:creationId xmlns:a16="http://schemas.microsoft.com/office/drawing/2014/main" id="{27D47101-6FCE-6A44-AF06-449CE3CC60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614B3A-E8C9-6D42-9AF2-61F32D3CE5B5}"/>
              </a:ext>
            </a:extLst>
          </p:cNvPr>
          <p:cNvSpPr>
            <a:spLocks noGrp="1"/>
          </p:cNvSpPr>
          <p:nvPr>
            <p:ph type="sldNum" sz="quarter" idx="12"/>
          </p:nvPr>
        </p:nvSpPr>
        <p:spPr/>
        <p:txBody>
          <a:bodyPr/>
          <a:lstStyle/>
          <a:p>
            <a:fld id="{E0F66305-90B3-104F-BE5E-085D9E31339C}" type="slidenum">
              <a:rPr lang="en-US" smtClean="0"/>
              <a:t>‹#›</a:t>
            </a:fld>
            <a:endParaRPr lang="en-US"/>
          </a:p>
        </p:txBody>
      </p:sp>
      <p:pic>
        <p:nvPicPr>
          <p:cNvPr id="8" name="Picture 7" descr="A black and white image of a person's face&#10;&#10;Description automatically generated with low confidence">
            <a:extLst>
              <a:ext uri="{FF2B5EF4-FFF2-40B4-BE49-F238E27FC236}">
                <a16:creationId xmlns:a16="http://schemas.microsoft.com/office/drawing/2014/main" id="{6D005BD5-5808-064B-98FE-89CC76FF2190}"/>
              </a:ext>
            </a:extLst>
          </p:cNvPr>
          <p:cNvPicPr>
            <a:picLocks noChangeAspect="1"/>
          </p:cNvPicPr>
          <p:nvPr userDrawn="1"/>
        </p:nvPicPr>
        <p:blipFill>
          <a:blip r:embed="rId2"/>
          <a:stretch>
            <a:fillRect/>
          </a:stretch>
        </p:blipFill>
        <p:spPr>
          <a:xfrm>
            <a:off x="10380526" y="368300"/>
            <a:ext cx="1440000" cy="356436"/>
          </a:xfrm>
          <a:prstGeom prst="rect">
            <a:avLst/>
          </a:prstGeom>
        </p:spPr>
      </p:pic>
      <p:sp>
        <p:nvSpPr>
          <p:cNvPr id="13" name="Picture Placeholder 2">
            <a:extLst>
              <a:ext uri="{FF2B5EF4-FFF2-40B4-BE49-F238E27FC236}">
                <a16:creationId xmlns:a16="http://schemas.microsoft.com/office/drawing/2014/main" id="{C57B1D67-2B72-A042-B5E7-1CE972A9D47E}"/>
              </a:ext>
            </a:extLst>
          </p:cNvPr>
          <p:cNvSpPr>
            <a:spLocks noGrp="1"/>
          </p:cNvSpPr>
          <p:nvPr>
            <p:ph type="pic" idx="13"/>
          </p:nvPr>
        </p:nvSpPr>
        <p:spPr>
          <a:xfrm>
            <a:off x="371295" y="4344161"/>
            <a:ext cx="2592568" cy="17851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Picture Placeholder 2">
            <a:extLst>
              <a:ext uri="{FF2B5EF4-FFF2-40B4-BE49-F238E27FC236}">
                <a16:creationId xmlns:a16="http://schemas.microsoft.com/office/drawing/2014/main" id="{245C872B-3D8F-A147-9704-FD12D2212F03}"/>
              </a:ext>
            </a:extLst>
          </p:cNvPr>
          <p:cNvSpPr>
            <a:spLocks noGrp="1"/>
          </p:cNvSpPr>
          <p:nvPr>
            <p:ph type="pic" idx="14"/>
          </p:nvPr>
        </p:nvSpPr>
        <p:spPr>
          <a:xfrm>
            <a:off x="3324225" y="2529943"/>
            <a:ext cx="2592568" cy="359939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5" name="Picture Placeholder 2">
            <a:extLst>
              <a:ext uri="{FF2B5EF4-FFF2-40B4-BE49-F238E27FC236}">
                <a16:creationId xmlns:a16="http://schemas.microsoft.com/office/drawing/2014/main" id="{C71E067A-2F2E-B548-8090-F827099C3C0B}"/>
              </a:ext>
            </a:extLst>
          </p:cNvPr>
          <p:cNvSpPr>
            <a:spLocks noGrp="1"/>
          </p:cNvSpPr>
          <p:nvPr>
            <p:ph type="pic" idx="15"/>
          </p:nvPr>
        </p:nvSpPr>
        <p:spPr>
          <a:xfrm>
            <a:off x="3323684" y="368301"/>
            <a:ext cx="2592568" cy="17851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981068317"/>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guide id="3" pos="1867">
          <p15:clr>
            <a:srgbClr val="FBAE40"/>
          </p15:clr>
        </p15:guide>
        <p15:guide id="4" pos="209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0"/>
            <a:endParaRPr lang="en-US"/>
          </a:p>
        </p:txBody>
      </p:sp>
    </p:spTree>
    <p:extLst>
      <p:ext uri="{BB962C8B-B14F-4D97-AF65-F5344CB8AC3E}">
        <p14:creationId xmlns:p14="http://schemas.microsoft.com/office/powerpoint/2010/main" val="4028672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5" name="Content Placeholder 4"/>
          <p:cNvSpPr>
            <a:spLocks noGrp="1"/>
          </p:cNvSpPr>
          <p:nvPr>
            <p:ph sz="quarter" idx="10"/>
          </p:nvPr>
        </p:nvSpPr>
        <p:spPr>
          <a:xfrm>
            <a:off x="624418" y="1268761"/>
            <a:ext cx="11040201" cy="5256584"/>
          </a:xfrm>
          <a:prstGeom prst="rect">
            <a:avLst/>
          </a:prstGeom>
        </p:spPr>
        <p:txBody>
          <a:bodyPr/>
          <a:lstStyle>
            <a:lvl1pPr marL="342900" indent="-342900">
              <a:buClr>
                <a:srgbClr val="C00000"/>
              </a:buClr>
              <a:buFont typeface="Wingdings" panose="05000000000000000000" pitchFamily="2" charset="2"/>
              <a:buChar char="§"/>
              <a:defRPr/>
            </a:lvl1pPr>
            <a:lvl2pPr marL="742950" indent="-285750">
              <a:buClr>
                <a:srgbClr val="C00000"/>
              </a:buClr>
              <a:buFont typeface="Wingdings" panose="05000000000000000000" pitchFamily="2" charset="2"/>
              <a:buChar char="§"/>
              <a:defRPr/>
            </a:lvl2pPr>
            <a:lvl3pPr marL="1200150" indent="-285750">
              <a:buClr>
                <a:srgbClr val="C00000"/>
              </a:buClr>
              <a:buFont typeface="Wingdings" panose="05000000000000000000" pitchFamily="2" charset="2"/>
              <a:buChar char="§"/>
              <a:defRPr/>
            </a:lvl3pPr>
            <a:lvl4pPr marL="1657350" indent="-285750">
              <a:buClr>
                <a:srgbClr val="C00000"/>
              </a:buClr>
              <a:buFont typeface="Wingdings" panose="05000000000000000000" pitchFamily="2" charset="2"/>
              <a:buChar cha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81432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6" name="Google Shape;26;p3"/>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i="0" u="none" strike="noStrike" cap="none">
                <a:solidFill>
                  <a:schemeClr val="accent1"/>
                </a:solidFill>
                <a:latin typeface="Montserrat"/>
                <a:ea typeface="Montserrat"/>
                <a:cs typeface="Montserrat"/>
                <a:sym typeface="Montserrat"/>
              </a:rPr>
              <a:t>Slide </a:t>
            </a:r>
            <a:fld id="{00000000-1234-1234-1234-123412341234}" type="slidenum">
              <a:rPr lang="en-GB" sz="1400" b="1" i="0" u="none" strike="noStrike" cap="none">
                <a:solidFill>
                  <a:schemeClr val="accent1"/>
                </a:solidFill>
                <a:latin typeface="Montserrat"/>
                <a:ea typeface="Montserrat"/>
                <a:cs typeface="Montserrat"/>
                <a:sym typeface="Montserrat"/>
              </a:rPr>
              <a:t>‹#›</a:t>
            </a:fld>
            <a:endParaRPr sz="1400" b="1" i="0" u="none" strike="noStrike" cap="none">
              <a:solidFill>
                <a:schemeClr val="accent1"/>
              </a:solidFill>
              <a:latin typeface="Montserrat"/>
              <a:ea typeface="Montserrat"/>
              <a:cs typeface="Montserrat"/>
              <a:sym typeface="Montserrat"/>
            </a:endParaRPr>
          </a:p>
        </p:txBody>
      </p:sp>
      <p:sp>
        <p:nvSpPr>
          <p:cNvPr id="28" name="Google Shape;28;p3"/>
          <p:cNvSpPr txBox="1"/>
          <p:nvPr/>
        </p:nvSpPr>
        <p:spPr>
          <a:xfrm>
            <a:off x="-77138" y="6540436"/>
            <a:ext cx="49257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b="1" dirty="0">
                <a:solidFill>
                  <a:schemeClr val="accent1"/>
                </a:solidFill>
                <a:latin typeface="Montserrat"/>
                <a:ea typeface="Montserrat"/>
                <a:cs typeface="Montserrat"/>
                <a:sym typeface="Montserrat"/>
              </a:rPr>
              <a:t>WGISS/WGCV Joint Meeting, 15 &amp; 18 October, 2024</a:t>
            </a:r>
          </a:p>
          <a:p>
            <a:pPr marL="0" marR="0" lvl="0" indent="0" algn="l" rtl="0">
              <a:spcBef>
                <a:spcPts val="0"/>
              </a:spcBef>
              <a:spcAft>
                <a:spcPts val="0"/>
              </a:spcAft>
              <a:buClr>
                <a:schemeClr val="dk1"/>
              </a:buClr>
              <a:buSzPts val="1100"/>
              <a:buFont typeface="Arial"/>
              <a:buNone/>
            </a:pPr>
            <a:endParaRPr b="1" dirty="0">
              <a:solidFill>
                <a:schemeClr val="accent1"/>
              </a:solidFill>
              <a:latin typeface="Montserrat"/>
              <a:ea typeface="Montserrat"/>
              <a:cs typeface="Montserrat"/>
              <a:sym typeface="Montserrat"/>
            </a:endParaRPr>
          </a:p>
          <a:p>
            <a:pPr marL="0" marR="0" lvl="0" indent="0" algn="l" rtl="0">
              <a:spcBef>
                <a:spcPts val="0"/>
              </a:spcBef>
              <a:spcAft>
                <a:spcPts val="0"/>
              </a:spcAft>
              <a:buNone/>
            </a:pPr>
            <a:endParaRPr b="1" dirty="0">
              <a:solidFill>
                <a:schemeClr val="accent1"/>
              </a:solidFill>
              <a:latin typeface="Montserrat"/>
              <a:ea typeface="Montserrat"/>
              <a:cs typeface="Montserrat"/>
              <a:sym typeface="Montserrat"/>
            </a:endParaRPr>
          </a:p>
        </p:txBody>
      </p:sp>
      <p:sp>
        <p:nvSpPr>
          <p:cNvPr id="29" name="Google Shape;29;p3"/>
          <p:cNvSpPr txBox="1">
            <a:spLocks noGrp="1"/>
          </p:cNvSpPr>
          <p:nvPr>
            <p:ph type="body" idx="1"/>
          </p:nvPr>
        </p:nvSpPr>
        <p:spPr>
          <a:xfrm>
            <a:off x="324233" y="1558533"/>
            <a:ext cx="11495400" cy="46629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0" name="Google Shape;30;p3"/>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Tree>
    <p:extLst>
      <p:ext uri="{BB962C8B-B14F-4D97-AF65-F5344CB8AC3E}">
        <p14:creationId xmlns:p14="http://schemas.microsoft.com/office/powerpoint/2010/main" val="3792069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043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b Section Intro Page">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624418" y="3284984"/>
            <a:ext cx="11040201" cy="3240360"/>
          </a:xfrm>
          <a:prstGeom prst="rect">
            <a:avLst/>
          </a:prstGeom>
        </p:spPr>
        <p:txBody>
          <a:bodyPr/>
          <a:lstStyle>
            <a:lvl1pPr marL="0" indent="0" rtl="0" eaLnBrk="1" latinLnBrk="0" hangingPunct="1">
              <a:buNone/>
              <a:defRPr lang="en-GB" sz="2800" cap="small" baseline="0" smtClean="0">
                <a:effectLst/>
              </a:defRPr>
            </a:lvl1pPr>
            <a:lvl4pPr>
              <a:defRPr sz="1400"/>
            </a:lvl4pPr>
          </a:lstStyle>
          <a:p>
            <a:pPr rtl="0" eaLnBrk="1" latinLnBrk="0" hangingPunct="1"/>
            <a:r>
              <a:rPr lang="en-GB" sz="2800" kern="1200" cap="small">
                <a:solidFill>
                  <a:srgbClr val="000000"/>
                </a:solidFill>
                <a:effectLst/>
                <a:latin typeface="Arial" panose="020B0604020202020204" pitchFamily="34" charset="0"/>
                <a:ea typeface="+mn-ea"/>
                <a:cs typeface="Arial" panose="020B0604020202020204" pitchFamily="34" charset="0"/>
              </a:rPr>
              <a:t>Slide Pack Sub Section Intro Page</a:t>
            </a:r>
            <a:endParaRPr lang="en-US"/>
          </a:p>
        </p:txBody>
      </p:sp>
    </p:spTree>
    <p:extLst>
      <p:ext uri="{BB962C8B-B14F-4D97-AF65-F5344CB8AC3E}">
        <p14:creationId xmlns:p14="http://schemas.microsoft.com/office/powerpoint/2010/main" val="2458093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e">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624418" y="3284984"/>
            <a:ext cx="11040201" cy="3240360"/>
          </a:xfrm>
          <a:prstGeom prst="rect">
            <a:avLst/>
          </a:prstGeom>
        </p:spPr>
        <p:txBody>
          <a:bodyPr/>
          <a:lstStyle>
            <a:lvl1pPr marL="0" indent="0" rtl="0" eaLnBrk="1" latinLnBrk="0" hangingPunct="1">
              <a:buNone/>
              <a:defRPr lang="en-GB" sz="2800" cap="small" baseline="0" smtClean="0">
                <a:effectLst/>
              </a:defRPr>
            </a:lvl1pPr>
            <a:lvl4pPr>
              <a:defRPr sz="1400"/>
            </a:lvl4pPr>
          </a:lstStyle>
          <a:p>
            <a:pPr rtl="0" eaLnBrk="1" latinLnBrk="0" hangingPunct="1"/>
            <a:r>
              <a:rPr lang="en-GB" sz="2800" kern="1200" cap="small">
                <a:solidFill>
                  <a:srgbClr val="000000"/>
                </a:solidFill>
                <a:effectLst/>
                <a:latin typeface="Arial" panose="020B0604020202020204" pitchFamily="34" charset="0"/>
                <a:ea typeface="+mn-ea"/>
                <a:cs typeface="Arial" panose="020B0604020202020204" pitchFamily="34" charset="0"/>
              </a:rPr>
              <a:t>Thank You For Your Attention</a:t>
            </a:r>
            <a:endParaRPr lang="en-US"/>
          </a:p>
        </p:txBody>
      </p:sp>
    </p:spTree>
    <p:extLst>
      <p:ext uri="{BB962C8B-B14F-4D97-AF65-F5344CB8AC3E}">
        <p14:creationId xmlns:p14="http://schemas.microsoft.com/office/powerpoint/2010/main" val="19728133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Arial"/>
              <a:buNone/>
              <a:defRPr sz="8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2741293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6" name="Google Shape;26;p3"/>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i="0" u="none" strike="noStrike" cap="none">
                <a:solidFill>
                  <a:schemeClr val="accent1"/>
                </a:solidFill>
                <a:latin typeface="Arial"/>
                <a:ea typeface="Arial"/>
                <a:cs typeface="Arial"/>
                <a:sym typeface="Arial"/>
              </a:rPr>
              <a:t>Slide </a:t>
            </a:r>
            <a:fld id="{00000000-1234-1234-1234-123412341234}" type="slidenum">
              <a:rPr lang="en-GB" sz="1400" b="1" i="0" u="none" strike="noStrike" cap="none">
                <a:solidFill>
                  <a:schemeClr val="accent1"/>
                </a:solidFill>
                <a:latin typeface="Arial"/>
                <a:ea typeface="Arial"/>
                <a:cs typeface="Arial"/>
                <a:sym typeface="Arial"/>
              </a:rPr>
              <a:t>‹#›</a:t>
            </a:fld>
            <a:endParaRPr sz="1400" b="1" i="0" u="none" strike="noStrike" cap="none">
              <a:solidFill>
                <a:schemeClr val="accent1"/>
              </a:solidFill>
              <a:latin typeface="Arial"/>
              <a:ea typeface="Arial"/>
              <a:cs typeface="Arial"/>
              <a:sym typeface="Arial"/>
            </a:endParaRPr>
          </a:p>
        </p:txBody>
      </p:sp>
      <p:sp>
        <p:nvSpPr>
          <p:cNvPr id="29" name="Google Shape;29;p3"/>
          <p:cNvSpPr txBox="1">
            <a:spLocks noGrp="1"/>
          </p:cNvSpPr>
          <p:nvPr>
            <p:ph type="body" idx="1"/>
          </p:nvPr>
        </p:nvSpPr>
        <p:spPr>
          <a:xfrm>
            <a:off x="324233" y="1558533"/>
            <a:ext cx="11495400" cy="466287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 name="Google Shape;30;p3"/>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959234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9" name="Google Shape;39;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4"/>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WGCV-52, 5-9 June 2023</a:t>
            </a:r>
            <a:endParaRPr/>
          </a:p>
        </p:txBody>
      </p:sp>
    </p:spTree>
    <p:extLst>
      <p:ext uri="{BB962C8B-B14F-4D97-AF65-F5344CB8AC3E}">
        <p14:creationId xmlns:p14="http://schemas.microsoft.com/office/powerpoint/2010/main" val="3632794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7" name="Google Shape;47;p5"/>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9" name="Google Shape;49;p5"/>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Google Shape;50;p5"/>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WGCV-52, 5-9 June 2023</a:t>
            </a:r>
            <a:endParaRPr/>
          </a:p>
        </p:txBody>
      </p:sp>
    </p:spTree>
    <p:extLst>
      <p:ext uri="{BB962C8B-B14F-4D97-AF65-F5344CB8AC3E}">
        <p14:creationId xmlns:p14="http://schemas.microsoft.com/office/powerpoint/2010/main" val="597133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Courier New"/>
              <a:buChar char="o"/>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9" name="Google Shape;59;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6"/>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WGCV-52, 5-9 June 2023</a:t>
            </a:r>
            <a:endParaRPr/>
          </a:p>
        </p:txBody>
      </p:sp>
    </p:spTree>
    <p:extLst>
      <p:ext uri="{BB962C8B-B14F-4D97-AF65-F5344CB8AC3E}">
        <p14:creationId xmlns:p14="http://schemas.microsoft.com/office/powerpoint/2010/main" val="2827311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9" name="Rectangle 8"/>
          <p:cNvSpPr/>
          <p:nvPr userDrawn="1"/>
        </p:nvSpPr>
        <p:spPr>
          <a:xfrm>
            <a:off x="11257557" y="6491870"/>
            <a:ext cx="947695" cy="338554"/>
          </a:xfrm>
          <a:prstGeom prst="rect">
            <a:avLst/>
          </a:prstGeom>
        </p:spPr>
        <p:txBody>
          <a:bodyPr wrap="none">
            <a:spAutoFit/>
          </a:bodyPr>
          <a:lstStyle/>
          <a:p>
            <a:r>
              <a:rPr lang="en-GB" sz="1600" dirty="0">
                <a:latin typeface="+mn-lt"/>
              </a:rPr>
              <a:t>Slide </a:t>
            </a:r>
            <a:fld id="{51A781E7-6089-440A-BC2D-EA2F408FBBE0}" type="slidenum">
              <a:rPr lang="en-GB" sz="1600" smtClean="0">
                <a:latin typeface="+mn-lt"/>
              </a:rPr>
              <a:t>‹#›</a:t>
            </a:fld>
            <a:endParaRPr lang="en-GB" sz="1600" dirty="0">
              <a:latin typeface="+mn-lt"/>
            </a:endParaRPr>
          </a:p>
        </p:txBody>
      </p:sp>
    </p:spTree>
    <p:extLst>
      <p:ext uri="{BB962C8B-B14F-4D97-AF65-F5344CB8AC3E}">
        <p14:creationId xmlns:p14="http://schemas.microsoft.com/office/powerpoint/2010/main" val="3681287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9" name="Google Shape;39;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41" name="Google Shape;41;p4"/>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latin typeface="Montserrat"/>
                <a:ea typeface="Montserrat"/>
                <a:cs typeface="Montserrat"/>
                <a:sym typeface="Montserrat"/>
              </a:rPr>
              <a:t>SIT-38, 29-30 March 2023</a:t>
            </a:r>
            <a:endParaRPr>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7" name="Google Shape;47;p5"/>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49" name="Google Shape;49;p5"/>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50" name="Google Shape;50;p5"/>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latin typeface="Montserrat"/>
                <a:ea typeface="Montserrat"/>
                <a:cs typeface="Montserrat"/>
                <a:sym typeface="Montserrat"/>
              </a:rPr>
              <a:t>SIT-38, 29-30 March 2023</a:t>
            </a:r>
            <a:endParaRPr>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15000"/>
              </a:lnSpc>
              <a:spcBef>
                <a:spcPts val="1000"/>
              </a:spcBef>
              <a:spcAft>
                <a:spcPts val="0"/>
              </a:spcAft>
              <a:buClr>
                <a:schemeClr val="dk1"/>
              </a:buClr>
              <a:buSzPts val="3200"/>
              <a:buFont typeface="Montserrat"/>
              <a:buChar char="❖"/>
              <a:defRPr sz="3200" i="0" u="none" strike="noStrike" cap="none">
                <a:solidFill>
                  <a:schemeClr val="dk1"/>
                </a:solidFill>
                <a:latin typeface="Montserrat"/>
                <a:ea typeface="Montserrat"/>
                <a:cs typeface="Montserrat"/>
                <a:sym typeface="Montserrat"/>
              </a:defRPr>
            </a:lvl1pPr>
            <a:lvl2pPr marL="914400" marR="0" lvl="1" indent="-406400" algn="l" rtl="0">
              <a:lnSpc>
                <a:spcPct val="115000"/>
              </a:lnSpc>
              <a:spcBef>
                <a:spcPts val="5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2pPr>
            <a:lvl3pPr marL="1371600" marR="0" lvl="2" indent="-381000" algn="l" rtl="0">
              <a:lnSpc>
                <a:spcPct val="115000"/>
              </a:lnSpc>
              <a:spcBef>
                <a:spcPts val="500"/>
              </a:spcBef>
              <a:spcAft>
                <a:spcPts val="0"/>
              </a:spcAft>
              <a:buClr>
                <a:schemeClr val="dk1"/>
              </a:buClr>
              <a:buSzPts val="2400"/>
              <a:buFont typeface="Montserrat"/>
              <a:buChar char="o"/>
              <a:defRPr sz="2400" i="0" u="none" strike="noStrike" cap="none">
                <a:solidFill>
                  <a:schemeClr val="dk1"/>
                </a:solidFill>
                <a:latin typeface="Montserrat"/>
                <a:ea typeface="Montserrat"/>
                <a:cs typeface="Montserrat"/>
                <a:sym typeface="Montserrat"/>
              </a:defRPr>
            </a:lvl3pPr>
            <a:lvl4pPr marL="1828800" marR="0" lvl="3"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4pPr>
            <a:lvl5pPr marL="2286000" marR="0" lvl="4"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5000"/>
              </a:lnSpc>
              <a:spcBef>
                <a:spcPts val="1000"/>
              </a:spcBef>
              <a:spcAft>
                <a:spcPts val="0"/>
              </a:spcAft>
              <a:buClr>
                <a:schemeClr val="dk1"/>
              </a:buClr>
              <a:buSzPts val="1600"/>
              <a:buFont typeface="Montserrat"/>
              <a:buNone/>
              <a:defRPr sz="1600" i="0" u="none" strike="noStrike" cap="none">
                <a:solidFill>
                  <a:schemeClr val="dk1"/>
                </a:solidFill>
                <a:latin typeface="Montserrat"/>
                <a:ea typeface="Montserrat"/>
                <a:cs typeface="Montserrat"/>
                <a:sym typeface="Montserrat"/>
              </a:defRPr>
            </a:lvl1pPr>
            <a:lvl2pPr marL="914400" marR="0" lvl="1" indent="-228600" algn="l" rtl="0">
              <a:lnSpc>
                <a:spcPct val="115000"/>
              </a:lnSpc>
              <a:spcBef>
                <a:spcPts val="500"/>
              </a:spcBef>
              <a:spcAft>
                <a:spcPts val="0"/>
              </a:spcAft>
              <a:buClr>
                <a:schemeClr val="dk1"/>
              </a:buClr>
              <a:buSzPts val="1400"/>
              <a:buFont typeface="Montserrat"/>
              <a:buNone/>
              <a:defRPr sz="1400" i="0" u="none" strike="noStrike" cap="none">
                <a:solidFill>
                  <a:schemeClr val="dk1"/>
                </a:solidFill>
                <a:latin typeface="Montserrat"/>
                <a:ea typeface="Montserrat"/>
                <a:cs typeface="Montserrat"/>
                <a:sym typeface="Montserrat"/>
              </a:defRPr>
            </a:lvl2pPr>
            <a:lvl3pPr marL="1371600" marR="0" lvl="2" indent="-228600" algn="l" rtl="0">
              <a:lnSpc>
                <a:spcPct val="115000"/>
              </a:lnSpc>
              <a:spcBef>
                <a:spcPts val="500"/>
              </a:spcBef>
              <a:spcAft>
                <a:spcPts val="0"/>
              </a:spcAft>
              <a:buClr>
                <a:schemeClr val="dk1"/>
              </a:buClr>
              <a:buSzPts val="1200"/>
              <a:buFont typeface="Montserrat"/>
              <a:buNone/>
              <a:defRPr sz="1200" i="0" u="none" strike="noStrike" cap="none">
                <a:solidFill>
                  <a:schemeClr val="dk1"/>
                </a:solidFill>
                <a:latin typeface="Montserrat"/>
                <a:ea typeface="Montserrat"/>
                <a:cs typeface="Montserrat"/>
                <a:sym typeface="Montserrat"/>
              </a:defRPr>
            </a:lvl3pPr>
            <a:lvl4pPr marL="1828800" marR="0" lvl="3"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4pPr>
            <a:lvl5pPr marL="2286000" marR="0" lvl="4"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5pPr>
            <a:lvl6pPr marL="2743200" marR="0" lvl="5"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6pPr>
            <a:lvl7pPr marL="3200400" marR="0" lvl="6"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7pPr>
            <a:lvl8pPr marL="3657600" marR="0" lvl="7"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8pPr>
            <a:lvl9pPr marL="4114800" marR="0" lvl="8"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9pPr>
          </a:lstStyle>
          <a:p>
            <a:endParaRPr/>
          </a:p>
        </p:txBody>
      </p:sp>
      <p:sp>
        <p:nvSpPr>
          <p:cNvPr id="59" name="Google Shape;59;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61" name="Google Shape;61;p6"/>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latin typeface="Montserrat"/>
                <a:ea typeface="Montserrat"/>
                <a:cs typeface="Montserrat"/>
                <a:sym typeface="Montserrat"/>
              </a:rPr>
              <a:t>SIT-38, 29-30 March 2023</a:t>
            </a:r>
            <a:endParaRPr>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PL Title Slide - Dark">
    <p:bg>
      <p:bgPr>
        <a:gradFill>
          <a:gsLst>
            <a:gs pos="20000">
              <a:schemeClr val="tx2"/>
            </a:gs>
            <a:gs pos="0">
              <a:schemeClr val="tx2"/>
            </a:gs>
            <a:gs pos="100000">
              <a:srgbClr val="007ACC"/>
            </a:gs>
          </a:gsLst>
          <a:lin ang="2700000" scaled="1"/>
        </a:gra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3EB7D23-2745-BD4B-8C14-A551AA0A63A0}"/>
              </a:ext>
            </a:extLst>
          </p:cNvPr>
          <p:cNvSpPr>
            <a:spLocks noGrp="1"/>
          </p:cNvSpPr>
          <p:nvPr>
            <p:ph type="subTitle" idx="1"/>
          </p:nvPr>
        </p:nvSpPr>
        <p:spPr>
          <a:xfrm>
            <a:off x="743413" y="4653846"/>
            <a:ext cx="10716750" cy="1475490"/>
          </a:xfrm>
        </p:spPr>
        <p:txBody>
          <a:bodyPr>
            <a:normAutofit/>
          </a:bodyPr>
          <a:lstStyle>
            <a:lvl1pPr marL="0" indent="0" algn="l">
              <a:buNone/>
              <a:defRPr sz="25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71C389E8-BEF6-E847-B0A0-973F5D7DEC0B}"/>
              </a:ext>
            </a:extLst>
          </p:cNvPr>
          <p:cNvSpPr>
            <a:spLocks noGrp="1"/>
          </p:cNvSpPr>
          <p:nvPr>
            <p:ph type="dt" sz="half" idx="10"/>
          </p:nvPr>
        </p:nvSpPr>
        <p:spPr>
          <a:xfrm>
            <a:off x="743413" y="6356350"/>
            <a:ext cx="2837987" cy="365125"/>
          </a:xfrm>
        </p:spPr>
        <p:txBody>
          <a:bodyPr/>
          <a:lstStyle/>
          <a:p>
            <a:fld id="{8E2F497F-A912-D84C-8978-7037839E52A4}" type="datetimeFigureOut">
              <a:rPr lang="en-US" smtClean="0"/>
              <a:t>4/13/2025</a:t>
            </a:fld>
            <a:endParaRPr lang="en-US"/>
          </a:p>
        </p:txBody>
      </p:sp>
      <p:sp>
        <p:nvSpPr>
          <p:cNvPr id="5" name="Footer Placeholder 4">
            <a:extLst>
              <a:ext uri="{FF2B5EF4-FFF2-40B4-BE49-F238E27FC236}">
                <a16:creationId xmlns:a16="http://schemas.microsoft.com/office/drawing/2014/main" id="{4000A669-694B-FB47-9FE1-021EDEE160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593DC-EA5F-BE40-85FF-AF70E18C6766}"/>
              </a:ext>
            </a:extLst>
          </p:cNvPr>
          <p:cNvSpPr>
            <a:spLocks noGrp="1"/>
          </p:cNvSpPr>
          <p:nvPr>
            <p:ph type="sldNum" sz="quarter" idx="12"/>
          </p:nvPr>
        </p:nvSpPr>
        <p:spPr>
          <a:xfrm>
            <a:off x="8610600" y="6356350"/>
            <a:ext cx="2837988" cy="365125"/>
          </a:xfrm>
        </p:spPr>
        <p:txBody>
          <a:bodyPr/>
          <a:lstStyle/>
          <a:p>
            <a:fld id="{E0F66305-90B3-104F-BE5E-085D9E31339C}" type="slidenum">
              <a:rPr lang="en-US" smtClean="0"/>
              <a:t>‹#›</a:t>
            </a:fld>
            <a:endParaRPr lang="en-US" dirty="0"/>
          </a:p>
        </p:txBody>
      </p:sp>
      <p:sp>
        <p:nvSpPr>
          <p:cNvPr id="8" name="Title 7">
            <a:extLst>
              <a:ext uri="{FF2B5EF4-FFF2-40B4-BE49-F238E27FC236}">
                <a16:creationId xmlns:a16="http://schemas.microsoft.com/office/drawing/2014/main" id="{D77A1AD9-738E-C949-B3F2-315DF4D45FCE}"/>
              </a:ext>
            </a:extLst>
          </p:cNvPr>
          <p:cNvSpPr>
            <a:spLocks noGrp="1"/>
          </p:cNvSpPr>
          <p:nvPr>
            <p:ph type="title"/>
          </p:nvPr>
        </p:nvSpPr>
        <p:spPr>
          <a:xfrm>
            <a:off x="745283" y="1458578"/>
            <a:ext cx="10714879" cy="2835268"/>
          </a:xfrm>
        </p:spPr>
        <p:txBody>
          <a:bodyPr anchor="b" anchorCtr="0">
            <a:normAutofit/>
          </a:bodyPr>
          <a:lstStyle>
            <a:lvl1pPr>
              <a:defRPr sz="5000"/>
            </a:lvl1pPr>
          </a:lstStyle>
          <a:p>
            <a:r>
              <a:rPr lang="en-GB" dirty="0"/>
              <a:t>Click to edit Master title style</a:t>
            </a:r>
            <a:endParaRPr lang="en-US" dirty="0"/>
          </a:p>
        </p:txBody>
      </p:sp>
      <p:pic>
        <p:nvPicPr>
          <p:cNvPr id="7" name="Picture 6" descr="A picture containing text, clipart&#10;&#10;Description automatically generated">
            <a:extLst>
              <a:ext uri="{FF2B5EF4-FFF2-40B4-BE49-F238E27FC236}">
                <a16:creationId xmlns:a16="http://schemas.microsoft.com/office/drawing/2014/main" id="{278C82D4-E56E-7241-834B-15FAAB91C5D1}"/>
              </a:ext>
            </a:extLst>
          </p:cNvPr>
          <p:cNvPicPr>
            <a:picLocks noChangeAspect="1"/>
          </p:cNvPicPr>
          <p:nvPr userDrawn="1"/>
        </p:nvPicPr>
        <p:blipFill>
          <a:blip r:embed="rId2"/>
          <a:stretch>
            <a:fillRect/>
          </a:stretch>
        </p:blipFill>
        <p:spPr>
          <a:xfrm>
            <a:off x="731838" y="728663"/>
            <a:ext cx="1980000" cy="729915"/>
          </a:xfrm>
          <a:prstGeom prst="rect">
            <a:avLst/>
          </a:prstGeom>
        </p:spPr>
      </p:pic>
    </p:spTree>
    <p:extLst>
      <p:ext uri="{BB962C8B-B14F-4D97-AF65-F5344CB8AC3E}">
        <p14:creationId xmlns:p14="http://schemas.microsoft.com/office/powerpoint/2010/main" val="1350375087"/>
      </p:ext>
    </p:extLst>
  </p:cSld>
  <p:clrMapOvr>
    <a:masterClrMapping/>
  </p:clrMapOvr>
  <p:extLst>
    <p:ext uri="{DCECCB84-F9BA-43D5-87BE-67443E8EF086}">
      <p15:sldGuideLst xmlns:p15="http://schemas.microsoft.com/office/powerpoint/2012/main">
        <p15:guide id="1" pos="461">
          <p15:clr>
            <a:srgbClr val="FBAE40"/>
          </p15:clr>
        </p15:guide>
        <p15:guide id="2" orient="horz" pos="459">
          <p15:clr>
            <a:srgbClr val="FBAE40"/>
          </p15:clr>
        </p15:guide>
        <p15:guide id="3" pos="7219">
          <p15:clr>
            <a:srgbClr val="FBAE40"/>
          </p15:clr>
        </p15:guide>
        <p15:guide id="4" orient="horz" pos="386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PL Title Slide with Picture - Dark">
    <p:bg>
      <p:bgPr>
        <a:gradFill>
          <a:gsLst>
            <a:gs pos="20000">
              <a:schemeClr val="tx2"/>
            </a:gs>
            <a:gs pos="0">
              <a:schemeClr val="tx2"/>
            </a:gs>
            <a:gs pos="100000">
              <a:srgbClr val="007ACC"/>
            </a:gs>
          </a:gsLst>
          <a:lin ang="2700000" scaled="1"/>
        </a:gra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1C389E8-BEF6-E847-B0A0-973F5D7DEC0B}"/>
              </a:ext>
            </a:extLst>
          </p:cNvPr>
          <p:cNvSpPr>
            <a:spLocks noGrp="1"/>
          </p:cNvSpPr>
          <p:nvPr>
            <p:ph type="dt" sz="half" idx="10"/>
          </p:nvPr>
        </p:nvSpPr>
        <p:spPr>
          <a:xfrm>
            <a:off x="743413" y="6356350"/>
            <a:ext cx="2837987" cy="365125"/>
          </a:xfrm>
        </p:spPr>
        <p:txBody>
          <a:bodyPr/>
          <a:lstStyle/>
          <a:p>
            <a:fld id="{8E2F497F-A912-D84C-8978-7037839E52A4}" type="datetimeFigureOut">
              <a:rPr lang="en-US" smtClean="0"/>
              <a:t>4/13/2025</a:t>
            </a:fld>
            <a:endParaRPr lang="en-US"/>
          </a:p>
        </p:txBody>
      </p:sp>
      <p:sp>
        <p:nvSpPr>
          <p:cNvPr id="5" name="Footer Placeholder 4">
            <a:extLst>
              <a:ext uri="{FF2B5EF4-FFF2-40B4-BE49-F238E27FC236}">
                <a16:creationId xmlns:a16="http://schemas.microsoft.com/office/drawing/2014/main" id="{4000A669-694B-FB47-9FE1-021EDEE160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593DC-EA5F-BE40-85FF-AF70E18C6766}"/>
              </a:ext>
            </a:extLst>
          </p:cNvPr>
          <p:cNvSpPr>
            <a:spLocks noGrp="1"/>
          </p:cNvSpPr>
          <p:nvPr>
            <p:ph type="sldNum" sz="quarter" idx="12"/>
          </p:nvPr>
        </p:nvSpPr>
        <p:spPr>
          <a:xfrm>
            <a:off x="8610600" y="6356350"/>
            <a:ext cx="2837988" cy="365125"/>
          </a:xfrm>
        </p:spPr>
        <p:txBody>
          <a:bodyPr/>
          <a:lstStyle/>
          <a:p>
            <a:fld id="{E0F66305-90B3-104F-BE5E-085D9E31339C}" type="slidenum">
              <a:rPr lang="en-US" smtClean="0"/>
              <a:t>‹#›</a:t>
            </a:fld>
            <a:endParaRPr lang="en-US" dirty="0"/>
          </a:p>
        </p:txBody>
      </p:sp>
      <p:pic>
        <p:nvPicPr>
          <p:cNvPr id="7" name="Picture 6" descr="A picture containing text, clipart&#10;&#10;Description automatically generated">
            <a:extLst>
              <a:ext uri="{FF2B5EF4-FFF2-40B4-BE49-F238E27FC236}">
                <a16:creationId xmlns:a16="http://schemas.microsoft.com/office/drawing/2014/main" id="{278C82D4-E56E-7241-834B-15FAAB91C5D1}"/>
              </a:ext>
            </a:extLst>
          </p:cNvPr>
          <p:cNvPicPr>
            <a:picLocks noChangeAspect="1"/>
          </p:cNvPicPr>
          <p:nvPr userDrawn="1"/>
        </p:nvPicPr>
        <p:blipFill>
          <a:blip r:embed="rId2"/>
          <a:stretch>
            <a:fillRect/>
          </a:stretch>
        </p:blipFill>
        <p:spPr>
          <a:xfrm>
            <a:off x="731838" y="728663"/>
            <a:ext cx="1980000" cy="729915"/>
          </a:xfrm>
          <a:prstGeom prst="rect">
            <a:avLst/>
          </a:prstGeom>
        </p:spPr>
      </p:pic>
      <p:sp>
        <p:nvSpPr>
          <p:cNvPr id="9" name="Text Placeholder 2">
            <a:extLst>
              <a:ext uri="{FF2B5EF4-FFF2-40B4-BE49-F238E27FC236}">
                <a16:creationId xmlns:a16="http://schemas.microsoft.com/office/drawing/2014/main" id="{32E7061F-84E0-4245-8ABB-0F8DFF6786DD}"/>
              </a:ext>
            </a:extLst>
          </p:cNvPr>
          <p:cNvSpPr>
            <a:spLocks noGrp="1"/>
          </p:cNvSpPr>
          <p:nvPr>
            <p:ph type="body" idx="1"/>
          </p:nvPr>
        </p:nvSpPr>
        <p:spPr>
          <a:xfrm>
            <a:off x="743413" y="4650622"/>
            <a:ext cx="5184775" cy="1478716"/>
          </a:xfrm>
          <a:prstGeom prst="rect">
            <a:avLst/>
          </a:prstGeom>
        </p:spPr>
        <p:txBody>
          <a:bodyPr lIns="0" tIns="0" rIns="0" bIns="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0" name="Title 11">
            <a:extLst>
              <a:ext uri="{FF2B5EF4-FFF2-40B4-BE49-F238E27FC236}">
                <a16:creationId xmlns:a16="http://schemas.microsoft.com/office/drawing/2014/main" id="{222D544E-9197-684B-9508-4B2BD9AADB1F}"/>
              </a:ext>
            </a:extLst>
          </p:cNvPr>
          <p:cNvSpPr>
            <a:spLocks noGrp="1"/>
          </p:cNvSpPr>
          <p:nvPr>
            <p:ph type="title"/>
          </p:nvPr>
        </p:nvSpPr>
        <p:spPr>
          <a:xfrm>
            <a:off x="743413" y="1815354"/>
            <a:ext cx="5173200" cy="2478492"/>
          </a:xfrm>
          <a:prstGeom prst="rect">
            <a:avLst/>
          </a:prstGeom>
        </p:spPr>
        <p:txBody>
          <a:bodyPr lIns="0" tIns="0" rIns="0" bIns="0" anchor="b" anchorCtr="0"/>
          <a:lstStyle>
            <a:lvl1pPr>
              <a:defRPr sz="5000">
                <a:solidFill>
                  <a:schemeClr val="bg1"/>
                </a:solidFill>
              </a:defRPr>
            </a:lvl1pPr>
          </a:lstStyle>
          <a:p>
            <a:r>
              <a:rPr lang="en-GB" dirty="0"/>
              <a:t>Click to edit Master title style</a:t>
            </a:r>
            <a:endParaRPr lang="en-US" dirty="0"/>
          </a:p>
        </p:txBody>
      </p:sp>
      <p:sp>
        <p:nvSpPr>
          <p:cNvPr id="11" name="Picture Placeholder 5">
            <a:extLst>
              <a:ext uri="{FF2B5EF4-FFF2-40B4-BE49-F238E27FC236}">
                <a16:creationId xmlns:a16="http://schemas.microsoft.com/office/drawing/2014/main" id="{0248E633-B587-6342-ABA9-B3CF8C45D266}"/>
              </a:ext>
            </a:extLst>
          </p:cNvPr>
          <p:cNvSpPr>
            <a:spLocks noGrp="1"/>
          </p:cNvSpPr>
          <p:nvPr>
            <p:ph type="pic" sz="quarter" idx="13"/>
          </p:nvPr>
        </p:nvSpPr>
        <p:spPr>
          <a:xfrm>
            <a:off x="6275388" y="728663"/>
            <a:ext cx="5184775" cy="5400675"/>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914812182"/>
      </p:ext>
    </p:extLst>
  </p:cSld>
  <p:clrMapOvr>
    <a:masterClrMapping/>
  </p:clrMapOvr>
  <p:extLst>
    <p:ext uri="{DCECCB84-F9BA-43D5-87BE-67443E8EF086}">
      <p15:sldGuideLst xmlns:p15="http://schemas.microsoft.com/office/powerpoint/2012/main">
        <p15:guide id="1" pos="461">
          <p15:clr>
            <a:srgbClr val="FBAE40"/>
          </p15:clr>
        </p15:guide>
        <p15:guide id="2" orient="horz" pos="459">
          <p15:clr>
            <a:srgbClr val="FBAE40"/>
          </p15:clr>
        </p15:guide>
        <p15:guide id="3" pos="7219">
          <p15:clr>
            <a:srgbClr val="FBAE40"/>
          </p15:clr>
        </p15:guide>
        <p15:guide id="4" orient="horz" pos="386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PL Title Slide with Picture Cutout - Dark">
    <p:bg>
      <p:bgPr>
        <a:gradFill>
          <a:gsLst>
            <a:gs pos="20000">
              <a:schemeClr val="tx2"/>
            </a:gs>
            <a:gs pos="0">
              <a:schemeClr val="tx2"/>
            </a:gs>
            <a:gs pos="100000">
              <a:srgbClr val="007ACC"/>
            </a:gs>
          </a:gsLst>
          <a:lin ang="2700000" scaled="1"/>
        </a:gra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1C389E8-BEF6-E847-B0A0-973F5D7DEC0B}"/>
              </a:ext>
            </a:extLst>
          </p:cNvPr>
          <p:cNvSpPr>
            <a:spLocks noGrp="1"/>
          </p:cNvSpPr>
          <p:nvPr>
            <p:ph type="dt" sz="half" idx="10"/>
          </p:nvPr>
        </p:nvSpPr>
        <p:spPr>
          <a:xfrm>
            <a:off x="743413" y="6356350"/>
            <a:ext cx="2837987" cy="365125"/>
          </a:xfrm>
        </p:spPr>
        <p:txBody>
          <a:bodyPr/>
          <a:lstStyle/>
          <a:p>
            <a:fld id="{8E2F497F-A912-D84C-8978-7037839E52A4}" type="datetimeFigureOut">
              <a:rPr lang="en-US" smtClean="0"/>
              <a:t>4/13/2025</a:t>
            </a:fld>
            <a:endParaRPr lang="en-US"/>
          </a:p>
        </p:txBody>
      </p:sp>
      <p:sp>
        <p:nvSpPr>
          <p:cNvPr id="5" name="Footer Placeholder 4">
            <a:extLst>
              <a:ext uri="{FF2B5EF4-FFF2-40B4-BE49-F238E27FC236}">
                <a16:creationId xmlns:a16="http://schemas.microsoft.com/office/drawing/2014/main" id="{4000A669-694B-FB47-9FE1-021EDEE160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593DC-EA5F-BE40-85FF-AF70E18C6766}"/>
              </a:ext>
            </a:extLst>
          </p:cNvPr>
          <p:cNvSpPr>
            <a:spLocks noGrp="1"/>
          </p:cNvSpPr>
          <p:nvPr>
            <p:ph type="sldNum" sz="quarter" idx="12"/>
          </p:nvPr>
        </p:nvSpPr>
        <p:spPr>
          <a:xfrm>
            <a:off x="8610600" y="6356350"/>
            <a:ext cx="2837988" cy="365125"/>
          </a:xfrm>
        </p:spPr>
        <p:txBody>
          <a:bodyPr/>
          <a:lstStyle/>
          <a:p>
            <a:fld id="{E0F66305-90B3-104F-BE5E-085D9E31339C}" type="slidenum">
              <a:rPr lang="en-US" smtClean="0"/>
              <a:t>‹#›</a:t>
            </a:fld>
            <a:endParaRPr lang="en-US" dirty="0"/>
          </a:p>
        </p:txBody>
      </p:sp>
      <p:pic>
        <p:nvPicPr>
          <p:cNvPr id="7" name="Picture 6" descr="A picture containing text, clipart&#10;&#10;Description automatically generated">
            <a:extLst>
              <a:ext uri="{FF2B5EF4-FFF2-40B4-BE49-F238E27FC236}">
                <a16:creationId xmlns:a16="http://schemas.microsoft.com/office/drawing/2014/main" id="{278C82D4-E56E-7241-834B-15FAAB91C5D1}"/>
              </a:ext>
            </a:extLst>
          </p:cNvPr>
          <p:cNvPicPr>
            <a:picLocks noChangeAspect="1"/>
          </p:cNvPicPr>
          <p:nvPr userDrawn="1"/>
        </p:nvPicPr>
        <p:blipFill>
          <a:blip r:embed="rId2"/>
          <a:stretch>
            <a:fillRect/>
          </a:stretch>
        </p:blipFill>
        <p:spPr>
          <a:xfrm>
            <a:off x="731838" y="728663"/>
            <a:ext cx="1980000" cy="729915"/>
          </a:xfrm>
          <a:prstGeom prst="rect">
            <a:avLst/>
          </a:prstGeom>
        </p:spPr>
      </p:pic>
      <p:sp>
        <p:nvSpPr>
          <p:cNvPr id="9" name="Text Placeholder 2">
            <a:extLst>
              <a:ext uri="{FF2B5EF4-FFF2-40B4-BE49-F238E27FC236}">
                <a16:creationId xmlns:a16="http://schemas.microsoft.com/office/drawing/2014/main" id="{32E7061F-84E0-4245-8ABB-0F8DFF6786DD}"/>
              </a:ext>
            </a:extLst>
          </p:cNvPr>
          <p:cNvSpPr>
            <a:spLocks noGrp="1"/>
          </p:cNvSpPr>
          <p:nvPr>
            <p:ph type="body" idx="1"/>
          </p:nvPr>
        </p:nvSpPr>
        <p:spPr>
          <a:xfrm>
            <a:off x="743413" y="4650621"/>
            <a:ext cx="4824774" cy="1478717"/>
          </a:xfrm>
          <a:prstGeom prst="rect">
            <a:avLst/>
          </a:prstGeom>
        </p:spPr>
        <p:txBody>
          <a:bodyPr lIns="0" tIns="0" rIns="0" bIns="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0" name="Title 11">
            <a:extLst>
              <a:ext uri="{FF2B5EF4-FFF2-40B4-BE49-F238E27FC236}">
                <a16:creationId xmlns:a16="http://schemas.microsoft.com/office/drawing/2014/main" id="{222D544E-9197-684B-9508-4B2BD9AADB1F}"/>
              </a:ext>
            </a:extLst>
          </p:cNvPr>
          <p:cNvSpPr>
            <a:spLocks noGrp="1"/>
          </p:cNvSpPr>
          <p:nvPr>
            <p:ph type="title"/>
          </p:nvPr>
        </p:nvSpPr>
        <p:spPr>
          <a:xfrm>
            <a:off x="743412" y="1815353"/>
            <a:ext cx="4824775" cy="2478493"/>
          </a:xfrm>
          <a:prstGeom prst="rect">
            <a:avLst/>
          </a:prstGeom>
        </p:spPr>
        <p:txBody>
          <a:bodyPr lIns="0" tIns="0" rIns="0" bIns="0" anchor="b" anchorCtr="0"/>
          <a:lstStyle>
            <a:lvl1pPr>
              <a:defRPr sz="5000">
                <a:solidFill>
                  <a:schemeClr val="bg1"/>
                </a:solidFill>
              </a:defRPr>
            </a:lvl1pPr>
          </a:lstStyle>
          <a:p>
            <a:r>
              <a:rPr lang="en-GB" dirty="0"/>
              <a:t>Click to edit Master title style</a:t>
            </a:r>
            <a:endParaRPr lang="en-US" dirty="0"/>
          </a:p>
        </p:txBody>
      </p:sp>
      <p:sp>
        <p:nvSpPr>
          <p:cNvPr id="26" name="Picture Placeholder 25">
            <a:extLst>
              <a:ext uri="{FF2B5EF4-FFF2-40B4-BE49-F238E27FC236}">
                <a16:creationId xmlns:a16="http://schemas.microsoft.com/office/drawing/2014/main" id="{205355DA-207F-9246-870B-B3575DCFF51E}"/>
              </a:ext>
            </a:extLst>
          </p:cNvPr>
          <p:cNvSpPr>
            <a:spLocks noGrp="1"/>
          </p:cNvSpPr>
          <p:nvPr>
            <p:ph type="pic" sz="quarter" idx="13"/>
          </p:nvPr>
        </p:nvSpPr>
        <p:spPr>
          <a:xfrm>
            <a:off x="5936663" y="728663"/>
            <a:ext cx="5523499" cy="5381947"/>
          </a:xfrm>
          <a:custGeom>
            <a:avLst/>
            <a:gdLst>
              <a:gd name="connsiteX0" fmla="*/ 0 w 5523499"/>
              <a:gd name="connsiteY0" fmla="*/ 711133 h 5381947"/>
              <a:gd name="connsiteX1" fmla="*/ 3948888 w 5523499"/>
              <a:gd name="connsiteY1" fmla="*/ 711133 h 5381947"/>
              <a:gd name="connsiteX2" fmla="*/ 3948888 w 5523499"/>
              <a:gd name="connsiteY2" fmla="*/ 4671133 h 5381947"/>
              <a:gd name="connsiteX3" fmla="*/ 0 w 5523499"/>
              <a:gd name="connsiteY3" fmla="*/ 4671133 h 5381947"/>
              <a:gd name="connsiteX4" fmla="*/ 159337 w 5523499"/>
              <a:gd name="connsiteY4" fmla="*/ 0 h 5381947"/>
              <a:gd name="connsiteX5" fmla="*/ 5523499 w 5523499"/>
              <a:gd name="connsiteY5" fmla="*/ 0 h 5381947"/>
              <a:gd name="connsiteX6" fmla="*/ 5523499 w 5523499"/>
              <a:gd name="connsiteY6" fmla="*/ 5381947 h 5381947"/>
              <a:gd name="connsiteX7" fmla="*/ 159337 w 5523499"/>
              <a:gd name="connsiteY7" fmla="*/ 5381947 h 5381947"/>
              <a:gd name="connsiteX8" fmla="*/ 159337 w 5523499"/>
              <a:gd name="connsiteY8" fmla="*/ 4851133 h 5381947"/>
              <a:gd name="connsiteX9" fmla="*/ 4128888 w 5523499"/>
              <a:gd name="connsiteY9" fmla="*/ 4851133 h 5381947"/>
              <a:gd name="connsiteX10" fmla="*/ 4128888 w 5523499"/>
              <a:gd name="connsiteY10" fmla="*/ 531133 h 5381947"/>
              <a:gd name="connsiteX11" fmla="*/ 159337 w 5523499"/>
              <a:gd name="connsiteY11" fmla="*/ 531133 h 538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23499" h="5381947">
                <a:moveTo>
                  <a:pt x="0" y="711133"/>
                </a:moveTo>
                <a:lnTo>
                  <a:pt x="3948888" y="711133"/>
                </a:lnTo>
                <a:lnTo>
                  <a:pt x="3948888" y="4671133"/>
                </a:lnTo>
                <a:lnTo>
                  <a:pt x="0" y="4671133"/>
                </a:lnTo>
                <a:close/>
                <a:moveTo>
                  <a:pt x="159337" y="0"/>
                </a:moveTo>
                <a:lnTo>
                  <a:pt x="5523499" y="0"/>
                </a:lnTo>
                <a:lnTo>
                  <a:pt x="5523499" y="5381947"/>
                </a:lnTo>
                <a:lnTo>
                  <a:pt x="159337" y="5381947"/>
                </a:lnTo>
                <a:lnTo>
                  <a:pt x="159337" y="4851133"/>
                </a:lnTo>
                <a:lnTo>
                  <a:pt x="4128888" y="4851133"/>
                </a:lnTo>
                <a:lnTo>
                  <a:pt x="4128888" y="531133"/>
                </a:lnTo>
                <a:lnTo>
                  <a:pt x="159337" y="531133"/>
                </a:lnTo>
                <a:close/>
              </a:path>
            </a:pathLst>
          </a:custGeom>
          <a:noFill/>
        </p:spPr>
        <p:txBody>
          <a:bodyPr wrap="square">
            <a:noAutofit/>
          </a:bodyPr>
          <a:lstStyle/>
          <a:p>
            <a:endParaRPr lang="en-US" dirty="0"/>
          </a:p>
        </p:txBody>
      </p:sp>
    </p:spTree>
    <p:extLst>
      <p:ext uri="{BB962C8B-B14F-4D97-AF65-F5344CB8AC3E}">
        <p14:creationId xmlns:p14="http://schemas.microsoft.com/office/powerpoint/2010/main" val="2208949613"/>
      </p:ext>
    </p:extLst>
  </p:cSld>
  <p:clrMapOvr>
    <a:masterClrMapping/>
  </p:clrMapOvr>
  <p:extLst>
    <p:ext uri="{DCECCB84-F9BA-43D5-87BE-67443E8EF086}">
      <p15:sldGuideLst xmlns:p15="http://schemas.microsoft.com/office/powerpoint/2012/main">
        <p15:guide id="1" pos="461">
          <p15:clr>
            <a:srgbClr val="FBAE40"/>
          </p15:clr>
        </p15:guide>
        <p15:guide id="2" orient="horz" pos="459">
          <p15:clr>
            <a:srgbClr val="FBAE40"/>
          </p15:clr>
        </p15:guide>
        <p15:guide id="3" pos="7219">
          <p15:clr>
            <a:srgbClr val="FBAE40"/>
          </p15:clr>
        </p15:guide>
        <p15:guide id="4" orient="horz" pos="386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NPL Title and Content -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625D-217C-B144-93D2-C19DE4F1945F}"/>
              </a:ext>
            </a:extLst>
          </p:cNvPr>
          <p:cNvSpPr>
            <a:spLocks noGrp="1"/>
          </p:cNvSpPr>
          <p:nvPr>
            <p:ph type="title"/>
          </p:nvPr>
        </p:nvSpPr>
        <p:spPr>
          <a:xfrm>
            <a:off x="371476" y="377785"/>
            <a:ext cx="10009050" cy="1290638"/>
          </a:xfrm>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59B70C27-80D5-174D-A8CC-D917A524C8E4}"/>
              </a:ext>
            </a:extLst>
          </p:cNvPr>
          <p:cNvSpPr>
            <a:spLocks noGrp="1"/>
          </p:cNvSpPr>
          <p:nvPr>
            <p:ph idx="1"/>
          </p:nvPr>
        </p:nvSpPr>
        <p:spPr/>
        <p:txBody>
          <a:bodyPr/>
          <a:lstStyle>
            <a:lvl1pPr>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0AFAB4E-81DB-904F-B241-4225778ABCB3}"/>
              </a:ext>
            </a:extLst>
          </p:cNvPr>
          <p:cNvSpPr>
            <a:spLocks noGrp="1"/>
          </p:cNvSpPr>
          <p:nvPr>
            <p:ph type="dt" sz="half" idx="10"/>
          </p:nvPr>
        </p:nvSpPr>
        <p:spPr/>
        <p:txBody>
          <a:bodyPr/>
          <a:lstStyle/>
          <a:p>
            <a:fld id="{8E2F497F-A912-D84C-8978-7037839E52A4}" type="datetimeFigureOut">
              <a:rPr lang="en-US" smtClean="0"/>
              <a:t>4/13/2025</a:t>
            </a:fld>
            <a:endParaRPr lang="en-US"/>
          </a:p>
        </p:txBody>
      </p:sp>
      <p:sp>
        <p:nvSpPr>
          <p:cNvPr id="5" name="Footer Placeholder 4">
            <a:extLst>
              <a:ext uri="{FF2B5EF4-FFF2-40B4-BE49-F238E27FC236}">
                <a16:creationId xmlns:a16="http://schemas.microsoft.com/office/drawing/2014/main" id="{97DDA694-C7D3-9E4A-AD42-7A27C1295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39D77-8E63-5D4B-BDFE-7D086BEB2059}"/>
              </a:ext>
            </a:extLst>
          </p:cNvPr>
          <p:cNvSpPr>
            <a:spLocks noGrp="1"/>
          </p:cNvSpPr>
          <p:nvPr>
            <p:ph type="sldNum" sz="quarter" idx="12"/>
          </p:nvPr>
        </p:nvSpPr>
        <p:spPr/>
        <p:txBody>
          <a:bodyPr/>
          <a:lstStyle/>
          <a:p>
            <a:fld id="{E0F66305-90B3-104F-BE5E-085D9E31339C}" type="slidenum">
              <a:rPr lang="en-US" smtClean="0"/>
              <a:t>‹#›</a:t>
            </a:fld>
            <a:endParaRPr lang="en-US"/>
          </a:p>
        </p:txBody>
      </p:sp>
      <p:pic>
        <p:nvPicPr>
          <p:cNvPr id="7" name="Picture 6" descr="A black and white image of a person's face&#10;&#10;Description automatically generated with low confidence">
            <a:extLst>
              <a:ext uri="{FF2B5EF4-FFF2-40B4-BE49-F238E27FC236}">
                <a16:creationId xmlns:a16="http://schemas.microsoft.com/office/drawing/2014/main" id="{77BE1E63-534E-504F-B891-1DD0503BBBE1}"/>
              </a:ext>
            </a:extLst>
          </p:cNvPr>
          <p:cNvPicPr>
            <a:picLocks noChangeAspect="1"/>
          </p:cNvPicPr>
          <p:nvPr userDrawn="1"/>
        </p:nvPicPr>
        <p:blipFill>
          <a:blip r:embed="rId2"/>
          <a:stretch>
            <a:fillRect/>
          </a:stretch>
        </p:blipFill>
        <p:spPr>
          <a:xfrm>
            <a:off x="10380526" y="368300"/>
            <a:ext cx="1440000" cy="356436"/>
          </a:xfrm>
          <a:prstGeom prst="rect">
            <a:avLst/>
          </a:prstGeom>
        </p:spPr>
      </p:pic>
    </p:spTree>
    <p:extLst>
      <p:ext uri="{BB962C8B-B14F-4D97-AF65-F5344CB8AC3E}">
        <p14:creationId xmlns:p14="http://schemas.microsoft.com/office/powerpoint/2010/main" val="2328268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7">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8">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9113B-AB55-944F-B2B3-59A60601ECFE}"/>
              </a:ext>
            </a:extLst>
          </p:cNvPr>
          <p:cNvSpPr>
            <a:spLocks noGrp="1"/>
          </p:cNvSpPr>
          <p:nvPr>
            <p:ph type="title"/>
          </p:nvPr>
        </p:nvSpPr>
        <p:spPr>
          <a:xfrm>
            <a:off x="371476" y="368300"/>
            <a:ext cx="10009050" cy="1290638"/>
          </a:xfrm>
          <a:prstGeom prst="rect">
            <a:avLst/>
          </a:prstGeom>
        </p:spPr>
        <p:txBody>
          <a:bodyPr vert="horz" lIns="0" tIns="0" rIns="0" bIns="0" rtlCol="0" anchor="t" anchorCtr="0">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83811A03-DD8D-AD42-8C0A-DCC718D1E534}"/>
              </a:ext>
            </a:extLst>
          </p:cNvPr>
          <p:cNvSpPr>
            <a:spLocks noGrp="1"/>
          </p:cNvSpPr>
          <p:nvPr>
            <p:ph type="body" idx="1"/>
          </p:nvPr>
        </p:nvSpPr>
        <p:spPr>
          <a:xfrm>
            <a:off x="371475" y="1825625"/>
            <a:ext cx="11449050" cy="4303713"/>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Date Placeholder 3">
            <a:extLst>
              <a:ext uri="{FF2B5EF4-FFF2-40B4-BE49-F238E27FC236}">
                <a16:creationId xmlns:a16="http://schemas.microsoft.com/office/drawing/2014/main" id="{2777C419-7A31-6F4C-B869-F214E554EF3D}"/>
              </a:ext>
            </a:extLst>
          </p:cNvPr>
          <p:cNvSpPr>
            <a:spLocks noGrp="1"/>
          </p:cNvSpPr>
          <p:nvPr>
            <p:ph type="dt" sz="half" idx="2"/>
          </p:nvPr>
        </p:nvSpPr>
        <p:spPr>
          <a:xfrm>
            <a:off x="371475" y="6356350"/>
            <a:ext cx="3209925" cy="365125"/>
          </a:xfrm>
          <a:prstGeom prst="rect">
            <a:avLst/>
          </a:prstGeom>
        </p:spPr>
        <p:txBody>
          <a:bodyPr vert="horz" lIns="0" tIns="0" rIns="0" bIns="0" rtlCol="0" anchor="ctr"/>
          <a:lstStyle>
            <a:lvl1pPr algn="l">
              <a:defRPr sz="1200">
                <a:solidFill>
                  <a:schemeClr val="bg1"/>
                </a:solidFill>
              </a:defRPr>
            </a:lvl1pPr>
          </a:lstStyle>
          <a:p>
            <a:fld id="{8E2F497F-A912-D84C-8978-7037839E52A4}" type="datetimeFigureOut">
              <a:rPr lang="en-US" smtClean="0"/>
              <a:pPr/>
              <a:t>4/13/2025</a:t>
            </a:fld>
            <a:endParaRPr lang="en-US" dirty="0"/>
          </a:p>
        </p:txBody>
      </p:sp>
      <p:sp>
        <p:nvSpPr>
          <p:cNvPr id="5" name="Footer Placeholder 4">
            <a:extLst>
              <a:ext uri="{FF2B5EF4-FFF2-40B4-BE49-F238E27FC236}">
                <a16:creationId xmlns:a16="http://schemas.microsoft.com/office/drawing/2014/main" id="{1070C8F2-38F1-594A-BE21-769613D6518F}"/>
              </a:ext>
            </a:extLst>
          </p:cNvPr>
          <p:cNvSpPr>
            <a:spLocks noGrp="1"/>
          </p:cNvSpPr>
          <p:nvPr>
            <p:ph type="ftr" sz="quarter" idx="3"/>
          </p:nvPr>
        </p:nvSpPr>
        <p:spPr>
          <a:xfrm>
            <a:off x="4038600" y="6356350"/>
            <a:ext cx="4114800" cy="365125"/>
          </a:xfrm>
          <a:prstGeom prst="rect">
            <a:avLst/>
          </a:prstGeom>
        </p:spPr>
        <p:txBody>
          <a:bodyPr vert="horz" lIns="0" tIns="0" rIns="0" bIns="0" rtlCol="0" anchor="ct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191F68FA-B388-D74F-80AA-6F286114F2DA}"/>
              </a:ext>
            </a:extLst>
          </p:cNvPr>
          <p:cNvSpPr>
            <a:spLocks noGrp="1"/>
          </p:cNvSpPr>
          <p:nvPr>
            <p:ph type="sldNum" sz="quarter" idx="4"/>
          </p:nvPr>
        </p:nvSpPr>
        <p:spPr>
          <a:xfrm>
            <a:off x="8610599" y="6356350"/>
            <a:ext cx="3209925" cy="365125"/>
          </a:xfrm>
          <a:prstGeom prst="rect">
            <a:avLst/>
          </a:prstGeom>
        </p:spPr>
        <p:txBody>
          <a:bodyPr vert="horz" lIns="0" tIns="0" rIns="0" bIns="0" rtlCol="0" anchor="ctr"/>
          <a:lstStyle>
            <a:lvl1pPr algn="r">
              <a:defRPr sz="1200">
                <a:solidFill>
                  <a:schemeClr val="bg1"/>
                </a:solidFill>
              </a:defRPr>
            </a:lvl1pPr>
          </a:lstStyle>
          <a:p>
            <a:fld id="{E0F66305-90B3-104F-BE5E-085D9E31339C}" type="slidenum">
              <a:rPr lang="en-US" smtClean="0"/>
              <a:pPr/>
              <a:t>‹#›</a:t>
            </a:fld>
            <a:endParaRPr lang="en-US"/>
          </a:p>
        </p:txBody>
      </p:sp>
    </p:spTree>
    <p:extLst>
      <p:ext uri="{BB962C8B-B14F-4D97-AF65-F5344CB8AC3E}">
        <p14:creationId xmlns:p14="http://schemas.microsoft.com/office/powerpoint/2010/main" val="2706123024"/>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Lst>
  <p:txStyles>
    <p:titleStyle>
      <a:lvl1pPr algn="l" defTabSz="914400" rtl="0" eaLnBrk="1" latinLnBrk="0" hangingPunct="1">
        <a:lnSpc>
          <a:spcPct val="120000"/>
        </a:lnSpc>
        <a:spcBef>
          <a:spcPct val="0"/>
        </a:spcBef>
        <a:buNone/>
        <a:defRPr sz="3500" b="1" kern="1200">
          <a:solidFill>
            <a:schemeClr val="bg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46">
          <p15:clr>
            <a:srgbClr val="F26B43"/>
          </p15:clr>
        </p15:guide>
        <p15:guide id="2" orient="horz" pos="232">
          <p15:clr>
            <a:srgbClr val="F26B43"/>
          </p15:clr>
        </p15:guide>
        <p15:guide id="3" pos="234">
          <p15:clr>
            <a:srgbClr val="F26B43"/>
          </p15:clr>
        </p15:guide>
        <p15:guide id="4" orient="horz" pos="386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46646"/>
            <a:ext cx="7982677" cy="922114"/>
          </a:xfrm>
          <a:prstGeom prst="rect">
            <a:avLst/>
          </a:prstGeom>
        </p:spPr>
        <p:txBody>
          <a:bodyPr vert="horz" lIns="91440" tIns="45720" rIns="91440" bIns="45720" rtlCol="0" anchor="ctr">
            <a:normAutofit/>
          </a:bodyPr>
          <a:lstStyle/>
          <a:p>
            <a:r>
              <a:rPr lang="en-US"/>
              <a:t>Slide Title</a:t>
            </a:r>
            <a:endParaRPr lang="en-GB"/>
          </a:p>
        </p:txBody>
      </p:sp>
      <p:pic>
        <p:nvPicPr>
          <p:cNvPr id="3" name="Picture 2"/>
          <p:cNvPicPr>
            <a:picLocks noChangeAspect="1"/>
          </p:cNvPicPr>
          <p:nvPr userDrawn="1"/>
        </p:nvPicPr>
        <p:blipFill>
          <a:blip r:embed="rId8"/>
          <a:stretch>
            <a:fillRect/>
          </a:stretch>
        </p:blipFill>
        <p:spPr>
          <a:xfrm>
            <a:off x="8880310" y="346646"/>
            <a:ext cx="3080324" cy="807876"/>
          </a:xfrm>
          <a:prstGeom prst="rect">
            <a:avLst/>
          </a:prstGeom>
        </p:spPr>
      </p:pic>
      <p:sp>
        <p:nvSpPr>
          <p:cNvPr id="4" name="pg num">
            <a:extLst>
              <a:ext uri="{FF2B5EF4-FFF2-40B4-BE49-F238E27FC236}">
                <a16:creationId xmlns:a16="http://schemas.microsoft.com/office/drawing/2014/main" id="{A334F0B1-80CE-DD47-8EF0-714C78D4FE25}"/>
              </a:ext>
            </a:extLst>
          </p:cNvPr>
          <p:cNvSpPr txBox="1">
            <a:spLocks noChangeArrowheads="1"/>
          </p:cNvSpPr>
          <p:nvPr userDrawn="1"/>
        </p:nvSpPr>
        <p:spPr bwMode="auto">
          <a:xfrm>
            <a:off x="11765617" y="6669361"/>
            <a:ext cx="390033" cy="103875"/>
          </a:xfrm>
          <a:prstGeom prst="rect">
            <a:avLst/>
          </a:prstGeom>
          <a:noFill/>
          <a:ln>
            <a:noFill/>
          </a:ln>
        </p:spPr>
        <p:txBody>
          <a:bodyPr wrap="square" lIns="0" tIns="0" rIns="0" bIns="0" anchor="b">
            <a:spAutoFit/>
          </a:bodyPr>
          <a:lstStyle/>
          <a:p>
            <a:pPr algn="ctr"/>
            <a:fld id="{E7E4AC88-19C6-40A4-9EF0-FC456228FC9F}" type="slidenum">
              <a:rPr lang="it-IT" sz="675" smtClean="0">
                <a:solidFill>
                  <a:srgbClr val="5B6770"/>
                </a:solidFill>
              </a:rPr>
              <a:pPr algn="ctr"/>
              <a:t>‹#›</a:t>
            </a:fld>
            <a:endParaRPr lang="it-IT" sz="675">
              <a:solidFill>
                <a:srgbClr val="5B6770"/>
              </a:solidFill>
            </a:endParaRPr>
          </a:p>
        </p:txBody>
      </p:sp>
      <p:sp>
        <p:nvSpPr>
          <p:cNvPr id="5" name="Segnaposto testo 6">
            <a:extLst>
              <a:ext uri="{FF2B5EF4-FFF2-40B4-BE49-F238E27FC236}">
                <a16:creationId xmlns:a16="http://schemas.microsoft.com/office/drawing/2014/main" id="{996E30DF-F266-8B4A-A351-D451A37C334B}"/>
              </a:ext>
            </a:extLst>
          </p:cNvPr>
          <p:cNvSpPr txBox="1">
            <a:spLocks/>
          </p:cNvSpPr>
          <p:nvPr userDrawn="1"/>
        </p:nvSpPr>
        <p:spPr>
          <a:xfrm>
            <a:off x="3407702" y="6669361"/>
            <a:ext cx="8208764" cy="144263"/>
          </a:xfrm>
          <a:prstGeom prst="rect">
            <a:avLst/>
          </a:prstGeom>
        </p:spPr>
        <p:txBody>
          <a:bodyPr lIns="0" tIns="0" rIns="0" bIns="0"/>
          <a:lstStyle>
            <a:lvl1pPr marL="0" indent="0" algn="r" defTabSz="914400" rtl="0" eaLnBrk="1" latinLnBrk="0" hangingPunct="1">
              <a:spcBef>
                <a:spcPct val="20000"/>
              </a:spcBef>
              <a:buFont typeface="Wingdings" panose="05000000000000000000" pitchFamily="2" charset="2"/>
              <a:buNone/>
              <a:defRPr sz="800" b="1" kern="1200">
                <a:solidFill>
                  <a:srgbClr val="5B6770"/>
                </a:solidFill>
                <a:latin typeface="Arial" panose="020B0604020202020204" pitchFamily="34" charset="0"/>
                <a:ea typeface="+mn-ea"/>
                <a:cs typeface="Arial" panose="020B0604020202020204" pitchFamily="34" charset="0"/>
              </a:defRPr>
            </a:lvl1pPr>
            <a:lvl2pPr marL="742950" indent="-285750" algn="r" defTabSz="914400" rtl="0" eaLnBrk="1" latinLnBrk="0" hangingPunct="1">
              <a:spcBef>
                <a:spcPct val="20000"/>
              </a:spcBef>
              <a:buSzPct val="90000"/>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1200150" marR="0" indent="-285750" algn="r" defTabSz="914400" rtl="0" eaLnBrk="1" fontAlgn="auto" latinLnBrk="0" hangingPunct="1">
              <a:lnSpc>
                <a:spcPct val="100000"/>
              </a:lnSpc>
              <a:spcBef>
                <a:spcPct val="20000"/>
              </a:spcBef>
              <a:spcAft>
                <a:spcPts val="0"/>
              </a:spcAft>
              <a:buClrTx/>
              <a:buSzPct val="80000"/>
              <a:buFont typeface="Wingdings" panose="05000000000000000000" pitchFamily="2" charset="2"/>
              <a:buChar char="§"/>
              <a:tabLst/>
              <a:defRPr sz="1600" kern="1200">
                <a:solidFill>
                  <a:schemeClr val="tx1"/>
                </a:solidFill>
                <a:latin typeface="Arial" panose="020B0604020202020204" pitchFamily="34" charset="0"/>
                <a:ea typeface="+mn-ea"/>
                <a:cs typeface="Arial" panose="020B0604020202020204" pitchFamily="34" charset="0"/>
              </a:defRPr>
            </a:lvl3pPr>
            <a:lvl4pPr marL="1371600" indent="0" algn="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it-IT" sz="800"/>
              <a:t>EDAP+ SRM#11</a:t>
            </a:r>
          </a:p>
        </p:txBody>
      </p:sp>
    </p:spTree>
    <p:extLst>
      <p:ext uri="{BB962C8B-B14F-4D97-AF65-F5344CB8AC3E}">
        <p14:creationId xmlns:p14="http://schemas.microsoft.com/office/powerpoint/2010/main" val="119244947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Lst>
  <p:txStyles>
    <p:titleStyle>
      <a:lvl1pPr algn="l" defTabSz="914400" rtl="0" eaLnBrk="1" latinLnBrk="0" hangingPunct="1">
        <a:spcBef>
          <a:spcPct val="0"/>
        </a:spcBef>
        <a:buNone/>
        <a:defRPr sz="2400" b="1" kern="1200" baseline="0">
          <a:solidFill>
            <a:srgbClr val="002060"/>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SzPct val="90000"/>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1200150" marR="0" indent="-285750" algn="l" defTabSz="914400" rtl="0" eaLnBrk="1" fontAlgn="auto" latinLnBrk="0" hangingPunct="1">
        <a:lnSpc>
          <a:spcPct val="100000"/>
        </a:lnSpc>
        <a:spcBef>
          <a:spcPct val="20000"/>
        </a:spcBef>
        <a:spcAft>
          <a:spcPts val="0"/>
        </a:spcAft>
        <a:buClrTx/>
        <a:buSzPct val="80000"/>
        <a:buFont typeface="Wingdings" panose="05000000000000000000" pitchFamily="2" charset="2"/>
        <a:buChar char="§"/>
        <a:tabLst/>
        <a:defRPr sz="16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8">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9">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1765052501"/>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fiduceo.eu/" TargetMode="External"/><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hyperlink" Target="https://ceos.org/document_management/Working_Groups/WGISS/Interest_Groups/Data_Stewardship/White_Papers/WGISS%20Data%20Management%20and%20Stewardship%20Maturity%20Matrix.pdf"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hyperlink" Target="https://earth.esa.int/eogateway/activities/edap/vhr-hr-mr-optical-mission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www.youtube.com/watch?v=IRjR_611-ao" TargetMode="External"/><Relationship Id="rId3" Type="http://schemas.openxmlformats.org/officeDocument/2006/relationships/image" Target="../media/image10.emf"/><Relationship Id="rId7" Type="http://schemas.openxmlformats.org/officeDocument/2006/relationships/image" Target="../media/image13.png"/><Relationship Id="rId2" Type="http://schemas.openxmlformats.org/officeDocument/2006/relationships/package" Target="../embeddings/Microsoft_Word_Document.docx"/><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package" Target="../embeddings/Microsoft_Word_Document1.docx"/></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5.xml"/><Relationship Id="rId5" Type="http://schemas.openxmlformats.org/officeDocument/2006/relationships/hyperlink" Target="https://doi.org/10.3390/rs15205017" TargetMode="Externa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5.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Layout" Target="../diagrams/layout2.xml"/><Relationship Id="rId7" Type="http://schemas.openxmlformats.org/officeDocument/2006/relationships/image" Target="../media/image49.png"/><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Layout" Target="../diagrams/layout3.xml"/><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11" Type="http://schemas.openxmlformats.org/officeDocument/2006/relationships/image" Target="../media/image57.png"/><Relationship Id="rId5" Type="http://schemas.openxmlformats.org/officeDocument/2006/relationships/diagramColors" Target="../diagrams/colors3.xml"/><Relationship Id="rId10" Type="http://schemas.openxmlformats.org/officeDocument/2006/relationships/image" Target="../media/image56.gif"/><Relationship Id="rId4" Type="http://schemas.openxmlformats.org/officeDocument/2006/relationships/diagramQuickStyle" Target="../diagrams/quickStyle3.xml"/><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9.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9.xml"/><Relationship Id="rId5" Type="http://schemas.openxmlformats.org/officeDocument/2006/relationships/image" Target="../media/image61.jpe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9.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ceos.org/about-ceos/commercial/" TargetMode="External"/><Relationship Id="rId4" Type="http://schemas.openxmlformats.org/officeDocument/2006/relationships/hyperlink" Target="https://earth.esa.int/eogateway/documents/d/earth-online/03_vh-roda_2023_ceos_calval_hunt"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7.svg"/><Relationship Id="rId18" Type="http://schemas.openxmlformats.org/officeDocument/2006/relationships/image" Target="../media/image92.png"/><Relationship Id="rId3" Type="http://schemas.openxmlformats.org/officeDocument/2006/relationships/image" Target="../media/image78.png"/><Relationship Id="rId21" Type="http://schemas.microsoft.com/office/2007/relationships/hdphoto" Target="../media/hdphoto3.wdp"/><Relationship Id="rId7" Type="http://schemas.openxmlformats.org/officeDocument/2006/relationships/image" Target="../media/image82.png"/><Relationship Id="rId12" Type="http://schemas.openxmlformats.org/officeDocument/2006/relationships/image" Target="../media/image86.png"/><Relationship Id="rId17" Type="http://schemas.openxmlformats.org/officeDocument/2006/relationships/image" Target="../media/image91.svg"/><Relationship Id="rId25" Type="http://schemas.openxmlformats.org/officeDocument/2006/relationships/image" Target="../media/image77.png"/><Relationship Id="rId2" Type="http://schemas.openxmlformats.org/officeDocument/2006/relationships/notesSlide" Target="../notesSlides/notesSlide13.xml"/><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81.jpeg"/><Relationship Id="rId11" Type="http://schemas.openxmlformats.org/officeDocument/2006/relationships/image" Target="../media/image85.png"/><Relationship Id="rId24" Type="http://schemas.openxmlformats.org/officeDocument/2006/relationships/image" Target="../media/image74.png"/><Relationship Id="rId5" Type="http://schemas.openxmlformats.org/officeDocument/2006/relationships/image" Target="../media/image80.png"/><Relationship Id="rId15" Type="http://schemas.openxmlformats.org/officeDocument/2006/relationships/image" Target="../media/image89.png"/><Relationship Id="rId23" Type="http://schemas.openxmlformats.org/officeDocument/2006/relationships/image" Target="../media/image96.png"/><Relationship Id="rId10" Type="http://schemas.openxmlformats.org/officeDocument/2006/relationships/image" Target="../media/image84.png"/><Relationship Id="rId19" Type="http://schemas.openxmlformats.org/officeDocument/2006/relationships/image" Target="../media/image93.svg"/><Relationship Id="rId4" Type="http://schemas.openxmlformats.org/officeDocument/2006/relationships/image" Target="../media/image79.png"/><Relationship Id="rId9" Type="http://schemas.microsoft.com/office/2007/relationships/hdphoto" Target="../media/hdphoto2.wdp"/><Relationship Id="rId14" Type="http://schemas.openxmlformats.org/officeDocument/2006/relationships/image" Target="../media/image88.png"/><Relationship Id="rId22" Type="http://schemas.openxmlformats.org/officeDocument/2006/relationships/image" Target="../media/image95.pn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svg"/></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101.sv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2.png"/></Relationships>
</file>

<file path=ppt/slides/_rels/slide4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355575" y="280200"/>
            <a:ext cx="8035800" cy="3972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lt1"/>
              </a:buClr>
              <a:buSzPts val="8000"/>
              <a:buFont typeface="Arial"/>
              <a:buNone/>
            </a:pPr>
            <a:r>
              <a:rPr lang="en-GB" sz="4400" b="1" dirty="0"/>
              <a:t>LSI-VC-17</a:t>
            </a:r>
            <a:br>
              <a:rPr lang="en-GB" sz="4000" dirty="0"/>
            </a:br>
            <a:br>
              <a:rPr lang="en-GB" sz="4000" dirty="0"/>
            </a:br>
            <a:r>
              <a:rPr lang="en-GB" sz="4000" b="1" dirty="0"/>
              <a:t>Some WGCV Data QA initiatives</a:t>
            </a:r>
            <a:br>
              <a:rPr lang="en-GB" sz="4000" b="1" dirty="0"/>
            </a:br>
            <a:endParaRPr sz="4000" b="1" i="1" dirty="0">
              <a:latin typeface="Montserrat"/>
              <a:ea typeface="Montserrat"/>
              <a:cs typeface="Montserrat"/>
              <a:sym typeface="Montserrat"/>
            </a:endParaRPr>
          </a:p>
        </p:txBody>
      </p:sp>
      <p:sp>
        <p:nvSpPr>
          <p:cNvPr id="67" name="Google Shape;67;p7"/>
          <p:cNvSpPr/>
          <p:nvPr/>
        </p:nvSpPr>
        <p:spPr>
          <a:xfrm>
            <a:off x="6869176" y="3887575"/>
            <a:ext cx="5107232" cy="2605200"/>
          </a:xfrm>
          <a:prstGeom prst="rect">
            <a:avLst/>
          </a:prstGeom>
          <a:noFill/>
          <a:ln>
            <a:noFill/>
          </a:ln>
        </p:spPr>
        <p:txBody>
          <a:bodyPr spcFirstLastPara="1" wrap="square" lIns="0" tIns="0" rIns="0" bIns="0" anchor="t" anchorCtr="0">
            <a:noAutofit/>
          </a:bodyPr>
          <a:lstStyle/>
          <a:p>
            <a:pPr marL="0" marR="0" lvl="0" indent="0" algn="r" rtl="0">
              <a:lnSpc>
                <a:spcPct val="130000"/>
              </a:lnSpc>
              <a:spcBef>
                <a:spcPts val="0"/>
              </a:spcBef>
              <a:spcAft>
                <a:spcPts val="0"/>
              </a:spcAft>
              <a:buNone/>
            </a:pPr>
            <a:endParaRPr sz="2200" b="1" dirty="0">
              <a:solidFill>
                <a:schemeClr val="accent1"/>
              </a:solidFill>
              <a:latin typeface="Montserrat"/>
              <a:ea typeface="Montserrat"/>
              <a:cs typeface="Montserrat"/>
              <a:sym typeface="Montserrat"/>
            </a:endParaRPr>
          </a:p>
          <a:p>
            <a:pPr marL="0" marR="0" lvl="0" indent="0" algn="r" rtl="0">
              <a:lnSpc>
                <a:spcPct val="130000"/>
              </a:lnSpc>
              <a:spcBef>
                <a:spcPts val="0"/>
              </a:spcBef>
              <a:spcAft>
                <a:spcPts val="0"/>
              </a:spcAft>
              <a:buNone/>
            </a:pPr>
            <a:r>
              <a:rPr lang="en-GB" sz="2800" b="1" dirty="0">
                <a:solidFill>
                  <a:schemeClr val="accent1"/>
                </a:solidFill>
                <a:latin typeface="Montserrat"/>
                <a:ea typeface="Montserrat"/>
                <a:cs typeface="Montserrat"/>
                <a:sym typeface="Montserrat"/>
              </a:rPr>
              <a:t>Nigel Fox, NPL</a:t>
            </a:r>
            <a:endParaRPr lang="en-GB" sz="2000" dirty="0">
              <a:latin typeface="Montserrat"/>
              <a:ea typeface="Montserrat"/>
              <a:cs typeface="Montserrat"/>
              <a:sym typeface="Montserrat"/>
            </a:endParaRPr>
          </a:p>
          <a:p>
            <a:pPr algn="r" rtl="0">
              <a:spcBef>
                <a:spcPts val="0"/>
              </a:spcBef>
              <a:spcAft>
                <a:spcPts val="0"/>
              </a:spcAft>
            </a:pPr>
            <a:r>
              <a:rPr lang="en-GB" sz="2000" b="1" i="0" u="none" strike="noStrike" dirty="0">
                <a:solidFill>
                  <a:srgbClr val="33445F"/>
                </a:solidFill>
                <a:effectLst/>
                <a:latin typeface="Montserrat" panose="00000500000000000000" pitchFamily="2" charset="0"/>
              </a:rPr>
              <a:t>CEOS WGCV IVOS</a:t>
            </a:r>
          </a:p>
          <a:p>
            <a:pPr algn="r" rtl="0">
              <a:spcBef>
                <a:spcPts val="0"/>
              </a:spcBef>
              <a:spcAft>
                <a:spcPts val="0"/>
              </a:spcAft>
            </a:pPr>
            <a:r>
              <a:rPr lang="en-GB" sz="2000" b="1" dirty="0">
                <a:solidFill>
                  <a:srgbClr val="33445F"/>
                </a:solidFill>
                <a:latin typeface="Montserrat" panose="00000500000000000000" pitchFamily="2" charset="0"/>
              </a:rPr>
              <a:t>Agenda Item: 4.3</a:t>
            </a:r>
          </a:p>
          <a:p>
            <a:pPr algn="r" rtl="0">
              <a:spcBef>
                <a:spcPts val="0"/>
              </a:spcBef>
              <a:spcAft>
                <a:spcPts val="0"/>
              </a:spcAft>
            </a:pPr>
            <a:endParaRPr lang="en-GB" sz="3600" b="0" dirty="0">
              <a:effectLst/>
            </a:endParaRPr>
          </a:p>
        </p:txBody>
      </p:sp>
      <p:sp>
        <p:nvSpPr>
          <p:cNvPr id="3" name="TextBox 2">
            <a:extLst>
              <a:ext uri="{FF2B5EF4-FFF2-40B4-BE49-F238E27FC236}">
                <a16:creationId xmlns:a16="http://schemas.microsoft.com/office/drawing/2014/main" id="{4ADE960F-CDBA-C8A0-8065-F5D7F2E0CA47}"/>
              </a:ext>
            </a:extLst>
          </p:cNvPr>
          <p:cNvSpPr txBox="1"/>
          <p:nvPr/>
        </p:nvSpPr>
        <p:spPr>
          <a:xfrm>
            <a:off x="5820936" y="5639528"/>
            <a:ext cx="6155472" cy="1631216"/>
          </a:xfrm>
          <a:prstGeom prst="rect">
            <a:avLst/>
          </a:prstGeom>
          <a:noFill/>
        </p:spPr>
        <p:txBody>
          <a:bodyPr wrap="square">
            <a:spAutoFit/>
          </a:bodyPr>
          <a:lstStyle/>
          <a:p>
            <a:pPr algn="r" rtl="0">
              <a:spcBef>
                <a:spcPts val="0"/>
              </a:spcBef>
              <a:spcAft>
                <a:spcPts val="0"/>
              </a:spcAft>
            </a:pPr>
            <a:r>
              <a:rPr lang="en-GB" sz="2400" b="1" i="0" u="none" strike="noStrike" dirty="0">
                <a:solidFill>
                  <a:srgbClr val="33445F"/>
                </a:solidFill>
                <a:effectLst/>
                <a:latin typeface="Montserrat" panose="00000500000000000000" pitchFamily="2" charset="0"/>
              </a:rPr>
              <a:t>LSI-VC-17</a:t>
            </a:r>
            <a:endParaRPr lang="en-GB" sz="2400" b="0" dirty="0">
              <a:effectLst/>
            </a:endParaRPr>
          </a:p>
          <a:p>
            <a:pPr algn="r" rtl="0">
              <a:spcBef>
                <a:spcPts val="0"/>
              </a:spcBef>
              <a:spcAft>
                <a:spcPts val="0"/>
              </a:spcAft>
            </a:pPr>
            <a:r>
              <a:rPr lang="en-GB" sz="2400" b="1" i="0" u="none" strike="noStrike" dirty="0">
                <a:solidFill>
                  <a:srgbClr val="33445F"/>
                </a:solidFill>
                <a:effectLst/>
                <a:latin typeface="Montserrat" panose="00000500000000000000" pitchFamily="2" charset="0"/>
              </a:rPr>
              <a:t>Tsukuba, Japan</a:t>
            </a:r>
            <a:endParaRPr lang="en-GB" sz="2400" b="0" dirty="0">
              <a:effectLst/>
            </a:endParaRPr>
          </a:p>
          <a:p>
            <a:pPr algn="r" rtl="0">
              <a:spcBef>
                <a:spcPts val="0"/>
              </a:spcBef>
              <a:spcAft>
                <a:spcPts val="0"/>
              </a:spcAft>
            </a:pPr>
            <a:r>
              <a:rPr lang="en-GB" sz="2400" b="1" i="0" u="none" strike="noStrike" dirty="0">
                <a:solidFill>
                  <a:srgbClr val="33445F"/>
                </a:solidFill>
                <a:effectLst/>
                <a:latin typeface="Montserrat" panose="00000500000000000000" pitchFamily="2" charset="0"/>
              </a:rPr>
              <a:t>14-16 April, 2025</a:t>
            </a:r>
            <a:endParaRPr lang="en-GB" sz="2400" b="0" dirty="0">
              <a:effectLst/>
            </a:endParaRPr>
          </a:p>
          <a:p>
            <a:br>
              <a:rPr lang="en-GB" dirty="0"/>
            </a:br>
            <a:endParaRPr lang="en-GB" dirty="0"/>
          </a:p>
        </p:txBody>
      </p:sp>
    </p:spTree>
    <p:extLst>
      <p:ext uri="{BB962C8B-B14F-4D97-AF65-F5344CB8AC3E}">
        <p14:creationId xmlns:p14="http://schemas.microsoft.com/office/powerpoint/2010/main" val="3016733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EF6966-DDD8-C74C-B0A2-1DCDC4E4A1EF}"/>
              </a:ext>
            </a:extLst>
          </p:cNvPr>
          <p:cNvSpPr>
            <a:spLocks noGrp="1"/>
          </p:cNvSpPr>
          <p:nvPr>
            <p:ph type="title"/>
          </p:nvPr>
        </p:nvSpPr>
        <p:spPr/>
        <p:txBody>
          <a:bodyPr/>
          <a:lstStyle/>
          <a:p>
            <a:r>
              <a:rPr lang="en-GB" dirty="0"/>
              <a:t>Framework Structure</a:t>
            </a:r>
          </a:p>
        </p:txBody>
      </p:sp>
      <p:pic>
        <p:nvPicPr>
          <p:cNvPr id="30" name="Picture 29">
            <a:extLst>
              <a:ext uri="{FF2B5EF4-FFF2-40B4-BE49-F238E27FC236}">
                <a16:creationId xmlns:a16="http://schemas.microsoft.com/office/drawing/2014/main" id="{7BB79561-F007-96DB-51D1-D4D661F63F53}"/>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530997" y="5844295"/>
            <a:ext cx="2457295" cy="1541087"/>
          </a:xfrm>
          <a:prstGeom prst="rect">
            <a:avLst/>
          </a:prstGeom>
        </p:spPr>
      </p:pic>
      <p:pic>
        <p:nvPicPr>
          <p:cNvPr id="54" name="Picture 53" descr="Diagram, table&#10;&#10;Description automatically generated">
            <a:extLst>
              <a:ext uri="{FF2B5EF4-FFF2-40B4-BE49-F238E27FC236}">
                <a16:creationId xmlns:a16="http://schemas.microsoft.com/office/drawing/2014/main" id="{9A1B5368-13D1-DBB2-BA76-551F3F20B2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780" y="1545722"/>
            <a:ext cx="6715404" cy="4298573"/>
          </a:xfrm>
          <a:prstGeom prst="rect">
            <a:avLst/>
          </a:prstGeom>
        </p:spPr>
      </p:pic>
      <p:grpSp>
        <p:nvGrpSpPr>
          <p:cNvPr id="55" name="Group 54">
            <a:extLst>
              <a:ext uri="{FF2B5EF4-FFF2-40B4-BE49-F238E27FC236}">
                <a16:creationId xmlns:a16="http://schemas.microsoft.com/office/drawing/2014/main" id="{EF722DCF-9A85-BE69-F0D5-60ACF1A7573F}"/>
              </a:ext>
            </a:extLst>
          </p:cNvPr>
          <p:cNvGrpSpPr/>
          <p:nvPr/>
        </p:nvGrpSpPr>
        <p:grpSpPr>
          <a:xfrm>
            <a:off x="7929207" y="2675109"/>
            <a:ext cx="3901440" cy="810403"/>
            <a:chOff x="6209812" y="832101"/>
            <a:chExt cx="2926080" cy="607802"/>
          </a:xfrm>
        </p:grpSpPr>
        <p:sp>
          <p:nvSpPr>
            <p:cNvPr id="56" name="TextBox 55">
              <a:extLst>
                <a:ext uri="{FF2B5EF4-FFF2-40B4-BE49-F238E27FC236}">
                  <a16:creationId xmlns:a16="http://schemas.microsoft.com/office/drawing/2014/main" id="{0180F4B7-08BA-DC0A-3D80-0840038A1C15}"/>
                </a:ext>
              </a:extLst>
            </p:cNvPr>
            <p:cNvSpPr txBox="1"/>
            <p:nvPr/>
          </p:nvSpPr>
          <p:spPr>
            <a:xfrm>
              <a:off x="6209812" y="832101"/>
              <a:ext cx="2926080" cy="223091"/>
            </a:xfrm>
            <a:prstGeom prst="rect">
              <a:avLst/>
            </a:prstGeom>
            <a:noFill/>
          </p:spPr>
          <p:txBody>
            <a:bodyPr wrap="square" rtlCol="0">
              <a:spAutoFit/>
            </a:bodyPr>
            <a:lstStyle/>
            <a:p>
              <a:r>
                <a:rPr lang="en-GB" sz="1333" b="1" dirty="0">
                  <a:solidFill>
                    <a:srgbClr val="1D3278"/>
                  </a:solidFill>
                </a:rPr>
                <a:t>Data Provider Documentation Review</a:t>
              </a:r>
            </a:p>
          </p:txBody>
        </p:sp>
        <p:sp>
          <p:nvSpPr>
            <p:cNvPr id="57" name="TextBox 56">
              <a:extLst>
                <a:ext uri="{FF2B5EF4-FFF2-40B4-BE49-F238E27FC236}">
                  <a16:creationId xmlns:a16="http://schemas.microsoft.com/office/drawing/2014/main" id="{0D9C3DC2-2350-47A4-BDAE-36C6A5E18941}"/>
                </a:ext>
              </a:extLst>
            </p:cNvPr>
            <p:cNvSpPr txBox="1"/>
            <p:nvPr/>
          </p:nvSpPr>
          <p:spPr>
            <a:xfrm>
              <a:off x="6209812" y="1001322"/>
              <a:ext cx="2926080" cy="438581"/>
            </a:xfrm>
            <a:prstGeom prst="rect">
              <a:avLst/>
            </a:prstGeom>
            <a:noFill/>
          </p:spPr>
          <p:txBody>
            <a:bodyPr wrap="square" rtlCol="0">
              <a:spAutoFit/>
            </a:bodyPr>
            <a:lstStyle/>
            <a:p>
              <a:r>
                <a:rPr lang="en-GB" sz="1600" dirty="0"/>
                <a:t>Review of mission quality as evidenced by its documentation</a:t>
              </a:r>
            </a:p>
          </p:txBody>
        </p:sp>
      </p:grpSp>
      <p:grpSp>
        <p:nvGrpSpPr>
          <p:cNvPr id="58" name="Group 57">
            <a:extLst>
              <a:ext uri="{FF2B5EF4-FFF2-40B4-BE49-F238E27FC236}">
                <a16:creationId xmlns:a16="http://schemas.microsoft.com/office/drawing/2014/main" id="{3FB1E151-E877-E601-55BE-3457378BE5FE}"/>
              </a:ext>
            </a:extLst>
          </p:cNvPr>
          <p:cNvGrpSpPr/>
          <p:nvPr/>
        </p:nvGrpSpPr>
        <p:grpSpPr>
          <a:xfrm>
            <a:off x="7929171" y="1550340"/>
            <a:ext cx="3901440" cy="797570"/>
            <a:chOff x="6161191" y="835563"/>
            <a:chExt cx="2926080" cy="598177"/>
          </a:xfrm>
        </p:grpSpPr>
        <p:sp>
          <p:nvSpPr>
            <p:cNvPr id="59" name="TextBox 58">
              <a:extLst>
                <a:ext uri="{FF2B5EF4-FFF2-40B4-BE49-F238E27FC236}">
                  <a16:creationId xmlns:a16="http://schemas.microsoft.com/office/drawing/2014/main" id="{270E54F7-BFE0-E225-68AF-6CCB8FFB4C1E}"/>
                </a:ext>
              </a:extLst>
            </p:cNvPr>
            <p:cNvSpPr txBox="1"/>
            <p:nvPr/>
          </p:nvSpPr>
          <p:spPr>
            <a:xfrm>
              <a:off x="6161191" y="835563"/>
              <a:ext cx="2926080" cy="223090"/>
            </a:xfrm>
            <a:prstGeom prst="rect">
              <a:avLst/>
            </a:prstGeom>
            <a:noFill/>
          </p:spPr>
          <p:txBody>
            <a:bodyPr wrap="square" rtlCol="0">
              <a:spAutoFit/>
            </a:bodyPr>
            <a:lstStyle/>
            <a:p>
              <a:r>
                <a:rPr lang="en-GB" sz="1333" b="1" dirty="0">
                  <a:solidFill>
                    <a:srgbClr val="1D3278"/>
                  </a:solidFill>
                </a:rPr>
                <a:t>Validation Summary</a:t>
              </a:r>
            </a:p>
          </p:txBody>
        </p:sp>
        <p:sp>
          <p:nvSpPr>
            <p:cNvPr id="60" name="TextBox 59">
              <a:extLst>
                <a:ext uri="{FF2B5EF4-FFF2-40B4-BE49-F238E27FC236}">
                  <a16:creationId xmlns:a16="http://schemas.microsoft.com/office/drawing/2014/main" id="{88B9C7B3-FE61-D99F-110F-EE8BE5F6FDB6}"/>
                </a:ext>
              </a:extLst>
            </p:cNvPr>
            <p:cNvSpPr txBox="1"/>
            <p:nvPr/>
          </p:nvSpPr>
          <p:spPr>
            <a:xfrm>
              <a:off x="6161191" y="995159"/>
              <a:ext cx="2926080" cy="438581"/>
            </a:xfrm>
            <a:prstGeom prst="rect">
              <a:avLst/>
            </a:prstGeom>
            <a:noFill/>
          </p:spPr>
          <p:txBody>
            <a:bodyPr wrap="square" rtlCol="0">
              <a:spAutoFit/>
            </a:bodyPr>
            <a:lstStyle/>
            <a:p>
              <a:r>
                <a:rPr lang="en-GB" sz="1600" dirty="0"/>
                <a:t>Summarises validation activity undertaken by assessor</a:t>
              </a:r>
            </a:p>
          </p:txBody>
        </p:sp>
      </p:grpSp>
      <p:grpSp>
        <p:nvGrpSpPr>
          <p:cNvPr id="61" name="Group 60">
            <a:extLst>
              <a:ext uri="{FF2B5EF4-FFF2-40B4-BE49-F238E27FC236}">
                <a16:creationId xmlns:a16="http://schemas.microsoft.com/office/drawing/2014/main" id="{8A59F7B2-8568-B52B-78D1-618A6166FAEF}"/>
              </a:ext>
            </a:extLst>
          </p:cNvPr>
          <p:cNvGrpSpPr/>
          <p:nvPr/>
        </p:nvGrpSpPr>
        <p:grpSpPr>
          <a:xfrm>
            <a:off x="8119575" y="3639251"/>
            <a:ext cx="3901440" cy="810403"/>
            <a:chOff x="6209812" y="832101"/>
            <a:chExt cx="2926080" cy="607802"/>
          </a:xfrm>
        </p:grpSpPr>
        <p:sp>
          <p:nvSpPr>
            <p:cNvPr id="62" name="TextBox 61">
              <a:extLst>
                <a:ext uri="{FF2B5EF4-FFF2-40B4-BE49-F238E27FC236}">
                  <a16:creationId xmlns:a16="http://schemas.microsoft.com/office/drawing/2014/main" id="{CB66837C-62BB-E073-1FBB-E71B42A08EA4}"/>
                </a:ext>
              </a:extLst>
            </p:cNvPr>
            <p:cNvSpPr txBox="1"/>
            <p:nvPr/>
          </p:nvSpPr>
          <p:spPr>
            <a:xfrm>
              <a:off x="6209812" y="832101"/>
              <a:ext cx="2926080" cy="223091"/>
            </a:xfrm>
            <a:prstGeom prst="rect">
              <a:avLst/>
            </a:prstGeom>
            <a:noFill/>
          </p:spPr>
          <p:txBody>
            <a:bodyPr wrap="square" rtlCol="0">
              <a:spAutoFit/>
            </a:bodyPr>
            <a:lstStyle/>
            <a:p>
              <a:r>
                <a:rPr lang="en-GB" sz="1333" b="1" dirty="0">
                  <a:solidFill>
                    <a:srgbClr val="1D3278"/>
                  </a:solidFill>
                </a:rPr>
                <a:t>Product Information</a:t>
              </a:r>
            </a:p>
          </p:txBody>
        </p:sp>
        <p:sp>
          <p:nvSpPr>
            <p:cNvPr id="63" name="TextBox 62">
              <a:extLst>
                <a:ext uri="{FF2B5EF4-FFF2-40B4-BE49-F238E27FC236}">
                  <a16:creationId xmlns:a16="http://schemas.microsoft.com/office/drawing/2014/main" id="{FA44A79E-8A5D-C0F0-F355-4DFFA1CEA708}"/>
                </a:ext>
              </a:extLst>
            </p:cNvPr>
            <p:cNvSpPr txBox="1"/>
            <p:nvPr/>
          </p:nvSpPr>
          <p:spPr>
            <a:xfrm>
              <a:off x="6209812" y="1001322"/>
              <a:ext cx="2926080" cy="438581"/>
            </a:xfrm>
            <a:prstGeom prst="rect">
              <a:avLst/>
            </a:prstGeom>
            <a:noFill/>
          </p:spPr>
          <p:txBody>
            <a:bodyPr wrap="square" rtlCol="0">
              <a:spAutoFit/>
            </a:bodyPr>
            <a:lstStyle/>
            <a:p>
              <a:r>
                <a:rPr lang="en-GB" sz="1600" dirty="0"/>
                <a:t>Review of descriptive information accompanying products</a:t>
              </a:r>
            </a:p>
          </p:txBody>
        </p:sp>
      </p:grpSp>
      <p:grpSp>
        <p:nvGrpSpPr>
          <p:cNvPr id="64" name="Group 63">
            <a:extLst>
              <a:ext uri="{FF2B5EF4-FFF2-40B4-BE49-F238E27FC236}">
                <a16:creationId xmlns:a16="http://schemas.microsoft.com/office/drawing/2014/main" id="{7441EE93-52AD-9C6A-14B2-DDBD5E6B1FB2}"/>
              </a:ext>
            </a:extLst>
          </p:cNvPr>
          <p:cNvGrpSpPr/>
          <p:nvPr/>
        </p:nvGrpSpPr>
        <p:grpSpPr>
          <a:xfrm>
            <a:off x="8119575" y="4574327"/>
            <a:ext cx="3901440" cy="810403"/>
            <a:chOff x="6209812" y="832101"/>
            <a:chExt cx="2926080" cy="607802"/>
          </a:xfrm>
        </p:grpSpPr>
        <p:sp>
          <p:nvSpPr>
            <p:cNvPr id="65" name="TextBox 64">
              <a:extLst>
                <a:ext uri="{FF2B5EF4-FFF2-40B4-BE49-F238E27FC236}">
                  <a16:creationId xmlns:a16="http://schemas.microsoft.com/office/drawing/2014/main" id="{B28286E7-A642-EDF1-7EF2-5BD3EF5211EE}"/>
                </a:ext>
              </a:extLst>
            </p:cNvPr>
            <p:cNvSpPr txBox="1"/>
            <p:nvPr/>
          </p:nvSpPr>
          <p:spPr>
            <a:xfrm>
              <a:off x="6209812" y="832101"/>
              <a:ext cx="2926080" cy="223091"/>
            </a:xfrm>
            <a:prstGeom prst="rect">
              <a:avLst/>
            </a:prstGeom>
            <a:noFill/>
          </p:spPr>
          <p:txBody>
            <a:bodyPr wrap="square" rtlCol="0">
              <a:spAutoFit/>
            </a:bodyPr>
            <a:lstStyle/>
            <a:p>
              <a:r>
                <a:rPr lang="en-GB" sz="1333" b="1" dirty="0">
                  <a:solidFill>
                    <a:srgbClr val="1D3278"/>
                  </a:solidFill>
                </a:rPr>
                <a:t>Metrology</a:t>
              </a:r>
            </a:p>
          </p:txBody>
        </p:sp>
        <p:sp>
          <p:nvSpPr>
            <p:cNvPr id="66" name="TextBox 65">
              <a:extLst>
                <a:ext uri="{FF2B5EF4-FFF2-40B4-BE49-F238E27FC236}">
                  <a16:creationId xmlns:a16="http://schemas.microsoft.com/office/drawing/2014/main" id="{BF247442-6317-D296-6A58-E2BB9480C549}"/>
                </a:ext>
              </a:extLst>
            </p:cNvPr>
            <p:cNvSpPr txBox="1"/>
            <p:nvPr/>
          </p:nvSpPr>
          <p:spPr>
            <a:xfrm>
              <a:off x="6209812" y="1001322"/>
              <a:ext cx="2840006" cy="438581"/>
            </a:xfrm>
            <a:prstGeom prst="rect">
              <a:avLst/>
            </a:prstGeom>
            <a:noFill/>
          </p:spPr>
          <p:txBody>
            <a:bodyPr wrap="square" rtlCol="0">
              <a:spAutoFit/>
            </a:bodyPr>
            <a:lstStyle/>
            <a:p>
              <a:r>
                <a:rPr lang="en-GB" sz="1600" dirty="0"/>
                <a:t>Review of underpinning evidence for observation quality</a:t>
              </a:r>
            </a:p>
          </p:txBody>
        </p:sp>
      </p:grpSp>
      <p:grpSp>
        <p:nvGrpSpPr>
          <p:cNvPr id="67" name="Group 66">
            <a:extLst>
              <a:ext uri="{FF2B5EF4-FFF2-40B4-BE49-F238E27FC236}">
                <a16:creationId xmlns:a16="http://schemas.microsoft.com/office/drawing/2014/main" id="{4249087C-BA4F-760A-1BEA-1398152F275E}"/>
              </a:ext>
            </a:extLst>
          </p:cNvPr>
          <p:cNvGrpSpPr/>
          <p:nvPr/>
        </p:nvGrpSpPr>
        <p:grpSpPr>
          <a:xfrm>
            <a:off x="8119575" y="5551297"/>
            <a:ext cx="3901440" cy="810403"/>
            <a:chOff x="6209812" y="832101"/>
            <a:chExt cx="2926080" cy="607802"/>
          </a:xfrm>
        </p:grpSpPr>
        <p:sp>
          <p:nvSpPr>
            <p:cNvPr id="68" name="TextBox 67">
              <a:extLst>
                <a:ext uri="{FF2B5EF4-FFF2-40B4-BE49-F238E27FC236}">
                  <a16:creationId xmlns:a16="http://schemas.microsoft.com/office/drawing/2014/main" id="{A15ABFC1-5913-8696-06C5-A64E4048FDC9}"/>
                </a:ext>
              </a:extLst>
            </p:cNvPr>
            <p:cNvSpPr txBox="1"/>
            <p:nvPr/>
          </p:nvSpPr>
          <p:spPr>
            <a:xfrm>
              <a:off x="6209812" y="832101"/>
              <a:ext cx="2926080" cy="223091"/>
            </a:xfrm>
            <a:prstGeom prst="rect">
              <a:avLst/>
            </a:prstGeom>
            <a:noFill/>
          </p:spPr>
          <p:txBody>
            <a:bodyPr wrap="square" rtlCol="0">
              <a:spAutoFit/>
            </a:bodyPr>
            <a:lstStyle/>
            <a:p>
              <a:r>
                <a:rPr lang="en-GB" sz="1333" b="1" dirty="0">
                  <a:solidFill>
                    <a:srgbClr val="1D3278"/>
                  </a:solidFill>
                </a:rPr>
                <a:t>Product Generation</a:t>
              </a:r>
            </a:p>
          </p:txBody>
        </p:sp>
        <p:sp>
          <p:nvSpPr>
            <p:cNvPr id="69" name="TextBox 68">
              <a:extLst>
                <a:ext uri="{FF2B5EF4-FFF2-40B4-BE49-F238E27FC236}">
                  <a16:creationId xmlns:a16="http://schemas.microsoft.com/office/drawing/2014/main" id="{6E355D70-2CAB-0A18-B072-A34AF18581F7}"/>
                </a:ext>
              </a:extLst>
            </p:cNvPr>
            <p:cNvSpPr txBox="1"/>
            <p:nvPr/>
          </p:nvSpPr>
          <p:spPr>
            <a:xfrm>
              <a:off x="6209812" y="1001322"/>
              <a:ext cx="2926080" cy="438581"/>
            </a:xfrm>
            <a:prstGeom prst="rect">
              <a:avLst/>
            </a:prstGeom>
            <a:noFill/>
          </p:spPr>
          <p:txBody>
            <a:bodyPr wrap="square" rtlCol="0">
              <a:spAutoFit/>
            </a:bodyPr>
            <a:lstStyle/>
            <a:p>
              <a:r>
                <a:rPr lang="en-GB" sz="1600" dirty="0"/>
                <a:t>Review of “fitness for purpose” of product generation </a:t>
              </a:r>
            </a:p>
          </p:txBody>
        </p:sp>
      </p:grpSp>
    </p:spTree>
    <p:extLst>
      <p:ext uri="{BB962C8B-B14F-4D97-AF65-F5344CB8AC3E}">
        <p14:creationId xmlns:p14="http://schemas.microsoft.com/office/powerpoint/2010/main" val="203520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70989C-3A85-EAFE-A42E-042111FFBD5F}"/>
              </a:ext>
            </a:extLst>
          </p:cNvPr>
          <p:cNvSpPr>
            <a:spLocks noGrp="1"/>
          </p:cNvSpPr>
          <p:nvPr>
            <p:ph type="title"/>
          </p:nvPr>
        </p:nvSpPr>
        <p:spPr/>
        <p:txBody>
          <a:bodyPr/>
          <a:lstStyle/>
          <a:p>
            <a:r>
              <a:rPr lang="en-GB" sz="3600" kern="0" dirty="0"/>
              <a:t>Example: Uncertainty Characterisation</a:t>
            </a:r>
            <a:br>
              <a:rPr lang="en-GB" sz="3600" kern="0" dirty="0"/>
            </a:br>
            <a:endParaRPr lang="en-GB" sz="3600" dirty="0"/>
          </a:p>
        </p:txBody>
      </p:sp>
      <p:sp>
        <p:nvSpPr>
          <p:cNvPr id="4" name="Rectangle 3">
            <a:extLst>
              <a:ext uri="{FF2B5EF4-FFF2-40B4-BE49-F238E27FC236}">
                <a16:creationId xmlns:a16="http://schemas.microsoft.com/office/drawing/2014/main" id="{3C750B3E-C7F2-63F7-1F9F-2CBBE02E0016}"/>
              </a:ext>
            </a:extLst>
          </p:cNvPr>
          <p:cNvSpPr/>
          <p:nvPr/>
        </p:nvSpPr>
        <p:spPr bwMode="auto">
          <a:xfrm>
            <a:off x="263352" y="5667610"/>
            <a:ext cx="1800200" cy="8371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ea typeface="ヒラギノ角ゴ Pro W3" pitchFamily="28" charset="-128"/>
            </a:endParaRPr>
          </a:p>
        </p:txBody>
      </p:sp>
      <p:pic>
        <p:nvPicPr>
          <p:cNvPr id="5" name="Picture 4">
            <a:extLst>
              <a:ext uri="{FF2B5EF4-FFF2-40B4-BE49-F238E27FC236}">
                <a16:creationId xmlns:a16="http://schemas.microsoft.com/office/drawing/2014/main" id="{5A760931-FDC6-C10A-9E41-69B387EDF7BB}"/>
              </a:ext>
            </a:extLst>
          </p:cNvPr>
          <p:cNvPicPr>
            <a:picLocks noChangeAspect="1"/>
          </p:cNvPicPr>
          <p:nvPr/>
        </p:nvPicPr>
        <p:blipFill>
          <a:blip r:embed="rId2"/>
          <a:stretch>
            <a:fillRect/>
          </a:stretch>
        </p:blipFill>
        <p:spPr>
          <a:xfrm>
            <a:off x="4634262" y="3933056"/>
            <a:ext cx="7438402" cy="2376264"/>
          </a:xfrm>
          <a:prstGeom prst="rect">
            <a:avLst/>
          </a:prstGeom>
        </p:spPr>
      </p:pic>
      <p:sp>
        <p:nvSpPr>
          <p:cNvPr id="6" name="Rectangle 5">
            <a:extLst>
              <a:ext uri="{FF2B5EF4-FFF2-40B4-BE49-F238E27FC236}">
                <a16:creationId xmlns:a16="http://schemas.microsoft.com/office/drawing/2014/main" id="{9490274C-EF4C-FA2E-DD66-AB5BB6736E63}"/>
              </a:ext>
            </a:extLst>
          </p:cNvPr>
          <p:cNvSpPr/>
          <p:nvPr/>
        </p:nvSpPr>
        <p:spPr bwMode="auto">
          <a:xfrm>
            <a:off x="7708299" y="1370503"/>
            <a:ext cx="4248472" cy="2376264"/>
          </a:xfrm>
          <a:prstGeom prst="rect">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sz="2000" u="sng" dirty="0">
                <a:latin typeface="Arial" pitchFamily="34" charset="0"/>
                <a:ea typeface="ヒラギノ角ゴ Pro W3" pitchFamily="28" charset="-128"/>
              </a:rPr>
              <a:t>Description of Best Practice</a:t>
            </a:r>
          </a:p>
          <a:p>
            <a:pPr marL="0" marR="0" indent="0" algn="l" defTabSz="914400" rtl="0" eaLnBrk="0" fontAlgn="base" latinLnBrk="0" hangingPunct="0">
              <a:lnSpc>
                <a:spcPct val="100000"/>
              </a:lnSpc>
              <a:spcBef>
                <a:spcPct val="0"/>
              </a:spcBef>
              <a:spcAft>
                <a:spcPct val="0"/>
              </a:spcAft>
              <a:buClrTx/>
              <a:buSzTx/>
              <a:buFontTx/>
              <a:buNone/>
              <a:tabLst/>
            </a:pPr>
            <a:endParaRPr lang="en-GB" sz="2000" dirty="0">
              <a:latin typeface="Arial" pitchFamily="34" charset="0"/>
              <a:ea typeface="ヒラギノ角ゴ Pro W3" pitchFamily="28" charset="-128"/>
            </a:endParaRPr>
          </a:p>
          <a:p>
            <a:pPr marL="0" marR="0" indent="0" algn="l" defTabSz="914400" rtl="0" eaLnBrk="0" fontAlgn="base" latinLnBrk="0" hangingPunct="0">
              <a:lnSpc>
                <a:spcPct val="100000"/>
              </a:lnSpc>
              <a:spcBef>
                <a:spcPct val="0"/>
              </a:spcBef>
              <a:spcAft>
                <a:spcPct val="0"/>
              </a:spcAft>
              <a:buClrTx/>
              <a:buSzTx/>
              <a:buFontTx/>
              <a:buNone/>
              <a:tabLst/>
            </a:pPr>
            <a:r>
              <a:rPr lang="en-GB" sz="2000" dirty="0">
                <a:latin typeface="Arial" pitchFamily="34" charset="0"/>
                <a:ea typeface="ヒラギノ角ゴ Pro W3" pitchFamily="28" charset="-128"/>
              </a:rPr>
              <a:t>Earth observation metrology techniques developed within the H2020 FIDUCEO project.</a:t>
            </a:r>
          </a:p>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4" charset="0"/>
              <a:ea typeface="ヒラギノ角ゴ Pro W3" pitchFamily="28" charset="-128"/>
            </a:endParaRPr>
          </a:p>
          <a:p>
            <a:pPr marL="0" marR="0" indent="0" algn="l"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pitchFamily="34" charset="0"/>
                <a:ea typeface="ヒラギノ角ゴ Pro W3" pitchFamily="28" charset="-128"/>
                <a:hlinkClick r:id="rId3"/>
              </a:rPr>
              <a:t>www.fiduceo.eu</a:t>
            </a:r>
            <a:r>
              <a:rPr kumimoji="0" lang="en-GB" sz="2400" b="0" i="0" u="none" strike="noStrike" cap="none" normalizeH="0" baseline="0" dirty="0">
                <a:ln>
                  <a:noFill/>
                </a:ln>
                <a:solidFill>
                  <a:schemeClr val="tx1"/>
                </a:solidFill>
                <a:effectLst/>
                <a:latin typeface="Arial" pitchFamily="34" charset="0"/>
                <a:ea typeface="ヒラギノ角ゴ Pro W3" pitchFamily="28" charset="-128"/>
              </a:rPr>
              <a:t> </a:t>
            </a:r>
          </a:p>
        </p:txBody>
      </p:sp>
      <p:pic>
        <p:nvPicPr>
          <p:cNvPr id="7" name="Picture 6">
            <a:extLst>
              <a:ext uri="{FF2B5EF4-FFF2-40B4-BE49-F238E27FC236}">
                <a16:creationId xmlns:a16="http://schemas.microsoft.com/office/drawing/2014/main" id="{8E290929-FD73-CD2A-6430-34BF11B8203B}"/>
              </a:ext>
            </a:extLst>
          </p:cNvPr>
          <p:cNvPicPr>
            <a:picLocks noChangeAspect="1"/>
          </p:cNvPicPr>
          <p:nvPr/>
        </p:nvPicPr>
        <p:blipFill>
          <a:blip r:embed="rId4"/>
          <a:stretch>
            <a:fillRect/>
          </a:stretch>
        </p:blipFill>
        <p:spPr>
          <a:xfrm>
            <a:off x="1226315" y="1354238"/>
            <a:ext cx="5661773" cy="2376264"/>
          </a:xfrm>
          <a:prstGeom prst="rect">
            <a:avLst/>
          </a:prstGeom>
        </p:spPr>
      </p:pic>
      <p:pic>
        <p:nvPicPr>
          <p:cNvPr id="8" name="Picture 7" descr="FIDUCEO-logo.png">
            <a:extLst>
              <a:ext uri="{FF2B5EF4-FFF2-40B4-BE49-F238E27FC236}">
                <a16:creationId xmlns:a16="http://schemas.microsoft.com/office/drawing/2014/main" id="{8F2EBD8C-620E-14FD-887B-8162C01D5D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40016" y="3342124"/>
            <a:ext cx="1224136" cy="489655"/>
          </a:xfrm>
          <a:prstGeom prst="rect">
            <a:avLst/>
          </a:prstGeom>
        </p:spPr>
      </p:pic>
      <p:sp>
        <p:nvSpPr>
          <p:cNvPr id="9" name="Rectangle 8">
            <a:extLst>
              <a:ext uri="{FF2B5EF4-FFF2-40B4-BE49-F238E27FC236}">
                <a16:creationId xmlns:a16="http://schemas.microsoft.com/office/drawing/2014/main" id="{086D08DA-F3D2-27D2-7F45-B3B015EDBCC2}"/>
              </a:ext>
            </a:extLst>
          </p:cNvPr>
          <p:cNvSpPr/>
          <p:nvPr/>
        </p:nvSpPr>
        <p:spPr bwMode="auto">
          <a:xfrm>
            <a:off x="263352" y="3946526"/>
            <a:ext cx="4248472" cy="2376264"/>
          </a:xfrm>
          <a:prstGeom prst="rect">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sz="2000" u="sng" dirty="0">
                <a:latin typeface="Arial" pitchFamily="34" charset="0"/>
                <a:ea typeface="ヒラギノ角ゴ Pro W3" pitchFamily="28" charset="-128"/>
              </a:rPr>
              <a:t>Grading Criteria</a:t>
            </a:r>
          </a:p>
          <a:p>
            <a:pPr marL="0" marR="0" indent="0" algn="l" defTabSz="914400" rtl="0" eaLnBrk="0" fontAlgn="base" latinLnBrk="0" hangingPunct="0">
              <a:lnSpc>
                <a:spcPct val="100000"/>
              </a:lnSpc>
              <a:spcBef>
                <a:spcPct val="0"/>
              </a:spcBef>
              <a:spcAft>
                <a:spcPct val="0"/>
              </a:spcAft>
              <a:buClrTx/>
              <a:buSzTx/>
              <a:buFontTx/>
              <a:buNone/>
              <a:tabLst/>
            </a:pPr>
            <a:endParaRPr lang="en-GB" sz="2000" dirty="0">
              <a:latin typeface="Arial" pitchFamily="34" charset="0"/>
              <a:ea typeface="ヒラギノ角ゴ Pro W3" pitchFamily="28" charset="-128"/>
            </a:endParaRPr>
          </a:p>
          <a:p>
            <a:pPr marL="0" marR="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pitchFamily="34" charset="0"/>
                <a:ea typeface="ヒラギノ角ゴ Pro W3" pitchFamily="28" charset="-128"/>
              </a:rPr>
              <a:t>Based </a:t>
            </a:r>
            <a:r>
              <a:rPr lang="en-GB" sz="2000" dirty="0">
                <a:latin typeface="Arial" pitchFamily="34" charset="0"/>
                <a:ea typeface="ヒラギノ角ゴ Pro W3" pitchFamily="28" charset="-128"/>
              </a:rPr>
              <a:t>on the extent to which </a:t>
            </a:r>
            <a:r>
              <a:rPr kumimoji="0" lang="en-GB" sz="2000" b="0" i="0" u="none" strike="noStrike" cap="none" normalizeH="0" baseline="0" dirty="0">
                <a:ln>
                  <a:noFill/>
                </a:ln>
                <a:solidFill>
                  <a:schemeClr val="tx1"/>
                </a:solidFill>
                <a:effectLst/>
                <a:latin typeface="Arial" pitchFamily="34" charset="0"/>
                <a:ea typeface="ヒラギノ角ゴ Pro W3" pitchFamily="28" charset="-128"/>
              </a:rPr>
              <a:t> application of the Guide to the Expression of Uncertainty is applied, </a:t>
            </a:r>
            <a:r>
              <a:rPr kumimoji="0" lang="en-GB" sz="2000" b="0" i="0" u="none" strike="noStrike" cap="none" normalizeH="0" baseline="0" dirty="0" err="1">
                <a:ln>
                  <a:noFill/>
                </a:ln>
                <a:solidFill>
                  <a:schemeClr val="tx1"/>
                </a:solidFill>
                <a:effectLst/>
                <a:latin typeface="Arial" pitchFamily="34" charset="0"/>
                <a:ea typeface="ヒラギノ角ゴ Pro W3" pitchFamily="28" charset="-128"/>
              </a:rPr>
              <a:t>wrt</a:t>
            </a:r>
            <a:r>
              <a:rPr kumimoji="0" lang="en-GB" sz="2000" b="0" i="0" u="none" strike="noStrike" cap="none" normalizeH="0" baseline="0" dirty="0">
                <a:ln>
                  <a:noFill/>
                </a:ln>
                <a:solidFill>
                  <a:schemeClr val="tx1"/>
                </a:solidFill>
                <a:effectLst/>
                <a:latin typeface="Arial" pitchFamily="34" charset="0"/>
                <a:ea typeface="ヒラギノ角ゴ Pro W3" pitchFamily="28" charset="-128"/>
              </a:rPr>
              <a:t> </a:t>
            </a:r>
            <a:r>
              <a:rPr kumimoji="0" lang="en-GB" sz="2000" b="0" u="none" strike="noStrike" cap="none" normalizeH="0" baseline="0" dirty="0">
                <a:ln>
                  <a:noFill/>
                </a:ln>
                <a:solidFill>
                  <a:schemeClr val="tx1"/>
                </a:solidFill>
                <a:effectLst/>
                <a:latin typeface="Arial" pitchFamily="34" charset="0"/>
                <a:ea typeface="ヒラギノ角ゴ Pro W3" pitchFamily="28" charset="-128"/>
              </a:rPr>
              <a:t>fitness for purpose </a:t>
            </a:r>
            <a:r>
              <a:rPr kumimoji="0" lang="en-GB" sz="2000" b="0" i="0" u="none" strike="noStrike" cap="none" normalizeH="0" baseline="0" dirty="0">
                <a:ln>
                  <a:noFill/>
                </a:ln>
                <a:solidFill>
                  <a:schemeClr val="tx1"/>
                </a:solidFill>
                <a:effectLst/>
                <a:latin typeface="Arial" pitchFamily="34" charset="0"/>
                <a:ea typeface="ヒラギノ角ゴ Pro W3" pitchFamily="28" charset="-128"/>
              </a:rPr>
              <a:t>in the context of the assessed mission</a:t>
            </a:r>
            <a:endParaRPr kumimoji="0" lang="en-GB" sz="2400" b="0" i="0" u="none" strike="noStrike" cap="none" normalizeH="0" baseline="0" dirty="0">
              <a:ln>
                <a:noFill/>
              </a:ln>
              <a:solidFill>
                <a:schemeClr val="tx1"/>
              </a:solidFill>
              <a:effectLst/>
              <a:latin typeface="Arial" pitchFamily="34" charset="0"/>
              <a:ea typeface="ヒラギノ角ゴ Pro W3" pitchFamily="28" charset="-128"/>
            </a:endParaRPr>
          </a:p>
        </p:txBody>
      </p:sp>
    </p:spTree>
    <p:extLst>
      <p:ext uri="{BB962C8B-B14F-4D97-AF65-F5344CB8AC3E}">
        <p14:creationId xmlns:p14="http://schemas.microsoft.com/office/powerpoint/2010/main" val="225241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269D2C-7AEE-AC20-2D5D-79C153B2592E}"/>
              </a:ext>
            </a:extLst>
          </p:cNvPr>
          <p:cNvSpPr>
            <a:spLocks noGrp="1"/>
          </p:cNvSpPr>
          <p:nvPr>
            <p:ph type="body" idx="1"/>
          </p:nvPr>
        </p:nvSpPr>
        <p:spPr>
          <a:xfrm>
            <a:off x="324233" y="1558533"/>
            <a:ext cx="7362442" cy="4662900"/>
          </a:xfrm>
        </p:spPr>
        <p:txBody>
          <a:bodyPr/>
          <a:lstStyle/>
          <a:p>
            <a:r>
              <a:rPr lang="en-GB" sz="2000" kern="0" dirty="0">
                <a:solidFill>
                  <a:schemeClr val="tx1"/>
                </a:solidFill>
                <a:ea typeface="ＭＳ Ｐゴシック"/>
              </a:rPr>
              <a:t>This framework is something data producers can refer to as they define products and evidence themselves.</a:t>
            </a:r>
          </a:p>
          <a:p>
            <a:endParaRPr lang="en-GB" sz="1400" kern="0" dirty="0">
              <a:solidFill>
                <a:schemeClr val="tx1"/>
              </a:solidFill>
              <a:ea typeface="ＭＳ Ｐゴシック"/>
            </a:endParaRPr>
          </a:p>
          <a:p>
            <a:r>
              <a:rPr lang="en-GB" sz="2000" kern="0" dirty="0">
                <a:solidFill>
                  <a:schemeClr val="tx1"/>
                </a:solidFill>
                <a:ea typeface="ＭＳ Ｐゴシック"/>
              </a:rPr>
              <a:t>Common framework between ESA and NASA simplifies process for vendors, and makes results more comparable</a:t>
            </a:r>
          </a:p>
          <a:p>
            <a:endParaRPr lang="en-GB" sz="2000" kern="0" dirty="0">
              <a:solidFill>
                <a:schemeClr val="tx1"/>
              </a:solidFill>
              <a:ea typeface="ＭＳ Ｐゴシック"/>
            </a:endParaRPr>
          </a:p>
          <a:p>
            <a:r>
              <a:rPr lang="en-GB" sz="2000" kern="0" dirty="0">
                <a:solidFill>
                  <a:schemeClr val="tx1"/>
                </a:solidFill>
                <a:ea typeface="ＭＳ Ｐゴシック"/>
              </a:rPr>
              <a:t>Assessment process is an interactive activity between assessors and missions</a:t>
            </a:r>
            <a:endParaRPr lang="en-GB" sz="2000" dirty="0">
              <a:solidFill>
                <a:schemeClr val="tx1"/>
              </a:solidFill>
            </a:endParaRPr>
          </a:p>
        </p:txBody>
      </p:sp>
      <p:sp>
        <p:nvSpPr>
          <p:cNvPr id="3" name="Title 2">
            <a:extLst>
              <a:ext uri="{FF2B5EF4-FFF2-40B4-BE49-F238E27FC236}">
                <a16:creationId xmlns:a16="http://schemas.microsoft.com/office/drawing/2014/main" id="{0265BB30-05F2-E74D-C1CD-7CF3F3130424}"/>
              </a:ext>
            </a:extLst>
          </p:cNvPr>
          <p:cNvSpPr>
            <a:spLocks noGrp="1"/>
          </p:cNvSpPr>
          <p:nvPr>
            <p:ph type="title"/>
          </p:nvPr>
        </p:nvSpPr>
        <p:spPr/>
        <p:txBody>
          <a:bodyPr/>
          <a:lstStyle/>
          <a:p>
            <a:r>
              <a:rPr lang="en-GB" dirty="0"/>
              <a:t>Approach to Assessments</a:t>
            </a:r>
          </a:p>
        </p:txBody>
      </p:sp>
      <p:pic>
        <p:nvPicPr>
          <p:cNvPr id="6" name="Picture 5" descr="Diagram, table&#10;&#10;Description automatically generated">
            <a:extLst>
              <a:ext uri="{FF2B5EF4-FFF2-40B4-BE49-F238E27FC236}">
                <a16:creationId xmlns:a16="http://schemas.microsoft.com/office/drawing/2014/main" id="{C884DC97-D5D7-AA27-9FCF-48579571AE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7783" y="2199627"/>
            <a:ext cx="4419984" cy="2829261"/>
          </a:xfrm>
          <a:prstGeom prst="rect">
            <a:avLst/>
          </a:prstGeom>
        </p:spPr>
      </p:pic>
    </p:spTree>
    <p:extLst>
      <p:ext uri="{BB962C8B-B14F-4D97-AF65-F5344CB8AC3E}">
        <p14:creationId xmlns:p14="http://schemas.microsoft.com/office/powerpoint/2010/main" val="879373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268AF1-952D-D7B9-7468-80CEE1BD8644}"/>
              </a:ext>
            </a:extLst>
          </p:cNvPr>
          <p:cNvSpPr>
            <a:spLocks noGrp="1"/>
          </p:cNvSpPr>
          <p:nvPr>
            <p:ph type="title"/>
          </p:nvPr>
        </p:nvSpPr>
        <p:spPr/>
        <p:txBody>
          <a:bodyPr/>
          <a:lstStyle/>
          <a:p>
            <a:r>
              <a:rPr lang="en-GB" dirty="0"/>
              <a:t>Calibration Assessment </a:t>
            </a:r>
          </a:p>
        </p:txBody>
      </p:sp>
      <p:sp>
        <p:nvSpPr>
          <p:cNvPr id="4" name="Content Placeholder 5">
            <a:extLst>
              <a:ext uri="{FF2B5EF4-FFF2-40B4-BE49-F238E27FC236}">
                <a16:creationId xmlns:a16="http://schemas.microsoft.com/office/drawing/2014/main" id="{BD193EA6-0F75-251C-7467-57181E78142A}"/>
              </a:ext>
            </a:extLst>
          </p:cNvPr>
          <p:cNvSpPr txBox="1">
            <a:spLocks/>
          </p:cNvSpPr>
          <p:nvPr/>
        </p:nvSpPr>
        <p:spPr>
          <a:xfrm>
            <a:off x="371475" y="1825626"/>
            <a:ext cx="3510977" cy="25034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115000"/>
              </a:lnSpc>
              <a:spcBef>
                <a:spcPts val="1000"/>
              </a:spcBef>
              <a:spcAft>
                <a:spcPts val="0"/>
              </a:spcAft>
              <a:buClr>
                <a:schemeClr val="dk1"/>
              </a:buClr>
              <a:buSzPts val="2800"/>
              <a:buFont typeface="Montserrat"/>
              <a:buChar char="❖"/>
              <a:defRPr sz="2800" b="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b="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9pPr>
          </a:lstStyle>
          <a:p>
            <a:r>
              <a:rPr lang="en-GB" sz="2000" dirty="0"/>
              <a:t>MM underpinned by available best practice</a:t>
            </a:r>
          </a:p>
          <a:p>
            <a:r>
              <a:rPr lang="en-GB" sz="2000" dirty="0"/>
              <a:t>Assessing compliance at times requires assessor expert judgement</a:t>
            </a:r>
          </a:p>
        </p:txBody>
      </p:sp>
      <p:sp>
        <p:nvSpPr>
          <p:cNvPr id="5" name="Rectangle 4">
            <a:extLst>
              <a:ext uri="{FF2B5EF4-FFF2-40B4-BE49-F238E27FC236}">
                <a16:creationId xmlns:a16="http://schemas.microsoft.com/office/drawing/2014/main" id="{974FAE47-32D8-50BF-526B-7E4188C4639C}"/>
              </a:ext>
            </a:extLst>
          </p:cNvPr>
          <p:cNvSpPr/>
          <p:nvPr/>
        </p:nvSpPr>
        <p:spPr>
          <a:xfrm>
            <a:off x="476406" y="4433823"/>
            <a:ext cx="3406046" cy="1531952"/>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GB" b="1" dirty="0"/>
              <a:t>Recommendation</a:t>
            </a:r>
          </a:p>
          <a:p>
            <a:pPr algn="ctr"/>
            <a:r>
              <a:rPr lang="en-GB" dirty="0"/>
              <a:t>Where missing, develop best practice material that is objectively testable</a:t>
            </a:r>
          </a:p>
        </p:txBody>
      </p:sp>
      <p:pic>
        <p:nvPicPr>
          <p:cNvPr id="6" name="Picture 5" descr="Table&#10;&#10;Description automatically generated">
            <a:extLst>
              <a:ext uri="{FF2B5EF4-FFF2-40B4-BE49-F238E27FC236}">
                <a16:creationId xmlns:a16="http://schemas.microsoft.com/office/drawing/2014/main" id="{02E3CC49-DD7C-BB39-B10B-E22146CB80B4}"/>
              </a:ext>
            </a:extLst>
          </p:cNvPr>
          <p:cNvPicPr>
            <a:picLocks noChangeAspect="1"/>
          </p:cNvPicPr>
          <p:nvPr/>
        </p:nvPicPr>
        <p:blipFill>
          <a:blip r:embed="rId2"/>
          <a:stretch>
            <a:fillRect/>
          </a:stretch>
        </p:blipFill>
        <p:spPr>
          <a:xfrm>
            <a:off x="4244462" y="1525934"/>
            <a:ext cx="7454316" cy="418768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1EC12D8F-8B4F-88EE-FF6D-CA58F0BC335D}"/>
              </a:ext>
            </a:extLst>
          </p:cNvPr>
          <p:cNvSpPr txBox="1"/>
          <p:nvPr/>
        </p:nvSpPr>
        <p:spPr>
          <a:xfrm>
            <a:off x="9893508" y="5981076"/>
            <a:ext cx="1978702" cy="369332"/>
          </a:xfrm>
          <a:prstGeom prst="rect">
            <a:avLst/>
          </a:prstGeom>
          <a:noFill/>
        </p:spPr>
        <p:txBody>
          <a:bodyPr wrap="square" rtlCol="0">
            <a:spAutoFit/>
          </a:bodyPr>
          <a:lstStyle/>
          <a:p>
            <a:r>
              <a:rPr lang="en-GB" dirty="0" err="1"/>
              <a:t>Tansock</a:t>
            </a:r>
            <a:r>
              <a:rPr lang="en-GB" dirty="0"/>
              <a:t>, ARD21</a:t>
            </a:r>
          </a:p>
        </p:txBody>
      </p:sp>
      <p:sp>
        <p:nvSpPr>
          <p:cNvPr id="2" name="TextBox 1">
            <a:extLst>
              <a:ext uri="{FF2B5EF4-FFF2-40B4-BE49-F238E27FC236}">
                <a16:creationId xmlns:a16="http://schemas.microsoft.com/office/drawing/2014/main" id="{C8674B8A-9F40-82D1-BEFB-80FF3BF06C98}"/>
              </a:ext>
            </a:extLst>
          </p:cNvPr>
          <p:cNvSpPr txBox="1"/>
          <p:nvPr/>
        </p:nvSpPr>
        <p:spPr>
          <a:xfrm>
            <a:off x="3111190" y="6070484"/>
            <a:ext cx="6668430" cy="400110"/>
          </a:xfrm>
          <a:prstGeom prst="rect">
            <a:avLst/>
          </a:prstGeom>
          <a:noFill/>
        </p:spPr>
        <p:txBody>
          <a:bodyPr wrap="square" rtlCol="0">
            <a:spAutoFit/>
          </a:bodyPr>
          <a:lstStyle/>
          <a:p>
            <a:r>
              <a:rPr lang="en-GB" sz="2000" b="1" dirty="0">
                <a:solidFill>
                  <a:srgbClr val="FF0000"/>
                </a:solidFill>
              </a:rPr>
              <a:t>CEOS-PVP (Product Validation Platform)-   a new aid</a:t>
            </a:r>
          </a:p>
        </p:txBody>
      </p:sp>
    </p:spTree>
    <p:extLst>
      <p:ext uri="{BB962C8B-B14F-4D97-AF65-F5344CB8AC3E}">
        <p14:creationId xmlns:p14="http://schemas.microsoft.com/office/powerpoint/2010/main" val="1881971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7933EB-E5C3-89F5-DD4E-968E60FA80A0}"/>
              </a:ext>
            </a:extLst>
          </p:cNvPr>
          <p:cNvSpPr>
            <a:spLocks noGrp="1"/>
          </p:cNvSpPr>
          <p:nvPr>
            <p:ph type="title"/>
          </p:nvPr>
        </p:nvSpPr>
        <p:spPr/>
        <p:txBody>
          <a:bodyPr/>
          <a:lstStyle/>
          <a:p>
            <a:r>
              <a:rPr lang="en-IT" sz="4000" dirty="0"/>
              <a:t>CEOS WGCV and WGISS Context</a:t>
            </a:r>
            <a:br>
              <a:rPr lang="en-IT" sz="4000" dirty="0"/>
            </a:br>
            <a:endParaRPr lang="en-GB" sz="4000" dirty="0"/>
          </a:p>
        </p:txBody>
      </p:sp>
      <p:grpSp>
        <p:nvGrpSpPr>
          <p:cNvPr id="4" name="Group 3">
            <a:extLst>
              <a:ext uri="{FF2B5EF4-FFF2-40B4-BE49-F238E27FC236}">
                <a16:creationId xmlns:a16="http://schemas.microsoft.com/office/drawing/2014/main" id="{C201ED9B-1FF3-236C-D354-693B2A5BDC86}"/>
              </a:ext>
            </a:extLst>
          </p:cNvPr>
          <p:cNvGrpSpPr/>
          <p:nvPr/>
        </p:nvGrpSpPr>
        <p:grpSpPr>
          <a:xfrm>
            <a:off x="692541" y="866895"/>
            <a:ext cx="7359774" cy="617902"/>
            <a:chOff x="931594" y="760288"/>
            <a:chExt cx="7983922" cy="689919"/>
          </a:xfrm>
        </p:grpSpPr>
        <p:sp>
          <p:nvSpPr>
            <p:cNvPr id="5" name="Rounded Rectangle 4">
              <a:extLst>
                <a:ext uri="{FF2B5EF4-FFF2-40B4-BE49-F238E27FC236}">
                  <a16:creationId xmlns:a16="http://schemas.microsoft.com/office/drawing/2014/main" id="{AC060ACA-D43C-C604-D3A3-B3046AC7CBD1}"/>
                </a:ext>
              </a:extLst>
            </p:cNvPr>
            <p:cNvSpPr/>
            <p:nvPr/>
          </p:nvSpPr>
          <p:spPr>
            <a:xfrm>
              <a:off x="4695843" y="781623"/>
              <a:ext cx="4192436" cy="667916"/>
            </a:xfrm>
            <a:prstGeom prst="roundRect">
              <a:avLst/>
            </a:prstGeom>
            <a:solidFill>
              <a:schemeClr val="bg1"/>
            </a:solidFill>
            <a:ln>
              <a:solidFill>
                <a:srgbClr val="0B3D9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a:extLst>
                <a:ext uri="{FF2B5EF4-FFF2-40B4-BE49-F238E27FC236}">
                  <a16:creationId xmlns:a16="http://schemas.microsoft.com/office/drawing/2014/main" id="{7F658ECE-4C03-BBB0-D77C-19A6A00526EE}"/>
                </a:ext>
              </a:extLst>
            </p:cNvPr>
            <p:cNvSpPr/>
            <p:nvPr/>
          </p:nvSpPr>
          <p:spPr>
            <a:xfrm>
              <a:off x="1162268" y="760288"/>
              <a:ext cx="2862668" cy="689919"/>
            </a:xfrm>
            <a:prstGeom prst="roundRect">
              <a:avLst/>
            </a:prstGeom>
            <a:solidFill>
              <a:schemeClr val="bg1"/>
            </a:solidFill>
            <a:ln>
              <a:solidFill>
                <a:srgbClr val="6F912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3BC8103D-A039-98C7-67D9-35DB4560D552}"/>
                </a:ext>
              </a:extLst>
            </p:cNvPr>
            <p:cNvPicPr/>
            <p:nvPr/>
          </p:nvPicPr>
          <p:blipFill rotWithShape="1">
            <a:blip r:embed="rId2" cstate="email">
              <a:extLst>
                <a:ext uri="{28A0092B-C50C-407E-A947-70E740481C1C}">
                  <a14:useLocalDpi xmlns:a14="http://schemas.microsoft.com/office/drawing/2010/main" val="0"/>
                </a:ext>
              </a:extLst>
            </a:blip>
            <a:srcRect l="15764" t="23801" r="15350" b="24658"/>
            <a:stretch/>
          </p:blipFill>
          <p:spPr bwMode="auto">
            <a:xfrm>
              <a:off x="2719058" y="787772"/>
              <a:ext cx="1305878" cy="613410"/>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90F8169F-DCFA-1983-5D2E-76226ACDEC00}"/>
                </a:ext>
              </a:extLst>
            </p:cNvPr>
            <p:cNvPicPr/>
            <p:nvPr/>
          </p:nvPicPr>
          <p:blipFill rotWithShape="1">
            <a:blip r:embed="rId3" cstate="email">
              <a:extLst>
                <a:ext uri="{28A0092B-C50C-407E-A947-70E740481C1C}">
                  <a14:useLocalDpi xmlns:a14="http://schemas.microsoft.com/office/drawing/2010/main" val="0"/>
                </a:ext>
              </a:extLst>
            </a:blip>
            <a:srcRect l="25392" t="8918" r="25388" b="8132"/>
            <a:stretch/>
          </p:blipFill>
          <p:spPr bwMode="auto">
            <a:xfrm>
              <a:off x="4812224" y="807704"/>
              <a:ext cx="773568" cy="623771"/>
            </a:xfrm>
            <a:prstGeom prst="rect">
              <a:avLst/>
            </a:prstGeom>
            <a:noFill/>
            <a:ln>
              <a:no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EA549225-806C-ECE8-7046-32C36175E643}"/>
                </a:ext>
              </a:extLst>
            </p:cNvPr>
            <p:cNvSpPr/>
            <p:nvPr/>
          </p:nvSpPr>
          <p:spPr>
            <a:xfrm>
              <a:off x="5543515" y="825087"/>
              <a:ext cx="3372001" cy="584775"/>
            </a:xfrm>
            <a:prstGeom prst="rect">
              <a:avLst/>
            </a:prstGeom>
          </p:spPr>
          <p:txBody>
            <a:bodyPr wrap="square">
              <a:spAutoFit/>
            </a:bodyPr>
            <a:lstStyle/>
            <a:p>
              <a:r>
                <a:rPr lang="en-GB" sz="1400" b="1" i="1" dirty="0">
                  <a:solidFill>
                    <a:srgbClr val="0B3D91"/>
                  </a:solidFill>
                  <a:latin typeface="Arial" panose="020B0604020202020204" pitchFamily="34" charset="0"/>
                  <a:cs typeface="Arial" panose="020B0604020202020204" pitchFamily="34" charset="0"/>
                </a:rPr>
                <a:t>NASA Commercial Smallsat Data Acquisition (CSDA) Program</a:t>
              </a:r>
            </a:p>
          </p:txBody>
        </p:sp>
        <p:sp>
          <p:nvSpPr>
            <p:cNvPr id="10" name="Rectangle 9">
              <a:extLst>
                <a:ext uri="{FF2B5EF4-FFF2-40B4-BE49-F238E27FC236}">
                  <a16:creationId xmlns:a16="http://schemas.microsoft.com/office/drawing/2014/main" id="{C4F5EC10-2112-1EDA-E9FD-5B9B10A5AF21}"/>
                </a:ext>
              </a:extLst>
            </p:cNvPr>
            <p:cNvSpPr/>
            <p:nvPr/>
          </p:nvSpPr>
          <p:spPr>
            <a:xfrm>
              <a:off x="931594" y="909468"/>
              <a:ext cx="1830875" cy="338554"/>
            </a:xfrm>
            <a:prstGeom prst="rect">
              <a:avLst/>
            </a:prstGeom>
          </p:spPr>
          <p:txBody>
            <a:bodyPr wrap="square">
              <a:spAutoFit/>
            </a:bodyPr>
            <a:lstStyle/>
            <a:p>
              <a:pPr algn="r"/>
              <a:r>
                <a:rPr lang="en-GB" sz="1600" b="1" i="1" dirty="0">
                  <a:solidFill>
                    <a:srgbClr val="5B7723"/>
                  </a:solidFill>
                  <a:latin typeface="Arial" panose="020B0604020202020204" pitchFamily="34" charset="0"/>
                  <a:cs typeface="Arial" panose="020B0604020202020204" pitchFamily="34" charset="0"/>
                </a:rPr>
                <a:t>ESA Earthnet</a:t>
              </a:r>
            </a:p>
          </p:txBody>
        </p:sp>
        <p:sp>
          <p:nvSpPr>
            <p:cNvPr id="11" name="Left-Right Arrow 3">
              <a:extLst>
                <a:ext uri="{FF2B5EF4-FFF2-40B4-BE49-F238E27FC236}">
                  <a16:creationId xmlns:a16="http://schemas.microsoft.com/office/drawing/2014/main" id="{507D2E0B-DD43-F8A6-FB98-588AC7FCBB01}"/>
                </a:ext>
              </a:extLst>
            </p:cNvPr>
            <p:cNvSpPr/>
            <p:nvPr/>
          </p:nvSpPr>
          <p:spPr>
            <a:xfrm>
              <a:off x="4156245" y="998080"/>
              <a:ext cx="481407" cy="212998"/>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2" name="Picture 11" descr="Diagram, table&#10;&#10;Description automatically generated">
            <a:extLst>
              <a:ext uri="{FF2B5EF4-FFF2-40B4-BE49-F238E27FC236}">
                <a16:creationId xmlns:a16="http://schemas.microsoft.com/office/drawing/2014/main" id="{BFCD1A8A-76A9-CB2D-1EBE-40F31060B269}"/>
              </a:ext>
            </a:extLst>
          </p:cNvPr>
          <p:cNvPicPr>
            <a:picLocks noChangeAspect="1"/>
          </p:cNvPicPr>
          <p:nvPr/>
        </p:nvPicPr>
        <p:blipFill>
          <a:blip r:embed="rId4"/>
          <a:stretch>
            <a:fillRect/>
          </a:stretch>
        </p:blipFill>
        <p:spPr>
          <a:xfrm>
            <a:off x="7169206" y="1647273"/>
            <a:ext cx="4670403" cy="2893688"/>
          </a:xfrm>
          <a:prstGeom prst="rect">
            <a:avLst/>
          </a:prstGeom>
          <a:ln w="12700">
            <a:solidFill>
              <a:schemeClr val="tx1"/>
            </a:solidFill>
          </a:ln>
        </p:spPr>
      </p:pic>
      <p:pic>
        <p:nvPicPr>
          <p:cNvPr id="13" name="Picture 12" descr="A picture containing text&#10;&#10;Description automatically generated">
            <a:extLst>
              <a:ext uri="{FF2B5EF4-FFF2-40B4-BE49-F238E27FC236}">
                <a16:creationId xmlns:a16="http://schemas.microsoft.com/office/drawing/2014/main" id="{FDCA1C42-332E-1ABE-D119-FCBEBB005FAC}"/>
              </a:ext>
            </a:extLst>
          </p:cNvPr>
          <p:cNvPicPr>
            <a:picLocks noChangeAspect="1"/>
          </p:cNvPicPr>
          <p:nvPr/>
        </p:nvPicPr>
        <p:blipFill>
          <a:blip r:embed="rId5"/>
          <a:stretch>
            <a:fillRect/>
          </a:stretch>
        </p:blipFill>
        <p:spPr>
          <a:xfrm>
            <a:off x="593326" y="3440457"/>
            <a:ext cx="6504056" cy="2690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Bent Arrow 13">
            <a:extLst>
              <a:ext uri="{FF2B5EF4-FFF2-40B4-BE49-F238E27FC236}">
                <a16:creationId xmlns:a16="http://schemas.microsoft.com/office/drawing/2014/main" id="{92333A89-AC3C-F236-C8D6-A8DBE1E05504}"/>
              </a:ext>
            </a:extLst>
          </p:cNvPr>
          <p:cNvSpPr/>
          <p:nvPr/>
        </p:nvSpPr>
        <p:spPr>
          <a:xfrm rot="5400000">
            <a:off x="8525221" y="682225"/>
            <a:ext cx="598194" cy="1355690"/>
          </a:xfrm>
          <a:prstGeom prst="bentArrow">
            <a:avLst>
              <a:gd name="adj1" fmla="val 26734"/>
              <a:gd name="adj2" fmla="val 25000"/>
              <a:gd name="adj3" fmla="val 25000"/>
              <a:gd name="adj4" fmla="val 4375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solidFill>
                <a:schemeClr val="tx1"/>
              </a:solidFill>
            </a:endParaRPr>
          </a:p>
        </p:txBody>
      </p:sp>
      <p:sp>
        <p:nvSpPr>
          <p:cNvPr id="15" name="Bent Arrow 14">
            <a:extLst>
              <a:ext uri="{FF2B5EF4-FFF2-40B4-BE49-F238E27FC236}">
                <a16:creationId xmlns:a16="http://schemas.microsoft.com/office/drawing/2014/main" id="{25C4B923-D1D5-2CC8-CF96-9D5EB58A5B06}"/>
              </a:ext>
            </a:extLst>
          </p:cNvPr>
          <p:cNvSpPr/>
          <p:nvPr/>
        </p:nvSpPr>
        <p:spPr>
          <a:xfrm rot="10800000">
            <a:off x="7169206" y="4270993"/>
            <a:ext cx="2371555" cy="705992"/>
          </a:xfrm>
          <a:prstGeom prst="ben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solidFill>
                <a:schemeClr val="tx1"/>
              </a:solidFill>
            </a:endParaRPr>
          </a:p>
        </p:txBody>
      </p:sp>
      <p:sp>
        <p:nvSpPr>
          <p:cNvPr id="16" name="TextBox 15">
            <a:extLst>
              <a:ext uri="{FF2B5EF4-FFF2-40B4-BE49-F238E27FC236}">
                <a16:creationId xmlns:a16="http://schemas.microsoft.com/office/drawing/2014/main" id="{C9AE26B5-DAFB-6C19-16E5-B11FBA633659}"/>
              </a:ext>
            </a:extLst>
          </p:cNvPr>
          <p:cNvSpPr txBox="1"/>
          <p:nvPr/>
        </p:nvSpPr>
        <p:spPr>
          <a:xfrm>
            <a:off x="502541" y="1675253"/>
            <a:ext cx="6537875" cy="954107"/>
          </a:xfrm>
          <a:prstGeom prst="rect">
            <a:avLst/>
          </a:prstGeom>
          <a:noFill/>
        </p:spPr>
        <p:txBody>
          <a:bodyPr wrap="square" rtlCol="0">
            <a:spAutoFit/>
          </a:bodyPr>
          <a:lstStyle/>
          <a:p>
            <a:pPr algn="just"/>
            <a:r>
              <a:rPr lang="en-GB" sz="1400" dirty="0">
                <a:effectLst/>
                <a:latin typeface="Arial" panose="020B0604020202020204" pitchFamily="34" charset="0"/>
                <a:cs typeface="Arial" panose="020B0604020202020204" pitchFamily="34" charset="0"/>
              </a:rPr>
              <a:t>NASA and ESA are working toward a comprehensive ESA-NASA Evaluation Framework. EDAP is intended to perform quality assessment for various EO missions in the QA4EO, </a:t>
            </a:r>
            <a:r>
              <a:rPr lang="en-GB" sz="1400" dirty="0" err="1">
                <a:effectLst/>
                <a:latin typeface="Arial" panose="020B0604020202020204" pitchFamily="34" charset="0"/>
                <a:cs typeface="Arial" panose="020B0604020202020204" pitchFamily="34" charset="0"/>
              </a:rPr>
              <a:t>Earthnet</a:t>
            </a:r>
            <a:r>
              <a:rPr lang="en-GB" sz="1400" dirty="0">
                <a:effectLst/>
                <a:latin typeface="Arial" panose="020B0604020202020204" pitchFamily="34" charset="0"/>
                <a:cs typeface="Arial" panose="020B0604020202020204" pitchFamily="34" charset="0"/>
              </a:rPr>
              <a:t> and New Space context.</a:t>
            </a:r>
          </a:p>
          <a:p>
            <a:pPr algn="just"/>
            <a:r>
              <a:rPr lang="en-GB" sz="1400" dirty="0">
                <a:effectLst/>
                <a:latin typeface="Arial" panose="020B0604020202020204" pitchFamily="34" charset="0"/>
                <a:cs typeface="Arial" panose="020B0604020202020204" pitchFamily="34" charset="0"/>
              </a:rPr>
              <a:t>EDAP approach aims to define a mission quality Cal/Val Maturity Matrix</a:t>
            </a:r>
          </a:p>
        </p:txBody>
      </p:sp>
      <p:sp>
        <p:nvSpPr>
          <p:cNvPr id="17" name="TextBox 16">
            <a:extLst>
              <a:ext uri="{FF2B5EF4-FFF2-40B4-BE49-F238E27FC236}">
                <a16:creationId xmlns:a16="http://schemas.microsoft.com/office/drawing/2014/main" id="{E72520F3-498E-ADDD-D390-1D263FA8C0BE}"/>
              </a:ext>
            </a:extLst>
          </p:cNvPr>
          <p:cNvSpPr txBox="1"/>
          <p:nvPr/>
        </p:nvSpPr>
        <p:spPr>
          <a:xfrm>
            <a:off x="7255813" y="4968592"/>
            <a:ext cx="4342050" cy="1405812"/>
          </a:xfrm>
          <a:prstGeom prst="rect">
            <a:avLst/>
          </a:prstGeom>
          <a:noFill/>
        </p:spPr>
        <p:txBody>
          <a:bodyPr wrap="square" rtlCol="0">
            <a:spAutoFit/>
          </a:bodyPr>
          <a:lstStyle/>
          <a:p>
            <a:pPr algn="just"/>
            <a:r>
              <a:rPr lang="en-GB" sz="1400" dirty="0">
                <a:effectLst/>
                <a:latin typeface="Arial" panose="020B0604020202020204" pitchFamily="34" charset="0"/>
                <a:cs typeface="Arial" panose="020B0604020202020204" pitchFamily="34" charset="0"/>
              </a:rPr>
              <a:t>EDAP Cal/Val Maturity Matrix provides input for quality aspects to the CEOS WGISS Data Management &amp; Stewardship Maturity Matrix </a:t>
            </a:r>
            <a:r>
              <a:rPr lang="en-GB" sz="1400" dirty="0">
                <a:effectLst/>
                <a:latin typeface="Arial" panose="020B0604020202020204" pitchFamily="34" charset="0"/>
                <a:ea typeface="Times New Roman" panose="02020603050405020304" pitchFamily="18" charset="0"/>
                <a:cs typeface="Arial" panose="020B0604020202020204" pitchFamily="34" charset="0"/>
              </a:rPr>
              <a:t>that includes information on all aspects of the data records, including discoverability, accessibility, usability, preservation and curation</a:t>
            </a:r>
            <a:endParaRPr lang="en-GB" sz="1400" dirty="0">
              <a:effectLst/>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0953829F-99AE-65E8-BABE-D0975FA26EB8}"/>
              </a:ext>
            </a:extLst>
          </p:cNvPr>
          <p:cNvSpPr txBox="1"/>
          <p:nvPr/>
        </p:nvSpPr>
        <p:spPr>
          <a:xfrm>
            <a:off x="9160503" y="4117104"/>
            <a:ext cx="2679106" cy="307777"/>
          </a:xfrm>
          <a:prstGeom prst="rect">
            <a:avLst/>
          </a:prstGeom>
          <a:solidFill>
            <a:schemeClr val="bg1"/>
          </a:solidFill>
          <a:ln>
            <a:solidFill>
              <a:schemeClr val="tx1"/>
            </a:solidFill>
          </a:ln>
        </p:spPr>
        <p:txBody>
          <a:bodyPr wrap="square" rtlCol="0">
            <a:spAutoFit/>
          </a:bodyPr>
          <a:lstStyle/>
          <a:p>
            <a:r>
              <a:rPr lang="en-IT" sz="1400" dirty="0">
                <a:latin typeface="Arial" panose="020B0604020202020204" pitchFamily="34" charset="0"/>
                <a:cs typeface="Arial" panose="020B0604020202020204" pitchFamily="34" charset="0"/>
              </a:rPr>
              <a:t>EDAP Cal/Val Maturity Matrix</a:t>
            </a:r>
          </a:p>
        </p:txBody>
      </p:sp>
      <p:sp>
        <p:nvSpPr>
          <p:cNvPr id="19" name="TextBox 18">
            <a:extLst>
              <a:ext uri="{FF2B5EF4-FFF2-40B4-BE49-F238E27FC236}">
                <a16:creationId xmlns:a16="http://schemas.microsoft.com/office/drawing/2014/main" id="{CEF46FA0-3303-9DE8-7C02-8A5C87753EF0}"/>
              </a:ext>
            </a:extLst>
          </p:cNvPr>
          <p:cNvSpPr txBox="1"/>
          <p:nvPr/>
        </p:nvSpPr>
        <p:spPr>
          <a:xfrm>
            <a:off x="559507" y="2904704"/>
            <a:ext cx="6537875" cy="492443"/>
          </a:xfrm>
          <a:prstGeom prst="rect">
            <a:avLst/>
          </a:prstGeom>
          <a:solidFill>
            <a:schemeClr val="bg1"/>
          </a:solidFill>
          <a:ln>
            <a:solidFill>
              <a:schemeClr val="tx1"/>
            </a:solidFill>
          </a:ln>
        </p:spPr>
        <p:txBody>
          <a:bodyPr wrap="square" rtlCol="0">
            <a:spAutoFit/>
          </a:bodyPr>
          <a:lstStyle/>
          <a:p>
            <a:r>
              <a:rPr lang="en-IT" sz="1600" dirty="0">
                <a:latin typeface="Arial" panose="020B0604020202020204" pitchFamily="34" charset="0"/>
                <a:cs typeface="Arial" panose="020B0604020202020204" pitchFamily="34" charset="0"/>
              </a:rPr>
              <a:t>CEOS WGISS Data Management &amp; Stewardship Maturity Matrix</a:t>
            </a:r>
          </a:p>
          <a:p>
            <a:r>
              <a:rPr lang="en-GB" sz="1000" dirty="0"/>
              <a:t>Reference: </a:t>
            </a:r>
            <a:r>
              <a:rPr lang="en-GB" sz="1000" dirty="0">
                <a:hlinkClick r:id="rId6"/>
              </a:rPr>
              <a:t>WGISS DMSMM</a:t>
            </a:r>
            <a:endParaRPr lang="en-GB" sz="1000" dirty="0"/>
          </a:p>
        </p:txBody>
      </p:sp>
    </p:spTree>
    <p:extLst>
      <p:ext uri="{BB962C8B-B14F-4D97-AF65-F5344CB8AC3E}">
        <p14:creationId xmlns:p14="http://schemas.microsoft.com/office/powerpoint/2010/main" val="3232113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68F6F4-7F95-98D3-DD6D-C9A461852867}"/>
              </a:ext>
            </a:extLst>
          </p:cNvPr>
          <p:cNvSpPr>
            <a:spLocks noGrp="1"/>
          </p:cNvSpPr>
          <p:nvPr>
            <p:ph type="body" idx="1"/>
          </p:nvPr>
        </p:nvSpPr>
        <p:spPr>
          <a:xfrm>
            <a:off x="270241" y="1097550"/>
            <a:ext cx="4770110" cy="4662900"/>
          </a:xfrm>
        </p:spPr>
        <p:txBody>
          <a:bodyPr/>
          <a:lstStyle/>
          <a:p>
            <a:pPr algn="l">
              <a:buFont typeface="Arial" panose="020B0604020202020204" pitchFamily="34" charset="0"/>
              <a:buChar char="•"/>
            </a:pPr>
            <a:r>
              <a:rPr lang="en-US" b="0" i="0" dirty="0">
                <a:solidFill>
                  <a:srgbClr val="000000"/>
                </a:solidFill>
                <a:effectLst/>
                <a:latin typeface="ESA"/>
              </a:rPr>
              <a:t>Product name</a:t>
            </a:r>
          </a:p>
          <a:p>
            <a:pPr algn="l">
              <a:buFont typeface="Arial" panose="020B0604020202020204" pitchFamily="34" charset="0"/>
              <a:buChar char="•"/>
            </a:pPr>
            <a:r>
              <a:rPr lang="en-US" b="0" i="0" dirty="0">
                <a:solidFill>
                  <a:srgbClr val="000000"/>
                </a:solidFill>
                <a:effectLst/>
                <a:latin typeface="ESA"/>
              </a:rPr>
              <a:t>Sensor Name</a:t>
            </a:r>
          </a:p>
          <a:p>
            <a:pPr algn="l">
              <a:buFont typeface="Arial" panose="020B0604020202020204" pitchFamily="34" charset="0"/>
              <a:buChar char="•"/>
            </a:pPr>
            <a:r>
              <a:rPr lang="en-US" b="0" i="0" dirty="0">
                <a:solidFill>
                  <a:srgbClr val="000000"/>
                </a:solidFill>
                <a:effectLst/>
                <a:latin typeface="ESA"/>
              </a:rPr>
              <a:t>Sensor Type</a:t>
            </a:r>
          </a:p>
          <a:p>
            <a:pPr algn="l">
              <a:buFont typeface="Arial" panose="020B0604020202020204" pitchFamily="34" charset="0"/>
              <a:buChar char="•"/>
            </a:pPr>
            <a:r>
              <a:rPr lang="en-US" b="0" i="0" dirty="0">
                <a:solidFill>
                  <a:srgbClr val="000000"/>
                </a:solidFill>
                <a:effectLst/>
                <a:latin typeface="ESA"/>
              </a:rPr>
              <a:t>Product version number</a:t>
            </a:r>
          </a:p>
          <a:p>
            <a:pPr algn="l">
              <a:buFont typeface="Arial" panose="020B0604020202020204" pitchFamily="34" charset="0"/>
              <a:buChar char="•"/>
            </a:pPr>
            <a:r>
              <a:rPr lang="en-US" b="0" i="0" dirty="0">
                <a:solidFill>
                  <a:srgbClr val="000000"/>
                </a:solidFill>
                <a:effectLst/>
                <a:latin typeface="ESA"/>
              </a:rPr>
              <a:t>Product ID</a:t>
            </a:r>
          </a:p>
          <a:p>
            <a:pPr algn="l">
              <a:buFont typeface="Arial" panose="020B0604020202020204" pitchFamily="34" charset="0"/>
              <a:buChar char="•"/>
            </a:pPr>
            <a:r>
              <a:rPr lang="en-US" b="0" i="0" dirty="0">
                <a:solidFill>
                  <a:srgbClr val="000000"/>
                </a:solidFill>
                <a:effectLst/>
                <a:latin typeface="ESA"/>
              </a:rPr>
              <a:t>Processing level of product</a:t>
            </a:r>
          </a:p>
          <a:p>
            <a:pPr algn="l">
              <a:buFont typeface="Arial" panose="020B0604020202020204" pitchFamily="34" charset="0"/>
              <a:buChar char="•"/>
            </a:pPr>
            <a:r>
              <a:rPr lang="en-US" b="0" i="0" dirty="0">
                <a:solidFill>
                  <a:srgbClr val="000000"/>
                </a:solidFill>
                <a:effectLst/>
                <a:latin typeface="ESA"/>
              </a:rPr>
              <a:t>Measured quantity name</a:t>
            </a:r>
          </a:p>
          <a:p>
            <a:endParaRPr lang="en-GB" dirty="0"/>
          </a:p>
        </p:txBody>
      </p:sp>
      <p:sp>
        <p:nvSpPr>
          <p:cNvPr id="3" name="Title 2">
            <a:extLst>
              <a:ext uri="{FF2B5EF4-FFF2-40B4-BE49-F238E27FC236}">
                <a16:creationId xmlns:a16="http://schemas.microsoft.com/office/drawing/2014/main" id="{879F9AEA-17D2-085D-E29A-1B6CB7F9ADFA}"/>
              </a:ext>
            </a:extLst>
          </p:cNvPr>
          <p:cNvSpPr>
            <a:spLocks noGrp="1"/>
          </p:cNvSpPr>
          <p:nvPr>
            <p:ph type="title"/>
          </p:nvPr>
        </p:nvSpPr>
        <p:spPr/>
        <p:txBody>
          <a:bodyPr/>
          <a:lstStyle/>
          <a:p>
            <a:r>
              <a:rPr lang="en-GB" sz="3200" b="1" dirty="0"/>
              <a:t>Required Information from data provider</a:t>
            </a:r>
          </a:p>
        </p:txBody>
      </p:sp>
      <p:sp>
        <p:nvSpPr>
          <p:cNvPr id="4" name="TextBox 3">
            <a:extLst>
              <a:ext uri="{FF2B5EF4-FFF2-40B4-BE49-F238E27FC236}">
                <a16:creationId xmlns:a16="http://schemas.microsoft.com/office/drawing/2014/main" id="{90080233-9C14-EF73-20BC-F717A0D8E565}"/>
              </a:ext>
            </a:extLst>
          </p:cNvPr>
          <p:cNvSpPr txBox="1"/>
          <p:nvPr/>
        </p:nvSpPr>
        <p:spPr>
          <a:xfrm>
            <a:off x="6212335" y="1304692"/>
            <a:ext cx="5709424" cy="4893647"/>
          </a:xfrm>
          <a:prstGeom prst="rect">
            <a:avLst/>
          </a:prstGeom>
          <a:noFill/>
        </p:spPr>
        <p:txBody>
          <a:bodyPr wrap="square" rtlCol="0">
            <a:spAutoFit/>
          </a:bodyPr>
          <a:lstStyle/>
          <a:p>
            <a:pPr algn="l">
              <a:buFont typeface="Arial" panose="020B0604020202020204" pitchFamily="34" charset="0"/>
              <a:buChar char="•"/>
            </a:pPr>
            <a:r>
              <a:rPr lang="en-US" sz="2400" b="0" i="0" dirty="0">
                <a:solidFill>
                  <a:srgbClr val="000000"/>
                </a:solidFill>
                <a:effectLst/>
                <a:latin typeface="ESA"/>
              </a:rPr>
              <a:t>Measured quantity units</a:t>
            </a:r>
          </a:p>
          <a:p>
            <a:pPr algn="l">
              <a:buFont typeface="Arial" panose="020B0604020202020204" pitchFamily="34" charset="0"/>
              <a:buChar char="•"/>
            </a:pPr>
            <a:endParaRPr lang="en-US" sz="2400" b="0" i="0" dirty="0">
              <a:solidFill>
                <a:srgbClr val="000000"/>
              </a:solidFill>
              <a:effectLst/>
              <a:latin typeface="ESA"/>
            </a:endParaRPr>
          </a:p>
          <a:p>
            <a:pPr algn="l">
              <a:buFont typeface="Arial" panose="020B0604020202020204" pitchFamily="34" charset="0"/>
              <a:buChar char="•"/>
            </a:pPr>
            <a:r>
              <a:rPr lang="en-US" sz="2400" b="0" i="0" dirty="0">
                <a:solidFill>
                  <a:srgbClr val="000000"/>
                </a:solidFill>
                <a:effectLst/>
                <a:latin typeface="ESA"/>
              </a:rPr>
              <a:t>Stated measurement quality</a:t>
            </a:r>
          </a:p>
          <a:p>
            <a:pPr algn="l">
              <a:buFont typeface="Arial" panose="020B0604020202020204" pitchFamily="34" charset="0"/>
              <a:buChar char="•"/>
            </a:pPr>
            <a:endParaRPr lang="en-US" sz="2400" b="0" i="0" dirty="0">
              <a:solidFill>
                <a:srgbClr val="000000"/>
              </a:solidFill>
              <a:effectLst/>
              <a:latin typeface="ESA"/>
            </a:endParaRPr>
          </a:p>
          <a:p>
            <a:pPr algn="l">
              <a:buFont typeface="Arial" panose="020B0604020202020204" pitchFamily="34" charset="0"/>
              <a:buChar char="•"/>
            </a:pPr>
            <a:r>
              <a:rPr lang="en-US" sz="2400" b="0" i="0" dirty="0">
                <a:solidFill>
                  <a:srgbClr val="000000"/>
                </a:solidFill>
                <a:effectLst/>
                <a:latin typeface="ESA"/>
              </a:rPr>
              <a:t>Spatial Resolution</a:t>
            </a:r>
          </a:p>
          <a:p>
            <a:pPr algn="l">
              <a:buFont typeface="Arial" panose="020B0604020202020204" pitchFamily="34" charset="0"/>
              <a:buChar char="•"/>
            </a:pPr>
            <a:endParaRPr lang="en-US" sz="2400" b="0" i="0" dirty="0">
              <a:solidFill>
                <a:srgbClr val="000000"/>
              </a:solidFill>
              <a:effectLst/>
              <a:latin typeface="ESA"/>
            </a:endParaRPr>
          </a:p>
          <a:p>
            <a:pPr algn="l">
              <a:buFont typeface="Arial" panose="020B0604020202020204" pitchFamily="34" charset="0"/>
              <a:buChar char="•"/>
            </a:pPr>
            <a:r>
              <a:rPr lang="en-US" sz="2400" b="0" i="0" dirty="0">
                <a:solidFill>
                  <a:srgbClr val="000000"/>
                </a:solidFill>
                <a:effectLst/>
                <a:latin typeface="ESA"/>
              </a:rPr>
              <a:t>Spatial Coverage</a:t>
            </a:r>
          </a:p>
          <a:p>
            <a:pPr algn="l">
              <a:buFont typeface="Arial" panose="020B0604020202020204" pitchFamily="34" charset="0"/>
              <a:buChar char="•"/>
            </a:pPr>
            <a:endParaRPr lang="en-US" sz="2400" b="0" i="0" dirty="0">
              <a:solidFill>
                <a:srgbClr val="000000"/>
              </a:solidFill>
              <a:effectLst/>
              <a:latin typeface="ESA"/>
            </a:endParaRPr>
          </a:p>
          <a:p>
            <a:pPr algn="l">
              <a:buFont typeface="Arial" panose="020B0604020202020204" pitchFamily="34" charset="0"/>
              <a:buChar char="•"/>
            </a:pPr>
            <a:r>
              <a:rPr lang="en-US" sz="2400" b="0" i="0" dirty="0">
                <a:solidFill>
                  <a:srgbClr val="000000"/>
                </a:solidFill>
                <a:effectLst/>
                <a:latin typeface="ESA"/>
              </a:rPr>
              <a:t>Temporal Resolution</a:t>
            </a:r>
          </a:p>
          <a:p>
            <a:pPr algn="l">
              <a:buFont typeface="Arial" panose="020B0604020202020204" pitchFamily="34" charset="0"/>
              <a:buChar char="•"/>
            </a:pPr>
            <a:endParaRPr lang="en-US" sz="2400" b="0" i="0" dirty="0">
              <a:solidFill>
                <a:srgbClr val="000000"/>
              </a:solidFill>
              <a:effectLst/>
              <a:latin typeface="ESA"/>
            </a:endParaRPr>
          </a:p>
          <a:p>
            <a:pPr algn="l">
              <a:buFont typeface="Arial" panose="020B0604020202020204" pitchFamily="34" charset="0"/>
              <a:buChar char="•"/>
            </a:pPr>
            <a:r>
              <a:rPr lang="en-US" sz="2400" b="0" i="0" dirty="0">
                <a:solidFill>
                  <a:srgbClr val="000000"/>
                </a:solidFill>
                <a:effectLst/>
                <a:latin typeface="ESA"/>
              </a:rPr>
              <a:t>Temporal Coverage</a:t>
            </a:r>
          </a:p>
          <a:p>
            <a:pPr algn="l">
              <a:buFont typeface="Arial" panose="020B0604020202020204" pitchFamily="34" charset="0"/>
              <a:buChar char="•"/>
            </a:pPr>
            <a:endParaRPr lang="en-US" sz="2400" b="0" i="0" dirty="0">
              <a:solidFill>
                <a:srgbClr val="000000"/>
              </a:solidFill>
              <a:effectLst/>
              <a:latin typeface="ESA"/>
            </a:endParaRPr>
          </a:p>
          <a:p>
            <a:pPr algn="l">
              <a:buFont typeface="Arial" panose="020B0604020202020204" pitchFamily="34" charset="0"/>
              <a:buChar char="•"/>
            </a:pPr>
            <a:r>
              <a:rPr lang="en-US" sz="2400" b="0" i="0" dirty="0">
                <a:solidFill>
                  <a:srgbClr val="000000"/>
                </a:solidFill>
                <a:effectLst/>
                <a:latin typeface="ESA"/>
              </a:rPr>
              <a:t>Mission coverage</a:t>
            </a:r>
          </a:p>
        </p:txBody>
      </p:sp>
    </p:spTree>
    <p:extLst>
      <p:ext uri="{BB962C8B-B14F-4D97-AF65-F5344CB8AC3E}">
        <p14:creationId xmlns:p14="http://schemas.microsoft.com/office/powerpoint/2010/main" val="1941825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993EA8-526D-38BD-236C-6E47B98163BD}"/>
              </a:ext>
            </a:extLst>
          </p:cNvPr>
          <p:cNvSpPr>
            <a:spLocks noGrp="1"/>
          </p:cNvSpPr>
          <p:nvPr>
            <p:ph type="body" idx="1"/>
          </p:nvPr>
        </p:nvSpPr>
        <p:spPr>
          <a:xfrm>
            <a:off x="348300" y="2195100"/>
            <a:ext cx="11495400" cy="4662900"/>
          </a:xfrm>
        </p:spPr>
        <p:txBody>
          <a:bodyPr/>
          <a:lstStyle/>
          <a:p>
            <a:pPr algn="l">
              <a:buFont typeface="Arial" panose="020B0604020202020204" pitchFamily="34" charset="0"/>
              <a:buChar char="•"/>
            </a:pPr>
            <a:r>
              <a:rPr lang="en-US" b="0" i="0" dirty="0">
                <a:solidFill>
                  <a:srgbClr val="000000"/>
                </a:solidFill>
                <a:effectLst/>
                <a:latin typeface="ESA"/>
              </a:rPr>
              <a:t>Point of contact (Responsible </a:t>
            </a:r>
            <a:r>
              <a:rPr lang="en-US" b="0" i="0" dirty="0" err="1">
                <a:solidFill>
                  <a:srgbClr val="000000"/>
                </a:solidFill>
                <a:effectLst/>
                <a:latin typeface="ESA"/>
              </a:rPr>
              <a:t>organisation</a:t>
            </a:r>
            <a:r>
              <a:rPr lang="en-US" b="0" i="0" dirty="0">
                <a:solidFill>
                  <a:srgbClr val="000000"/>
                </a:solidFill>
                <a:effectLst/>
                <a:latin typeface="ESA"/>
              </a:rPr>
              <a:t>, including email address)</a:t>
            </a:r>
          </a:p>
          <a:p>
            <a:pPr algn="l">
              <a:buFont typeface="Arial" panose="020B0604020202020204" pitchFamily="34" charset="0"/>
              <a:buChar char="•"/>
            </a:pPr>
            <a:r>
              <a:rPr lang="en-US" b="0" i="0" dirty="0">
                <a:solidFill>
                  <a:srgbClr val="000000"/>
                </a:solidFill>
                <a:effectLst/>
                <a:latin typeface="ESA"/>
              </a:rPr>
              <a:t>Product locator (e.g. URL, DOI if applicable)</a:t>
            </a:r>
          </a:p>
          <a:p>
            <a:pPr algn="l">
              <a:buFont typeface="Arial" panose="020B0604020202020204" pitchFamily="34" charset="0"/>
              <a:buChar char="•"/>
            </a:pPr>
            <a:r>
              <a:rPr lang="en-US" b="0" i="0" dirty="0">
                <a:solidFill>
                  <a:srgbClr val="000000"/>
                </a:solidFill>
                <a:effectLst/>
                <a:latin typeface="ESA"/>
              </a:rPr>
              <a:t>Conditions for access and use</a:t>
            </a:r>
          </a:p>
          <a:p>
            <a:pPr algn="l">
              <a:buFont typeface="Arial" panose="020B0604020202020204" pitchFamily="34" charset="0"/>
              <a:buChar char="•"/>
            </a:pPr>
            <a:r>
              <a:rPr lang="en-US" b="0" i="0" dirty="0">
                <a:solidFill>
                  <a:srgbClr val="000000"/>
                </a:solidFill>
                <a:effectLst/>
                <a:latin typeface="ESA"/>
              </a:rPr>
              <a:t>Limitation on public access</a:t>
            </a:r>
          </a:p>
          <a:p>
            <a:pPr algn="l">
              <a:buFont typeface="Arial" panose="020B0604020202020204" pitchFamily="34" charset="0"/>
              <a:buChar char="•"/>
            </a:pPr>
            <a:r>
              <a:rPr lang="en-US" b="0" i="0" dirty="0">
                <a:solidFill>
                  <a:srgbClr val="000000"/>
                </a:solidFill>
                <a:effectLst/>
                <a:latin typeface="ESA"/>
              </a:rPr>
              <a:t>Product abstract (summary of resource)</a:t>
            </a:r>
          </a:p>
          <a:p>
            <a:endParaRPr lang="en-GB" dirty="0"/>
          </a:p>
        </p:txBody>
      </p:sp>
      <p:sp>
        <p:nvSpPr>
          <p:cNvPr id="3" name="Title 2">
            <a:extLst>
              <a:ext uri="{FF2B5EF4-FFF2-40B4-BE49-F238E27FC236}">
                <a16:creationId xmlns:a16="http://schemas.microsoft.com/office/drawing/2014/main" id="{931B029F-CE54-08E1-7535-9FF733EE303E}"/>
              </a:ext>
            </a:extLst>
          </p:cNvPr>
          <p:cNvSpPr>
            <a:spLocks noGrp="1"/>
          </p:cNvSpPr>
          <p:nvPr>
            <p:ph type="title"/>
          </p:nvPr>
        </p:nvSpPr>
        <p:spPr/>
        <p:txBody>
          <a:bodyPr/>
          <a:lstStyle/>
          <a:p>
            <a:r>
              <a:rPr lang="en-GB" dirty="0"/>
              <a:t>Recommended</a:t>
            </a:r>
          </a:p>
        </p:txBody>
      </p:sp>
    </p:spTree>
    <p:extLst>
      <p:ext uri="{BB962C8B-B14F-4D97-AF65-F5344CB8AC3E}">
        <p14:creationId xmlns:p14="http://schemas.microsoft.com/office/powerpoint/2010/main" val="425165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C89878-32A9-170D-4701-8224B5912B9C}"/>
              </a:ext>
            </a:extLst>
          </p:cNvPr>
          <p:cNvSpPr>
            <a:spLocks noGrp="1"/>
          </p:cNvSpPr>
          <p:nvPr>
            <p:ph type="title"/>
          </p:nvPr>
        </p:nvSpPr>
        <p:spPr>
          <a:xfrm>
            <a:off x="176048" y="175939"/>
            <a:ext cx="10228040" cy="779002"/>
          </a:xfrm>
        </p:spPr>
        <p:txBody>
          <a:bodyPr/>
          <a:lstStyle/>
          <a:p>
            <a:r>
              <a:rPr lang="en-GB" sz="3600" b="1" dirty="0"/>
              <a:t>EDAP analysis </a:t>
            </a:r>
            <a:r>
              <a:rPr lang="en-GB" sz="3600" b="1" dirty="0" err="1"/>
              <a:t>SuperDove</a:t>
            </a:r>
            <a:r>
              <a:rPr lang="en-GB" sz="3600" b="1" dirty="0"/>
              <a:t> A</a:t>
            </a:r>
            <a:r>
              <a:rPr lang="en-GB" sz="2800" b="1" dirty="0"/>
              <a:t>pr 2024</a:t>
            </a:r>
          </a:p>
        </p:txBody>
      </p:sp>
      <p:pic>
        <p:nvPicPr>
          <p:cNvPr id="5" name="Picture 4">
            <a:extLst>
              <a:ext uri="{FF2B5EF4-FFF2-40B4-BE49-F238E27FC236}">
                <a16:creationId xmlns:a16="http://schemas.microsoft.com/office/drawing/2014/main" id="{09FF3FA7-FA23-B878-51E5-DB9451F69A25}"/>
              </a:ext>
            </a:extLst>
          </p:cNvPr>
          <p:cNvPicPr>
            <a:picLocks noChangeAspect="1"/>
          </p:cNvPicPr>
          <p:nvPr/>
        </p:nvPicPr>
        <p:blipFill>
          <a:blip r:embed="rId2"/>
          <a:stretch>
            <a:fillRect/>
          </a:stretch>
        </p:blipFill>
        <p:spPr>
          <a:xfrm>
            <a:off x="4339489" y="1226633"/>
            <a:ext cx="7242794" cy="5190544"/>
          </a:xfrm>
          <a:prstGeom prst="rect">
            <a:avLst/>
          </a:prstGeom>
        </p:spPr>
      </p:pic>
      <p:pic>
        <p:nvPicPr>
          <p:cNvPr id="7" name="Picture 6">
            <a:extLst>
              <a:ext uri="{FF2B5EF4-FFF2-40B4-BE49-F238E27FC236}">
                <a16:creationId xmlns:a16="http://schemas.microsoft.com/office/drawing/2014/main" id="{7784B743-D40C-A07A-63AC-9A31E916D02E}"/>
              </a:ext>
            </a:extLst>
          </p:cNvPr>
          <p:cNvPicPr>
            <a:picLocks noChangeAspect="1"/>
          </p:cNvPicPr>
          <p:nvPr/>
        </p:nvPicPr>
        <p:blipFill>
          <a:blip r:embed="rId3"/>
          <a:stretch>
            <a:fillRect/>
          </a:stretch>
        </p:blipFill>
        <p:spPr>
          <a:xfrm>
            <a:off x="356491" y="1292278"/>
            <a:ext cx="3602192" cy="4363132"/>
          </a:xfrm>
          <a:prstGeom prst="rect">
            <a:avLst/>
          </a:prstGeom>
        </p:spPr>
      </p:pic>
      <p:sp>
        <p:nvSpPr>
          <p:cNvPr id="8" name="TextBox 7">
            <a:extLst>
              <a:ext uri="{FF2B5EF4-FFF2-40B4-BE49-F238E27FC236}">
                <a16:creationId xmlns:a16="http://schemas.microsoft.com/office/drawing/2014/main" id="{5DBE3260-E905-A0DC-7AF9-F5DF30AD8391}"/>
              </a:ext>
            </a:extLst>
          </p:cNvPr>
          <p:cNvSpPr txBox="1"/>
          <p:nvPr/>
        </p:nvSpPr>
        <p:spPr>
          <a:xfrm>
            <a:off x="256130" y="6026201"/>
            <a:ext cx="5587109" cy="369332"/>
          </a:xfrm>
          <a:prstGeom prst="rect">
            <a:avLst/>
          </a:prstGeom>
          <a:noFill/>
        </p:spPr>
        <p:txBody>
          <a:bodyPr wrap="square" rtlCol="0">
            <a:spAutoFit/>
          </a:bodyPr>
          <a:lstStyle/>
          <a:p>
            <a:r>
              <a:rPr lang="en-US" sz="1800" b="1" dirty="0">
                <a:hlinkClick r:id="rId4"/>
              </a:rPr>
              <a:t>VHR, HR and MR Optical Missions - Earth Online</a:t>
            </a:r>
            <a:endParaRPr lang="en-GB" sz="1800" b="1" dirty="0"/>
          </a:p>
        </p:txBody>
      </p:sp>
    </p:spTree>
    <p:extLst>
      <p:ext uri="{BB962C8B-B14F-4D97-AF65-F5344CB8AC3E}">
        <p14:creationId xmlns:p14="http://schemas.microsoft.com/office/powerpoint/2010/main" val="1172443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81C8B1-2B87-86BE-781A-7DA0B929695A}"/>
              </a:ext>
            </a:extLst>
          </p:cNvPr>
          <p:cNvSpPr>
            <a:spLocks noGrp="1"/>
          </p:cNvSpPr>
          <p:nvPr>
            <p:ph type="body" idx="1"/>
          </p:nvPr>
        </p:nvSpPr>
        <p:spPr/>
        <p:txBody>
          <a:bodyPr/>
          <a:lstStyle/>
          <a:p>
            <a:r>
              <a:rPr lang="en-GB" dirty="0"/>
              <a:t>Comprehensive</a:t>
            </a:r>
          </a:p>
          <a:p>
            <a:r>
              <a:rPr lang="en-GB" dirty="0"/>
              <a:t>Detailed</a:t>
            </a:r>
          </a:p>
          <a:p>
            <a:r>
              <a:rPr lang="en-GB" dirty="0"/>
              <a:t>Evidence of Validation results </a:t>
            </a:r>
          </a:p>
          <a:p>
            <a:r>
              <a:rPr lang="en-GB" dirty="0"/>
              <a:t>Discussed and iterated with sensor data provider</a:t>
            </a:r>
          </a:p>
          <a:p>
            <a:r>
              <a:rPr lang="en-GB" dirty="0"/>
              <a:t>Significant effort by agency experts – but needed to ensure rigour and consistent QA knowledge as with own sensors</a:t>
            </a:r>
          </a:p>
          <a:p>
            <a:r>
              <a:rPr lang="en-GB" dirty="0"/>
              <a:t>Report publicly available</a:t>
            </a:r>
          </a:p>
        </p:txBody>
      </p:sp>
      <p:sp>
        <p:nvSpPr>
          <p:cNvPr id="3" name="Title 2">
            <a:extLst>
              <a:ext uri="{FF2B5EF4-FFF2-40B4-BE49-F238E27FC236}">
                <a16:creationId xmlns:a16="http://schemas.microsoft.com/office/drawing/2014/main" id="{AC87F6FE-959A-0231-7901-0D589C6F59D6}"/>
              </a:ext>
            </a:extLst>
          </p:cNvPr>
          <p:cNvSpPr>
            <a:spLocks noGrp="1"/>
          </p:cNvSpPr>
          <p:nvPr>
            <p:ph type="title"/>
          </p:nvPr>
        </p:nvSpPr>
        <p:spPr/>
        <p:txBody>
          <a:bodyPr/>
          <a:lstStyle/>
          <a:p>
            <a:r>
              <a:rPr lang="en-GB" dirty="0"/>
              <a:t>Report</a:t>
            </a:r>
          </a:p>
        </p:txBody>
      </p:sp>
    </p:spTree>
    <p:extLst>
      <p:ext uri="{BB962C8B-B14F-4D97-AF65-F5344CB8AC3E}">
        <p14:creationId xmlns:p14="http://schemas.microsoft.com/office/powerpoint/2010/main" val="474389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38FD88-BC0E-E3D4-B0B1-50B23991E664}"/>
              </a:ext>
            </a:extLst>
          </p:cNvPr>
          <p:cNvSpPr>
            <a:spLocks noGrp="1"/>
          </p:cNvSpPr>
          <p:nvPr>
            <p:ph type="body" idx="1"/>
          </p:nvPr>
        </p:nvSpPr>
        <p:spPr/>
        <p:txBody>
          <a:bodyPr/>
          <a:lstStyle/>
          <a:p>
            <a:r>
              <a:rPr lang="en-GB" dirty="0"/>
              <a:t>CEOS-FRM example  </a:t>
            </a:r>
          </a:p>
          <a:p>
            <a:pPr lvl="1"/>
            <a:r>
              <a:rPr lang="en-GB" dirty="0"/>
              <a:t>FRM (Fiducial Reference Measurements) provide independent means to validate satellite sensor data product performance </a:t>
            </a:r>
          </a:p>
          <a:p>
            <a:pPr lvl="1"/>
            <a:r>
              <a:rPr lang="en-GB" dirty="0"/>
              <a:t>Potentially all types of products but mainly L1, L2  </a:t>
            </a:r>
          </a:p>
          <a:p>
            <a:pPr lvl="1"/>
            <a:r>
              <a:rPr lang="en-GB" dirty="0"/>
              <a:t>Need to evidence FRM meets criteria needed to do validation</a:t>
            </a:r>
          </a:p>
          <a:p>
            <a:r>
              <a:rPr lang="en-GB" dirty="0"/>
              <a:t>Satellite Methane detection validation</a:t>
            </a:r>
          </a:p>
          <a:p>
            <a:endParaRPr lang="en-GB" dirty="0"/>
          </a:p>
        </p:txBody>
      </p:sp>
      <p:sp>
        <p:nvSpPr>
          <p:cNvPr id="3" name="Title 2">
            <a:extLst>
              <a:ext uri="{FF2B5EF4-FFF2-40B4-BE49-F238E27FC236}">
                <a16:creationId xmlns:a16="http://schemas.microsoft.com/office/drawing/2014/main" id="{05DC3563-95A6-9C8F-B34A-3CE867AFB5B7}"/>
              </a:ext>
            </a:extLst>
          </p:cNvPr>
          <p:cNvSpPr>
            <a:spLocks noGrp="1"/>
          </p:cNvSpPr>
          <p:nvPr>
            <p:ph type="title"/>
          </p:nvPr>
        </p:nvSpPr>
        <p:spPr>
          <a:xfrm>
            <a:off x="142595" y="0"/>
            <a:ext cx="9386864" cy="779002"/>
          </a:xfrm>
        </p:spPr>
        <p:txBody>
          <a:bodyPr/>
          <a:lstStyle/>
          <a:p>
            <a:r>
              <a:rPr lang="en-GB" sz="3200" b="1" dirty="0"/>
              <a:t>MM reporting format now increasing in use and utility</a:t>
            </a:r>
          </a:p>
        </p:txBody>
      </p:sp>
    </p:spTree>
    <p:extLst>
      <p:ext uri="{BB962C8B-B14F-4D97-AF65-F5344CB8AC3E}">
        <p14:creationId xmlns:p14="http://schemas.microsoft.com/office/powerpoint/2010/main" val="2940270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004AEF-5929-814A-A759-BDF9CC8D4635}"/>
              </a:ext>
            </a:extLst>
          </p:cNvPr>
          <p:cNvSpPr>
            <a:spLocks noGrp="1"/>
          </p:cNvSpPr>
          <p:nvPr>
            <p:ph type="body" idx="1"/>
          </p:nvPr>
        </p:nvSpPr>
        <p:spPr>
          <a:xfrm>
            <a:off x="743413" y="4748782"/>
            <a:ext cx="4824774" cy="1823331"/>
          </a:xfrm>
        </p:spPr>
        <p:txBody>
          <a:bodyPr>
            <a:normAutofit fontScale="47500" lnSpcReduction="20000"/>
          </a:bodyPr>
          <a:lstStyle/>
          <a:p>
            <a:r>
              <a:rPr lang="en-US" sz="2900" dirty="0"/>
              <a:t>Sam Hunt</a:t>
            </a:r>
            <a:r>
              <a:rPr lang="en-US" sz="2900" baseline="30000" dirty="0"/>
              <a:t>1</a:t>
            </a:r>
            <a:r>
              <a:rPr lang="en-US" sz="2900" dirty="0"/>
              <a:t>, Jaime Nickeson</a:t>
            </a:r>
            <a:r>
              <a:rPr lang="en-US" sz="2900" baseline="30000" dirty="0"/>
              <a:t>2</a:t>
            </a:r>
            <a:r>
              <a:rPr lang="en-US" sz="2900" dirty="0"/>
              <a:t>, Leonardo De Laurentiis</a:t>
            </a:r>
            <a:r>
              <a:rPr lang="en-US" sz="2900" baseline="30000" dirty="0"/>
              <a:t>3</a:t>
            </a:r>
            <a:r>
              <a:rPr lang="en-US" sz="2900" dirty="0"/>
              <a:t>, Sébastien Saunier</a:t>
            </a:r>
            <a:r>
              <a:rPr lang="en-US" sz="2900" baseline="30000" dirty="0"/>
              <a:t>4</a:t>
            </a:r>
            <a:r>
              <a:rPr lang="en-US" sz="2900" dirty="0"/>
              <a:t>,  Clément Albinet</a:t>
            </a:r>
            <a:r>
              <a:rPr lang="en-US" sz="2900" baseline="30000" dirty="0"/>
              <a:t>3</a:t>
            </a:r>
            <a:r>
              <a:rPr lang="en-US" sz="2900" dirty="0"/>
              <a:t>, </a:t>
            </a:r>
            <a:br>
              <a:rPr lang="en-US" sz="2900" dirty="0"/>
            </a:br>
            <a:r>
              <a:rPr lang="en-US" sz="2900" dirty="0" err="1"/>
              <a:t>Batuhan</a:t>
            </a:r>
            <a:r>
              <a:rPr lang="en-US" sz="2900" dirty="0"/>
              <a:t> Osmanoglu</a:t>
            </a:r>
            <a:r>
              <a:rPr lang="en-US" sz="2900" baseline="30000" dirty="0"/>
              <a:t>2</a:t>
            </a:r>
            <a:r>
              <a:rPr lang="en-US" sz="2900" dirty="0"/>
              <a:t>, Alfreda Hall</a:t>
            </a:r>
            <a:r>
              <a:rPr lang="en-US" sz="2900" baseline="30000" dirty="0"/>
              <a:t>2</a:t>
            </a:r>
            <a:r>
              <a:rPr lang="en-US" sz="2900" dirty="0"/>
              <a:t>, Philippe Goryl</a:t>
            </a:r>
            <a:r>
              <a:rPr lang="en-US" sz="2900" baseline="30000" dirty="0"/>
              <a:t>3</a:t>
            </a:r>
            <a:r>
              <a:rPr lang="en-US" sz="2900" dirty="0"/>
              <a:t>, Paolo Castracane</a:t>
            </a:r>
            <a:r>
              <a:rPr lang="en-US" sz="2900" baseline="30000" dirty="0"/>
              <a:t>5</a:t>
            </a:r>
            <a:r>
              <a:rPr lang="en-US" sz="2900" dirty="0"/>
              <a:t>,  Valentina Boccia</a:t>
            </a:r>
            <a:r>
              <a:rPr lang="en-US" sz="2900" baseline="30000" dirty="0"/>
              <a:t>3</a:t>
            </a:r>
            <a:r>
              <a:rPr lang="en-US" sz="2900" dirty="0"/>
              <a:t> , John Swinton</a:t>
            </a:r>
            <a:r>
              <a:rPr lang="en-US" sz="2900" baseline="30000" dirty="0"/>
              <a:t>6,</a:t>
            </a:r>
            <a:r>
              <a:rPr lang="en-US" sz="2900" dirty="0"/>
              <a:t> , Amy Beaton</a:t>
            </a:r>
            <a:r>
              <a:rPr lang="en-US" sz="2900" baseline="30000" dirty="0"/>
              <a:t>6</a:t>
            </a:r>
            <a:r>
              <a:rPr lang="en-US" sz="2900" dirty="0"/>
              <a:t>+ others</a:t>
            </a:r>
            <a:br>
              <a:rPr lang="en-US" dirty="0"/>
            </a:br>
            <a:endParaRPr lang="en-US" dirty="0"/>
          </a:p>
          <a:p>
            <a:r>
              <a:rPr lang="en-US" sz="2200" dirty="0"/>
              <a:t>(1( NPL, (2) NASA, (3) ESA, (4) Telespazio, (5) RHEA/ESA, </a:t>
            </a:r>
          </a:p>
          <a:p>
            <a:r>
              <a:rPr lang="en-US" sz="2200" dirty="0"/>
              <a:t>(6) TPZ UK, </a:t>
            </a:r>
          </a:p>
        </p:txBody>
      </p:sp>
      <p:sp>
        <p:nvSpPr>
          <p:cNvPr id="3" name="Title 2">
            <a:extLst>
              <a:ext uri="{FF2B5EF4-FFF2-40B4-BE49-F238E27FC236}">
                <a16:creationId xmlns:a16="http://schemas.microsoft.com/office/drawing/2014/main" id="{D59938D8-5D7D-B547-8DC6-DBC6863E041B}"/>
              </a:ext>
            </a:extLst>
          </p:cNvPr>
          <p:cNvSpPr>
            <a:spLocks noGrp="1"/>
          </p:cNvSpPr>
          <p:nvPr>
            <p:ph type="title"/>
          </p:nvPr>
        </p:nvSpPr>
        <p:spPr/>
        <p:txBody>
          <a:bodyPr>
            <a:noAutofit/>
          </a:bodyPr>
          <a:lstStyle/>
          <a:p>
            <a:r>
              <a:rPr lang="en-US" sz="2800" dirty="0"/>
              <a:t>Quality Assurance and Data Useability Assessment Frameworks for Earth Observation Data Products</a:t>
            </a:r>
          </a:p>
        </p:txBody>
      </p:sp>
      <p:graphicFrame>
        <p:nvGraphicFramePr>
          <p:cNvPr id="43" name="Object 42">
            <a:extLst>
              <a:ext uri="{FF2B5EF4-FFF2-40B4-BE49-F238E27FC236}">
                <a16:creationId xmlns:a16="http://schemas.microsoft.com/office/drawing/2014/main" id="{5763CB42-A4A2-DB09-3E77-C193658D8E2E}"/>
              </a:ext>
            </a:extLst>
          </p:cNvPr>
          <p:cNvGraphicFramePr>
            <a:graphicFrameLocks noChangeAspect="1"/>
          </p:cNvGraphicFramePr>
          <p:nvPr/>
        </p:nvGraphicFramePr>
        <p:xfrm>
          <a:off x="6146876" y="201882"/>
          <a:ext cx="5171082" cy="4423064"/>
        </p:xfrm>
        <a:graphic>
          <a:graphicData uri="http://schemas.openxmlformats.org/presentationml/2006/ole">
            <mc:AlternateContent xmlns:mc="http://schemas.openxmlformats.org/markup-compatibility/2006">
              <mc:Choice xmlns:v="urn:schemas-microsoft-com:vml" Requires="v">
                <p:oleObj name="Document" r:id="rId2" imgW="6057900" imgH="5181600" progId="Word.Document.12">
                  <p:embed/>
                </p:oleObj>
              </mc:Choice>
              <mc:Fallback>
                <p:oleObj name="Document" r:id="rId2" imgW="6057900" imgH="5181600" progId="Word.Document.12">
                  <p:embed/>
                  <p:pic>
                    <p:nvPicPr>
                      <p:cNvPr id="43" name="Object 42">
                        <a:extLst>
                          <a:ext uri="{FF2B5EF4-FFF2-40B4-BE49-F238E27FC236}">
                            <a16:creationId xmlns:a16="http://schemas.microsoft.com/office/drawing/2014/main" id="{5763CB42-A4A2-DB09-3E77-C193658D8E2E}"/>
                          </a:ext>
                        </a:extLst>
                      </p:cNvPr>
                      <p:cNvPicPr/>
                      <p:nvPr/>
                    </p:nvPicPr>
                    <p:blipFill>
                      <a:blip r:embed="rId3"/>
                      <a:stretch>
                        <a:fillRect/>
                      </a:stretch>
                    </p:blipFill>
                    <p:spPr>
                      <a:xfrm>
                        <a:off x="6146876" y="201882"/>
                        <a:ext cx="5171082" cy="4423064"/>
                      </a:xfrm>
                      <a:prstGeom prst="rect">
                        <a:avLst/>
                      </a:prstGeom>
                    </p:spPr>
                  </p:pic>
                </p:oleObj>
              </mc:Fallback>
            </mc:AlternateContent>
          </a:graphicData>
        </a:graphic>
      </p:graphicFrame>
      <p:graphicFrame>
        <p:nvGraphicFramePr>
          <p:cNvPr id="47" name="Object 46">
            <a:extLst>
              <a:ext uri="{FF2B5EF4-FFF2-40B4-BE49-F238E27FC236}">
                <a16:creationId xmlns:a16="http://schemas.microsoft.com/office/drawing/2014/main" id="{61BB4B68-7222-1DFC-8D19-FEC90F0E7C34}"/>
              </a:ext>
            </a:extLst>
          </p:cNvPr>
          <p:cNvGraphicFramePr>
            <a:graphicFrameLocks noChangeAspect="1"/>
          </p:cNvGraphicFramePr>
          <p:nvPr/>
        </p:nvGraphicFramePr>
        <p:xfrm>
          <a:off x="5431969" y="1247591"/>
          <a:ext cx="6553200" cy="1651000"/>
        </p:xfrm>
        <a:graphic>
          <a:graphicData uri="http://schemas.openxmlformats.org/presentationml/2006/ole">
            <mc:AlternateContent xmlns:mc="http://schemas.openxmlformats.org/markup-compatibility/2006">
              <mc:Choice xmlns:v="urn:schemas-microsoft-com:vml" Requires="v">
                <p:oleObj name="Document" r:id="rId4" imgW="6553200" imgH="1651000" progId="Word.Document.12">
                  <p:embed/>
                </p:oleObj>
              </mc:Choice>
              <mc:Fallback>
                <p:oleObj name="Document" r:id="rId4" imgW="6553200" imgH="1651000" progId="Word.Document.12">
                  <p:embed/>
                  <p:pic>
                    <p:nvPicPr>
                      <p:cNvPr id="47" name="Object 46">
                        <a:extLst>
                          <a:ext uri="{FF2B5EF4-FFF2-40B4-BE49-F238E27FC236}">
                            <a16:creationId xmlns:a16="http://schemas.microsoft.com/office/drawing/2014/main" id="{61BB4B68-7222-1DFC-8D19-FEC90F0E7C34}"/>
                          </a:ext>
                        </a:extLst>
                      </p:cNvPr>
                      <p:cNvPicPr/>
                      <p:nvPr/>
                    </p:nvPicPr>
                    <p:blipFill>
                      <a:blip r:embed="rId5"/>
                      <a:stretch>
                        <a:fillRect/>
                      </a:stretch>
                    </p:blipFill>
                    <p:spPr>
                      <a:xfrm>
                        <a:off x="5431969" y="1247591"/>
                        <a:ext cx="6553200" cy="1651000"/>
                      </a:xfrm>
                      <a:prstGeom prst="rect">
                        <a:avLst/>
                      </a:prstGeom>
                    </p:spPr>
                  </p:pic>
                </p:oleObj>
              </mc:Fallback>
            </mc:AlternateContent>
          </a:graphicData>
        </a:graphic>
      </p:graphicFrame>
      <p:pic>
        <p:nvPicPr>
          <p:cNvPr id="48" name="Picture 47">
            <a:extLst>
              <a:ext uri="{FF2B5EF4-FFF2-40B4-BE49-F238E27FC236}">
                <a16:creationId xmlns:a16="http://schemas.microsoft.com/office/drawing/2014/main" id="{B05D90C0-6F13-0591-BB23-17FADD4990E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32417" y="4748782"/>
            <a:ext cx="2375839" cy="1490933"/>
          </a:xfrm>
          <a:prstGeom prst="rect">
            <a:avLst/>
          </a:prstGeom>
        </p:spPr>
      </p:pic>
      <p:pic>
        <p:nvPicPr>
          <p:cNvPr id="50" name="Picture 2" descr="Symbols of NASA | NASA">
            <a:extLst>
              <a:ext uri="{FF2B5EF4-FFF2-40B4-BE49-F238E27FC236}">
                <a16:creationId xmlns:a16="http://schemas.microsoft.com/office/drawing/2014/main" id="{D966B18E-6BC7-20DC-2ADB-F63F48E698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0203" y="5033720"/>
            <a:ext cx="1819705" cy="9098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1204EED-D74E-7AB2-D1C8-7F279A90EC11}"/>
              </a:ext>
            </a:extLst>
          </p:cNvPr>
          <p:cNvSpPr txBox="1"/>
          <p:nvPr/>
        </p:nvSpPr>
        <p:spPr>
          <a:xfrm>
            <a:off x="5256947" y="5926121"/>
            <a:ext cx="6903243" cy="461665"/>
          </a:xfrm>
          <a:prstGeom prst="rect">
            <a:avLst/>
          </a:prstGeom>
          <a:noFill/>
        </p:spPr>
        <p:txBody>
          <a:bodyPr wrap="square">
            <a:spAutoFit/>
          </a:bodyPr>
          <a:lstStyle/>
          <a:p>
            <a:r>
              <a:rPr lang="en-GB" sz="2400" u="sng" dirty="0">
                <a:solidFill>
                  <a:srgbClr val="FFFF00"/>
                </a:solidFill>
                <a:effectLst/>
                <a:latin typeface="Helvetica Neue"/>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https://www.youtube.com/watch?v=IRjR_611-ao</a:t>
            </a:r>
            <a:endParaRPr lang="en-GB" sz="2400" dirty="0">
              <a:solidFill>
                <a:srgbClr val="FFFF00"/>
              </a:solidFill>
              <a:effectLst/>
              <a:latin typeface="Helvetica Neue"/>
              <a:ea typeface="Calibri" panose="020F0502020204030204" pitchFamily="34" charset="0"/>
              <a:cs typeface="Calibri" panose="020F0502020204030204" pitchFamily="34" charset="0"/>
            </a:endParaRPr>
          </a:p>
        </p:txBody>
      </p:sp>
      <p:sp>
        <p:nvSpPr>
          <p:cNvPr id="4" name="Title 2">
            <a:extLst>
              <a:ext uri="{FF2B5EF4-FFF2-40B4-BE49-F238E27FC236}">
                <a16:creationId xmlns:a16="http://schemas.microsoft.com/office/drawing/2014/main" id="{4444E810-74F8-8F3B-4C3B-86C32B665B99}"/>
              </a:ext>
            </a:extLst>
          </p:cNvPr>
          <p:cNvSpPr txBox="1">
            <a:spLocks/>
          </p:cNvSpPr>
          <p:nvPr/>
        </p:nvSpPr>
        <p:spPr>
          <a:xfrm>
            <a:off x="3934009" y="123811"/>
            <a:ext cx="9386864" cy="779002"/>
          </a:xfrm>
          <a:prstGeom prst="rect">
            <a:avLst/>
          </a:prstGeom>
        </p:spPr>
        <p:txBody>
          <a:bodyPr vert="horz" lIns="0" tIns="0" rIns="0" bIns="0" rtlCol="0" anchor="b" anchorCtr="0">
            <a:normAutofit lnSpcReduction="10000"/>
          </a:bodyPr>
          <a:lstStyle>
            <a:lvl1pPr algn="l" defTabSz="914400" rtl="0" eaLnBrk="1" latinLnBrk="0" hangingPunct="1">
              <a:lnSpc>
                <a:spcPct val="120000"/>
              </a:lnSpc>
              <a:spcBef>
                <a:spcPct val="0"/>
              </a:spcBef>
              <a:buNone/>
              <a:defRPr sz="5000" b="1" kern="1200">
                <a:solidFill>
                  <a:schemeClr val="bg1"/>
                </a:solidFill>
                <a:latin typeface="+mj-lt"/>
                <a:ea typeface="+mj-ea"/>
                <a:cs typeface="+mj-cs"/>
              </a:defRPr>
            </a:lvl1pPr>
          </a:lstStyle>
          <a:p>
            <a:pPr>
              <a:buClrTx/>
              <a:buFontTx/>
            </a:pPr>
            <a:r>
              <a:rPr lang="en-GB"/>
              <a:t>QA MM (EDAP) </a:t>
            </a:r>
            <a:endParaRPr lang="en-GB" dirty="0"/>
          </a:p>
        </p:txBody>
      </p:sp>
    </p:spTree>
    <p:extLst>
      <p:ext uri="{BB962C8B-B14F-4D97-AF65-F5344CB8AC3E}">
        <p14:creationId xmlns:p14="http://schemas.microsoft.com/office/powerpoint/2010/main" val="2174743887"/>
      </p:ext>
    </p:extLst>
  </p:cSld>
  <p:clrMapOvr>
    <a:masterClrMapping/>
  </p:clrMapOvr>
  <mc:AlternateContent xmlns:mc="http://schemas.openxmlformats.org/markup-compatibility/2006" xmlns:p14="http://schemas.microsoft.com/office/powerpoint/2010/main">
    <mc:Choice Requires="p14">
      <p:transition spd="slow" p14:dur="2000" advTm="11797"/>
    </mc:Choice>
    <mc:Fallback xmlns="">
      <p:transition spd="slow" advTm="1179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FDDC2FC-D113-D6D8-A9D0-7187D95F0CB7}"/>
              </a:ext>
            </a:extLst>
          </p:cNvPr>
          <p:cNvSpPr>
            <a:spLocks noGrp="1"/>
          </p:cNvSpPr>
          <p:nvPr>
            <p:ph type="title"/>
          </p:nvPr>
        </p:nvSpPr>
        <p:spPr>
          <a:xfrm>
            <a:off x="176047" y="175939"/>
            <a:ext cx="9860581" cy="779002"/>
          </a:xfrm>
        </p:spPr>
        <p:txBody>
          <a:bodyPr/>
          <a:lstStyle/>
          <a:p>
            <a:r>
              <a:rPr lang="en-IT" dirty="0"/>
              <a:t>CEOS FRMs Assessment Framework</a:t>
            </a:r>
          </a:p>
        </p:txBody>
      </p:sp>
      <p:sp>
        <p:nvSpPr>
          <p:cNvPr id="5" name="TextBox 4">
            <a:extLst>
              <a:ext uri="{FF2B5EF4-FFF2-40B4-BE49-F238E27FC236}">
                <a16:creationId xmlns:a16="http://schemas.microsoft.com/office/drawing/2014/main" id="{57B7D6CE-1690-6CDF-6D5D-EBDC711630AD}"/>
              </a:ext>
            </a:extLst>
          </p:cNvPr>
          <p:cNvSpPr txBox="1"/>
          <p:nvPr/>
        </p:nvSpPr>
        <p:spPr>
          <a:xfrm>
            <a:off x="119104" y="1581902"/>
            <a:ext cx="3199830" cy="4678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1" i="0" u="none" strike="noStrike" kern="0" cap="none" spc="0" normalizeH="0" baseline="0" noProof="0" dirty="0">
                <a:ln>
                  <a:noFill/>
                </a:ln>
                <a:solidFill>
                  <a:srgbClr val="000000"/>
                </a:solidFill>
                <a:effectLst/>
                <a:uLnTx/>
                <a:uFillTx/>
                <a:latin typeface="Arial" panose="020B0604020202020204" pitchFamily="34" charset="0"/>
                <a:ea typeface="Georgia" panose="02040502050405020303" pitchFamily="18" charset="0"/>
                <a:cs typeface="Arial" panose="020B0604020202020204" pitchFamily="34" charset="0"/>
                <a:sym typeface="Arial"/>
              </a:rPr>
              <a:t>Roadmap towards an Assessment Framework for Fiducial Reference Measurements (FRM)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sng" strike="noStrike" kern="0" cap="none" spc="0" normalizeH="0" baseline="0" noProof="0" dirty="0">
                <a:ln>
                  <a:noFill/>
                </a:ln>
                <a:solidFill>
                  <a:srgbClr val="DCA10D"/>
                </a:solidFill>
                <a:effectLst/>
                <a:uLnTx/>
                <a:uFillTx/>
                <a:latin typeface="Arial" panose="020B0604020202020204" pitchFamily="34" charset="0"/>
                <a:cs typeface="Arial" panose="020B0604020202020204" pitchFamily="34" charset="0"/>
                <a:sym typeface="Arial"/>
              </a:rPr>
              <a:t>https://</a:t>
            </a:r>
            <a:r>
              <a:rPr kumimoji="0" lang="en-GB" sz="1400" b="0" i="0" u="sng" strike="noStrike" kern="0" cap="none" spc="0" normalizeH="0" baseline="0" noProof="0" dirty="0" err="1">
                <a:ln>
                  <a:noFill/>
                </a:ln>
                <a:solidFill>
                  <a:srgbClr val="DCA10D"/>
                </a:solidFill>
                <a:effectLst/>
                <a:uLnTx/>
                <a:uFillTx/>
                <a:latin typeface="Arial" panose="020B0604020202020204" pitchFamily="34" charset="0"/>
                <a:cs typeface="Arial" panose="020B0604020202020204" pitchFamily="34" charset="0"/>
                <a:sym typeface="Arial"/>
              </a:rPr>
              <a:t>calvalportal.ceos.org</a:t>
            </a:r>
            <a:r>
              <a:rPr kumimoji="0" lang="en-GB" sz="1400" b="0" i="0" u="sng" strike="noStrike" kern="0" cap="none" spc="0" normalizeH="0" baseline="0" noProof="0" dirty="0">
                <a:ln>
                  <a:noFill/>
                </a:ln>
                <a:solidFill>
                  <a:srgbClr val="DCA10D"/>
                </a:solidFill>
                <a:effectLst/>
                <a:uLnTx/>
                <a:uFillTx/>
                <a:latin typeface="Arial" panose="020B0604020202020204" pitchFamily="34" charset="0"/>
                <a:cs typeface="Arial" panose="020B0604020202020204" pitchFamily="34" charset="0"/>
                <a:sym typeface="Arial"/>
              </a:rPr>
              <a:t>/web/guest/</a:t>
            </a:r>
            <a:r>
              <a:rPr kumimoji="0" lang="en-GB" sz="1400" b="0" i="0" u="sng" strike="noStrike" kern="0" cap="none" spc="0" normalizeH="0" baseline="0" noProof="0" dirty="0" err="1">
                <a:ln>
                  <a:noFill/>
                </a:ln>
                <a:solidFill>
                  <a:srgbClr val="DCA10D"/>
                </a:solidFill>
                <a:effectLst/>
                <a:uLnTx/>
                <a:uFillTx/>
                <a:latin typeface="Arial" panose="020B0604020202020204" pitchFamily="34" charset="0"/>
                <a:cs typeface="Arial" panose="020B0604020202020204" pitchFamily="34" charset="0"/>
                <a:sym typeface="Arial"/>
              </a:rPr>
              <a:t>frms</a:t>
            </a:r>
            <a:r>
              <a:rPr kumimoji="0" lang="en-GB" sz="1400" b="0" i="0" u="sng" strike="noStrike" kern="0" cap="none" spc="0" normalizeH="0" baseline="0" noProof="0" dirty="0">
                <a:ln>
                  <a:noFill/>
                </a:ln>
                <a:solidFill>
                  <a:srgbClr val="DCA10D"/>
                </a:solidFill>
                <a:effectLst/>
                <a:uLnTx/>
                <a:uFillTx/>
                <a:latin typeface="Arial" panose="020B0604020202020204" pitchFamily="34" charset="0"/>
                <a:cs typeface="Arial" panose="020B0604020202020204" pitchFamily="34" charset="0"/>
                <a:sym typeface="Arial"/>
              </a:rPr>
              <a:t>-assessment-framework</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sng" strike="noStrike" kern="0" cap="none" spc="0" normalizeH="0" baseline="0" noProof="0" dirty="0">
              <a:ln>
                <a:noFill/>
              </a:ln>
              <a:solidFill>
                <a:srgbClr val="DCA10D"/>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DCA10D"/>
              </a:solidFill>
              <a:effectLst/>
              <a:uLnTx/>
              <a:uFillTx/>
              <a:latin typeface="Arial" panose="020B0604020202020204" pitchFamily="34" charset="0"/>
              <a:cs typeface="Arial" panose="020B0604020202020204" pitchFamily="34" charset="0"/>
              <a:sym typeface="Arial"/>
            </a:endParaRPr>
          </a:p>
          <a:p>
            <a:pPr marL="508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0" i="0" u="none" strike="noStrike" kern="0" cap="none" spc="0" normalizeH="0" baseline="0" noProof="0" dirty="0">
                <a:ln>
                  <a:noFill/>
                </a:ln>
                <a:solidFill>
                  <a:srgbClr val="000000"/>
                </a:solidFill>
                <a:effectLst/>
                <a:uLnTx/>
                <a:uFillTx/>
                <a:latin typeface="Arial" panose="020B0604020202020204" pitchFamily="34" charset="0"/>
                <a:ea typeface="Georgia" panose="02040502050405020303" pitchFamily="18" charset="0"/>
                <a:cs typeface="Arial" panose="020B0604020202020204" pitchFamily="34" charset="0"/>
                <a:sym typeface="Arial"/>
              </a:rPr>
              <a:t>The purpose of the document is to propose a roadmap towards an assessment framework to endorse a specific class of measurements as a Fiducial Reference Measurement (FRM).</a:t>
            </a:r>
            <a:endParaRPr kumimoji="0" lang="en-IT" sz="1400" b="0" i="0" u="none" strike="noStrike" kern="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AU" sz="1400" b="1" i="0" u="none" strike="noStrike" kern="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Background and Objectives</a:t>
            </a:r>
            <a:endParaRPr kumimoji="0" lang="en-GB"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FRM Definition and Principles </a:t>
            </a:r>
            <a:endParaRPr kumimoji="0" lang="en-GB"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FRM Endorsement Process </a:t>
            </a:r>
            <a:endParaRPr kumimoji="0" lang="en-GB"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FRM Maturity Matrix</a:t>
            </a:r>
            <a:endParaRPr kumimoji="0" lang="en-GB"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FRM Overall Classification</a:t>
            </a:r>
            <a:endParaRPr kumimoji="0" lang="en-IT" sz="1400" b="0" i="0" u="none" strike="noStrike" kern="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T" sz="1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mbria" panose="020405030504060302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T"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Picture 5" descr="A picture containing text, screenshot, font, number&#10;&#10;Description automatically generated">
            <a:extLst>
              <a:ext uri="{FF2B5EF4-FFF2-40B4-BE49-F238E27FC236}">
                <a16:creationId xmlns:a16="http://schemas.microsoft.com/office/drawing/2014/main" id="{0D29ACF3-BDAE-E7A5-EDE0-E66E97655053}"/>
              </a:ext>
            </a:extLst>
          </p:cNvPr>
          <p:cNvPicPr>
            <a:picLocks noChangeAspect="1"/>
          </p:cNvPicPr>
          <p:nvPr/>
        </p:nvPicPr>
        <p:blipFill>
          <a:blip r:embed="rId2"/>
          <a:stretch>
            <a:fillRect/>
          </a:stretch>
        </p:blipFill>
        <p:spPr>
          <a:xfrm>
            <a:off x="8374558" y="1370859"/>
            <a:ext cx="3751552" cy="1525111"/>
          </a:xfrm>
          <a:prstGeom prst="rect">
            <a:avLst/>
          </a:prstGeom>
        </p:spPr>
      </p:pic>
      <p:pic>
        <p:nvPicPr>
          <p:cNvPr id="7" name="Picture 6" descr="A picture containing text, screenshot, font, number&#10;&#10;Description automatically generated">
            <a:extLst>
              <a:ext uri="{FF2B5EF4-FFF2-40B4-BE49-F238E27FC236}">
                <a16:creationId xmlns:a16="http://schemas.microsoft.com/office/drawing/2014/main" id="{4D0EDDC2-00A1-6D6F-CDDF-5D13C6694786}"/>
              </a:ext>
            </a:extLst>
          </p:cNvPr>
          <p:cNvPicPr>
            <a:picLocks noChangeAspect="1"/>
          </p:cNvPicPr>
          <p:nvPr/>
        </p:nvPicPr>
        <p:blipFill>
          <a:blip r:embed="rId3"/>
          <a:stretch>
            <a:fillRect/>
          </a:stretch>
        </p:blipFill>
        <p:spPr>
          <a:xfrm>
            <a:off x="10332317" y="3135576"/>
            <a:ext cx="1765292" cy="1222125"/>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BE1738EB-5D71-EE36-08A0-645C7494FB7F}"/>
              </a:ext>
            </a:extLst>
          </p:cNvPr>
          <p:cNvPicPr>
            <a:picLocks noChangeAspect="1"/>
          </p:cNvPicPr>
          <p:nvPr/>
        </p:nvPicPr>
        <p:blipFill>
          <a:blip r:embed="rId4"/>
          <a:stretch>
            <a:fillRect/>
          </a:stretch>
        </p:blipFill>
        <p:spPr>
          <a:xfrm>
            <a:off x="3434459" y="1326183"/>
            <a:ext cx="4722976" cy="4840910"/>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6512A9BD-B33B-7CC2-C7D8-AC85A86667BC}"/>
              </a:ext>
            </a:extLst>
          </p:cNvPr>
          <p:cNvSpPr txBox="1"/>
          <p:nvPr/>
        </p:nvSpPr>
        <p:spPr>
          <a:xfrm>
            <a:off x="8361346" y="4824185"/>
            <a:ext cx="3777975" cy="95410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Goryl</a:t>
            </a:r>
            <a:r>
              <a:rPr kumimoji="0" lang="en-GB"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P.; Fox, N.; Donlon, C.; </a:t>
            </a:r>
            <a:r>
              <a:rPr kumimoji="0" lang="en-GB" sz="14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Castracane</a:t>
            </a:r>
            <a:r>
              <a:rPr kumimoji="0" lang="en-GB"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P. Fiducial Reference Measurements (FRMs): What Are They? Remote Sens. 2023, 15, 5017. </a:t>
            </a:r>
            <a:r>
              <a:rPr kumimoji="0" lang="en-GB" sz="1400" b="0" i="0" u="none" strike="noStrike" kern="0" cap="none" spc="0" normalizeH="0" baseline="0" noProof="0" dirty="0">
                <a:ln>
                  <a:noFill/>
                </a:ln>
                <a:solidFill>
                  <a:srgbClr val="2E3047"/>
                </a:solidFill>
                <a:effectLst/>
                <a:uLnTx/>
                <a:uFillTx/>
                <a:latin typeface="Arial" panose="020B0604020202020204" pitchFamily="34" charset="0"/>
                <a:cs typeface="Arial" panose="020B0604020202020204" pitchFamily="34" charset="0"/>
                <a:sym typeface="Arial"/>
                <a:hlinkClick r:id="rId5"/>
              </a:rPr>
              <a:t>https://doi.org/10.3390/rs15205017</a:t>
            </a:r>
            <a:r>
              <a:rPr kumimoji="0" lang="en-GB"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endParaRPr kumimoji="0" lang="en-IT"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242207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9;p9">
            <a:extLst>
              <a:ext uri="{FF2B5EF4-FFF2-40B4-BE49-F238E27FC236}">
                <a16:creationId xmlns:a16="http://schemas.microsoft.com/office/drawing/2014/main" id="{8E7B8242-3D44-CF49-53A2-CC70546D3A85}"/>
              </a:ext>
            </a:extLst>
          </p:cNvPr>
          <p:cNvSpPr txBox="1"/>
          <p:nvPr/>
        </p:nvSpPr>
        <p:spPr>
          <a:xfrm>
            <a:off x="94020" y="119743"/>
            <a:ext cx="8668512" cy="7694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FFFFFF"/>
                </a:solidFill>
                <a:effectLst/>
                <a:uLnTx/>
                <a:uFillTx/>
                <a:latin typeface="Arial"/>
                <a:ea typeface="Arial"/>
                <a:cs typeface="Arial"/>
                <a:sym typeface="Arial"/>
              </a:rPr>
              <a:t>CEOS-FRM Maturity Matrix  V2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3" name="Table 2">
            <a:extLst>
              <a:ext uri="{FF2B5EF4-FFF2-40B4-BE49-F238E27FC236}">
                <a16:creationId xmlns:a16="http://schemas.microsoft.com/office/drawing/2014/main" id="{D748966E-C16E-CB7E-3A75-0A26BE788D4A}"/>
              </a:ext>
            </a:extLst>
          </p:cNvPr>
          <p:cNvGraphicFramePr>
            <a:graphicFrameLocks noGrp="1"/>
          </p:cNvGraphicFramePr>
          <p:nvPr/>
        </p:nvGraphicFramePr>
        <p:xfrm>
          <a:off x="0" y="968930"/>
          <a:ext cx="10285968" cy="5222288"/>
        </p:xfrm>
        <a:graphic>
          <a:graphicData uri="http://schemas.openxmlformats.org/drawingml/2006/table">
            <a:tbl>
              <a:tblPr firstRow="1" firstCol="1" bandRow="1"/>
              <a:tblGrid>
                <a:gridCol w="1469424">
                  <a:extLst>
                    <a:ext uri="{9D8B030D-6E8A-4147-A177-3AD203B41FA5}">
                      <a16:colId xmlns:a16="http://schemas.microsoft.com/office/drawing/2014/main" val="3575126386"/>
                    </a:ext>
                  </a:extLst>
                </a:gridCol>
                <a:gridCol w="1469424">
                  <a:extLst>
                    <a:ext uri="{9D8B030D-6E8A-4147-A177-3AD203B41FA5}">
                      <a16:colId xmlns:a16="http://schemas.microsoft.com/office/drawing/2014/main" val="976135756"/>
                    </a:ext>
                  </a:extLst>
                </a:gridCol>
                <a:gridCol w="1469424">
                  <a:extLst>
                    <a:ext uri="{9D8B030D-6E8A-4147-A177-3AD203B41FA5}">
                      <a16:colId xmlns:a16="http://schemas.microsoft.com/office/drawing/2014/main" val="3272483984"/>
                    </a:ext>
                  </a:extLst>
                </a:gridCol>
                <a:gridCol w="1469424">
                  <a:extLst>
                    <a:ext uri="{9D8B030D-6E8A-4147-A177-3AD203B41FA5}">
                      <a16:colId xmlns:a16="http://schemas.microsoft.com/office/drawing/2014/main" val="202733274"/>
                    </a:ext>
                  </a:extLst>
                </a:gridCol>
                <a:gridCol w="1469424">
                  <a:extLst>
                    <a:ext uri="{9D8B030D-6E8A-4147-A177-3AD203B41FA5}">
                      <a16:colId xmlns:a16="http://schemas.microsoft.com/office/drawing/2014/main" val="289689716"/>
                    </a:ext>
                  </a:extLst>
                </a:gridCol>
                <a:gridCol w="1469424">
                  <a:extLst>
                    <a:ext uri="{9D8B030D-6E8A-4147-A177-3AD203B41FA5}">
                      <a16:colId xmlns:a16="http://schemas.microsoft.com/office/drawing/2014/main" val="2802837604"/>
                    </a:ext>
                  </a:extLst>
                </a:gridCol>
                <a:gridCol w="1469424">
                  <a:extLst>
                    <a:ext uri="{9D8B030D-6E8A-4147-A177-3AD203B41FA5}">
                      <a16:colId xmlns:a16="http://schemas.microsoft.com/office/drawing/2014/main" val="2447155697"/>
                    </a:ext>
                  </a:extLst>
                </a:gridCol>
              </a:tblGrid>
              <a:tr h="436928">
                <a:tc gridSpan="6">
                  <a:txBody>
                    <a:bodyPr/>
                    <a:lstStyle/>
                    <a:p>
                      <a:pPr algn="ctr">
                        <a:spcAft>
                          <a:spcPts val="600"/>
                        </a:spcAft>
                      </a:pPr>
                      <a:r>
                        <a:rPr lang="en-GB" sz="1600" kern="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Self-Assessment</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a:spcAft>
                          <a:spcPts val="600"/>
                        </a:spcAft>
                      </a:pPr>
                      <a:r>
                        <a:rPr lang="en-GB" sz="1600" kern="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Independent Assessor</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4806"/>
                    </a:solidFill>
                  </a:tcPr>
                </a:tc>
                <a:extLst>
                  <a:ext uri="{0D108BD9-81ED-4DB2-BD59-A6C34878D82A}">
                    <a16:rowId xmlns:a16="http://schemas.microsoft.com/office/drawing/2014/main" val="3823454692"/>
                  </a:ext>
                </a:extLst>
              </a:tr>
              <a:tr h="813308">
                <a:tc>
                  <a:txBody>
                    <a:bodyPr/>
                    <a:lstStyle/>
                    <a:p>
                      <a:pPr algn="ctr">
                        <a:spcAft>
                          <a:spcPts val="600"/>
                        </a:spcAft>
                      </a:pPr>
                      <a:r>
                        <a:rPr lang="en-GB" sz="1600" kern="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Nature of FRM</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tc>
                  <a:txBody>
                    <a:bodyPr/>
                    <a:lstStyle/>
                    <a:p>
                      <a:pPr algn="ctr">
                        <a:spcAft>
                          <a:spcPts val="600"/>
                        </a:spcAft>
                      </a:pPr>
                      <a:r>
                        <a:rPr lang="en-GB" sz="1600" kern="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FRM Instrumentation</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tc>
                  <a:txBody>
                    <a:bodyPr/>
                    <a:lstStyle/>
                    <a:p>
                      <a:pPr algn="ctr">
                        <a:spcAft>
                          <a:spcPts val="600"/>
                        </a:spcAft>
                      </a:pPr>
                      <a:r>
                        <a:rPr lang="en-GB" sz="1600" kern="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Operations/ Sampling</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p>
                      <a:pPr algn="ctr">
                        <a:spcAft>
                          <a:spcPts val="600"/>
                        </a:spcAft>
                      </a:pPr>
                      <a:r>
                        <a:rPr lang="en-GB" sz="1600" kern="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(single instrument)</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tc>
                  <a:txBody>
                    <a:bodyPr/>
                    <a:lstStyle/>
                    <a:p>
                      <a:pPr algn="ctr">
                        <a:spcAft>
                          <a:spcPts val="600"/>
                        </a:spcAft>
                      </a:pPr>
                      <a:r>
                        <a:rPr lang="en-GB" sz="1600" kern="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Data</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tc>
                  <a:txBody>
                    <a:bodyPr/>
                    <a:lstStyle/>
                    <a:p>
                      <a:pPr algn="ctr">
                        <a:spcAft>
                          <a:spcPts val="600"/>
                        </a:spcAft>
                      </a:pPr>
                      <a:r>
                        <a:rPr lang="en-GB" sz="1600" kern="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Metrology</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tc>
                  <a:txBody>
                    <a:bodyPr/>
                    <a:lstStyle/>
                    <a:p>
                      <a:pPr algn="ctr">
                        <a:spcAft>
                          <a:spcPts val="600"/>
                        </a:spcAft>
                      </a:pPr>
                      <a:r>
                        <a:rPr lang="en-GB" sz="1600" kern="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Network/</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gn="ctr">
                        <a:spcAft>
                          <a:spcPts val="600"/>
                        </a:spcAft>
                      </a:pPr>
                      <a:r>
                        <a:rPr lang="en-GB" sz="1600" kern="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multi-location</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tc>
                  <a:txBody>
                    <a:bodyPr/>
                    <a:lstStyle/>
                    <a:p>
                      <a:pPr algn="ctr">
                        <a:spcAft>
                          <a:spcPts val="600"/>
                        </a:spcAft>
                      </a:pPr>
                      <a:r>
                        <a:rPr lang="en-GB" sz="1600" kern="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Verification</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4806"/>
                    </a:solidFill>
                  </a:tcPr>
                </a:tc>
                <a:extLst>
                  <a:ext uri="{0D108BD9-81ED-4DB2-BD59-A6C34878D82A}">
                    <a16:rowId xmlns:a16="http://schemas.microsoft.com/office/drawing/2014/main" val="2099167021"/>
                  </a:ext>
                </a:extLst>
              </a:tr>
              <a:tr h="436928">
                <a:tc>
                  <a:txBody>
                    <a:bodyPr/>
                    <a:lstStyle/>
                    <a:p>
                      <a:pPr algn="ctr">
                        <a:spcAft>
                          <a:spcPts val="600"/>
                        </a:spcAft>
                      </a:pPr>
                      <a:r>
                        <a:rPr lang="en-GB" sz="16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Descriptor</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600"/>
                        </a:spcAft>
                      </a:pPr>
                      <a:r>
                        <a:rPr lang="en-GB" sz="16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Instrument documentation</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600"/>
                        </a:spcAft>
                      </a:pPr>
                      <a:r>
                        <a:rPr lang="en-GB" sz="16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Automation level</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600"/>
                        </a:spcAft>
                      </a:pPr>
                      <a:r>
                        <a:rPr lang="en-GB" sz="16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Data completeness</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600"/>
                        </a:spcAft>
                      </a:pPr>
                      <a:r>
                        <a:rPr lang="en-GB" sz="16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Uncertainty characterisation</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600"/>
                        </a:spcAft>
                      </a:pPr>
                      <a:r>
                        <a:rPr lang="en-GB" sz="16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Spatial coverage</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600"/>
                        </a:spcAft>
                      </a:pPr>
                      <a:r>
                        <a:rPr lang="en-GB" sz="16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Guidelines adherence</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5927182"/>
                  </a:ext>
                </a:extLst>
              </a:tr>
              <a:tr h="609667">
                <a:tc>
                  <a:txBody>
                    <a:bodyPr/>
                    <a:lstStyle/>
                    <a:p>
                      <a:pPr algn="ctr">
                        <a:spcAft>
                          <a:spcPts val="600"/>
                        </a:spcAft>
                      </a:pPr>
                      <a:r>
                        <a:rPr lang="en-GB" sz="16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Location/ availability of FRM</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600"/>
                        </a:spcAft>
                      </a:pPr>
                      <a:r>
                        <a:rPr lang="en-GB" sz="16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Evidence of traceable calibration</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600"/>
                        </a:spcAft>
                      </a:pPr>
                      <a:r>
                        <a:rPr lang="en-GB" sz="16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Measurand sampling/representativeness </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600"/>
                        </a:spcAft>
                      </a:pPr>
                      <a:r>
                        <a:rPr lang="en-GB" sz="16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Availability and Usability</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600"/>
                        </a:spcAft>
                      </a:pPr>
                      <a:r>
                        <a:rPr lang="en-GB" sz="16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Traceability documentation</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600"/>
                        </a:spcAft>
                      </a:pPr>
                      <a:r>
                        <a:rPr lang="en-GB" sz="16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Temporal </a:t>
                      </a:r>
                      <a:r>
                        <a:rPr lang="en-US" sz="16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Sampling</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600"/>
                        </a:spcAft>
                      </a:pPr>
                      <a:r>
                        <a:rPr lang="en-GB" sz="16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Utilisation/Feedback</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11181983"/>
                  </a:ext>
                </a:extLst>
              </a:tr>
              <a:tr h="624715">
                <a:tc>
                  <a:txBody>
                    <a:bodyPr/>
                    <a:lstStyle/>
                    <a:p>
                      <a:pPr algn="ctr">
                        <a:spcAft>
                          <a:spcPts val="600"/>
                        </a:spcAft>
                      </a:pPr>
                      <a:r>
                        <a:rPr lang="en-GB" sz="16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Range of instruments</a:t>
                      </a:r>
                      <a:r>
                        <a:rPr lang="en-GB" sz="1600" ker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GB" sz="16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600"/>
                        </a:spcAft>
                      </a:pPr>
                      <a:r>
                        <a:rPr lang="en-GB" sz="16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Maintenance plan</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600"/>
                        </a:spcAft>
                      </a:pPr>
                      <a:r>
                        <a:rPr lang="en-GB" sz="16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ATBDs on processing/</a:t>
                      </a:r>
                    </a:p>
                    <a:p>
                      <a:pPr algn="ctr">
                        <a:spcAft>
                          <a:spcPts val="600"/>
                        </a:spcAft>
                      </a:pPr>
                      <a:r>
                        <a:rPr lang="en-GB" sz="16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software</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600"/>
                        </a:spcAft>
                      </a:pPr>
                      <a:r>
                        <a:rPr lang="en-GB" sz="16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Data format</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600"/>
                        </a:spcAft>
                      </a:pPr>
                      <a:r>
                        <a:rPr lang="en-GB" sz="16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Comparison/calibration of FRM</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600"/>
                        </a:spcAft>
                      </a:pPr>
                      <a:r>
                        <a:rPr lang="en-GB" sz="16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Centralized data, processing and standards </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600"/>
                        </a:spcAft>
                      </a:pPr>
                      <a:r>
                        <a:rPr lang="en-GB" sz="16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Metrology verification</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689856"/>
                  </a:ext>
                </a:extLst>
              </a:tr>
              <a:tr h="813308">
                <a:tc>
                  <a:txBody>
                    <a:bodyPr/>
                    <a:lstStyle/>
                    <a:p>
                      <a:pPr algn="ctr">
                        <a:spcAft>
                          <a:spcPts val="600"/>
                        </a:spcAft>
                      </a:pPr>
                      <a:r>
                        <a:rPr lang="en-GB" sz="16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Complementary observations</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600"/>
                        </a:spcAft>
                      </a:pPr>
                      <a:r>
                        <a:rPr lang="en-GB" sz="16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Operator expertise</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600"/>
                        </a:spcAft>
                      </a:pPr>
                      <a:r>
                        <a:rPr lang="en-GB" sz="16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Guidelines on transformation to satellite Pixel</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600"/>
                        </a:spcAft>
                      </a:pPr>
                      <a:r>
                        <a:rPr lang="en-GB" sz="16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Ancillary data</a:t>
                      </a:r>
                      <a:endParaRPr lang="en-GB" sz="16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600"/>
                        </a:spcAft>
                      </a:pPr>
                      <a:r>
                        <a:rPr lang="en-GB" sz="16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Adequacy for intended class of instrument/</a:t>
                      </a:r>
                    </a:p>
                    <a:p>
                      <a:pPr algn="ctr">
                        <a:spcAft>
                          <a:spcPts val="600"/>
                        </a:spcAft>
                      </a:pPr>
                      <a:r>
                        <a:rPr lang="en-GB" sz="16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measurand</a:t>
                      </a:r>
                      <a:r>
                        <a:rPr lang="en-GB" sz="1600" kern="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600"/>
                        </a:spcAft>
                      </a:pPr>
                      <a:r>
                        <a:rPr lang="en-US" sz="16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Timeliness</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600"/>
                        </a:spcAft>
                      </a:pPr>
                      <a:r>
                        <a:rPr lang="en-GB" sz="16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Independent verification</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6768970"/>
                  </a:ext>
                </a:extLst>
              </a:tr>
              <a:tr h="436928">
                <a:tc gridSpan="6">
                  <a:txBody>
                    <a:bodyPr/>
                    <a:lstStyle/>
                    <a:p>
                      <a:pPr algn="r">
                        <a:spcAft>
                          <a:spcPts val="600"/>
                        </a:spcAft>
                      </a:pPr>
                      <a:r>
                        <a:rPr lang="en-GB" sz="1100" b="1"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FRM CLASSIFICATION</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a:spcAft>
                          <a:spcPts val="600"/>
                        </a:spcAft>
                      </a:pPr>
                      <a:r>
                        <a:rPr lang="en-GB" sz="1100" b="1"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 B C D</a:t>
                      </a:r>
                      <a:r>
                        <a:rPr lang="en-GB"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(to be selected)</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32301281"/>
                  </a:ext>
                </a:extLst>
              </a:tr>
            </a:tbl>
          </a:graphicData>
        </a:graphic>
      </p:graphicFrame>
      <p:pic>
        <p:nvPicPr>
          <p:cNvPr id="4" name="Picture 3" descr="A picture containing text, screenshot, font, number&#10;&#10;Description automatically generated">
            <a:extLst>
              <a:ext uri="{FF2B5EF4-FFF2-40B4-BE49-F238E27FC236}">
                <a16:creationId xmlns:a16="http://schemas.microsoft.com/office/drawing/2014/main" id="{4D4A3FD8-F5DC-075E-FB05-6034F191C36C}"/>
              </a:ext>
            </a:extLst>
          </p:cNvPr>
          <p:cNvPicPr>
            <a:picLocks noChangeAspect="1"/>
          </p:cNvPicPr>
          <p:nvPr/>
        </p:nvPicPr>
        <p:blipFill>
          <a:blip r:embed="rId3"/>
          <a:stretch>
            <a:fillRect/>
          </a:stretch>
        </p:blipFill>
        <p:spPr>
          <a:xfrm>
            <a:off x="10285968" y="4707146"/>
            <a:ext cx="2641600" cy="1828800"/>
          </a:xfrm>
          <a:prstGeom prst="rect">
            <a:avLst/>
          </a:prstGeom>
        </p:spPr>
      </p:pic>
    </p:spTree>
    <p:extLst>
      <p:ext uri="{BB962C8B-B14F-4D97-AF65-F5344CB8AC3E}">
        <p14:creationId xmlns:p14="http://schemas.microsoft.com/office/powerpoint/2010/main" val="213712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9;p9">
            <a:extLst>
              <a:ext uri="{FF2B5EF4-FFF2-40B4-BE49-F238E27FC236}">
                <a16:creationId xmlns:a16="http://schemas.microsoft.com/office/drawing/2014/main" id="{90794BF0-67C7-82BA-BF28-E9396786DAE8}"/>
              </a:ext>
            </a:extLst>
          </p:cNvPr>
          <p:cNvSpPr txBox="1"/>
          <p:nvPr/>
        </p:nvSpPr>
        <p:spPr>
          <a:xfrm>
            <a:off x="94020" y="119743"/>
            <a:ext cx="8668512" cy="89251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600" b="0" i="1" u="none" strike="noStrike" kern="0" cap="none" spc="0" normalizeH="0" baseline="0" noProof="0" dirty="0">
                <a:ln>
                  <a:noFill/>
                </a:ln>
                <a:solidFill>
                  <a:srgbClr val="FFFFFF"/>
                </a:solidFill>
                <a:effectLst/>
                <a:uLnTx/>
                <a:uFillTx/>
                <a:latin typeface="Arial"/>
                <a:cs typeface="Arial"/>
                <a:sym typeface="Arial"/>
              </a:rPr>
              <a:t>Independent assessor</a:t>
            </a:r>
            <a:r>
              <a:rPr kumimoji="0" lang="en-GB" sz="2600" b="0" i="0" u="none" strike="noStrike" kern="0" cap="none" spc="0" normalizeH="0" baseline="0" noProof="0" dirty="0">
                <a:ln>
                  <a:noFill/>
                </a:ln>
                <a:solidFill>
                  <a:srgbClr val="FFFFFF"/>
                </a:solidFill>
                <a:effectLst/>
                <a:uLnTx/>
                <a:uFillTx/>
                <a:latin typeface="Arial"/>
                <a:ea typeface="Arial"/>
                <a:cs typeface="Arial"/>
                <a:sym typeface="Arial"/>
              </a:rPr>
              <a:t> FRM MM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600" b="0" i="0" u="none" strike="noStrike" kern="0" cap="none" spc="0" normalizeH="0" baseline="0" noProof="0" dirty="0">
                <a:ln>
                  <a:noFill/>
                </a:ln>
                <a:solidFill>
                  <a:srgbClr val="FFFFFF"/>
                </a:solidFill>
                <a:effectLst/>
                <a:uLnTx/>
                <a:uFillTx/>
                <a:latin typeface="Arial"/>
                <a:cs typeface="Arial"/>
                <a:sym typeface="Arial"/>
              </a:rPr>
              <a:t>Verification</a:t>
            </a:r>
            <a:endParaRPr kumimoji="0" sz="2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Picture 5" descr="A picture containing text, screenshot, font, number&#10;&#10;Description automatically generated">
            <a:extLst>
              <a:ext uri="{FF2B5EF4-FFF2-40B4-BE49-F238E27FC236}">
                <a16:creationId xmlns:a16="http://schemas.microsoft.com/office/drawing/2014/main" id="{2045654B-0B83-239A-1DEB-FE615FBD7313}"/>
              </a:ext>
            </a:extLst>
          </p:cNvPr>
          <p:cNvPicPr>
            <a:picLocks noChangeAspect="1"/>
          </p:cNvPicPr>
          <p:nvPr/>
        </p:nvPicPr>
        <p:blipFill>
          <a:blip r:embed="rId2"/>
          <a:stretch>
            <a:fillRect/>
          </a:stretch>
        </p:blipFill>
        <p:spPr>
          <a:xfrm>
            <a:off x="518472" y="1487884"/>
            <a:ext cx="2730500" cy="4826000"/>
          </a:xfrm>
          <a:prstGeom prst="rect">
            <a:avLst/>
          </a:prstGeom>
        </p:spPr>
      </p:pic>
      <p:sp>
        <p:nvSpPr>
          <p:cNvPr id="7" name="TextBox 6">
            <a:extLst>
              <a:ext uri="{FF2B5EF4-FFF2-40B4-BE49-F238E27FC236}">
                <a16:creationId xmlns:a16="http://schemas.microsoft.com/office/drawing/2014/main" id="{FE46C00E-4604-75BD-04CD-1A56D7F79816}"/>
              </a:ext>
            </a:extLst>
          </p:cNvPr>
          <p:cNvSpPr txBox="1"/>
          <p:nvPr/>
        </p:nvSpPr>
        <p:spPr>
          <a:xfrm>
            <a:off x="4428276" y="2372049"/>
            <a:ext cx="6137563"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800" b="0" i="0" u="none" strike="noStrike" kern="0" cap="none" spc="0" normalizeH="0" baseline="0" noProof="0" dirty="0">
                <a:ln>
                  <a:noFill/>
                </a:ln>
                <a:solidFill>
                  <a:srgbClr val="000000"/>
                </a:solidFill>
                <a:effectLst/>
                <a:uLnTx/>
                <a:uFillTx/>
                <a:latin typeface="Arial" panose="020B0604020202020204" pitchFamily="34" charset="0"/>
                <a:ea typeface="Georgia" panose="02040502050405020303" pitchFamily="18" charset="0"/>
                <a:cs typeface="Arial" panose="020B0604020202020204" pitchFamily="34" charset="0"/>
                <a:sym typeface="Arial"/>
              </a:rPr>
              <a:t>The overall goal is to verify that the FRM is consistent with self-assessed criteria and that the evidence provided fully supports the assessment.  This column is again subdivided into categories to provide some granularity to the verification process.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AU" sz="1800" b="0" i="0" u="none" strike="noStrike" kern="0" cap="none" spc="0" normalizeH="0" baseline="0" noProof="0" dirty="0">
              <a:ln>
                <a:noFill/>
              </a:ln>
              <a:solidFill>
                <a:srgbClr val="000000"/>
              </a:solidFill>
              <a:effectLst/>
              <a:uLnTx/>
              <a:uFillTx/>
              <a:latin typeface="Arial" panose="020B0604020202020204" pitchFamily="34" charset="0"/>
              <a:ea typeface="Georgia" panose="02040502050405020303" pitchFamily="18"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800" b="0" i="0" u="none" strike="noStrike" kern="0" cap="none" spc="0" normalizeH="0" baseline="0" noProof="0" dirty="0">
                <a:ln>
                  <a:noFill/>
                </a:ln>
                <a:solidFill>
                  <a:srgbClr val="000000"/>
                </a:solidFill>
                <a:effectLst/>
                <a:uLnTx/>
                <a:uFillTx/>
                <a:latin typeface="Arial" panose="020B0604020202020204" pitchFamily="34" charset="0"/>
                <a:ea typeface="Georgia" panose="02040502050405020303" pitchFamily="18" charset="0"/>
                <a:cs typeface="Arial" panose="020B0604020202020204" pitchFamily="34" charset="0"/>
                <a:sym typeface="Arial"/>
              </a:rPr>
              <a:t>The degree of utilisation/impact in terms of citations, website visit, feedback provided etc is an important aspect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AU" sz="1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The relevant classifications of these categories leads to an overall compliance Class for the particular application the FRM is specified for. The user can then choose what class of FRM is needed to meet their needs</a:t>
            </a:r>
            <a:endParaRPr kumimoji="0" lang="en-IT"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 name="Oval 2">
            <a:extLst>
              <a:ext uri="{FF2B5EF4-FFF2-40B4-BE49-F238E27FC236}">
                <a16:creationId xmlns:a16="http://schemas.microsoft.com/office/drawing/2014/main" id="{18CF7BA8-1F38-38E3-50F9-FA3B8F777F2A}"/>
              </a:ext>
            </a:extLst>
          </p:cNvPr>
          <p:cNvSpPr/>
          <p:nvPr/>
        </p:nvSpPr>
        <p:spPr>
          <a:xfrm>
            <a:off x="709960" y="5161684"/>
            <a:ext cx="2408663" cy="62446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E33AF42E-2918-3AAC-C0DD-B9931B005081}"/>
              </a:ext>
            </a:extLst>
          </p:cNvPr>
          <p:cNvSpPr/>
          <p:nvPr/>
        </p:nvSpPr>
        <p:spPr>
          <a:xfrm>
            <a:off x="709961" y="2184308"/>
            <a:ext cx="2408663" cy="62446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243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7CF24D6-5B6F-92F9-CC9E-775F8B06820C}"/>
              </a:ext>
            </a:extLst>
          </p:cNvPr>
          <p:cNvGraphicFramePr>
            <a:graphicFrameLocks noGrp="1"/>
          </p:cNvGraphicFramePr>
          <p:nvPr/>
        </p:nvGraphicFramePr>
        <p:xfrm>
          <a:off x="-24809" y="1339702"/>
          <a:ext cx="5963685" cy="5188843"/>
        </p:xfrm>
        <a:graphic>
          <a:graphicData uri="http://schemas.openxmlformats.org/drawingml/2006/table">
            <a:tbl>
              <a:tblPr bandRow="1"/>
              <a:tblGrid>
                <a:gridCol w="1242829">
                  <a:extLst>
                    <a:ext uri="{9D8B030D-6E8A-4147-A177-3AD203B41FA5}">
                      <a16:colId xmlns:a16="http://schemas.microsoft.com/office/drawing/2014/main" val="3628116725"/>
                    </a:ext>
                  </a:extLst>
                </a:gridCol>
                <a:gridCol w="4720856">
                  <a:extLst>
                    <a:ext uri="{9D8B030D-6E8A-4147-A177-3AD203B41FA5}">
                      <a16:colId xmlns:a16="http://schemas.microsoft.com/office/drawing/2014/main" val="3550226012"/>
                    </a:ext>
                  </a:extLst>
                </a:gridCol>
              </a:tblGrid>
              <a:tr h="396033">
                <a:tc>
                  <a:txBody>
                    <a:bodyPr/>
                    <a:lstStyle/>
                    <a:p>
                      <a:pPr algn="just">
                        <a:lnSpc>
                          <a:spcPct val="115000"/>
                        </a:lnSpc>
                        <a:spcAft>
                          <a:spcPts val="1000"/>
                        </a:spcAft>
                      </a:pPr>
                      <a:r>
                        <a:rPr lang="en-AU" sz="1400" b="1">
                          <a:solidFill>
                            <a:srgbClr val="FFFFFF"/>
                          </a:solidFill>
                          <a:effectLst/>
                          <a:latin typeface="+mj-lt"/>
                          <a:ea typeface="Georgia" panose="02040502050405020303" pitchFamily="18" charset="0"/>
                          <a:cs typeface="Georgia" panose="02040502050405020303" pitchFamily="18" charset="0"/>
                        </a:rPr>
                        <a:t>Grade</a:t>
                      </a:r>
                      <a:endParaRPr lang="en-GB" sz="1400">
                        <a:effectLst/>
                        <a:latin typeface="+mj-lt"/>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tc>
                  <a:txBody>
                    <a:bodyPr/>
                    <a:lstStyle/>
                    <a:p>
                      <a:pPr algn="just">
                        <a:lnSpc>
                          <a:spcPct val="115000"/>
                        </a:lnSpc>
                        <a:spcAft>
                          <a:spcPts val="1000"/>
                        </a:spcAft>
                      </a:pPr>
                      <a:r>
                        <a:rPr lang="en-AU" sz="1400" b="1">
                          <a:solidFill>
                            <a:srgbClr val="FFFFFF"/>
                          </a:solidFill>
                          <a:effectLst/>
                          <a:latin typeface="+mj-lt"/>
                          <a:ea typeface="Georgia" panose="02040502050405020303" pitchFamily="18" charset="0"/>
                          <a:cs typeface="Georgia" panose="02040502050405020303" pitchFamily="18" charset="0"/>
                        </a:rPr>
                        <a:t>Criteria</a:t>
                      </a:r>
                      <a:endParaRPr lang="en-GB" sz="1400">
                        <a:effectLst/>
                        <a:latin typeface="+mj-lt"/>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extLst>
                  <a:ext uri="{0D108BD9-81ED-4DB2-BD59-A6C34878D82A}">
                    <a16:rowId xmlns:a16="http://schemas.microsoft.com/office/drawing/2014/main" val="2980004261"/>
                  </a:ext>
                </a:extLst>
              </a:tr>
              <a:tr h="219470">
                <a:tc>
                  <a:txBody>
                    <a:bodyPr/>
                    <a:lstStyle/>
                    <a:p>
                      <a:pPr algn="just">
                        <a:lnSpc>
                          <a:spcPct val="115000"/>
                        </a:lnSpc>
                        <a:spcAft>
                          <a:spcPts val="1000"/>
                        </a:spcAft>
                      </a:pPr>
                      <a:r>
                        <a:rPr lang="en-AU" sz="1400">
                          <a:effectLst/>
                          <a:latin typeface="+mj-lt"/>
                          <a:ea typeface="Georgia" panose="02040502050405020303" pitchFamily="18" charset="0"/>
                          <a:cs typeface="Georgia" panose="02040502050405020303" pitchFamily="18" charset="0"/>
                        </a:rPr>
                        <a:t>Not Assessed</a:t>
                      </a:r>
                      <a:endParaRPr lang="en-GB" sz="1400">
                        <a:effectLst/>
                        <a:latin typeface="+mj-lt"/>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AU" sz="1400">
                          <a:effectLst/>
                          <a:latin typeface="+mj-lt"/>
                          <a:ea typeface="Georgia" panose="02040502050405020303" pitchFamily="18" charset="0"/>
                          <a:cs typeface="Georgia" panose="02040502050405020303" pitchFamily="18" charset="0"/>
                        </a:rPr>
                        <a:t>Assessment outside of the scope of study.</a:t>
                      </a:r>
                      <a:endParaRPr lang="en-GB" sz="1400">
                        <a:effectLst/>
                        <a:latin typeface="+mj-lt"/>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7121918"/>
                  </a:ext>
                </a:extLst>
              </a:tr>
              <a:tr h="272629">
                <a:tc>
                  <a:txBody>
                    <a:bodyPr/>
                    <a:lstStyle/>
                    <a:p>
                      <a:pPr algn="just">
                        <a:lnSpc>
                          <a:spcPct val="115000"/>
                        </a:lnSpc>
                        <a:spcAft>
                          <a:spcPts val="1000"/>
                        </a:spcAft>
                      </a:pPr>
                      <a:r>
                        <a:rPr lang="en-AU" sz="1400" dirty="0">
                          <a:solidFill>
                            <a:srgbClr val="000000"/>
                          </a:solidFill>
                          <a:effectLst/>
                          <a:latin typeface="+mj-lt"/>
                          <a:ea typeface="Georgia" panose="02040502050405020303" pitchFamily="18" charset="0"/>
                          <a:cs typeface="Georgia" panose="02040502050405020303" pitchFamily="18" charset="0"/>
                        </a:rPr>
                        <a:t>No </a:t>
                      </a:r>
                      <a:r>
                        <a:rPr lang="en-AU" sz="1400" dirty="0" err="1">
                          <a:solidFill>
                            <a:srgbClr val="000000"/>
                          </a:solidFill>
                          <a:effectLst/>
                          <a:latin typeface="+mj-lt"/>
                          <a:ea typeface="Georgia" panose="02040502050405020303" pitchFamily="18" charset="0"/>
                          <a:cs typeface="Georgia" panose="02040502050405020303" pitchFamily="18" charset="0"/>
                        </a:rPr>
                        <a:t>Assesable</a:t>
                      </a:r>
                      <a:endParaRPr lang="en-GB" sz="1400" dirty="0">
                        <a:effectLst/>
                        <a:latin typeface="+mj-lt"/>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just">
                        <a:lnSpc>
                          <a:spcPct val="115000"/>
                        </a:lnSpc>
                        <a:spcAft>
                          <a:spcPts val="1000"/>
                        </a:spcAft>
                      </a:pPr>
                      <a:r>
                        <a:rPr lang="en-AU" sz="1400">
                          <a:effectLst/>
                          <a:latin typeface="+mj-lt"/>
                          <a:ea typeface="Georgia" panose="02040502050405020303" pitchFamily="18" charset="0"/>
                          <a:cs typeface="Georgia" panose="02040502050405020303" pitchFamily="18" charset="0"/>
                        </a:rPr>
                        <a:t>Relevant information not made available.</a:t>
                      </a:r>
                      <a:endParaRPr lang="en-GB" sz="1400">
                        <a:effectLst/>
                        <a:latin typeface="+mj-lt"/>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0101944"/>
                  </a:ext>
                </a:extLst>
              </a:tr>
              <a:tr h="993639">
                <a:tc>
                  <a:txBody>
                    <a:bodyPr/>
                    <a:lstStyle/>
                    <a:p>
                      <a:pPr algn="just">
                        <a:lnSpc>
                          <a:spcPct val="115000"/>
                        </a:lnSpc>
                        <a:spcAft>
                          <a:spcPts val="1000"/>
                        </a:spcAft>
                      </a:pPr>
                      <a:r>
                        <a:rPr lang="en-AU" sz="1400" dirty="0">
                          <a:solidFill>
                            <a:srgbClr val="000000"/>
                          </a:solidFill>
                          <a:effectLst/>
                          <a:latin typeface="+mj-lt"/>
                          <a:ea typeface="Georgia" panose="02040502050405020303" pitchFamily="18" charset="0"/>
                          <a:cs typeface="Georgia" panose="02040502050405020303" pitchFamily="18" charset="0"/>
                        </a:rPr>
                        <a:t>Basic</a:t>
                      </a:r>
                      <a:endParaRPr lang="en-GB" sz="1400" dirty="0">
                        <a:effectLst/>
                        <a:latin typeface="+mj-lt"/>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just">
                        <a:lnSpc>
                          <a:spcPct val="115000"/>
                        </a:lnSpc>
                        <a:spcAft>
                          <a:spcPts val="1000"/>
                        </a:spcAft>
                      </a:pPr>
                      <a:r>
                        <a:rPr lang="en-AU" sz="1400">
                          <a:effectLst/>
                          <a:latin typeface="+mj-lt"/>
                          <a:ea typeface="Georgia" panose="02040502050405020303" pitchFamily="18" charset="0"/>
                          <a:cs typeface="Georgia" panose="02040502050405020303" pitchFamily="18" charset="0"/>
                        </a:rPr>
                        <a:t>All categories should be at least basic and if not there should be a clear strategy to progress within a short (&lt;3 month) timescale.  Those categories in basic should have a strategy to progress towards greater compliance.</a:t>
                      </a:r>
                      <a:endParaRPr lang="en-GB" sz="1400">
                        <a:effectLst/>
                        <a:latin typeface="+mj-lt"/>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4057622"/>
                  </a:ext>
                </a:extLst>
              </a:tr>
              <a:tr h="1418980">
                <a:tc>
                  <a:txBody>
                    <a:bodyPr/>
                    <a:lstStyle/>
                    <a:p>
                      <a:pPr algn="just">
                        <a:lnSpc>
                          <a:spcPct val="115000"/>
                        </a:lnSpc>
                        <a:spcAft>
                          <a:spcPts val="1000"/>
                        </a:spcAft>
                      </a:pPr>
                      <a:r>
                        <a:rPr lang="en-AU" sz="1400">
                          <a:solidFill>
                            <a:srgbClr val="000000"/>
                          </a:solidFill>
                          <a:effectLst/>
                          <a:latin typeface="+mj-lt"/>
                          <a:ea typeface="Georgia" panose="02040502050405020303" pitchFamily="18" charset="0"/>
                          <a:cs typeface="Georgia" panose="02040502050405020303" pitchFamily="18" charset="0"/>
                        </a:rPr>
                        <a:t>Good</a:t>
                      </a:r>
                      <a:endParaRPr lang="en-GB" sz="1400">
                        <a:effectLst/>
                        <a:latin typeface="+mj-lt"/>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just">
                        <a:lnSpc>
                          <a:spcPct val="115000"/>
                        </a:lnSpc>
                        <a:spcAft>
                          <a:spcPts val="1000"/>
                        </a:spcAft>
                      </a:pPr>
                      <a:r>
                        <a:rPr lang="en-AU" sz="1400">
                          <a:effectLst/>
                          <a:latin typeface="+mj-lt"/>
                          <a:ea typeface="Georgia" panose="02040502050405020303" pitchFamily="18" charset="0"/>
                          <a:cs typeface="Georgia" panose="02040502050405020303" pitchFamily="18" charset="0"/>
                        </a:rPr>
                        <a:t>More than 80% must meet the good category and those in basic should indicate a strategy to progress. &gt;30 % should be in the green classification.  There should be no basic classifications in the metrology or Instrument columns and any in these columns indicating good should indicate a strategy to progress  </a:t>
                      </a:r>
                      <a:endParaRPr lang="en-GB" sz="1400">
                        <a:effectLst/>
                        <a:latin typeface="+mj-lt"/>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4712166"/>
                  </a:ext>
                </a:extLst>
              </a:tr>
              <a:tr h="803552">
                <a:tc>
                  <a:txBody>
                    <a:bodyPr/>
                    <a:lstStyle/>
                    <a:p>
                      <a:pPr algn="just">
                        <a:lnSpc>
                          <a:spcPct val="115000"/>
                        </a:lnSpc>
                        <a:spcAft>
                          <a:spcPts val="1000"/>
                        </a:spcAft>
                      </a:pPr>
                      <a:r>
                        <a:rPr lang="en-AU" sz="1400">
                          <a:solidFill>
                            <a:srgbClr val="000000"/>
                          </a:solidFill>
                          <a:effectLst/>
                          <a:latin typeface="+mj-lt"/>
                          <a:ea typeface="Georgia" panose="02040502050405020303" pitchFamily="18" charset="0"/>
                          <a:cs typeface="Georgia" panose="02040502050405020303" pitchFamily="18" charset="0"/>
                        </a:rPr>
                        <a:t>Excellent</a:t>
                      </a:r>
                      <a:endParaRPr lang="en-GB" sz="1400">
                        <a:effectLst/>
                        <a:latin typeface="+mj-lt"/>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lnSpc>
                          <a:spcPct val="115000"/>
                        </a:lnSpc>
                        <a:spcAft>
                          <a:spcPts val="1000"/>
                        </a:spcAft>
                      </a:pPr>
                      <a:r>
                        <a:rPr lang="en-AU" sz="1400">
                          <a:effectLst/>
                          <a:latin typeface="+mj-lt"/>
                          <a:ea typeface="Georgia" panose="02040502050405020303" pitchFamily="18" charset="0"/>
                          <a:cs typeface="Georgia" panose="02040502050405020303" pitchFamily="18" charset="0"/>
                        </a:rPr>
                        <a:t>All categories are good or above with &gt; than 80% in the green classification and those in the Metrology or instrument columns must meet excellent or above.</a:t>
                      </a:r>
                      <a:endParaRPr lang="en-GB" sz="1400">
                        <a:effectLst/>
                        <a:latin typeface="+mj-lt"/>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0053252"/>
                  </a:ext>
                </a:extLst>
              </a:tr>
              <a:tr h="1047224">
                <a:tc>
                  <a:txBody>
                    <a:bodyPr/>
                    <a:lstStyle/>
                    <a:p>
                      <a:pPr algn="just">
                        <a:lnSpc>
                          <a:spcPct val="115000"/>
                        </a:lnSpc>
                        <a:spcAft>
                          <a:spcPts val="1000"/>
                        </a:spcAft>
                      </a:pPr>
                      <a:r>
                        <a:rPr lang="en-AU" sz="1400">
                          <a:solidFill>
                            <a:srgbClr val="000000"/>
                          </a:solidFill>
                          <a:effectLst/>
                          <a:latin typeface="+mj-lt"/>
                          <a:ea typeface="Georgia" panose="02040502050405020303" pitchFamily="18" charset="0"/>
                          <a:cs typeface="Georgia" panose="02040502050405020303" pitchFamily="18" charset="0"/>
                        </a:rPr>
                        <a:t>Ideal</a:t>
                      </a:r>
                      <a:endParaRPr lang="en-GB" sz="1400">
                        <a:effectLst/>
                        <a:latin typeface="+mj-lt"/>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A00"/>
                    </a:solidFill>
                  </a:tcPr>
                </a:tc>
                <a:tc>
                  <a:txBody>
                    <a:bodyPr/>
                    <a:lstStyle/>
                    <a:p>
                      <a:pPr algn="just">
                        <a:lnSpc>
                          <a:spcPct val="115000"/>
                        </a:lnSpc>
                        <a:spcAft>
                          <a:spcPts val="1000"/>
                        </a:spcAft>
                      </a:pPr>
                      <a:r>
                        <a:rPr lang="en-AU" sz="1400" dirty="0">
                          <a:effectLst/>
                          <a:latin typeface="+mj-lt"/>
                          <a:ea typeface="Georgia" panose="02040502050405020303" pitchFamily="18" charset="0"/>
                          <a:cs typeface="Georgia" panose="02040502050405020303" pitchFamily="18" charset="0"/>
                        </a:rPr>
                        <a:t>All categories in the matrix fully meet the green classification i.e. Excellent or Ideal with at least half reaching the ideal category and of these half must include those in the metrology and FRM instrument column</a:t>
                      </a:r>
                      <a:endParaRPr lang="en-GB" sz="1400" dirty="0">
                        <a:effectLst/>
                        <a:latin typeface="+mj-lt"/>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6602156"/>
                  </a:ext>
                </a:extLst>
              </a:tr>
            </a:tbl>
          </a:graphicData>
        </a:graphic>
      </p:graphicFrame>
      <p:graphicFrame>
        <p:nvGraphicFramePr>
          <p:cNvPr id="5" name="Table 4">
            <a:extLst>
              <a:ext uri="{FF2B5EF4-FFF2-40B4-BE49-F238E27FC236}">
                <a16:creationId xmlns:a16="http://schemas.microsoft.com/office/drawing/2014/main" id="{C32099A4-1620-BDF7-9613-B822B10ECDD4}"/>
              </a:ext>
            </a:extLst>
          </p:cNvPr>
          <p:cNvGraphicFramePr>
            <a:graphicFrameLocks noGrp="1"/>
          </p:cNvGraphicFramePr>
          <p:nvPr/>
        </p:nvGraphicFramePr>
        <p:xfrm>
          <a:off x="6475227" y="1493590"/>
          <a:ext cx="5486400" cy="4096932"/>
        </p:xfrm>
        <a:graphic>
          <a:graphicData uri="http://schemas.openxmlformats.org/drawingml/2006/table">
            <a:tbl>
              <a:tblPr bandRow="1"/>
              <a:tblGrid>
                <a:gridCol w="1315995">
                  <a:extLst>
                    <a:ext uri="{9D8B030D-6E8A-4147-A177-3AD203B41FA5}">
                      <a16:colId xmlns:a16="http://schemas.microsoft.com/office/drawing/2014/main" val="1656099404"/>
                    </a:ext>
                  </a:extLst>
                </a:gridCol>
                <a:gridCol w="4170405">
                  <a:extLst>
                    <a:ext uri="{9D8B030D-6E8A-4147-A177-3AD203B41FA5}">
                      <a16:colId xmlns:a16="http://schemas.microsoft.com/office/drawing/2014/main" val="3497126368"/>
                    </a:ext>
                  </a:extLst>
                </a:gridCol>
              </a:tblGrid>
              <a:tr h="191372">
                <a:tc>
                  <a:txBody>
                    <a:bodyPr/>
                    <a:lstStyle/>
                    <a:p>
                      <a:pPr algn="just">
                        <a:lnSpc>
                          <a:spcPct val="115000"/>
                        </a:lnSpc>
                        <a:spcAft>
                          <a:spcPts val="1000"/>
                        </a:spcAft>
                      </a:pPr>
                      <a:r>
                        <a:rPr lang="en-AU" sz="1400" b="1">
                          <a:solidFill>
                            <a:srgbClr val="FFFFFF"/>
                          </a:solidFill>
                          <a:effectLst/>
                          <a:latin typeface="Georgia" panose="02040502050405020303" pitchFamily="18" charset="0"/>
                          <a:ea typeface="Georgia" panose="02040502050405020303" pitchFamily="18" charset="0"/>
                          <a:cs typeface="Georgia" panose="02040502050405020303" pitchFamily="18" charset="0"/>
                        </a:rPr>
                        <a:t>Grade</a:t>
                      </a:r>
                      <a:endParaRPr lang="en-GB" sz="1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tc>
                  <a:txBody>
                    <a:bodyPr/>
                    <a:lstStyle/>
                    <a:p>
                      <a:pPr algn="just">
                        <a:lnSpc>
                          <a:spcPct val="115000"/>
                        </a:lnSpc>
                        <a:spcAft>
                          <a:spcPts val="1000"/>
                        </a:spcAft>
                      </a:pPr>
                      <a:r>
                        <a:rPr lang="en-AU" sz="1400" b="1">
                          <a:solidFill>
                            <a:srgbClr val="FFFFFF"/>
                          </a:solidFill>
                          <a:effectLst/>
                          <a:latin typeface="Georgia" panose="02040502050405020303" pitchFamily="18" charset="0"/>
                          <a:ea typeface="Georgia" panose="02040502050405020303" pitchFamily="18" charset="0"/>
                          <a:cs typeface="Georgia" panose="02040502050405020303" pitchFamily="18" charset="0"/>
                        </a:rPr>
                        <a:t>Criteria</a:t>
                      </a:r>
                      <a:endParaRPr lang="en-GB" sz="1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extLst>
                  <a:ext uri="{0D108BD9-81ED-4DB2-BD59-A6C34878D82A}">
                    <a16:rowId xmlns:a16="http://schemas.microsoft.com/office/drawing/2014/main" val="651065257"/>
                  </a:ext>
                </a:extLst>
              </a:tr>
              <a:tr h="191372">
                <a:tc>
                  <a:txBody>
                    <a:bodyPr/>
                    <a:lstStyle/>
                    <a:p>
                      <a:pPr algn="just">
                        <a:lnSpc>
                          <a:spcPct val="115000"/>
                        </a:lnSpc>
                        <a:spcAft>
                          <a:spcPts val="1000"/>
                        </a:spcAft>
                      </a:pPr>
                      <a:r>
                        <a:rPr lang="en-AU" sz="1400">
                          <a:effectLst/>
                          <a:latin typeface="Georgia" panose="02040502050405020303" pitchFamily="18" charset="0"/>
                          <a:ea typeface="Georgia" panose="02040502050405020303" pitchFamily="18" charset="0"/>
                          <a:cs typeface="Georgia" panose="02040502050405020303" pitchFamily="18" charset="0"/>
                        </a:rPr>
                        <a:t>Not Assessed</a:t>
                      </a:r>
                      <a:endParaRPr lang="en-GB" sz="1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AU" sz="1400">
                          <a:effectLst/>
                          <a:latin typeface="Georgia" panose="02040502050405020303" pitchFamily="18" charset="0"/>
                          <a:ea typeface="Georgia" panose="02040502050405020303" pitchFamily="18" charset="0"/>
                          <a:cs typeface="Georgia" panose="02040502050405020303" pitchFamily="18" charset="0"/>
                        </a:rPr>
                        <a:t>Assessment outside of the scope of study.</a:t>
                      </a:r>
                      <a:endParaRPr lang="en-GB" sz="1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683009"/>
                  </a:ext>
                </a:extLst>
              </a:tr>
              <a:tr h="400057">
                <a:tc>
                  <a:txBody>
                    <a:bodyPr/>
                    <a:lstStyle/>
                    <a:p>
                      <a:pPr algn="just">
                        <a:lnSpc>
                          <a:spcPct val="115000"/>
                        </a:lnSpc>
                        <a:spcAft>
                          <a:spcPts val="1000"/>
                        </a:spcAft>
                      </a:pPr>
                      <a:r>
                        <a:rPr lang="en-AU" sz="1400">
                          <a:solidFill>
                            <a:srgbClr val="000000"/>
                          </a:solidFill>
                          <a:effectLst/>
                          <a:latin typeface="Georgia" panose="02040502050405020303" pitchFamily="18" charset="0"/>
                          <a:ea typeface="Georgia" panose="02040502050405020303" pitchFamily="18" charset="0"/>
                          <a:cs typeface="Georgia" panose="02040502050405020303" pitchFamily="18" charset="0"/>
                        </a:rPr>
                        <a:t>Not Assessable</a:t>
                      </a:r>
                      <a:endParaRPr lang="en-GB" sz="1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just">
                        <a:lnSpc>
                          <a:spcPct val="115000"/>
                        </a:lnSpc>
                        <a:spcAft>
                          <a:spcPts val="1000"/>
                        </a:spcAft>
                      </a:pPr>
                      <a:r>
                        <a:rPr lang="en-AU" sz="1400">
                          <a:effectLst/>
                          <a:latin typeface="Georgia" panose="02040502050405020303" pitchFamily="18" charset="0"/>
                          <a:ea typeface="Georgia" panose="02040502050405020303" pitchFamily="18" charset="0"/>
                          <a:cs typeface="Georgia" panose="02040502050405020303" pitchFamily="18" charset="0"/>
                        </a:rPr>
                        <a:t>Relevant information not made available.</a:t>
                      </a:r>
                      <a:endParaRPr lang="en-GB" sz="1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102663"/>
                  </a:ext>
                </a:extLst>
              </a:tr>
              <a:tr h="608743">
                <a:tc>
                  <a:txBody>
                    <a:bodyPr/>
                    <a:lstStyle/>
                    <a:p>
                      <a:pPr algn="just">
                        <a:lnSpc>
                          <a:spcPct val="115000"/>
                        </a:lnSpc>
                        <a:spcAft>
                          <a:spcPts val="1000"/>
                        </a:spcAft>
                      </a:pPr>
                      <a:r>
                        <a:rPr lang="en-AU" sz="1400">
                          <a:solidFill>
                            <a:srgbClr val="000000"/>
                          </a:solidFill>
                          <a:effectLst/>
                          <a:latin typeface="Georgia" panose="02040502050405020303" pitchFamily="18" charset="0"/>
                          <a:ea typeface="Georgia" panose="02040502050405020303" pitchFamily="18" charset="0"/>
                          <a:cs typeface="Georgia" panose="02040502050405020303" pitchFamily="18" charset="0"/>
                        </a:rPr>
                        <a:t>Basic</a:t>
                      </a:r>
                      <a:endParaRPr lang="en-GB" sz="1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just">
                        <a:lnSpc>
                          <a:spcPct val="115000"/>
                        </a:lnSpc>
                        <a:spcAft>
                          <a:spcPts val="1000"/>
                        </a:spcAft>
                      </a:pPr>
                      <a:r>
                        <a:rPr lang="en-AU" sz="1400">
                          <a:effectLst/>
                          <a:latin typeface="Georgia" panose="02040502050405020303" pitchFamily="18" charset="0"/>
                          <a:ea typeface="Georgia" panose="02040502050405020303" pitchFamily="18" charset="0"/>
                          <a:cs typeface="Georgia" panose="02040502050405020303" pitchFamily="18" charset="0"/>
                        </a:rPr>
                        <a:t>Some comparison evidence but limited ability to confirm or otherwise the declared FRM uncertainty</a:t>
                      </a:r>
                      <a:endParaRPr lang="en-GB" sz="1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2671122"/>
                  </a:ext>
                </a:extLst>
              </a:tr>
              <a:tr h="1026115">
                <a:tc>
                  <a:txBody>
                    <a:bodyPr/>
                    <a:lstStyle/>
                    <a:p>
                      <a:pPr algn="just">
                        <a:lnSpc>
                          <a:spcPct val="115000"/>
                        </a:lnSpc>
                        <a:spcAft>
                          <a:spcPts val="1000"/>
                        </a:spcAft>
                      </a:pPr>
                      <a:r>
                        <a:rPr lang="en-AU" sz="1400">
                          <a:solidFill>
                            <a:srgbClr val="000000"/>
                          </a:solidFill>
                          <a:effectLst/>
                          <a:latin typeface="Georgia" panose="02040502050405020303" pitchFamily="18" charset="0"/>
                          <a:ea typeface="Georgia" panose="02040502050405020303" pitchFamily="18" charset="0"/>
                          <a:cs typeface="Georgia" panose="02040502050405020303" pitchFamily="18" charset="0"/>
                        </a:rPr>
                        <a:t>Good</a:t>
                      </a:r>
                      <a:endParaRPr lang="en-GB" sz="1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just">
                        <a:lnSpc>
                          <a:spcPct val="115000"/>
                        </a:lnSpc>
                        <a:spcAft>
                          <a:spcPts val="1000"/>
                        </a:spcAft>
                      </a:pPr>
                      <a:r>
                        <a:rPr lang="en-AU" sz="1400">
                          <a:effectLst/>
                          <a:latin typeface="Georgia" panose="02040502050405020303" pitchFamily="18" charset="0"/>
                          <a:ea typeface="Georgia" panose="02040502050405020303" pitchFamily="18" charset="0"/>
                          <a:cs typeface="Georgia" panose="02040502050405020303" pitchFamily="18" charset="0"/>
                        </a:rPr>
                        <a:t>Full compliance of declared FRM uncertainties through comparison to a reference of good but higher uncertainty than the FRM or near but not full compliance against a reference of comparable or lower uncertainty.</a:t>
                      </a:r>
                      <a:endParaRPr lang="en-GB" sz="1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9902908"/>
                  </a:ext>
                </a:extLst>
              </a:tr>
              <a:tr h="608743">
                <a:tc>
                  <a:txBody>
                    <a:bodyPr/>
                    <a:lstStyle/>
                    <a:p>
                      <a:pPr algn="just">
                        <a:lnSpc>
                          <a:spcPct val="115000"/>
                        </a:lnSpc>
                        <a:spcAft>
                          <a:spcPts val="1000"/>
                        </a:spcAft>
                      </a:pPr>
                      <a:r>
                        <a:rPr lang="en-AU" sz="1400">
                          <a:solidFill>
                            <a:srgbClr val="000000"/>
                          </a:solidFill>
                          <a:effectLst/>
                          <a:latin typeface="Georgia" panose="02040502050405020303" pitchFamily="18" charset="0"/>
                          <a:ea typeface="Georgia" panose="02040502050405020303" pitchFamily="18" charset="0"/>
                          <a:cs typeface="Georgia" panose="02040502050405020303" pitchFamily="18" charset="0"/>
                        </a:rPr>
                        <a:t>Excellent</a:t>
                      </a:r>
                      <a:endParaRPr lang="en-GB" sz="1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lnSpc>
                          <a:spcPct val="115000"/>
                        </a:lnSpc>
                        <a:spcAft>
                          <a:spcPts val="1000"/>
                        </a:spcAft>
                      </a:pPr>
                      <a:r>
                        <a:rPr lang="en-AU" sz="1400">
                          <a:effectLst/>
                          <a:latin typeface="Georgia" panose="02040502050405020303" pitchFamily="18" charset="0"/>
                          <a:ea typeface="Georgia" panose="02040502050405020303" pitchFamily="18" charset="0"/>
                          <a:cs typeface="Georgia" panose="02040502050405020303" pitchFamily="18" charset="0"/>
                        </a:rPr>
                        <a:t>Full compliance of declared FRM uncertainties through comparison to a reference with comparable uncertainties.</a:t>
                      </a:r>
                      <a:endParaRPr lang="en-GB" sz="1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5307433"/>
                  </a:ext>
                </a:extLst>
              </a:tr>
              <a:tr h="608743">
                <a:tc>
                  <a:txBody>
                    <a:bodyPr/>
                    <a:lstStyle/>
                    <a:p>
                      <a:pPr algn="just">
                        <a:lnSpc>
                          <a:spcPct val="115000"/>
                        </a:lnSpc>
                        <a:spcAft>
                          <a:spcPts val="1000"/>
                        </a:spcAft>
                      </a:pPr>
                      <a:r>
                        <a:rPr lang="en-AU" sz="1400">
                          <a:solidFill>
                            <a:srgbClr val="000000"/>
                          </a:solidFill>
                          <a:effectLst/>
                          <a:latin typeface="Georgia" panose="02040502050405020303" pitchFamily="18" charset="0"/>
                          <a:ea typeface="Georgia" panose="02040502050405020303" pitchFamily="18" charset="0"/>
                          <a:cs typeface="Georgia" panose="02040502050405020303" pitchFamily="18" charset="0"/>
                        </a:rPr>
                        <a:t>Ideal</a:t>
                      </a:r>
                      <a:endParaRPr lang="en-GB" sz="1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A00"/>
                    </a:solidFill>
                  </a:tcPr>
                </a:tc>
                <a:tc>
                  <a:txBody>
                    <a:bodyPr/>
                    <a:lstStyle/>
                    <a:p>
                      <a:pPr algn="just">
                        <a:lnSpc>
                          <a:spcPct val="115000"/>
                        </a:lnSpc>
                        <a:spcAft>
                          <a:spcPts val="1000"/>
                        </a:spcAft>
                      </a:pPr>
                      <a:r>
                        <a:rPr lang="en-AU" sz="1400" dirty="0">
                          <a:effectLst/>
                          <a:latin typeface="Georgia" panose="02040502050405020303" pitchFamily="18" charset="0"/>
                          <a:ea typeface="Georgia" panose="02040502050405020303" pitchFamily="18" charset="0"/>
                          <a:cs typeface="Georgia" panose="02040502050405020303" pitchFamily="18" charset="0"/>
                        </a:rPr>
                        <a:t>Full compliance of declared FRM uncertainties through independent comparison to a reference of lower overall uncertainty</a:t>
                      </a:r>
                      <a:endParaRPr lang="en-GB" sz="1400"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1961448"/>
                  </a:ext>
                </a:extLst>
              </a:tr>
            </a:tbl>
          </a:graphicData>
        </a:graphic>
      </p:graphicFrame>
      <p:sp>
        <p:nvSpPr>
          <p:cNvPr id="6" name="TextBox 5">
            <a:extLst>
              <a:ext uri="{FF2B5EF4-FFF2-40B4-BE49-F238E27FC236}">
                <a16:creationId xmlns:a16="http://schemas.microsoft.com/office/drawing/2014/main" id="{D35B3D20-B964-F20C-526A-419ABB2AD373}"/>
              </a:ext>
            </a:extLst>
          </p:cNvPr>
          <p:cNvSpPr txBox="1"/>
          <p:nvPr/>
        </p:nvSpPr>
        <p:spPr>
          <a:xfrm>
            <a:off x="1648046" y="1031925"/>
            <a:ext cx="406163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0070C0"/>
                </a:solidFill>
                <a:effectLst/>
                <a:uLnTx/>
                <a:uFillTx/>
                <a:latin typeface="Arial"/>
                <a:cs typeface="Arial"/>
                <a:sym typeface="Arial"/>
              </a:rPr>
              <a:t>GUIDELINES</a:t>
            </a:r>
          </a:p>
        </p:txBody>
      </p:sp>
      <p:sp>
        <p:nvSpPr>
          <p:cNvPr id="7" name="TextBox 6">
            <a:extLst>
              <a:ext uri="{FF2B5EF4-FFF2-40B4-BE49-F238E27FC236}">
                <a16:creationId xmlns:a16="http://schemas.microsoft.com/office/drawing/2014/main" id="{5996496E-F7DE-1860-A63E-B860B7DBBCC9}"/>
              </a:ext>
            </a:extLst>
          </p:cNvPr>
          <p:cNvSpPr txBox="1"/>
          <p:nvPr/>
        </p:nvSpPr>
        <p:spPr>
          <a:xfrm>
            <a:off x="8328837" y="1185813"/>
            <a:ext cx="406163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0070C0"/>
                </a:solidFill>
                <a:effectLst/>
                <a:uLnTx/>
                <a:uFillTx/>
                <a:latin typeface="Arial"/>
                <a:cs typeface="Arial"/>
                <a:sym typeface="Arial"/>
              </a:rPr>
              <a:t>Independent Verification</a:t>
            </a:r>
          </a:p>
        </p:txBody>
      </p:sp>
      <p:sp>
        <p:nvSpPr>
          <p:cNvPr id="8" name="TextBox 7">
            <a:extLst>
              <a:ext uri="{FF2B5EF4-FFF2-40B4-BE49-F238E27FC236}">
                <a16:creationId xmlns:a16="http://schemas.microsoft.com/office/drawing/2014/main" id="{2AA767C5-BAFD-BBF6-E89C-8366B153A553}"/>
              </a:ext>
            </a:extLst>
          </p:cNvPr>
          <p:cNvSpPr txBox="1"/>
          <p:nvPr/>
        </p:nvSpPr>
        <p:spPr>
          <a:xfrm>
            <a:off x="6326372" y="5826642"/>
            <a:ext cx="56352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000000"/>
                </a:solidFill>
                <a:effectLst/>
                <a:uLnTx/>
                <a:uFillTx/>
                <a:latin typeface="Arial"/>
                <a:cs typeface="Arial"/>
                <a:sym typeface="Arial"/>
              </a:rPr>
              <a:t>Class A &amp; B  must achieve some form of Green for all categories</a:t>
            </a:r>
            <a:r>
              <a:rPr kumimoji="0" lang="en-GB" sz="1400" b="0" i="0" u="none" strike="noStrike" kern="0" cap="none" spc="0" normalizeH="0" baseline="0" noProof="0" dirty="0">
                <a:ln>
                  <a:noFill/>
                </a:ln>
                <a:solidFill>
                  <a:srgbClr val="000000"/>
                </a:solidFill>
                <a:effectLst/>
                <a:uLnTx/>
                <a:uFillTx/>
                <a:latin typeface="Arial"/>
                <a:cs typeface="Arial"/>
                <a:sym typeface="Arial"/>
              </a:rPr>
              <a:t>, </a:t>
            </a:r>
          </a:p>
        </p:txBody>
      </p:sp>
      <p:sp>
        <p:nvSpPr>
          <p:cNvPr id="9" name="Google Shape;79;p9">
            <a:extLst>
              <a:ext uri="{FF2B5EF4-FFF2-40B4-BE49-F238E27FC236}">
                <a16:creationId xmlns:a16="http://schemas.microsoft.com/office/drawing/2014/main" id="{B433823B-897B-629A-F90E-F6E2989117E9}"/>
              </a:ext>
            </a:extLst>
          </p:cNvPr>
          <p:cNvSpPr txBox="1"/>
          <p:nvPr/>
        </p:nvSpPr>
        <p:spPr>
          <a:xfrm>
            <a:off x="242876" y="175262"/>
            <a:ext cx="8668512"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600" b="0" i="0" u="none" strike="noStrike" kern="0" cap="none" spc="0" normalizeH="0" baseline="0" noProof="0" dirty="0">
                <a:ln>
                  <a:noFill/>
                </a:ln>
                <a:solidFill>
                  <a:srgbClr val="FFFFFF"/>
                </a:solidFill>
                <a:effectLst/>
                <a:uLnTx/>
                <a:uFillTx/>
                <a:latin typeface="Arial"/>
                <a:cs typeface="Arial"/>
                <a:sym typeface="Arial"/>
              </a:rPr>
              <a:t>Critical verification categories</a:t>
            </a:r>
            <a:endParaRPr kumimoji="0" sz="2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9376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9;p9">
            <a:extLst>
              <a:ext uri="{FF2B5EF4-FFF2-40B4-BE49-F238E27FC236}">
                <a16:creationId xmlns:a16="http://schemas.microsoft.com/office/drawing/2014/main" id="{1C565BD9-AA4B-E907-F467-81EB1734311C}"/>
              </a:ext>
            </a:extLst>
          </p:cNvPr>
          <p:cNvSpPr txBox="1"/>
          <p:nvPr/>
        </p:nvSpPr>
        <p:spPr>
          <a:xfrm>
            <a:off x="94020" y="119743"/>
            <a:ext cx="8668512" cy="7694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FFFFFF"/>
                </a:solidFill>
                <a:effectLst/>
                <a:uLnTx/>
                <a:uFillTx/>
                <a:latin typeface="Arial"/>
                <a:ea typeface="Arial"/>
                <a:cs typeface="Arial"/>
                <a:sym typeface="Arial"/>
              </a:rPr>
              <a:t>FRM Overall Classification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TextBox 3">
            <a:extLst>
              <a:ext uri="{FF2B5EF4-FFF2-40B4-BE49-F238E27FC236}">
                <a16:creationId xmlns:a16="http://schemas.microsoft.com/office/drawing/2014/main" id="{A3108118-387A-BB71-06D1-2E84BD326E5E}"/>
              </a:ext>
            </a:extLst>
          </p:cNvPr>
          <p:cNvSpPr txBox="1"/>
          <p:nvPr/>
        </p:nvSpPr>
        <p:spPr>
          <a:xfrm>
            <a:off x="94020" y="1187359"/>
            <a:ext cx="11984249" cy="488184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en-AU" sz="1600" b="0" i="0" u="none" strike="noStrike" kern="0" cap="none" spc="0" normalizeH="0" baseline="0" noProof="0" dirty="0">
                <a:ln>
                  <a:noFill/>
                </a:ln>
                <a:solidFill>
                  <a:srgbClr val="000000"/>
                </a:solidFill>
                <a:effectLst/>
                <a:uLnTx/>
                <a:uFillTx/>
                <a:latin typeface="Arial" panose="020B0604020202020204" pitchFamily="34" charset="0"/>
                <a:ea typeface="Georgia" panose="02040502050405020303" pitchFamily="18" charset="0"/>
                <a:cs typeface="Arial" panose="020B0604020202020204" pitchFamily="34" charset="0"/>
                <a:sym typeface="Arial"/>
              </a:rPr>
              <a:t>To provide overall summary guidance to a user we have created the following four classes.</a:t>
            </a:r>
          </a:p>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endParaRPr kumimoji="0" lang="en-IT" sz="1600" b="0" i="0" u="none" strike="noStrike" kern="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sym typeface="Arial"/>
            </a:endParaRPr>
          </a:p>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en-AU" sz="1600" b="1" i="0" u="none" strike="noStrike" kern="0" cap="none" spc="0" normalizeH="0" baseline="0" noProof="0" dirty="0">
                <a:ln>
                  <a:noFill/>
                </a:ln>
                <a:solidFill>
                  <a:srgbClr val="000000"/>
                </a:solidFill>
                <a:effectLst/>
                <a:uLnTx/>
                <a:uFillTx/>
                <a:latin typeface="Arial" panose="020B0604020202020204" pitchFamily="34" charset="0"/>
                <a:ea typeface="Georgia" panose="02040502050405020303" pitchFamily="18" charset="0"/>
                <a:cs typeface="Arial" panose="020B0604020202020204" pitchFamily="34" charset="0"/>
                <a:sym typeface="Arial"/>
              </a:rPr>
              <a:t>Class A </a:t>
            </a:r>
            <a:r>
              <a:rPr kumimoji="0" lang="en-AU" sz="1600" b="0" i="0" u="none" strike="noStrike" kern="0" cap="none" spc="0" normalizeH="0" baseline="0" noProof="0" dirty="0">
                <a:ln>
                  <a:noFill/>
                </a:ln>
                <a:solidFill>
                  <a:srgbClr val="000000"/>
                </a:solidFill>
                <a:effectLst/>
                <a:uLnTx/>
                <a:uFillTx/>
                <a:latin typeface="Arial" panose="020B0604020202020204" pitchFamily="34" charset="0"/>
                <a:ea typeface="Georgia" panose="02040502050405020303" pitchFamily="18" charset="0"/>
                <a:cs typeface="Arial" panose="020B0604020202020204" pitchFamily="34" charset="0"/>
                <a:sym typeface="Arial"/>
              </a:rPr>
              <a:t>– Where the </a:t>
            </a:r>
            <a:r>
              <a:rPr kumimoji="0" lang="en-AU" sz="16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Georgia" panose="02040502050405020303" pitchFamily="18" charset="0"/>
                <a:cs typeface="Arial" panose="020B0604020202020204" pitchFamily="34" charset="0"/>
                <a:sym typeface="Arial"/>
              </a:rPr>
              <a:t>FRM fully meets all the criteria necessary to be considered an FRM for a particular class of sensor.</a:t>
            </a:r>
            <a:endParaRPr kumimoji="0" lang="en-IT" sz="16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Cambria" panose="02040503050406030204" pitchFamily="18" charset="0"/>
              <a:cs typeface="Arial" panose="020B0604020202020204" pitchFamily="34" charset="0"/>
              <a:sym typeface="Arial"/>
            </a:endParaRPr>
          </a:p>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en-AU" sz="1600" b="0" i="0" u="none" strike="noStrike" kern="0" cap="none" spc="0" normalizeH="0" baseline="0" noProof="0" dirty="0">
                <a:ln>
                  <a:noFill/>
                </a:ln>
                <a:solidFill>
                  <a:srgbClr val="000000"/>
                </a:solidFill>
                <a:effectLst/>
                <a:uLnTx/>
                <a:uFillTx/>
                <a:latin typeface="Arial" panose="020B0604020202020204" pitchFamily="34" charset="0"/>
                <a:ea typeface="Georgia" panose="02040502050405020303" pitchFamily="18" charset="0"/>
                <a:cs typeface="Arial" panose="020B0604020202020204" pitchFamily="34" charset="0"/>
                <a:sym typeface="Arial"/>
              </a:rPr>
              <a:t>It should achieve a class of Ideal in the ‘guidance criteria’ in the ‘independent verification’ section of the MM and green (at least excellent) for all other verification categories where these have been carried out.   </a:t>
            </a:r>
            <a:endParaRPr kumimoji="0" lang="en-IT" sz="1600" b="0" i="0" u="none" strike="noStrike" kern="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sym typeface="Arial"/>
            </a:endParaRPr>
          </a:p>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en-AU" sz="1600" b="1" i="0" u="none" strike="noStrike" kern="0" cap="none" spc="0" normalizeH="0" baseline="0" noProof="0" dirty="0">
                <a:ln>
                  <a:noFill/>
                </a:ln>
                <a:solidFill>
                  <a:srgbClr val="000000"/>
                </a:solidFill>
                <a:effectLst/>
                <a:uLnTx/>
                <a:uFillTx/>
                <a:latin typeface="Arial" panose="020B0604020202020204" pitchFamily="34" charset="0"/>
                <a:ea typeface="Georgia" panose="02040502050405020303" pitchFamily="18" charset="0"/>
                <a:cs typeface="Arial" panose="020B0604020202020204" pitchFamily="34" charset="0"/>
                <a:sym typeface="Arial"/>
              </a:rPr>
              <a:t>Class B</a:t>
            </a:r>
            <a:r>
              <a:rPr kumimoji="0" lang="en-AU" sz="1600" b="0" i="0" u="none" strike="noStrike" kern="0" cap="none" spc="0" normalizeH="0" baseline="0" noProof="0" dirty="0">
                <a:ln>
                  <a:noFill/>
                </a:ln>
                <a:solidFill>
                  <a:srgbClr val="000000"/>
                </a:solidFill>
                <a:effectLst/>
                <a:uLnTx/>
                <a:uFillTx/>
                <a:latin typeface="Arial" panose="020B0604020202020204" pitchFamily="34" charset="0"/>
                <a:ea typeface="Georgia" panose="02040502050405020303" pitchFamily="18" charset="0"/>
                <a:cs typeface="Arial" panose="020B0604020202020204" pitchFamily="34" charset="0"/>
                <a:sym typeface="Arial"/>
              </a:rPr>
              <a:t> – Where the </a:t>
            </a:r>
            <a:r>
              <a:rPr kumimoji="0" lang="en-AU" sz="16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Georgia" panose="02040502050405020303" pitchFamily="18" charset="0"/>
                <a:cs typeface="Arial" panose="020B0604020202020204" pitchFamily="34" charset="0"/>
                <a:sym typeface="Arial"/>
              </a:rPr>
              <a:t>FRM meets many of the key criteria and has a path towards meeting  the Class A status</a:t>
            </a:r>
            <a:r>
              <a:rPr kumimoji="0" lang="en-AU" sz="1600" b="0" i="0" u="none" strike="noStrike" kern="0" cap="none" spc="0" normalizeH="0" baseline="0" noProof="0" dirty="0">
                <a:ln>
                  <a:noFill/>
                </a:ln>
                <a:solidFill>
                  <a:srgbClr val="000000"/>
                </a:solidFill>
                <a:effectLst/>
                <a:uLnTx/>
                <a:uFillTx/>
                <a:latin typeface="Arial" panose="020B0604020202020204" pitchFamily="34" charset="0"/>
                <a:ea typeface="Georgia" panose="02040502050405020303" pitchFamily="18" charset="0"/>
                <a:cs typeface="Arial" panose="020B0604020202020204" pitchFamily="34" charset="0"/>
                <a:sym typeface="Arial"/>
              </a:rPr>
              <a:t> in the near term.</a:t>
            </a:r>
            <a:r>
              <a:rPr kumimoji="0" lang="en-IT" sz="1600" b="0" i="0" u="none" strike="noStrike" kern="0" cap="none" spc="0" normalizeH="0" baseline="0" noProof="0" dirty="0">
                <a:ln>
                  <a:noFill/>
                </a:ln>
                <a:solidFill>
                  <a:srgbClr val="000000"/>
                </a:solidFill>
                <a:effectLst/>
                <a:uLnTx/>
                <a:uFillTx/>
                <a:latin typeface="Arial" panose="020B0604020202020204" pitchFamily="34" charset="0"/>
                <a:ea typeface="Georgia" panose="02040502050405020303" pitchFamily="18" charset="0"/>
                <a:cs typeface="Arial" panose="020B0604020202020204" pitchFamily="34" charset="0"/>
                <a:sym typeface="Arial"/>
              </a:rPr>
              <a:t> </a:t>
            </a:r>
            <a:r>
              <a:rPr kumimoji="0" lang="en-AU" sz="1600" b="0" i="0" u="none" strike="noStrike" kern="0" cap="none" spc="0" normalizeH="0" baseline="0" noProof="0" dirty="0">
                <a:ln>
                  <a:noFill/>
                </a:ln>
                <a:solidFill>
                  <a:srgbClr val="000000"/>
                </a:solidFill>
                <a:effectLst/>
                <a:uLnTx/>
                <a:uFillTx/>
                <a:latin typeface="Arial" panose="020B0604020202020204" pitchFamily="34" charset="0"/>
                <a:ea typeface="Georgia" panose="02040502050405020303" pitchFamily="18" charset="0"/>
                <a:cs typeface="Arial" panose="020B0604020202020204" pitchFamily="34" charset="0"/>
                <a:sym typeface="Arial"/>
              </a:rPr>
              <a:t>It should achieve at least Excellent in the guidance criteria in the independent verification section of the MM and green (at least excellent) for all other verification categories where these have been carried out.  Ideally it should indicate a path towards achieving the high class. </a:t>
            </a:r>
            <a:endParaRPr kumimoji="0" lang="en-IT" sz="1600" b="0" i="0" u="none" strike="noStrike" kern="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sym typeface="Arial"/>
            </a:endParaRPr>
          </a:p>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en-AU" sz="1600" b="1" i="0" u="none" strike="noStrike" kern="0" cap="none" spc="0" normalizeH="0" baseline="0" noProof="0" dirty="0">
                <a:ln>
                  <a:noFill/>
                </a:ln>
                <a:solidFill>
                  <a:srgbClr val="000000"/>
                </a:solidFill>
                <a:effectLst/>
                <a:uLnTx/>
                <a:uFillTx/>
                <a:latin typeface="Arial" panose="020B0604020202020204" pitchFamily="34" charset="0"/>
                <a:ea typeface="Georgia" panose="02040502050405020303" pitchFamily="18" charset="0"/>
                <a:cs typeface="Arial" panose="020B0604020202020204" pitchFamily="34" charset="0"/>
                <a:sym typeface="Arial"/>
              </a:rPr>
              <a:t>Class C</a:t>
            </a:r>
            <a:r>
              <a:rPr kumimoji="0" lang="en-AU" sz="1600" b="0" i="0" u="none" strike="noStrike" kern="0" cap="none" spc="0" normalizeH="0" baseline="0" noProof="0" dirty="0">
                <a:ln>
                  <a:noFill/>
                </a:ln>
                <a:solidFill>
                  <a:srgbClr val="000000"/>
                </a:solidFill>
                <a:effectLst/>
                <a:uLnTx/>
                <a:uFillTx/>
                <a:latin typeface="Arial" panose="020B0604020202020204" pitchFamily="34" charset="0"/>
                <a:ea typeface="Georgia" panose="02040502050405020303" pitchFamily="18" charset="0"/>
                <a:cs typeface="Arial" panose="020B0604020202020204" pitchFamily="34" charset="0"/>
                <a:sym typeface="Arial"/>
              </a:rPr>
              <a:t> – </a:t>
            </a:r>
            <a:r>
              <a:rPr kumimoji="0" lang="en-AU" sz="16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Georgia" panose="02040502050405020303" pitchFamily="18" charset="0"/>
                <a:cs typeface="Arial" panose="020B0604020202020204" pitchFamily="34" charset="0"/>
                <a:sym typeface="Arial"/>
              </a:rPr>
              <a:t>Meets or has some clear path towards achieving the criteria needed </a:t>
            </a:r>
            <a:r>
              <a:rPr kumimoji="0" lang="en-AU" sz="1600" b="0" i="0" u="none" strike="noStrike" kern="0" cap="none" spc="0" normalizeH="0" baseline="0" noProof="0" dirty="0">
                <a:ln>
                  <a:noFill/>
                </a:ln>
                <a:solidFill>
                  <a:srgbClr val="000000"/>
                </a:solidFill>
                <a:effectLst/>
                <a:uLnTx/>
                <a:uFillTx/>
                <a:latin typeface="Arial" panose="020B0604020202020204" pitchFamily="34" charset="0"/>
                <a:ea typeface="Georgia" panose="02040502050405020303" pitchFamily="18" charset="0"/>
                <a:cs typeface="Arial" panose="020B0604020202020204" pitchFamily="34" charset="0"/>
                <a:sym typeface="Arial"/>
              </a:rPr>
              <a:t>to reach a higher class and provides some clear value to the validation of a class of satellite sensors.</a:t>
            </a:r>
            <a:endParaRPr kumimoji="0" lang="en-IT" sz="1600" b="0" i="0" u="none" strike="noStrike" kern="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sym typeface="Arial"/>
            </a:endParaRPr>
          </a:p>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en-AU" sz="1600" b="0" i="0" u="none" strike="noStrike" kern="0" cap="none" spc="0" normalizeH="0" baseline="0" noProof="0" dirty="0">
                <a:ln>
                  <a:noFill/>
                </a:ln>
                <a:solidFill>
                  <a:srgbClr val="000000"/>
                </a:solidFill>
                <a:effectLst/>
                <a:uLnTx/>
                <a:uFillTx/>
                <a:latin typeface="Arial" panose="020B0604020202020204" pitchFamily="34" charset="0"/>
                <a:ea typeface="Georgia" panose="02040502050405020303" pitchFamily="18" charset="0"/>
                <a:cs typeface="Arial" panose="020B0604020202020204" pitchFamily="34" charset="0"/>
                <a:sym typeface="Arial"/>
              </a:rPr>
              <a:t>It should achieve at least Good in the guidance criteria in the independent verification section of the MM and at least good for all other verification categories where these have been carried out.  Ideally it should indicate a path towards achieving the high class. </a:t>
            </a:r>
            <a:endParaRPr kumimoji="0" lang="en-IT" sz="1600" b="0" i="0" u="none" strike="noStrike" kern="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sym typeface="Arial"/>
            </a:endParaRPr>
          </a:p>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en-AU" sz="1600" b="1" i="0" u="none" strike="noStrike" kern="0" cap="none" spc="0" normalizeH="0" baseline="0" noProof="0" dirty="0">
                <a:ln>
                  <a:noFill/>
                </a:ln>
                <a:solidFill>
                  <a:srgbClr val="000000"/>
                </a:solidFill>
                <a:effectLst/>
                <a:uLnTx/>
                <a:uFillTx/>
                <a:latin typeface="Arial" panose="020B0604020202020204" pitchFamily="34" charset="0"/>
                <a:ea typeface="Georgia" panose="02040502050405020303" pitchFamily="18" charset="0"/>
                <a:cs typeface="Arial" panose="020B0604020202020204" pitchFamily="34" charset="0"/>
                <a:sym typeface="Arial"/>
              </a:rPr>
              <a:t>Class D</a:t>
            </a:r>
            <a:r>
              <a:rPr kumimoji="0" lang="en-AU" sz="1600" b="0" i="0" u="none" strike="noStrike" kern="0" cap="none" spc="0" normalizeH="0" baseline="0" noProof="0" dirty="0">
                <a:ln>
                  <a:noFill/>
                </a:ln>
                <a:solidFill>
                  <a:srgbClr val="000000"/>
                </a:solidFill>
                <a:effectLst/>
                <a:uLnTx/>
                <a:uFillTx/>
                <a:latin typeface="Arial" panose="020B0604020202020204" pitchFamily="34" charset="0"/>
                <a:ea typeface="Georgia" panose="02040502050405020303" pitchFamily="18" charset="0"/>
                <a:cs typeface="Arial" panose="020B0604020202020204" pitchFamily="34" charset="0"/>
                <a:sym typeface="Arial"/>
              </a:rPr>
              <a:t> - Is a relatively </a:t>
            </a:r>
            <a:r>
              <a:rPr kumimoji="0" lang="en-AU" sz="16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Georgia" panose="02040502050405020303" pitchFamily="18" charset="0"/>
                <a:cs typeface="Arial" panose="020B0604020202020204" pitchFamily="34" charset="0"/>
                <a:sym typeface="Arial"/>
              </a:rPr>
              <a:t>basic adherence to the FRM criteria </a:t>
            </a:r>
            <a:r>
              <a:rPr kumimoji="0" lang="en-AU" sz="1600" b="0" i="0" u="none" strike="noStrike" kern="0" cap="none" spc="0" normalizeH="0" baseline="0" noProof="0" dirty="0">
                <a:ln>
                  <a:noFill/>
                </a:ln>
                <a:solidFill>
                  <a:srgbClr val="000000"/>
                </a:solidFill>
                <a:effectLst/>
                <a:uLnTx/>
                <a:uFillTx/>
                <a:latin typeface="Arial" panose="020B0604020202020204" pitchFamily="34" charset="0"/>
                <a:ea typeface="Georgia" panose="02040502050405020303" pitchFamily="18" charset="0"/>
                <a:cs typeface="Arial" panose="020B0604020202020204" pitchFamily="34" charset="0"/>
                <a:sym typeface="Arial"/>
              </a:rPr>
              <a:t>but where this is a strategy and aspiration to progress towards a higher class. This can be considered an entry level class for those starting out on developing an FRM. It should achieve at least Basic in the guidance criteria in the independent verification section of the MM and at least Good for all other verification categories where these have been carried out.  FRM owners/developers must indicate a path towards achieving the high class. </a:t>
            </a:r>
            <a:endParaRPr kumimoji="0" lang="en-IT"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787967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2" name="Google Shape;81;p9">
            <a:extLst>
              <a:ext uri="{FF2B5EF4-FFF2-40B4-BE49-F238E27FC236}">
                <a16:creationId xmlns:a16="http://schemas.microsoft.com/office/drawing/2014/main" id="{8EBE532B-216D-10BA-8E89-B864BD459A41}"/>
              </a:ext>
            </a:extLst>
          </p:cNvPr>
          <p:cNvSpPr txBox="1">
            <a:spLocks noGrp="1"/>
          </p:cNvSpPr>
          <p:nvPr>
            <p:ph type="title"/>
          </p:nvPr>
        </p:nvSpPr>
        <p:spPr>
          <a:xfrm>
            <a:off x="83994" y="218897"/>
            <a:ext cx="9587780" cy="7791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Font typeface="Arial"/>
              <a:buNone/>
            </a:pPr>
            <a:r>
              <a:rPr lang="en-GB" sz="2800" dirty="0"/>
              <a:t>CEOS FRM – ICOS (Ecosystem Component)  Assessment</a:t>
            </a:r>
            <a:endParaRPr sz="2800" dirty="0">
              <a:solidFill>
                <a:schemeClr val="dk1"/>
              </a:solidFill>
            </a:endParaRPr>
          </a:p>
          <a:p>
            <a:pPr marL="0" lvl="0" indent="0" algn="l" rtl="0">
              <a:spcBef>
                <a:spcPts val="0"/>
              </a:spcBef>
              <a:spcAft>
                <a:spcPts val="0"/>
              </a:spcAft>
              <a:buNone/>
            </a:pPr>
            <a:endParaRPr dirty="0"/>
          </a:p>
        </p:txBody>
      </p:sp>
      <p:pic>
        <p:nvPicPr>
          <p:cNvPr id="6" name="Picture 5" descr="A screenshot of a computer screen&#10;&#10;Description automatically generated">
            <a:extLst>
              <a:ext uri="{FF2B5EF4-FFF2-40B4-BE49-F238E27FC236}">
                <a16:creationId xmlns:a16="http://schemas.microsoft.com/office/drawing/2014/main" id="{D64CDBFE-9544-2BCC-DF30-FCE78A51FCF1}"/>
              </a:ext>
            </a:extLst>
          </p:cNvPr>
          <p:cNvPicPr>
            <a:picLocks noChangeAspect="1"/>
          </p:cNvPicPr>
          <p:nvPr/>
        </p:nvPicPr>
        <p:blipFill>
          <a:blip r:embed="rId3"/>
          <a:stretch>
            <a:fillRect/>
          </a:stretch>
        </p:blipFill>
        <p:spPr>
          <a:xfrm>
            <a:off x="128875" y="778878"/>
            <a:ext cx="8493488" cy="3059649"/>
          </a:xfrm>
          <a:prstGeom prst="rect">
            <a:avLst/>
          </a:prstGeom>
        </p:spPr>
      </p:pic>
      <p:sp>
        <p:nvSpPr>
          <p:cNvPr id="7" name="TextBox 6">
            <a:extLst>
              <a:ext uri="{FF2B5EF4-FFF2-40B4-BE49-F238E27FC236}">
                <a16:creationId xmlns:a16="http://schemas.microsoft.com/office/drawing/2014/main" id="{D5048F5A-2D40-86B3-CF1A-3703D46C5A65}"/>
              </a:ext>
            </a:extLst>
          </p:cNvPr>
          <p:cNvSpPr txBox="1"/>
          <p:nvPr/>
        </p:nvSpPr>
        <p:spPr>
          <a:xfrm>
            <a:off x="71596" y="3761485"/>
            <a:ext cx="11991529" cy="30162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General considerations about ICOS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171450" marR="0" lvl="0" indent="-1714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ICOS is an environmental monitoring network, whose main objective is to monitor ecosystem responses to natural and human-induced changes. The main infrastructure at the ICOS sites are the eddy-covariance flux towers, for measuring GHG and energy fluxes at ecosystem scale.</a:t>
            </a:r>
          </a:p>
          <a:p>
            <a:pPr marL="171450" marR="0" lvl="0" indent="-1714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ICOS is divided in three main components: atmosphere, marine and ecosystem. Within this exercise, I focused on the </a:t>
            </a:r>
            <a:r>
              <a:rPr kumimoji="0" lang="en-US" sz="1100" b="0" i="0" u="none" strike="noStrike" kern="0" cap="none" spc="0" normalizeH="0" baseline="0" noProof="0" dirty="0">
                <a:ln>
                  <a:noFill/>
                </a:ln>
                <a:solidFill>
                  <a:srgbClr val="000000"/>
                </a:solidFill>
                <a:effectLst/>
                <a:highlight>
                  <a:srgbClr val="FFFF00"/>
                </a:highlight>
                <a:uLnTx/>
                <a:uFillTx/>
                <a:latin typeface="Arial" panose="020B0604020202020204" pitchFamily="34" charset="0"/>
                <a:cs typeface="Arial" panose="020B0604020202020204" pitchFamily="34" charset="0"/>
                <a:sym typeface="Arial"/>
              </a:rPr>
              <a:t>Ecosystem component</a:t>
            </a:r>
            <a:r>
              <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p>
          <a:p>
            <a:pPr marL="171450" marR="0" lvl="0" indent="-1714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ICOS was not originally designed for satellite validation. However, ICOS measurements include a number of variables, which are of interest for satellite validation. In this assessment I focused on </a:t>
            </a:r>
            <a:r>
              <a:rPr kumimoji="0" lang="en-US" sz="1100" b="0" i="0" u="none" strike="noStrike" kern="0" cap="none" spc="0" normalizeH="0" baseline="0" noProof="0" dirty="0">
                <a:ln>
                  <a:noFill/>
                </a:ln>
                <a:solidFill>
                  <a:srgbClr val="000000"/>
                </a:solidFill>
                <a:effectLst/>
                <a:highlight>
                  <a:srgbClr val="FFFF00"/>
                </a:highlight>
                <a:uLnTx/>
                <a:uFillTx/>
                <a:latin typeface="Arial" panose="020B0604020202020204" pitchFamily="34" charset="0"/>
                <a:cs typeface="Arial" panose="020B0604020202020204" pitchFamily="34" charset="0"/>
                <a:sym typeface="Arial"/>
              </a:rPr>
              <a:t>radiation and vegetation variables, mainly FAPAR and LAI</a:t>
            </a:r>
            <a:r>
              <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For those variables, there are no existing validation networks, while the common approach (e.g., GBOV) is to build on existing infrastructure (ICOS, NEON, TERN) to perform satellite validation at global scale. </a:t>
            </a:r>
          </a:p>
          <a:p>
            <a:pPr marL="171450" marR="0" lvl="0" indent="-1714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Overall, ICOS appears to be a good/excellent source of reliable validation data. Yet, the issue of upscaling to satellite pixel is not addressed. </a:t>
            </a:r>
            <a:r>
              <a:rPr kumimoji="0" lang="en-US" sz="1100" b="0" i="0" u="none" strike="noStrike" kern="0" cap="none" spc="0" normalizeH="0" baseline="0" noProof="0" dirty="0">
                <a:ln>
                  <a:noFill/>
                </a:ln>
                <a:solidFill>
                  <a:srgbClr val="000000"/>
                </a:solidFill>
                <a:effectLst/>
                <a:highlight>
                  <a:srgbClr val="FFFF00"/>
                </a:highlight>
                <a:uLnTx/>
                <a:uFillTx/>
                <a:latin typeface="Arial" panose="020B0604020202020204" pitchFamily="34" charset="0"/>
                <a:cs typeface="Arial" panose="020B0604020202020204" pitchFamily="34" charset="0"/>
                <a:sym typeface="Arial"/>
              </a:rPr>
              <a:t>The main gap at the moment is the compliancy to metrological guidelines</a:t>
            </a:r>
            <a:r>
              <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with no use of rigorous uncertainty tree diagrams and little information about traceability. This gap mainly impact the Ecosystem component, while stricter requirements for traceability exist for the Atmospheric component, with tight links to WMO standards.</a:t>
            </a:r>
          </a:p>
          <a:p>
            <a:pPr marL="171450" marR="0" lvl="0" indent="-1714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There is a </a:t>
            </a:r>
            <a:r>
              <a:rPr kumimoji="0" lang="en-US" sz="1100" b="0" i="0" u="none" strike="noStrike" kern="0" cap="none" spc="0" normalizeH="0" baseline="0" noProof="0" dirty="0">
                <a:ln>
                  <a:noFill/>
                </a:ln>
                <a:solidFill>
                  <a:srgbClr val="000000"/>
                </a:solidFill>
                <a:effectLst/>
                <a:highlight>
                  <a:srgbClr val="FFFF00"/>
                </a:highlight>
                <a:uLnTx/>
                <a:uFillTx/>
                <a:latin typeface="Arial" panose="020B0604020202020204" pitchFamily="34" charset="0"/>
                <a:cs typeface="Arial" panose="020B0604020202020204" pitchFamily="34" charset="0"/>
                <a:sym typeface="Arial"/>
              </a:rPr>
              <a:t>strong willingness and a clear path towards fostering the use of ICOS data for satellite validation</a:t>
            </a:r>
            <a:r>
              <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As part of this endeavor, best practices are being refined with stronger attention to uncertainty and traceability requirements. One example, is the prototyping of an automated SI-traceable network of PAR sensors for FAPAR/LAI validation. This set-up is now being considered as the reference and the intention is to deploy it in all ICOS Ecosystem sites. </a:t>
            </a:r>
          </a:p>
          <a:p>
            <a:pPr marL="171450" marR="0" lvl="0" indent="-1714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As a result of the above mentioned and other on-going R&amp;D projects, </a:t>
            </a:r>
            <a:r>
              <a:rPr kumimoji="0" lang="en-US" sz="1100" b="0" i="0" u="none" strike="noStrike" kern="0" cap="none" spc="0" normalizeH="0" baseline="0" noProof="0" dirty="0">
                <a:ln>
                  <a:noFill/>
                </a:ln>
                <a:solidFill>
                  <a:srgbClr val="000000"/>
                </a:solidFill>
                <a:effectLst/>
                <a:highlight>
                  <a:srgbClr val="FFFF00"/>
                </a:highlight>
                <a:uLnTx/>
                <a:uFillTx/>
                <a:latin typeface="Arial" panose="020B0604020202020204" pitchFamily="34" charset="0"/>
                <a:cs typeface="Arial" panose="020B0604020202020204" pitchFamily="34" charset="0"/>
                <a:sym typeface="Arial"/>
              </a:rPr>
              <a:t>the compliancy of ICOS Ecosystem component to FRM criteria is expected to improve in the coming 2-3 years</a:t>
            </a:r>
            <a:r>
              <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100" b="0" i="0" u="none" strike="noStrike" kern="0" cap="none" spc="0" normalizeH="0" baseline="0" noProof="0" dirty="0">
                <a:ln>
                  <a:noFill/>
                </a:ln>
                <a:solidFill>
                  <a:srgbClr val="000000"/>
                </a:solidFill>
                <a:effectLst/>
                <a:highlight>
                  <a:srgbClr val="FFFF00"/>
                </a:highlight>
                <a:uLnTx/>
                <a:uFillTx/>
                <a:latin typeface="Arial" panose="020B0604020202020204" pitchFamily="34" charset="0"/>
                <a:cs typeface="Arial" panose="020B0604020202020204" pitchFamily="34" charset="0"/>
                <a:sym typeface="Arial"/>
              </a:rPr>
              <a:t>The CEOS-WGCV-LPV is closely following this evolution and will facilitate those improvements.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T"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Rounded Rectangular Callout 8">
            <a:extLst>
              <a:ext uri="{FF2B5EF4-FFF2-40B4-BE49-F238E27FC236}">
                <a16:creationId xmlns:a16="http://schemas.microsoft.com/office/drawing/2014/main" id="{9563CC9B-9E96-4B55-04B8-C3A0F7E76370}"/>
              </a:ext>
            </a:extLst>
          </p:cNvPr>
          <p:cNvSpPr/>
          <p:nvPr/>
        </p:nvSpPr>
        <p:spPr>
          <a:xfrm>
            <a:off x="8923908" y="1287017"/>
            <a:ext cx="1213430" cy="791935"/>
          </a:xfrm>
          <a:prstGeom prst="wedgeRoundRectCallout">
            <a:avLst>
              <a:gd name="adj1" fmla="val -76440"/>
              <a:gd name="adj2" fmla="val 99306"/>
              <a:gd name="adj3" fmla="val 16667"/>
            </a:avLst>
          </a:prstGeom>
          <a:gradFill>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T" sz="1400" b="0" i="0" u="none" strike="noStrike" kern="0" cap="none" spc="0" normalizeH="0" baseline="0" noProof="0" dirty="0">
                <a:ln>
                  <a:noFill/>
                </a:ln>
                <a:solidFill>
                  <a:srgbClr val="000000"/>
                </a:solidFill>
                <a:effectLst/>
                <a:uLnTx/>
                <a:uFillTx/>
                <a:latin typeface="Arial"/>
                <a:ea typeface="+mn-ea"/>
                <a:cs typeface="+mn-cs"/>
                <a:sym typeface="Arial"/>
              </a:rPr>
              <a:t>CEOS FRM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T" sz="1400" b="0" i="0" u="none" strike="noStrike" kern="0" cap="none" spc="0" normalizeH="0" baseline="0" noProof="0" dirty="0">
                <a:ln>
                  <a:noFill/>
                </a:ln>
                <a:solidFill>
                  <a:srgbClr val="000000"/>
                </a:solidFill>
                <a:effectLst/>
                <a:uLnTx/>
                <a:uFillTx/>
                <a:latin typeface="Arial"/>
                <a:ea typeface="+mn-ea"/>
                <a:cs typeface="+mn-cs"/>
                <a:sym typeface="Arial"/>
              </a:rPr>
              <a:t>Class C</a:t>
            </a:r>
          </a:p>
        </p:txBody>
      </p:sp>
      <p:sp>
        <p:nvSpPr>
          <p:cNvPr id="10" name="Rounded Rectangle 9">
            <a:extLst>
              <a:ext uri="{FF2B5EF4-FFF2-40B4-BE49-F238E27FC236}">
                <a16:creationId xmlns:a16="http://schemas.microsoft.com/office/drawing/2014/main" id="{FEA6851D-2218-A9F3-DC13-3D416B28423A}"/>
              </a:ext>
            </a:extLst>
          </p:cNvPr>
          <p:cNvSpPr/>
          <p:nvPr/>
        </p:nvSpPr>
        <p:spPr>
          <a:xfrm>
            <a:off x="7088475" y="1837756"/>
            <a:ext cx="1491271" cy="185334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T" sz="1400" b="0" i="0" u="none" strike="noStrike" kern="0" cap="none" spc="0" normalizeH="0" baseline="0" noProof="0">
              <a:ln>
                <a:noFill/>
              </a:ln>
              <a:solidFill>
                <a:srgbClr val="FFFFFF"/>
              </a:solidFill>
              <a:effectLst/>
              <a:uLnTx/>
              <a:uFillTx/>
              <a:latin typeface="Arial"/>
              <a:ea typeface="+mn-ea"/>
              <a:cs typeface="+mn-cs"/>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D1891B-6281-C754-ED6F-119C02106DBB}"/>
              </a:ext>
            </a:extLst>
          </p:cNvPr>
          <p:cNvSpPr>
            <a:spLocks noGrp="1"/>
          </p:cNvSpPr>
          <p:nvPr>
            <p:ph type="title"/>
          </p:nvPr>
        </p:nvSpPr>
        <p:spPr/>
        <p:txBody>
          <a:bodyPr/>
          <a:lstStyle/>
          <a:p>
            <a:r>
              <a:rPr lang="en-GB" dirty="0"/>
              <a:t>MM for GHGs</a:t>
            </a:r>
          </a:p>
        </p:txBody>
      </p:sp>
      <p:pic>
        <p:nvPicPr>
          <p:cNvPr id="5" name="Picture 4">
            <a:extLst>
              <a:ext uri="{FF2B5EF4-FFF2-40B4-BE49-F238E27FC236}">
                <a16:creationId xmlns:a16="http://schemas.microsoft.com/office/drawing/2014/main" id="{58EA2870-C3A7-B9E4-D4AC-D40845DA8056}"/>
              </a:ext>
            </a:extLst>
          </p:cNvPr>
          <p:cNvPicPr>
            <a:picLocks noChangeAspect="1"/>
          </p:cNvPicPr>
          <p:nvPr/>
        </p:nvPicPr>
        <p:blipFill>
          <a:blip r:embed="rId2"/>
          <a:stretch>
            <a:fillRect/>
          </a:stretch>
        </p:blipFill>
        <p:spPr>
          <a:xfrm>
            <a:off x="3481276" y="1051932"/>
            <a:ext cx="4552950" cy="4152900"/>
          </a:xfrm>
          <a:prstGeom prst="rect">
            <a:avLst/>
          </a:prstGeom>
        </p:spPr>
      </p:pic>
      <p:pic>
        <p:nvPicPr>
          <p:cNvPr id="7" name="Picture 6">
            <a:extLst>
              <a:ext uri="{FF2B5EF4-FFF2-40B4-BE49-F238E27FC236}">
                <a16:creationId xmlns:a16="http://schemas.microsoft.com/office/drawing/2014/main" id="{8462A738-AFF2-A22C-CB3B-67932D523C92}"/>
              </a:ext>
            </a:extLst>
          </p:cNvPr>
          <p:cNvPicPr>
            <a:picLocks noChangeAspect="1"/>
          </p:cNvPicPr>
          <p:nvPr/>
        </p:nvPicPr>
        <p:blipFill>
          <a:blip r:embed="rId3"/>
          <a:stretch>
            <a:fillRect/>
          </a:stretch>
        </p:blipFill>
        <p:spPr>
          <a:xfrm>
            <a:off x="7605847" y="2548211"/>
            <a:ext cx="4400550" cy="4133850"/>
          </a:xfrm>
          <a:prstGeom prst="rect">
            <a:avLst/>
          </a:prstGeom>
        </p:spPr>
      </p:pic>
      <p:pic>
        <p:nvPicPr>
          <p:cNvPr id="9" name="Picture 8">
            <a:extLst>
              <a:ext uri="{FF2B5EF4-FFF2-40B4-BE49-F238E27FC236}">
                <a16:creationId xmlns:a16="http://schemas.microsoft.com/office/drawing/2014/main" id="{FDE43B68-1967-2DF3-EDC4-A3658BF329D9}"/>
              </a:ext>
            </a:extLst>
          </p:cNvPr>
          <p:cNvPicPr>
            <a:picLocks noChangeAspect="1"/>
          </p:cNvPicPr>
          <p:nvPr/>
        </p:nvPicPr>
        <p:blipFill>
          <a:blip r:embed="rId4"/>
          <a:stretch>
            <a:fillRect/>
          </a:stretch>
        </p:blipFill>
        <p:spPr>
          <a:xfrm>
            <a:off x="-56927" y="1051932"/>
            <a:ext cx="3676650" cy="5334000"/>
          </a:xfrm>
          <a:prstGeom prst="rect">
            <a:avLst/>
          </a:prstGeom>
        </p:spPr>
      </p:pic>
    </p:spTree>
    <p:extLst>
      <p:ext uri="{BB962C8B-B14F-4D97-AF65-F5344CB8AC3E}">
        <p14:creationId xmlns:p14="http://schemas.microsoft.com/office/powerpoint/2010/main" val="2588759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BA2327-FF84-6A4B-65EE-4C644510E058}"/>
              </a:ext>
            </a:extLst>
          </p:cNvPr>
          <p:cNvSpPr>
            <a:spLocks noGrp="1"/>
          </p:cNvSpPr>
          <p:nvPr>
            <p:ph type="body" idx="1"/>
          </p:nvPr>
        </p:nvSpPr>
        <p:spPr>
          <a:xfrm>
            <a:off x="264510" y="798824"/>
            <a:ext cx="11834564" cy="4662900"/>
          </a:xfrm>
        </p:spPr>
        <p:txBody>
          <a:bodyPr/>
          <a:lstStyle/>
          <a:p>
            <a:r>
              <a:rPr lang="en-GB" sz="2200" dirty="0">
                <a:latin typeface="+mn-lt"/>
              </a:rPr>
              <a:t>QA/Cal/Val MM is comprehensive standard for mission quality defined by ESA &amp; NASA </a:t>
            </a:r>
          </a:p>
          <a:p>
            <a:r>
              <a:rPr lang="en-GB" sz="2200" dirty="0">
                <a:latin typeface="+mn-lt"/>
              </a:rPr>
              <a:t>Currently in use in ESA/NASA commercial missions QA evaluation </a:t>
            </a:r>
          </a:p>
          <a:p>
            <a:r>
              <a:rPr lang="en-GB" sz="2200" dirty="0">
                <a:latin typeface="+mn-lt"/>
              </a:rPr>
              <a:t> The results are summarised in the Cal/Val maturity matrix (MM)</a:t>
            </a:r>
          </a:p>
          <a:p>
            <a:r>
              <a:rPr lang="en-GB" sz="2200" dirty="0">
                <a:latin typeface="+mn-lt"/>
              </a:rPr>
              <a:t>The assessment opened a “</a:t>
            </a:r>
            <a:r>
              <a:rPr lang="en-GB" sz="2200" b="1" dirty="0">
                <a:latin typeface="+mn-lt"/>
              </a:rPr>
              <a:t>communication channel</a:t>
            </a:r>
            <a:r>
              <a:rPr lang="en-GB" sz="2200" dirty="0">
                <a:latin typeface="+mn-lt"/>
              </a:rPr>
              <a:t>” between Agencies and commercial companies but formal validation process is labour intensive</a:t>
            </a:r>
          </a:p>
          <a:p>
            <a:r>
              <a:rPr lang="en-GB" sz="2200" dirty="0">
                <a:latin typeface="+mn-lt"/>
              </a:rPr>
              <a:t>Cal/Val Maturity Matrix integrated in the CEOS WGISS Maturity Matrix</a:t>
            </a:r>
          </a:p>
          <a:p>
            <a:r>
              <a:rPr lang="en-GB" sz="2200" dirty="0">
                <a:latin typeface="+mn-lt"/>
              </a:rPr>
              <a:t>MM reporting style, readily allows graded assessment (not just binary) identifying and encouraging progression &amp; easy visibility of what matters for specific users</a:t>
            </a:r>
          </a:p>
          <a:p>
            <a:pPr lvl="1"/>
            <a:r>
              <a:rPr lang="en-GB" sz="2000" dirty="0">
                <a:latin typeface="+mn-lt"/>
              </a:rPr>
              <a:t>Can, as done for CEOS-FRM, still enable overall summary classifications for particular applications (e.g. schema based on number and nature (criticality) of green boxes for particular specs/use </a:t>
            </a:r>
          </a:p>
          <a:p>
            <a:pPr marL="177800" lvl="1" indent="0">
              <a:buNone/>
            </a:pPr>
            <a:r>
              <a:rPr lang="en-GB" sz="2000" b="1" dirty="0">
                <a:solidFill>
                  <a:srgbClr val="0070C0"/>
                </a:solidFill>
                <a:latin typeface="+mn-lt"/>
              </a:rPr>
              <a:t>A MM could be created to report CEOS ARD PFS compliance- enabling a more progressive, less ‘binary’ (Fail, Threshold, Target) framework</a:t>
            </a:r>
            <a:endParaRPr lang="en-GB" b="1" dirty="0">
              <a:solidFill>
                <a:srgbClr val="0070C0"/>
              </a:solidFill>
            </a:endParaRPr>
          </a:p>
        </p:txBody>
      </p:sp>
      <p:sp>
        <p:nvSpPr>
          <p:cNvPr id="3" name="Title 2">
            <a:extLst>
              <a:ext uri="{FF2B5EF4-FFF2-40B4-BE49-F238E27FC236}">
                <a16:creationId xmlns:a16="http://schemas.microsoft.com/office/drawing/2014/main" id="{23B8C58F-CCEA-8700-22B9-FD5E8D2F766A}"/>
              </a:ext>
            </a:extLst>
          </p:cNvPr>
          <p:cNvSpPr>
            <a:spLocks noGrp="1"/>
          </p:cNvSpPr>
          <p:nvPr>
            <p:ph type="title"/>
          </p:nvPr>
        </p:nvSpPr>
        <p:spPr/>
        <p:txBody>
          <a:bodyPr/>
          <a:lstStyle/>
          <a:p>
            <a:r>
              <a:rPr lang="en-US" dirty="0"/>
              <a:t>Conclusion</a:t>
            </a:r>
            <a:endParaRPr lang="en-GB" dirty="0"/>
          </a:p>
        </p:txBody>
      </p:sp>
    </p:spTree>
    <p:extLst>
      <p:ext uri="{BB962C8B-B14F-4D97-AF65-F5344CB8AC3E}">
        <p14:creationId xmlns:p14="http://schemas.microsoft.com/office/powerpoint/2010/main" val="1161676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14D95E-9955-425F-A3ED-DC66AE76ADE8}"/>
              </a:ext>
            </a:extLst>
          </p:cNvPr>
          <p:cNvSpPr>
            <a:spLocks noGrp="1"/>
          </p:cNvSpPr>
          <p:nvPr>
            <p:ph type="body" idx="1"/>
          </p:nvPr>
        </p:nvSpPr>
        <p:spPr/>
        <p:txBody>
          <a:bodyPr/>
          <a:lstStyle/>
          <a:p>
            <a:r>
              <a:rPr lang="en-GB" sz="2000" b="1" dirty="0"/>
              <a:t>Work in progress to establish the means to evidence ‘fitness for purpose’ or ‘useability’. i.e. classes of MM outcomes / </a:t>
            </a:r>
            <a:r>
              <a:rPr lang="en-GB" sz="2000" b="1" dirty="0">
                <a:solidFill>
                  <a:srgbClr val="0070C0"/>
                </a:solidFill>
              </a:rPr>
              <a:t>what colour does each box need to be?</a:t>
            </a:r>
          </a:p>
          <a:p>
            <a:r>
              <a:rPr lang="en-GB" sz="2000" b="1" dirty="0">
                <a:solidFill>
                  <a:srgbClr val="0070C0"/>
                </a:solidFill>
              </a:rPr>
              <a:t>Impossible to truly achieve – too many different applications! So!</a:t>
            </a:r>
          </a:p>
          <a:p>
            <a:pPr lvl="1"/>
            <a:r>
              <a:rPr lang="en-GB" sz="2000" b="1" dirty="0"/>
              <a:t>Limited number of broad application types</a:t>
            </a:r>
          </a:p>
          <a:p>
            <a:pPr lvl="1"/>
            <a:r>
              <a:rPr lang="en-GB" sz="2000" b="1" dirty="0"/>
              <a:t>Critical criteria for the application </a:t>
            </a:r>
            <a:r>
              <a:rPr lang="en-GB" sz="2000" b="1" dirty="0" err="1"/>
              <a:t>e.g</a:t>
            </a:r>
            <a:r>
              <a:rPr lang="en-GB" sz="2000" b="1" dirty="0"/>
              <a:t> temporal, spatial, radiometric</a:t>
            </a:r>
          </a:p>
          <a:p>
            <a:pPr lvl="1"/>
            <a:r>
              <a:rPr lang="en-GB" sz="2000" b="1" dirty="0"/>
              <a:t>Establish quantitative distinguishing metrics for these </a:t>
            </a:r>
          </a:p>
          <a:p>
            <a:pPr lvl="1"/>
            <a:r>
              <a:rPr lang="en-GB" sz="2000" b="1" dirty="0"/>
              <a:t>Represent in an additional matrix or columns of matrix and a ‘classification’ based on achieving critical criteria </a:t>
            </a:r>
          </a:p>
        </p:txBody>
      </p:sp>
      <p:sp>
        <p:nvSpPr>
          <p:cNvPr id="3" name="Title 2">
            <a:extLst>
              <a:ext uri="{FF2B5EF4-FFF2-40B4-BE49-F238E27FC236}">
                <a16:creationId xmlns:a16="http://schemas.microsoft.com/office/drawing/2014/main" id="{C695CB5F-7EB7-D0C7-7803-97CB4E9F3C4A}"/>
              </a:ext>
            </a:extLst>
          </p:cNvPr>
          <p:cNvSpPr>
            <a:spLocks noGrp="1"/>
          </p:cNvSpPr>
          <p:nvPr>
            <p:ph type="title"/>
          </p:nvPr>
        </p:nvSpPr>
        <p:spPr>
          <a:xfrm>
            <a:off x="176048" y="247066"/>
            <a:ext cx="9386864" cy="779002"/>
          </a:xfrm>
        </p:spPr>
        <p:txBody>
          <a:bodyPr/>
          <a:lstStyle/>
          <a:p>
            <a:r>
              <a:rPr lang="en-GB" dirty="0"/>
              <a:t>Evolution / Next Steps</a:t>
            </a:r>
          </a:p>
        </p:txBody>
      </p:sp>
    </p:spTree>
    <p:extLst>
      <p:ext uri="{BB962C8B-B14F-4D97-AF65-F5344CB8AC3E}">
        <p14:creationId xmlns:p14="http://schemas.microsoft.com/office/powerpoint/2010/main" val="5398724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46646"/>
            <a:ext cx="5987008" cy="922114"/>
          </a:xfrm>
        </p:spPr>
        <p:txBody>
          <a:bodyPr vert="horz" lIns="91440" tIns="45720" rIns="91440" bIns="45720" rtlCol="0" anchor="ctr">
            <a:normAutofit/>
          </a:bodyPr>
          <a:lstStyle/>
          <a:p>
            <a:r>
              <a:rPr lang="en-GB" dirty="0"/>
              <a:t>Usability Summary:</a:t>
            </a:r>
            <a:br>
              <a:rPr lang="en-GB" dirty="0"/>
            </a:br>
            <a:r>
              <a:rPr lang="en-GB" dirty="0"/>
              <a:t>Framework Components</a:t>
            </a:r>
          </a:p>
        </p:txBody>
      </p:sp>
      <p:graphicFrame>
        <p:nvGraphicFramePr>
          <p:cNvPr id="5" name="Content Placeholder 2">
            <a:extLst>
              <a:ext uri="{FF2B5EF4-FFF2-40B4-BE49-F238E27FC236}">
                <a16:creationId xmlns:a16="http://schemas.microsoft.com/office/drawing/2014/main" id="{0DF78EAE-643F-8130-EBC2-BE49067CF106}"/>
              </a:ext>
            </a:extLst>
          </p:cNvPr>
          <p:cNvGraphicFramePr/>
          <p:nvPr/>
        </p:nvGraphicFramePr>
        <p:xfrm>
          <a:off x="1992314" y="1268761"/>
          <a:ext cx="8280151" cy="3334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3284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037345-8515-65D8-B40C-89BBA44BAD84}"/>
              </a:ext>
            </a:extLst>
          </p:cNvPr>
          <p:cNvSpPr>
            <a:spLocks noGrp="1"/>
          </p:cNvSpPr>
          <p:nvPr>
            <p:ph type="title"/>
          </p:nvPr>
        </p:nvSpPr>
        <p:spPr/>
        <p:txBody>
          <a:bodyPr/>
          <a:lstStyle/>
          <a:p>
            <a:r>
              <a:rPr lang="en-GB" dirty="0"/>
              <a:t>QA MM (EDAP) </a:t>
            </a:r>
          </a:p>
        </p:txBody>
      </p:sp>
      <p:pic>
        <p:nvPicPr>
          <p:cNvPr id="4" name="ESA⧸NASA ｜ Earth Observation Quality Assurance Framework">
            <a:hlinkClick r:id="" action="ppaction://media"/>
            <a:extLst>
              <a:ext uri="{FF2B5EF4-FFF2-40B4-BE49-F238E27FC236}">
                <a16:creationId xmlns:a16="http://schemas.microsoft.com/office/drawing/2014/main" id="{601B871F-BF20-F86F-5EB0-078D8BD94F7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9318" y="80848"/>
            <a:ext cx="11473364" cy="6453767"/>
          </a:xfrm>
          <a:prstGeom prst="rect">
            <a:avLst/>
          </a:prstGeom>
        </p:spPr>
      </p:pic>
    </p:spTree>
    <p:extLst>
      <p:ext uri="{BB962C8B-B14F-4D97-AF65-F5344CB8AC3E}">
        <p14:creationId xmlns:p14="http://schemas.microsoft.com/office/powerpoint/2010/main" val="106659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83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FA192-0BA5-38EC-D298-29739F2172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4FC63C-9427-29B9-F4E9-28A3464C6A46}"/>
              </a:ext>
            </a:extLst>
          </p:cNvPr>
          <p:cNvSpPr>
            <a:spLocks noGrp="1"/>
          </p:cNvSpPr>
          <p:nvPr>
            <p:ph type="title"/>
          </p:nvPr>
        </p:nvSpPr>
        <p:spPr>
          <a:xfrm>
            <a:off x="1981200" y="346646"/>
            <a:ext cx="5987008" cy="922114"/>
          </a:xfrm>
        </p:spPr>
        <p:txBody>
          <a:bodyPr vert="horz" lIns="91440" tIns="45720" rIns="91440" bIns="45720" rtlCol="0" anchor="ctr">
            <a:normAutofit/>
          </a:bodyPr>
          <a:lstStyle/>
          <a:p>
            <a:r>
              <a:rPr lang="en-GB" dirty="0"/>
              <a:t>Usability Summary:</a:t>
            </a:r>
            <a:br>
              <a:rPr lang="en-GB" dirty="0"/>
            </a:br>
            <a:r>
              <a:rPr lang="en-GB" dirty="0"/>
              <a:t>Framework Components</a:t>
            </a:r>
          </a:p>
        </p:txBody>
      </p:sp>
      <p:graphicFrame>
        <p:nvGraphicFramePr>
          <p:cNvPr id="5" name="Content Placeholder 2">
            <a:extLst>
              <a:ext uri="{FF2B5EF4-FFF2-40B4-BE49-F238E27FC236}">
                <a16:creationId xmlns:a16="http://schemas.microsoft.com/office/drawing/2014/main" id="{789D7C66-034F-FFCF-D800-43CBC83B0945}"/>
              </a:ext>
            </a:extLst>
          </p:cNvPr>
          <p:cNvGraphicFramePr/>
          <p:nvPr/>
        </p:nvGraphicFramePr>
        <p:xfrm>
          <a:off x="1992314" y="1268761"/>
          <a:ext cx="8280151" cy="3334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diagram of a product review&#10;&#10;AI-generated content may be incorrect.">
            <a:extLst>
              <a:ext uri="{FF2B5EF4-FFF2-40B4-BE49-F238E27FC236}">
                <a16:creationId xmlns:a16="http://schemas.microsoft.com/office/drawing/2014/main" id="{80A20577-A0AB-B023-758F-04166E845A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0103" y="4602862"/>
            <a:ext cx="3331794" cy="2171920"/>
          </a:xfrm>
          <a:prstGeom prst="rect">
            <a:avLst/>
          </a:prstGeom>
        </p:spPr>
      </p:pic>
      <p:pic>
        <p:nvPicPr>
          <p:cNvPr id="7" name="Picture 6" descr="A logo with green and blue letters&#10;&#10;AI-generated content may be incorrect.">
            <a:extLst>
              <a:ext uri="{FF2B5EF4-FFF2-40B4-BE49-F238E27FC236}">
                <a16:creationId xmlns:a16="http://schemas.microsoft.com/office/drawing/2014/main" id="{592D2B0D-6721-B143-AA53-A870E7B267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67072" y="4025709"/>
            <a:ext cx="1257856" cy="559047"/>
          </a:xfrm>
          <a:prstGeom prst="rect">
            <a:avLst/>
          </a:prstGeom>
        </p:spPr>
      </p:pic>
      <p:sp>
        <p:nvSpPr>
          <p:cNvPr id="6" name="TextBox 5">
            <a:extLst>
              <a:ext uri="{FF2B5EF4-FFF2-40B4-BE49-F238E27FC236}">
                <a16:creationId xmlns:a16="http://schemas.microsoft.com/office/drawing/2014/main" id="{92C4665B-0408-4481-B161-0630B1B01587}"/>
              </a:ext>
            </a:extLst>
          </p:cNvPr>
          <p:cNvSpPr txBox="1"/>
          <p:nvPr/>
        </p:nvSpPr>
        <p:spPr>
          <a:xfrm>
            <a:off x="2335402" y="3941364"/>
            <a:ext cx="2446740" cy="369332"/>
          </a:xfrm>
          <a:prstGeom prst="rect">
            <a:avLst/>
          </a:prstGeom>
          <a:noFill/>
        </p:spPr>
        <p:txBody>
          <a:bodyPr wrap="square" rtlCol="0">
            <a:spAutoFit/>
          </a:bodyPr>
          <a:lstStyle/>
          <a:p>
            <a:pPr>
              <a:buClrTx/>
            </a:pPr>
            <a:r>
              <a:rPr lang="en-GB" sz="1800" i="1" kern="1200" dirty="0">
                <a:solidFill>
                  <a:prstClr val="black"/>
                </a:solidFill>
                <a:ea typeface="+mn-ea"/>
                <a:cs typeface="+mn-cs"/>
              </a:rPr>
              <a:t>Existing framework</a:t>
            </a:r>
            <a:r>
              <a:rPr lang="en-GB" sz="1800" kern="1200" dirty="0">
                <a:solidFill>
                  <a:prstClr val="black"/>
                </a:solidFill>
                <a:ea typeface="+mn-ea"/>
                <a:cs typeface="+mn-cs"/>
              </a:rPr>
              <a:t>:</a:t>
            </a:r>
          </a:p>
        </p:txBody>
      </p:sp>
    </p:spTree>
    <p:extLst>
      <p:ext uri="{BB962C8B-B14F-4D97-AF65-F5344CB8AC3E}">
        <p14:creationId xmlns:p14="http://schemas.microsoft.com/office/powerpoint/2010/main" val="171403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5B366-F8B1-D2DB-7538-A99B789E7D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DCF160-B82D-9E1F-2ED6-81ADA9113B0C}"/>
              </a:ext>
            </a:extLst>
          </p:cNvPr>
          <p:cNvSpPr>
            <a:spLocks noGrp="1"/>
          </p:cNvSpPr>
          <p:nvPr>
            <p:ph type="title"/>
          </p:nvPr>
        </p:nvSpPr>
        <p:spPr>
          <a:xfrm>
            <a:off x="1981200" y="346646"/>
            <a:ext cx="5987008" cy="922114"/>
          </a:xfrm>
        </p:spPr>
        <p:txBody>
          <a:bodyPr vert="horz" lIns="91440" tIns="45720" rIns="91440" bIns="45720" rtlCol="0" anchor="ctr">
            <a:normAutofit/>
          </a:bodyPr>
          <a:lstStyle/>
          <a:p>
            <a:r>
              <a:rPr lang="en-GB" dirty="0"/>
              <a:t>Usability Summary:</a:t>
            </a:r>
            <a:br>
              <a:rPr lang="en-GB" dirty="0"/>
            </a:br>
            <a:r>
              <a:rPr lang="en-GB" dirty="0"/>
              <a:t>Framework Components</a:t>
            </a:r>
          </a:p>
        </p:txBody>
      </p:sp>
      <p:graphicFrame>
        <p:nvGraphicFramePr>
          <p:cNvPr id="5" name="Content Placeholder 2">
            <a:extLst>
              <a:ext uri="{FF2B5EF4-FFF2-40B4-BE49-F238E27FC236}">
                <a16:creationId xmlns:a16="http://schemas.microsoft.com/office/drawing/2014/main" id="{E332AEC4-4042-B69F-4731-57B7F4CBD28E}"/>
              </a:ext>
            </a:extLst>
          </p:cNvPr>
          <p:cNvGraphicFramePr/>
          <p:nvPr/>
        </p:nvGraphicFramePr>
        <p:xfrm>
          <a:off x="1992314" y="1268761"/>
          <a:ext cx="8280151" cy="3334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17F221F4-A52B-371F-6FEE-DE8EFE74F856}"/>
              </a:ext>
            </a:extLst>
          </p:cNvPr>
          <p:cNvPicPr>
            <a:picLocks noChangeAspect="1"/>
          </p:cNvPicPr>
          <p:nvPr/>
        </p:nvPicPr>
        <p:blipFill rotWithShape="1">
          <a:blip r:embed="rId7"/>
          <a:srcRect t="2017" b="3036"/>
          <a:stretch/>
        </p:blipFill>
        <p:spPr>
          <a:xfrm>
            <a:off x="5211429" y="4249765"/>
            <a:ext cx="1587149" cy="111475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BFB1B6A2-B803-7F96-EFEE-19D79B6C1529}"/>
              </a:ext>
            </a:extLst>
          </p:cNvPr>
          <p:cNvPicPr>
            <a:picLocks noChangeAspect="1"/>
          </p:cNvPicPr>
          <p:nvPr/>
        </p:nvPicPr>
        <p:blipFill>
          <a:blip r:embed="rId8"/>
          <a:stretch>
            <a:fillRect/>
          </a:stretch>
        </p:blipFill>
        <p:spPr>
          <a:xfrm>
            <a:off x="4128124" y="5589239"/>
            <a:ext cx="1967876" cy="1103578"/>
          </a:xfrm>
          <a:prstGeom prst="rect">
            <a:avLst/>
          </a:prstGeom>
          <a:ln>
            <a:noFill/>
          </a:ln>
          <a:effectLst>
            <a:outerShdw blurRad="292100" dist="139700" dir="2700000" algn="tl" rotWithShape="0">
              <a:srgbClr val="333333">
                <a:alpha val="65000"/>
              </a:srgbClr>
            </a:outerShdw>
          </a:effectLst>
        </p:spPr>
      </p:pic>
      <p:pic>
        <p:nvPicPr>
          <p:cNvPr id="2050" name="Picture 2" descr="Welcome — Satellite Data Explorer">
            <a:extLst>
              <a:ext uri="{FF2B5EF4-FFF2-40B4-BE49-F238E27FC236}">
                <a16:creationId xmlns:a16="http://schemas.microsoft.com/office/drawing/2014/main" id="{988206EE-D486-6B2D-D692-3A093A3B4A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39875" y="5635351"/>
            <a:ext cx="973750" cy="9737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orld Meteorological Organization | International Commission for the  Hydrology of the Rhine basin (CHR)">
            <a:extLst>
              <a:ext uri="{FF2B5EF4-FFF2-40B4-BE49-F238E27FC236}">
                <a16:creationId xmlns:a16="http://schemas.microsoft.com/office/drawing/2014/main" id="{17A61D5F-8B62-1938-35BF-486025868E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78917" y="4350749"/>
            <a:ext cx="1001069" cy="10137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C057FFFA-D0AE-6D95-50AF-E68DD87B1A3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24915" y="5884209"/>
            <a:ext cx="2574956" cy="4720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hart with different colored squares&#10;&#10;AI-generated content may be incorrect.">
            <a:extLst>
              <a:ext uri="{FF2B5EF4-FFF2-40B4-BE49-F238E27FC236}">
                <a16:creationId xmlns:a16="http://schemas.microsoft.com/office/drawing/2014/main" id="{69876634-729E-006D-AA22-4361D44F78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27864" y="4350748"/>
            <a:ext cx="1822845" cy="1441450"/>
          </a:xfrm>
          <a:prstGeom prst="rect">
            <a:avLst/>
          </a:prstGeom>
        </p:spPr>
      </p:pic>
      <p:sp>
        <p:nvSpPr>
          <p:cNvPr id="3" name="TextBox 2">
            <a:extLst>
              <a:ext uri="{FF2B5EF4-FFF2-40B4-BE49-F238E27FC236}">
                <a16:creationId xmlns:a16="http://schemas.microsoft.com/office/drawing/2014/main" id="{86FCE4FC-A34F-48A4-A576-2BB0BFBCC9D9}"/>
              </a:ext>
            </a:extLst>
          </p:cNvPr>
          <p:cNvSpPr txBox="1"/>
          <p:nvPr/>
        </p:nvSpPr>
        <p:spPr>
          <a:xfrm>
            <a:off x="2335402" y="3941364"/>
            <a:ext cx="2446740" cy="369332"/>
          </a:xfrm>
          <a:prstGeom prst="rect">
            <a:avLst/>
          </a:prstGeom>
          <a:noFill/>
        </p:spPr>
        <p:txBody>
          <a:bodyPr wrap="square" rtlCol="0">
            <a:spAutoFit/>
          </a:bodyPr>
          <a:lstStyle/>
          <a:p>
            <a:pPr>
              <a:buClrTx/>
            </a:pPr>
            <a:r>
              <a:rPr lang="en-GB" sz="1800" i="1" kern="1200" dirty="0">
                <a:solidFill>
                  <a:prstClr val="black"/>
                </a:solidFill>
                <a:ea typeface="+mn-ea"/>
                <a:cs typeface="+mn-cs"/>
              </a:rPr>
              <a:t>Existing frameworks</a:t>
            </a:r>
            <a:r>
              <a:rPr lang="en-GB" sz="1800" kern="1200" dirty="0">
                <a:solidFill>
                  <a:prstClr val="black"/>
                </a:solidFill>
                <a:ea typeface="+mn-ea"/>
                <a:cs typeface="+mn-cs"/>
              </a:rPr>
              <a:t>:</a:t>
            </a:r>
          </a:p>
        </p:txBody>
      </p:sp>
    </p:spTree>
    <p:extLst>
      <p:ext uri="{BB962C8B-B14F-4D97-AF65-F5344CB8AC3E}">
        <p14:creationId xmlns:p14="http://schemas.microsoft.com/office/powerpoint/2010/main" val="3179006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50A09-F1FA-1A0A-8E16-1A6DC9F43AD7}"/>
              </a:ext>
            </a:extLst>
          </p:cNvPr>
          <p:cNvSpPr>
            <a:spLocks noGrp="1"/>
          </p:cNvSpPr>
          <p:nvPr>
            <p:ph type="title"/>
          </p:nvPr>
        </p:nvSpPr>
        <p:spPr>
          <a:xfrm>
            <a:off x="3162678" y="346646"/>
            <a:ext cx="4805530" cy="922114"/>
          </a:xfrm>
        </p:spPr>
        <p:txBody>
          <a:bodyPr/>
          <a:lstStyle/>
          <a:p>
            <a:r>
              <a:rPr lang="en-US"/>
              <a:t>Requirements Definition:</a:t>
            </a:r>
            <a:br>
              <a:rPr lang="en-US"/>
            </a:br>
            <a:r>
              <a:rPr lang="en-US"/>
              <a:t>Simulation Studies</a:t>
            </a:r>
          </a:p>
        </p:txBody>
      </p:sp>
      <p:sp>
        <p:nvSpPr>
          <p:cNvPr id="3" name="Content Placeholder 2">
            <a:extLst>
              <a:ext uri="{FF2B5EF4-FFF2-40B4-BE49-F238E27FC236}">
                <a16:creationId xmlns:a16="http://schemas.microsoft.com/office/drawing/2014/main" id="{CA698D9B-4E9B-3136-E33B-8C8223BD74E2}"/>
              </a:ext>
            </a:extLst>
          </p:cNvPr>
          <p:cNvSpPr>
            <a:spLocks noGrp="1"/>
          </p:cNvSpPr>
          <p:nvPr>
            <p:ph sz="quarter" idx="10"/>
          </p:nvPr>
        </p:nvSpPr>
        <p:spPr>
          <a:xfrm>
            <a:off x="211873" y="1573135"/>
            <a:ext cx="5688762" cy="4758535"/>
          </a:xfrm>
        </p:spPr>
        <p:txBody>
          <a:bodyPr/>
          <a:lstStyle/>
          <a:p>
            <a:r>
              <a:rPr lang="en-US" dirty="0"/>
              <a:t>Common to support product requirements with simulation studies – more quantitative than previous</a:t>
            </a:r>
          </a:p>
          <a:p>
            <a:endParaRPr lang="en-US" dirty="0"/>
          </a:p>
          <a:p>
            <a:r>
              <a:rPr lang="en-US" dirty="0"/>
              <a:t>Discussion at VH-RODA 2023 about how such simulation tools could support application developers (I. </a:t>
            </a:r>
            <a:r>
              <a:rPr lang="en-US" dirty="0" err="1"/>
              <a:t>Zuleta</a:t>
            </a:r>
            <a:r>
              <a:rPr lang="en-US" dirty="0"/>
              <a:t> suggestion)</a:t>
            </a:r>
          </a:p>
          <a:p>
            <a:pPr lvl="1"/>
            <a:r>
              <a:rPr lang="en-US" dirty="0"/>
              <a:t>Similar discussion at CEOS-WGCV-IVOS</a:t>
            </a:r>
          </a:p>
          <a:p>
            <a:pPr lvl="1"/>
            <a:r>
              <a:rPr lang="en-US" dirty="0"/>
              <a:t>Evidence from sensitivity studies provides justification to commercial providers as to why information/characterization is needed</a:t>
            </a:r>
          </a:p>
          <a:p>
            <a:pPr lvl="2"/>
            <a:r>
              <a:rPr lang="en-US" sz="1800" dirty="0"/>
              <a:t>Helps their internal </a:t>
            </a:r>
            <a:r>
              <a:rPr lang="en-US" sz="1800" dirty="0" err="1"/>
              <a:t>cal</a:t>
            </a:r>
            <a:r>
              <a:rPr lang="en-US" sz="1800" dirty="0"/>
              <a:t> teams justify what often they would like to do </a:t>
            </a:r>
          </a:p>
          <a:p>
            <a:endParaRPr lang="en-US" dirty="0"/>
          </a:p>
          <a:p>
            <a:r>
              <a:rPr lang="en-US" dirty="0"/>
              <a:t>Target particular applications of interest for case study.</a:t>
            </a:r>
          </a:p>
          <a:p>
            <a:endParaRPr lang="en-US" dirty="0"/>
          </a:p>
        </p:txBody>
      </p:sp>
      <p:sp>
        <p:nvSpPr>
          <p:cNvPr id="5" name="Rectangle 4" descr="Bullseye with solid fill">
            <a:extLst>
              <a:ext uri="{FF2B5EF4-FFF2-40B4-BE49-F238E27FC236}">
                <a16:creationId xmlns:a16="http://schemas.microsoft.com/office/drawing/2014/main" id="{D742F4AA-C86F-5E58-63AC-EDF6FFACD2D9}"/>
              </a:ext>
            </a:extLst>
          </p:cNvPr>
          <p:cNvSpPr/>
          <p:nvPr/>
        </p:nvSpPr>
        <p:spPr>
          <a:xfrm>
            <a:off x="2222289" y="402703"/>
            <a:ext cx="810000" cy="810000"/>
          </a:xfrm>
          <a:prstGeom prst="rect">
            <a:avLst/>
          </a:prstGeom>
          <a:blipFill>
            <a:blip r:embed="rId2">
              <a:extLs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pPr>
              <a:buClrTx/>
            </a:pPr>
            <a:endParaRPr lang="en-US" sz="1800" kern="1200">
              <a:solidFill>
                <a:prstClr val="white"/>
              </a:solidFill>
              <a:latin typeface="Arial" panose="020B0604020202020204"/>
            </a:endParaRPr>
          </a:p>
        </p:txBody>
      </p:sp>
      <p:pic>
        <p:nvPicPr>
          <p:cNvPr id="1026" name="Picture 2">
            <a:extLst>
              <a:ext uri="{FF2B5EF4-FFF2-40B4-BE49-F238E27FC236}">
                <a16:creationId xmlns:a16="http://schemas.microsoft.com/office/drawing/2014/main" id="{16FA89FA-784D-1170-0212-DA91BB5B0B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7862" y="1795384"/>
            <a:ext cx="4492986" cy="35670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90C7B28-E7E1-5CF1-2028-E87AA73177E3}"/>
              </a:ext>
            </a:extLst>
          </p:cNvPr>
          <p:cNvSpPr txBox="1"/>
          <p:nvPr/>
        </p:nvSpPr>
        <p:spPr>
          <a:xfrm>
            <a:off x="6380076" y="5362451"/>
            <a:ext cx="4354717" cy="769441"/>
          </a:xfrm>
          <a:prstGeom prst="rect">
            <a:avLst/>
          </a:prstGeom>
          <a:noFill/>
        </p:spPr>
        <p:txBody>
          <a:bodyPr wrap="square" rtlCol="0">
            <a:spAutoFit/>
          </a:bodyPr>
          <a:lstStyle/>
          <a:p>
            <a:pPr algn="ctr">
              <a:buClrTx/>
            </a:pPr>
            <a:r>
              <a:rPr lang="en-US" sz="1100" kern="1200" dirty="0">
                <a:solidFill>
                  <a:prstClr val="black"/>
                </a:solidFill>
                <a:ea typeface="+mn-ea"/>
                <a:cs typeface="+mn-cs"/>
              </a:rPr>
              <a:t>Example from TRUTHS Mission: Simulated retrieval uncertainty vs methane enhancement of the simulated methane enhancement. Circular markers show the results for a TRUTHS-like sensor, triangular markers show the results for a typical sensor</a:t>
            </a:r>
          </a:p>
        </p:txBody>
      </p:sp>
    </p:spTree>
    <p:extLst>
      <p:ext uri="{BB962C8B-B14F-4D97-AF65-F5344CB8AC3E}">
        <p14:creationId xmlns:p14="http://schemas.microsoft.com/office/powerpoint/2010/main" val="19107777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6B7CE3-276A-5A88-6D50-68B492A8B2F8}"/>
              </a:ext>
            </a:extLst>
          </p:cNvPr>
          <p:cNvSpPr>
            <a:spLocks noGrp="1"/>
          </p:cNvSpPr>
          <p:nvPr>
            <p:ph sz="quarter" idx="10"/>
          </p:nvPr>
        </p:nvSpPr>
        <p:spPr>
          <a:xfrm>
            <a:off x="1670426" y="1244014"/>
            <a:ext cx="4518025" cy="4785445"/>
          </a:xfrm>
        </p:spPr>
        <p:txBody>
          <a:bodyPr/>
          <a:lstStyle/>
          <a:p>
            <a:r>
              <a:rPr lang="en-US" dirty="0"/>
              <a:t>Simple case – agricultural monitoring from high-resolution optical sensors</a:t>
            </a:r>
          </a:p>
          <a:p>
            <a:endParaRPr lang="en-US" dirty="0"/>
          </a:p>
          <a:p>
            <a:r>
              <a:rPr lang="en-US" dirty="0"/>
              <a:t>Typically performed using time series of NDVI to identify e.g., season start/end </a:t>
            </a:r>
          </a:p>
          <a:p>
            <a:endParaRPr lang="en-US" dirty="0"/>
          </a:p>
          <a:p>
            <a:r>
              <a:rPr lang="en-US" dirty="0"/>
              <a:t>Define which sensor performance drivers and investigate tradeoffs, e.g.:</a:t>
            </a:r>
          </a:p>
          <a:p>
            <a:pPr lvl="1"/>
            <a:r>
              <a:rPr lang="en-US" dirty="0"/>
              <a:t>SNR</a:t>
            </a:r>
          </a:p>
          <a:p>
            <a:pPr lvl="1"/>
            <a:r>
              <a:rPr lang="en-US" dirty="0"/>
              <a:t>Abs Cal (and constellation </a:t>
            </a:r>
            <a:r>
              <a:rPr lang="en-US" dirty="0" err="1"/>
              <a:t>intercal</a:t>
            </a:r>
            <a:r>
              <a:rPr lang="en-US" dirty="0"/>
              <a:t>)</a:t>
            </a:r>
          </a:p>
          <a:p>
            <a:pPr lvl="2"/>
            <a:r>
              <a:rPr lang="en-US" dirty="0"/>
              <a:t>Cal drift</a:t>
            </a:r>
          </a:p>
          <a:p>
            <a:pPr lvl="1"/>
            <a:r>
              <a:rPr lang="en-US" dirty="0"/>
              <a:t>Temporal coverage</a:t>
            </a:r>
          </a:p>
          <a:p>
            <a:pPr lvl="1"/>
            <a:r>
              <a:rPr lang="en-US" dirty="0"/>
              <a:t>SRF</a:t>
            </a:r>
          </a:p>
          <a:p>
            <a:pPr lvl="1"/>
            <a:r>
              <a:rPr lang="en-US" dirty="0"/>
              <a:t>….</a:t>
            </a:r>
          </a:p>
          <a:p>
            <a:endParaRPr lang="en-US" dirty="0"/>
          </a:p>
          <a:p>
            <a:endParaRPr lang="en-US" dirty="0"/>
          </a:p>
        </p:txBody>
      </p:sp>
      <p:sp>
        <p:nvSpPr>
          <p:cNvPr id="4" name="Title 1">
            <a:extLst>
              <a:ext uri="{FF2B5EF4-FFF2-40B4-BE49-F238E27FC236}">
                <a16:creationId xmlns:a16="http://schemas.microsoft.com/office/drawing/2014/main" id="{7B959F9F-1465-CDBB-24D1-1BA377EFCE24}"/>
              </a:ext>
            </a:extLst>
          </p:cNvPr>
          <p:cNvSpPr>
            <a:spLocks noGrp="1"/>
          </p:cNvSpPr>
          <p:nvPr>
            <p:ph type="title"/>
          </p:nvPr>
        </p:nvSpPr>
        <p:spPr>
          <a:xfrm>
            <a:off x="3173829" y="218780"/>
            <a:ext cx="5434912" cy="922114"/>
          </a:xfrm>
        </p:spPr>
        <p:txBody>
          <a:bodyPr/>
          <a:lstStyle/>
          <a:p>
            <a:r>
              <a:rPr lang="en-US" dirty="0"/>
              <a:t>Case Study: </a:t>
            </a:r>
            <a:br>
              <a:rPr lang="en-US" dirty="0"/>
            </a:br>
            <a:r>
              <a:rPr lang="en-US" dirty="0"/>
              <a:t>Agricultural Monitoring</a:t>
            </a:r>
          </a:p>
        </p:txBody>
      </p:sp>
      <p:sp>
        <p:nvSpPr>
          <p:cNvPr id="6" name="Rectangle 5" descr="Badge Tick with solid fill">
            <a:extLst>
              <a:ext uri="{FF2B5EF4-FFF2-40B4-BE49-F238E27FC236}">
                <a16:creationId xmlns:a16="http://schemas.microsoft.com/office/drawing/2014/main" id="{05C85F06-59F9-C060-A129-0BEF105280C8}"/>
              </a:ext>
            </a:extLst>
          </p:cNvPr>
          <p:cNvSpPr/>
          <p:nvPr/>
        </p:nvSpPr>
        <p:spPr>
          <a:xfrm>
            <a:off x="2185196" y="397446"/>
            <a:ext cx="810000" cy="810000"/>
          </a:xfrm>
          <a:prstGeom prst="rect">
            <a:avLst/>
          </a:prstGeom>
          <a:blipFill>
            <a:blip r:embed="rId2">
              <a:extLs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pPr>
              <a:buClrTx/>
            </a:pPr>
            <a:endParaRPr lang="en-US" sz="1800" kern="1200">
              <a:solidFill>
                <a:prstClr val="white"/>
              </a:solidFill>
              <a:latin typeface="Arial" panose="020B0604020202020204"/>
            </a:endParaRPr>
          </a:p>
        </p:txBody>
      </p:sp>
      <p:pic>
        <p:nvPicPr>
          <p:cNvPr id="3074" name="Picture 2" descr="Next Generation Agriculture Monitoring at Scale With Planet's Crop Biomass">
            <a:extLst>
              <a:ext uri="{FF2B5EF4-FFF2-40B4-BE49-F238E27FC236}">
                <a16:creationId xmlns:a16="http://schemas.microsoft.com/office/drawing/2014/main" id="{2024515D-24DC-9834-A75A-EB0BF069E7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458" r="21457"/>
          <a:stretch/>
        </p:blipFill>
        <p:spPr bwMode="auto">
          <a:xfrm>
            <a:off x="7078662" y="1452303"/>
            <a:ext cx="2268538" cy="22685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Planet on the top 5 misconceptions about satellite imagery for agriculture">
            <a:extLst>
              <a:ext uri="{FF2B5EF4-FFF2-40B4-BE49-F238E27FC236}">
                <a16:creationId xmlns:a16="http://schemas.microsoft.com/office/drawing/2014/main" id="{F82A950E-A933-00A3-80F4-058BA5064C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6831" y="4032250"/>
            <a:ext cx="3632200" cy="18482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75ECEC9-9986-E9FD-42AF-0DF30DBC0B7A}"/>
              </a:ext>
            </a:extLst>
          </p:cNvPr>
          <p:cNvSpPr txBox="1"/>
          <p:nvPr/>
        </p:nvSpPr>
        <p:spPr>
          <a:xfrm>
            <a:off x="5723733" y="6191919"/>
            <a:ext cx="4354717" cy="261610"/>
          </a:xfrm>
          <a:prstGeom prst="rect">
            <a:avLst/>
          </a:prstGeom>
          <a:noFill/>
        </p:spPr>
        <p:txBody>
          <a:bodyPr wrap="square" rtlCol="0">
            <a:spAutoFit/>
          </a:bodyPr>
          <a:lstStyle/>
          <a:p>
            <a:pPr algn="ctr">
              <a:buClrTx/>
            </a:pPr>
            <a:r>
              <a:rPr lang="en-US" sz="1100" kern="1200">
                <a:solidFill>
                  <a:prstClr val="black"/>
                </a:solidFill>
                <a:ea typeface="+mn-ea"/>
                <a:cs typeface="+mn-cs"/>
              </a:rPr>
              <a:t>Planet NDVI data used for agricultural monitoring</a:t>
            </a:r>
          </a:p>
        </p:txBody>
      </p:sp>
    </p:spTree>
    <p:extLst>
      <p:ext uri="{BB962C8B-B14F-4D97-AF65-F5344CB8AC3E}">
        <p14:creationId xmlns:p14="http://schemas.microsoft.com/office/powerpoint/2010/main" val="7154263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A11AF-6712-EF10-18C5-A7ABD8816AC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9F32EF-3751-851E-1C0E-1EC49D5EFB9C}"/>
              </a:ext>
            </a:extLst>
          </p:cNvPr>
          <p:cNvSpPr>
            <a:spLocks noGrp="1"/>
          </p:cNvSpPr>
          <p:nvPr>
            <p:ph sz="quarter" idx="10"/>
          </p:nvPr>
        </p:nvSpPr>
        <p:spPr>
          <a:xfrm>
            <a:off x="1992314" y="1739900"/>
            <a:ext cx="3900487" cy="1689101"/>
          </a:xfrm>
        </p:spPr>
        <p:txBody>
          <a:bodyPr/>
          <a:lstStyle/>
          <a:p>
            <a:pPr marL="457200" indent="-457200">
              <a:buAutoNum type="arabicPeriod"/>
            </a:pPr>
            <a:r>
              <a:rPr lang="en-US" dirty="0"/>
              <a:t>Define simulation model</a:t>
            </a:r>
          </a:p>
          <a:p>
            <a:pPr marL="857250" lvl="1" indent="-457200">
              <a:buFont typeface="+mj-lt"/>
              <a:buAutoNum type="alphaUcPeriod"/>
            </a:pPr>
            <a:r>
              <a:rPr lang="en-US" dirty="0"/>
              <a:t>Simulate TOA agricultural scene</a:t>
            </a:r>
          </a:p>
          <a:p>
            <a:pPr marL="857250" lvl="1" indent="-457200">
              <a:buFont typeface="+mj-lt"/>
              <a:buAutoNum type="alphaUcPeriod"/>
            </a:pPr>
            <a:r>
              <a:rPr lang="en-US" dirty="0"/>
              <a:t>Simulate sensor observation</a:t>
            </a:r>
          </a:p>
          <a:p>
            <a:pPr marL="857250" lvl="1" indent="-457200">
              <a:buFont typeface="+mj-lt"/>
              <a:buAutoNum type="alphaUcPeriod"/>
            </a:pPr>
            <a:r>
              <a:rPr lang="en-US" dirty="0"/>
              <a:t>Evaluate NDVI retrieval</a:t>
            </a:r>
          </a:p>
          <a:p>
            <a:pPr marL="857250" lvl="1" indent="-457200">
              <a:buFont typeface="+mj-lt"/>
              <a:buAutoNum type="alphaUcPeriod"/>
            </a:pPr>
            <a:endParaRPr lang="en-US" dirty="0"/>
          </a:p>
          <a:p>
            <a:pPr marL="457200" indent="-457200">
              <a:buFont typeface="+mj-lt"/>
              <a:buAutoNum type="arabicPeriod"/>
            </a:pPr>
            <a:r>
              <a:rPr lang="en-US" dirty="0"/>
              <a:t>Propagate uncertainties through simulator modelling using Monte Carlo</a:t>
            </a:r>
          </a:p>
          <a:p>
            <a:pPr marL="457200" indent="-457200">
              <a:buFont typeface="+mj-lt"/>
              <a:buAutoNum type="arabicPeriod"/>
            </a:pPr>
            <a:endParaRPr lang="en-US" dirty="0"/>
          </a:p>
          <a:p>
            <a:pPr marL="457200" indent="-457200">
              <a:buFont typeface="+mj-lt"/>
              <a:buAutoNum type="arabicPeriod"/>
            </a:pPr>
            <a:r>
              <a:rPr lang="en-US" dirty="0"/>
              <a:t>Explore trade off space for sensor performance vs. application performance</a:t>
            </a:r>
          </a:p>
          <a:p>
            <a:pPr marL="457200" indent="-457200">
              <a:buAutoNum type="arabicPeriod"/>
            </a:pPr>
            <a:endParaRPr lang="en-US" dirty="0"/>
          </a:p>
          <a:p>
            <a:endParaRPr lang="en-US" dirty="0"/>
          </a:p>
        </p:txBody>
      </p:sp>
      <p:sp>
        <p:nvSpPr>
          <p:cNvPr id="4" name="Title 1">
            <a:extLst>
              <a:ext uri="{FF2B5EF4-FFF2-40B4-BE49-F238E27FC236}">
                <a16:creationId xmlns:a16="http://schemas.microsoft.com/office/drawing/2014/main" id="{F1D1094D-98A1-4937-845C-4E599D271829}"/>
              </a:ext>
            </a:extLst>
          </p:cNvPr>
          <p:cNvSpPr>
            <a:spLocks noGrp="1"/>
          </p:cNvSpPr>
          <p:nvPr>
            <p:ph type="title"/>
          </p:nvPr>
        </p:nvSpPr>
        <p:spPr>
          <a:xfrm>
            <a:off x="3162678" y="346646"/>
            <a:ext cx="4805530" cy="922114"/>
          </a:xfrm>
        </p:spPr>
        <p:txBody>
          <a:bodyPr/>
          <a:lstStyle/>
          <a:p>
            <a:r>
              <a:rPr lang="en-US"/>
              <a:t>Case Study: </a:t>
            </a:r>
            <a:br>
              <a:rPr lang="en-US"/>
            </a:br>
            <a:r>
              <a:rPr lang="en-US"/>
              <a:t>Agricultural Monitoring</a:t>
            </a:r>
          </a:p>
        </p:txBody>
      </p:sp>
      <p:sp>
        <p:nvSpPr>
          <p:cNvPr id="6" name="Rectangle 5" descr="Badge Tick with solid fill">
            <a:extLst>
              <a:ext uri="{FF2B5EF4-FFF2-40B4-BE49-F238E27FC236}">
                <a16:creationId xmlns:a16="http://schemas.microsoft.com/office/drawing/2014/main" id="{B0CE8110-F5AE-FC73-D817-DD7C6B4595EF}"/>
              </a:ext>
            </a:extLst>
          </p:cNvPr>
          <p:cNvSpPr/>
          <p:nvPr/>
        </p:nvSpPr>
        <p:spPr>
          <a:xfrm>
            <a:off x="2185196" y="397446"/>
            <a:ext cx="810000" cy="810000"/>
          </a:xfrm>
          <a:prstGeom prst="rect">
            <a:avLst/>
          </a:prstGeom>
          <a:blipFill>
            <a:blip r:embed="rId2">
              <a:extLs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pPr>
              <a:buClrTx/>
            </a:pPr>
            <a:endParaRPr lang="en-US" sz="1800" kern="1200">
              <a:solidFill>
                <a:prstClr val="white"/>
              </a:solidFill>
              <a:latin typeface="Arial" panose="020B0604020202020204"/>
            </a:endParaRPr>
          </a:p>
        </p:txBody>
      </p:sp>
      <p:pic>
        <p:nvPicPr>
          <p:cNvPr id="2" name="Picture 1" descr="A graph with purple dots&#10;&#10;AI-generated content may be incorrect.">
            <a:extLst>
              <a:ext uri="{FF2B5EF4-FFF2-40B4-BE49-F238E27FC236}">
                <a16:creationId xmlns:a16="http://schemas.microsoft.com/office/drawing/2014/main" id="{B9DA77B8-F96B-D360-BF88-A55953A17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6939" y="2300288"/>
            <a:ext cx="3352802" cy="2514601"/>
          </a:xfrm>
          <a:prstGeom prst="rect">
            <a:avLst/>
          </a:prstGeom>
        </p:spPr>
      </p:pic>
      <p:sp>
        <p:nvSpPr>
          <p:cNvPr id="7" name="TextBox 6">
            <a:extLst>
              <a:ext uri="{FF2B5EF4-FFF2-40B4-BE49-F238E27FC236}">
                <a16:creationId xmlns:a16="http://schemas.microsoft.com/office/drawing/2014/main" id="{B6D9E71F-503D-4009-9BE2-0A822381668B}"/>
              </a:ext>
            </a:extLst>
          </p:cNvPr>
          <p:cNvSpPr txBox="1"/>
          <p:nvPr/>
        </p:nvSpPr>
        <p:spPr>
          <a:xfrm>
            <a:off x="6960347" y="4964912"/>
            <a:ext cx="3261444" cy="646331"/>
          </a:xfrm>
          <a:prstGeom prst="rect">
            <a:avLst/>
          </a:prstGeom>
          <a:noFill/>
        </p:spPr>
        <p:txBody>
          <a:bodyPr wrap="square" rtlCol="0">
            <a:spAutoFit/>
          </a:bodyPr>
          <a:lstStyle/>
          <a:p>
            <a:pPr algn="ctr">
              <a:buClrTx/>
            </a:pPr>
            <a:r>
              <a:rPr lang="en-GB" sz="1800" i="1" kern="1200" dirty="0">
                <a:solidFill>
                  <a:prstClr val="black"/>
                </a:solidFill>
                <a:ea typeface="+mn-ea"/>
                <a:cs typeface="+mn-cs"/>
              </a:rPr>
              <a:t>Example for NDVI sensitivity to spectral uncertainty </a:t>
            </a:r>
          </a:p>
        </p:txBody>
      </p:sp>
    </p:spTree>
    <p:extLst>
      <p:ext uri="{BB962C8B-B14F-4D97-AF65-F5344CB8AC3E}">
        <p14:creationId xmlns:p14="http://schemas.microsoft.com/office/powerpoint/2010/main" val="13449775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7841A-A675-4A47-8924-9D0D4B0E1631}"/>
              </a:ext>
            </a:extLst>
          </p:cNvPr>
          <p:cNvSpPr>
            <a:spLocks noGrp="1"/>
          </p:cNvSpPr>
          <p:nvPr>
            <p:ph type="title"/>
          </p:nvPr>
        </p:nvSpPr>
        <p:spPr/>
        <p:txBody>
          <a:bodyPr/>
          <a:lstStyle/>
          <a:p>
            <a:r>
              <a:rPr lang="en-GB" dirty="0"/>
              <a:t>Next Steps</a:t>
            </a:r>
          </a:p>
        </p:txBody>
      </p:sp>
      <p:sp>
        <p:nvSpPr>
          <p:cNvPr id="3" name="Content Placeholder 2">
            <a:extLst>
              <a:ext uri="{FF2B5EF4-FFF2-40B4-BE49-F238E27FC236}">
                <a16:creationId xmlns:a16="http://schemas.microsoft.com/office/drawing/2014/main" id="{4AB6478C-66B0-499B-8957-C83F579A3271}"/>
              </a:ext>
            </a:extLst>
          </p:cNvPr>
          <p:cNvSpPr>
            <a:spLocks noGrp="1"/>
          </p:cNvSpPr>
          <p:nvPr>
            <p:ph sz="quarter" idx="10"/>
          </p:nvPr>
        </p:nvSpPr>
        <p:spPr>
          <a:xfrm>
            <a:off x="1992314" y="1268762"/>
            <a:ext cx="8280151" cy="2160239"/>
          </a:xfrm>
        </p:spPr>
        <p:txBody>
          <a:bodyPr/>
          <a:lstStyle/>
          <a:p>
            <a:r>
              <a:rPr lang="en-GB" dirty="0"/>
              <a:t>Now simulating individual spectra – extend to simulating time series of NDVI observations taking in range of uncertainty sources</a:t>
            </a:r>
          </a:p>
          <a:p>
            <a:r>
              <a:rPr lang="en-GB" dirty="0"/>
              <a:t>Evaluate sensitivity of agricultural parameters to uncertainties – e.g., Start of season / End of season</a:t>
            </a:r>
          </a:p>
        </p:txBody>
      </p:sp>
      <p:pic>
        <p:nvPicPr>
          <p:cNvPr id="5" name="Picture 4" descr="Planet on the top 5 misconceptions about satellite imagery for agriculture">
            <a:extLst>
              <a:ext uri="{FF2B5EF4-FFF2-40B4-BE49-F238E27FC236}">
                <a16:creationId xmlns:a16="http://schemas.microsoft.com/office/drawing/2014/main" id="{2FD636A1-A705-4E7E-B52D-F70F0A45B5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9193" y="3271839"/>
            <a:ext cx="4913614" cy="25003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0700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p:nvPr/>
        </p:nvSpPr>
        <p:spPr>
          <a:xfrm>
            <a:off x="7157584" y="3759957"/>
            <a:ext cx="4833000" cy="2605200"/>
          </a:xfrm>
          <a:prstGeom prst="rect">
            <a:avLst/>
          </a:prstGeom>
          <a:noFill/>
          <a:ln>
            <a:noFill/>
          </a:ln>
        </p:spPr>
        <p:txBody>
          <a:bodyPr spcFirstLastPara="1" wrap="square" lIns="0" tIns="0" rIns="0" bIns="0" anchor="t" anchorCtr="0">
            <a:noAutofit/>
          </a:bodyPr>
          <a:lstStyle/>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endParaRPr kumimoji="0" sz="2200" b="1" i="0" u="none" strike="noStrike" kern="0" cap="none" spc="0" normalizeH="0" baseline="0" noProof="0" dirty="0">
              <a:ln>
                <a:noFill/>
              </a:ln>
              <a:solidFill>
                <a:srgbClr val="33445F"/>
              </a:solidFill>
              <a:effectLst/>
              <a:uLnTx/>
              <a:uFillTx/>
              <a:latin typeface="Montserrat"/>
              <a:ea typeface="Montserrat"/>
              <a:cs typeface="Montserrat"/>
              <a:sym typeface="Montserrat"/>
            </a:endParaRPr>
          </a:p>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33445F"/>
                </a:solidFill>
                <a:effectLst/>
                <a:uLnTx/>
                <a:uFillTx/>
                <a:latin typeface="Montserrat"/>
                <a:ea typeface="Montserrat"/>
                <a:cs typeface="Montserrat"/>
                <a:sym typeface="Montserrat"/>
              </a:rPr>
              <a:t>Nigel Fox, NPL</a:t>
            </a:r>
            <a:endParaRPr kumimoji="0" sz="2200" b="1" i="0" u="none" strike="noStrike" kern="0" cap="none" spc="0" normalizeH="0" baseline="0" noProof="0" dirty="0">
              <a:ln>
                <a:noFill/>
              </a:ln>
              <a:solidFill>
                <a:srgbClr val="33445F"/>
              </a:solidFill>
              <a:effectLst/>
              <a:uLnTx/>
              <a:uFillTx/>
              <a:latin typeface="Montserrat"/>
              <a:ea typeface="Montserrat"/>
              <a:cs typeface="Montserrat"/>
              <a:sym typeface="Montserrat"/>
            </a:endParaRPr>
          </a:p>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33445F"/>
                </a:solidFill>
                <a:effectLst/>
                <a:uLnTx/>
                <a:uFillTx/>
                <a:latin typeface="Montserrat"/>
                <a:ea typeface="Montserrat"/>
                <a:cs typeface="Montserrat"/>
                <a:sym typeface="Montserrat"/>
              </a:rPr>
              <a:t>WGCV IVOS Chair</a:t>
            </a:r>
            <a:endParaRPr kumimoji="0" sz="2200" b="1" i="0" u="none" strike="noStrike" kern="0" cap="none" spc="0" normalizeH="0" baseline="0" noProof="0" dirty="0">
              <a:ln>
                <a:noFill/>
              </a:ln>
              <a:solidFill>
                <a:srgbClr val="33445F"/>
              </a:solidFill>
              <a:effectLst/>
              <a:uLnTx/>
              <a:uFillTx/>
              <a:latin typeface="Montserrat"/>
              <a:ea typeface="Montserrat"/>
              <a:cs typeface="Montserrat"/>
              <a:sym typeface="Montserrat"/>
            </a:endParaRPr>
          </a:p>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33445F"/>
                </a:solidFill>
                <a:effectLst/>
                <a:uLnTx/>
                <a:uFillTx/>
                <a:latin typeface="Montserrat"/>
                <a:ea typeface="Montserrat"/>
                <a:cs typeface="Montserrat"/>
                <a:sym typeface="Montserrat"/>
              </a:rPr>
              <a:t>Agenda Item 5.1</a:t>
            </a:r>
            <a:endParaRPr kumimoji="0" sz="1400" b="0" i="0" u="none" strike="noStrike" kern="0" cap="none" spc="0" normalizeH="0" baseline="0" noProof="0" dirty="0">
              <a:ln>
                <a:noFill/>
              </a:ln>
              <a:solidFill>
                <a:srgbClr val="000000"/>
              </a:solidFill>
              <a:effectLst/>
              <a:uLnTx/>
              <a:uFillTx/>
              <a:latin typeface="Montserrat"/>
              <a:ea typeface="Montserrat"/>
              <a:cs typeface="Montserrat"/>
              <a:sym typeface="Montserrat"/>
            </a:endParaRPr>
          </a:p>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33445F"/>
                </a:solidFill>
                <a:effectLst/>
                <a:uLnTx/>
                <a:uFillTx/>
                <a:latin typeface="Montserrat"/>
                <a:ea typeface="Montserrat"/>
                <a:cs typeface="Montserrat"/>
                <a:sym typeface="Montserrat"/>
              </a:rPr>
              <a:t>SIT-40</a:t>
            </a:r>
            <a:endParaRPr kumimoji="0" sz="2200" b="1" i="0" u="none" strike="noStrike" kern="0" cap="none" spc="0" normalizeH="0" baseline="0" noProof="0" dirty="0">
              <a:ln>
                <a:noFill/>
              </a:ln>
              <a:solidFill>
                <a:srgbClr val="33445F"/>
              </a:solidFill>
              <a:effectLst/>
              <a:uLnTx/>
              <a:uFillTx/>
              <a:latin typeface="Montserrat"/>
              <a:ea typeface="Montserrat"/>
              <a:cs typeface="Montserrat"/>
              <a:sym typeface="Montserrat"/>
            </a:endParaRPr>
          </a:p>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33445F"/>
                </a:solidFill>
                <a:effectLst/>
                <a:uLnTx/>
                <a:uFillTx/>
                <a:latin typeface="Montserrat"/>
                <a:ea typeface="Montserrat"/>
                <a:cs typeface="Montserrat"/>
                <a:sym typeface="Montserrat"/>
              </a:rPr>
              <a:t>Fukuoka, Japan</a:t>
            </a:r>
            <a:endParaRPr kumimoji="0" sz="2200" b="1" i="0" u="none" strike="noStrike" kern="0" cap="none" spc="0" normalizeH="0" baseline="0" noProof="0" dirty="0">
              <a:ln>
                <a:noFill/>
              </a:ln>
              <a:solidFill>
                <a:srgbClr val="33445F"/>
              </a:solidFill>
              <a:effectLst/>
              <a:uLnTx/>
              <a:uFillTx/>
              <a:latin typeface="Montserrat"/>
              <a:ea typeface="Montserrat"/>
              <a:cs typeface="Montserrat"/>
              <a:sym typeface="Montserrat"/>
            </a:endParaRPr>
          </a:p>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33445F"/>
                </a:solidFill>
                <a:effectLst/>
                <a:uLnTx/>
                <a:uFillTx/>
                <a:latin typeface="Montserrat"/>
                <a:ea typeface="Montserrat"/>
                <a:cs typeface="Montserrat"/>
                <a:sym typeface="Montserrat"/>
              </a:rPr>
              <a:t>8-10 April, 2025</a:t>
            </a:r>
            <a:endParaRPr kumimoji="0" sz="2200" b="1" i="0" u="none" strike="noStrike" kern="0" cap="none" spc="0" normalizeH="0" baseline="0" noProof="0" dirty="0">
              <a:ln>
                <a:noFill/>
              </a:ln>
              <a:solidFill>
                <a:srgbClr val="33445F"/>
              </a:solidFill>
              <a:effectLst/>
              <a:uLnTx/>
              <a:uFillTx/>
              <a:latin typeface="Montserrat"/>
              <a:ea typeface="Montserrat"/>
              <a:cs typeface="Montserrat"/>
              <a:sym typeface="Montserrat"/>
            </a:endParaRPr>
          </a:p>
        </p:txBody>
      </p:sp>
      <p:sp>
        <p:nvSpPr>
          <p:cNvPr id="67" name="Google Shape;67;p7"/>
          <p:cNvSpPr txBox="1">
            <a:spLocks noGrp="1"/>
          </p:cNvSpPr>
          <p:nvPr>
            <p:ph type="title"/>
          </p:nvPr>
        </p:nvSpPr>
        <p:spPr>
          <a:xfrm>
            <a:off x="176049" y="30986"/>
            <a:ext cx="7891626" cy="4308767"/>
          </a:xfrm>
          <a:prstGeom prst="rect">
            <a:avLst/>
          </a:prstGeom>
          <a:noFill/>
          <a:ln>
            <a:noFill/>
          </a:ln>
        </p:spPr>
        <p:txBody>
          <a:bodyPr spcFirstLastPara="1" wrap="square" lIns="91425" tIns="45700" rIns="91425" bIns="45700" anchor="t" anchorCtr="0">
            <a:noAutofit/>
          </a:bodyPr>
          <a:lstStyle/>
          <a:p>
            <a:pPr>
              <a:lnSpc>
                <a:spcPct val="115000"/>
              </a:lnSpc>
            </a:pPr>
            <a:r>
              <a:rPr lang="en-GB" sz="6600" dirty="0"/>
              <a:t>CEOS WGCV</a:t>
            </a:r>
            <a:br>
              <a:rPr lang="en-GB" sz="4400" b="1" i="1" dirty="0"/>
            </a:br>
            <a:br>
              <a:rPr lang="en-GB" sz="2400" b="1" i="1" dirty="0"/>
            </a:br>
            <a:r>
              <a:rPr lang="en-GB" sz="4800" b="1" i="1" dirty="0"/>
              <a:t>CEOS-PVP</a:t>
            </a:r>
            <a:br>
              <a:rPr lang="en-GB" sz="4800" b="1" i="1" dirty="0"/>
            </a:br>
            <a:br>
              <a:rPr lang="en-GB" sz="1600" b="1" i="1" dirty="0"/>
            </a:br>
            <a:br>
              <a:rPr lang="en-GB" sz="1600" b="1" i="1" dirty="0"/>
            </a:br>
            <a:r>
              <a:rPr lang="en-GB" sz="3200" b="1" i="1" dirty="0"/>
              <a:t>incorporating CID &amp; </a:t>
            </a:r>
            <a:r>
              <a:rPr lang="en-GB" sz="3200" b="1" i="1" dirty="0" err="1"/>
              <a:t>RadVAL</a:t>
            </a:r>
            <a:br>
              <a:rPr lang="en-GB" sz="4400" b="1" i="1" dirty="0"/>
            </a:br>
            <a:br>
              <a:rPr lang="en-GB" sz="4400" b="1" i="1" dirty="0"/>
            </a:br>
            <a:endParaRPr sz="4400" i="1" dirty="0">
              <a:solidFill>
                <a:schemeClr val="bg1"/>
              </a:solidFill>
              <a:latin typeface="Montserrat"/>
              <a:ea typeface="Montserrat"/>
              <a:cs typeface="Montserrat"/>
              <a:sym typeface="Montserrat"/>
            </a:endParaRPr>
          </a:p>
        </p:txBody>
      </p:sp>
      <p:pic>
        <p:nvPicPr>
          <p:cNvPr id="9" name="Picture 8" descr="A blue and black logo&#10;&#10;AI-generated content may be incorrect.">
            <a:extLst>
              <a:ext uri="{FF2B5EF4-FFF2-40B4-BE49-F238E27FC236}">
                <a16:creationId xmlns:a16="http://schemas.microsoft.com/office/drawing/2014/main" id="{EC71A849-C9BB-4DF5-48F8-0945A870020C}"/>
              </a:ext>
            </a:extLst>
          </p:cNvPr>
          <p:cNvPicPr>
            <a:picLocks noChangeAspect="1"/>
          </p:cNvPicPr>
          <p:nvPr/>
        </p:nvPicPr>
        <p:blipFill>
          <a:blip r:embed="rId3"/>
          <a:stretch>
            <a:fillRect/>
          </a:stretch>
        </p:blipFill>
        <p:spPr>
          <a:xfrm>
            <a:off x="7847425" y="6267060"/>
            <a:ext cx="1455836" cy="537191"/>
          </a:xfrm>
          <a:prstGeom prst="rect">
            <a:avLst/>
          </a:prstGeom>
        </p:spPr>
      </p:pic>
      <p:pic>
        <p:nvPicPr>
          <p:cNvPr id="11" name="Picture 10" descr="A logo for a company&#10;&#10;AI-generated content may be incorrect.">
            <a:extLst>
              <a:ext uri="{FF2B5EF4-FFF2-40B4-BE49-F238E27FC236}">
                <a16:creationId xmlns:a16="http://schemas.microsoft.com/office/drawing/2014/main" id="{F1BD76F4-BA48-EAF9-3D1F-2BF440CF7A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155" b="90200" l="5321" r="99052">
                        <a14:foregroundMark x1="29155" y1="32618" x2="38265" y2="27969"/>
                        <a14:foregroundMark x1="25875" y1="20100" x2="36335" y2="16597"/>
                        <a14:foregroundMark x1="26968" y1="10515" x2="33892" y2="11159"/>
                        <a14:foregroundMark x1="54009" y1="24535" x2="67711" y2="14163"/>
                        <a14:foregroundMark x1="67711" y1="14163" x2="67930" y2="14163"/>
                        <a14:foregroundMark x1="71793" y1="14592" x2="43878" y2="37339"/>
                        <a14:foregroundMark x1="58819" y1="8226" x2="72449" y2="8226"/>
                        <a14:foregroundMark x1="50364" y1="45351" x2="43003" y2="53433"/>
                        <a14:foregroundMark x1="65962" y1="43062" x2="61152" y2="56652"/>
                        <a14:foregroundMark x1="15087" y1="78326" x2="15087" y2="78326"/>
                        <a14:foregroundMark x1="20700" y1="75536" x2="20700" y2="75536"/>
                        <a14:foregroundMark x1="5321" y1="75966" x2="5321" y2="75966"/>
                        <a14:foregroundMark x1="41691" y1="75322" x2="41691" y2="75322"/>
                        <a14:foregroundMark x1="51458" y1="74893" x2="51458" y2="74893"/>
                        <a14:foregroundMark x1="49490" y1="74034" x2="49271" y2="81903"/>
                        <a14:foregroundMark x1="49708" y1="69814" x2="50146" y2="79185"/>
                        <a14:foregroundMark x1="53468" y1="70767" x2="52332" y2="69385"/>
                        <a14:foregroundMark x1="55977" y1="73820" x2="54570" y2="72108"/>
                        <a14:foregroundMark x1="43493" y1="73291" x2="42274" y2="80043"/>
                        <a14:foregroundMark x1="44315" y1="68741" x2="43871" y2="71198"/>
                        <a14:foregroundMark x1="42274" y1="80043" x2="39504" y2="80830"/>
                        <a14:foregroundMark x1="67711" y1="78112" x2="67711" y2="78112"/>
                        <a14:foregroundMark x1="61589" y1="78112" x2="61589" y2="78112"/>
                        <a14:foregroundMark x1="61589" y1="78112" x2="61589" y2="78112"/>
                        <a14:foregroundMark x1="60933" y1="76824" x2="60933" y2="76824"/>
                        <a14:foregroundMark x1="62464" y1="70887" x2="62464" y2="70887"/>
                        <a14:foregroundMark x1="63994" y1="70243" x2="63994" y2="70243"/>
                        <a14:foregroundMark x1="71793" y1="75322" x2="71793" y2="75322"/>
                        <a14:foregroundMark x1="80672" y1="86798" x2="93878" y2="86624"/>
                        <a14:foregroundMark x1="69938" y1="86940" x2="80309" y2="86803"/>
                        <a14:foregroundMark x1="67168" y1="86976" x2="69761" y2="86942"/>
                        <a14:foregroundMark x1="61370" y1="87053" x2="66938" y2="86979"/>
                        <a14:foregroundMark x1="87828" y1="69599" x2="88921" y2="85336"/>
                        <a14:foregroundMark x1="97156" y1="90188" x2="99052" y2="90200"/>
                        <a14:foregroundMark x1="80787" y1="90086" x2="93468" y2="90165"/>
                        <a14:foregroundMark x1="78273" y1="90070" x2="80699" y2="90085"/>
                        <a14:foregroundMark x1="64869" y1="89986" x2="75960" y2="90055"/>
                        <a14:foregroundMark x1="62901" y1="55794" x2="68294" y2="43062"/>
                        <a14:foregroundMark x1="24563" y1="31974" x2="23980" y2="33262"/>
                        <a14:foregroundMark x1="59257" y1="50286" x2="67201" y2="41845"/>
                        <a14:foregroundMark x1="67201" y1="41845" x2="68878" y2="53648"/>
                        <a14:foregroundMark x1="68878" y1="53648" x2="58163" y2="50072"/>
                        <a14:backgroundMark x1="37391" y1="16237" x2="37391" y2="16237"/>
                        <a14:backgroundMark x1="37609" y1="16023" x2="36079" y2="16237"/>
                        <a14:backgroundMark x1="43878" y1="72604" x2="41910" y2="70458"/>
                        <a14:backgroundMark x1="42128" y1="79614" x2="43222" y2="78970"/>
                        <a14:backgroundMark x1="52770" y1="73247" x2="53426" y2="70887"/>
                        <a14:backgroundMark x1="54009" y1="70458" x2="55102" y2="71745"/>
                        <a14:backgroundMark x1="43440" y1="71531" x2="44534" y2="72604"/>
                        <a14:backgroundMark x1="39504" y1="78755" x2="43003" y2="78541"/>
                        <a14:backgroundMark x1="69169" y1="88054" x2="69169" y2="88054"/>
                        <a14:backgroundMark x1="70918" y1="88698" x2="70044" y2="87625"/>
                        <a14:backgroundMark x1="76312" y1="88269" x2="77624" y2="90415"/>
                        <a14:backgroundMark x1="85423" y1="88698" x2="90015" y2="88698"/>
                        <a14:backgroundMark x1="83236" y1="87053" x2="83236" y2="87840"/>
                        <a14:backgroundMark x1="80685" y1="88698" x2="80685" y2="86838"/>
                        <a14:backgroundMark x1="79592" y1="90629" x2="80248" y2="91917"/>
                        <a14:backgroundMark x1="80466" y1="91273" x2="79373" y2="89342"/>
                        <a14:backgroundMark x1="65962" y1="87268" x2="66618" y2="89342"/>
                        <a14:backgroundMark x1="93440" y1="90200" x2="99490" y2="92132"/>
                      </a14:backgroundRemoval>
                    </a14:imgEffect>
                  </a14:imgLayer>
                </a14:imgProps>
              </a:ext>
            </a:extLst>
          </a:blip>
          <a:stretch>
            <a:fillRect/>
          </a:stretch>
        </p:blipFill>
        <p:spPr>
          <a:xfrm>
            <a:off x="6744834" y="5916019"/>
            <a:ext cx="975843" cy="994336"/>
          </a:xfrm>
          <a:prstGeom prst="rect">
            <a:avLst/>
          </a:prstGeom>
        </p:spPr>
      </p:pic>
      <p:sp>
        <p:nvSpPr>
          <p:cNvPr id="5" name="TextBox 4">
            <a:extLst>
              <a:ext uri="{FF2B5EF4-FFF2-40B4-BE49-F238E27FC236}">
                <a16:creationId xmlns:a16="http://schemas.microsoft.com/office/drawing/2014/main" id="{E82F2F1D-BD00-1019-3205-C1A610855F08}"/>
              </a:ext>
            </a:extLst>
          </p:cNvPr>
          <p:cNvSpPr txBox="1"/>
          <p:nvPr/>
        </p:nvSpPr>
        <p:spPr>
          <a:xfrm>
            <a:off x="3577061" y="2010844"/>
            <a:ext cx="5329690" cy="10772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1" u="none" strike="noStrike" kern="0" cap="none" spc="0" normalizeH="0" baseline="0" noProof="0">
                <a:ln>
                  <a:noFill/>
                </a:ln>
                <a:solidFill>
                  <a:srgbClr val="FFFFFF"/>
                </a:solidFill>
                <a:effectLst/>
                <a:uLnTx/>
                <a:uFillTx/>
                <a:latin typeface="Arial"/>
                <a:cs typeface="Arial"/>
                <a:sym typeface="Arial"/>
              </a:rPr>
              <a:t>Product Validation Platform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0" i="1" u="none" strike="noStrike" kern="0" cap="none" spc="0" normalizeH="0" baseline="0" noProof="0">
              <a:ln>
                <a:noFill/>
              </a:ln>
              <a:solidFill>
                <a:srgbClr val="FFFFFF"/>
              </a:solidFill>
              <a:effectLst/>
              <a:uLnTx/>
              <a:uFillTx/>
              <a:latin typeface="Arial"/>
              <a:cs typeface="Arial"/>
              <a:sym typeface="Arial"/>
            </a:endParaRPr>
          </a:p>
        </p:txBody>
      </p:sp>
      <p:sp>
        <p:nvSpPr>
          <p:cNvPr id="4" name="TextBox 3">
            <a:extLst>
              <a:ext uri="{FF2B5EF4-FFF2-40B4-BE49-F238E27FC236}">
                <a16:creationId xmlns:a16="http://schemas.microsoft.com/office/drawing/2014/main" id="{DE13D30C-4E7C-93BA-F469-A5858FF59231}"/>
              </a:ext>
            </a:extLst>
          </p:cNvPr>
          <p:cNvSpPr txBox="1"/>
          <p:nvPr/>
        </p:nvSpPr>
        <p:spPr>
          <a:xfrm>
            <a:off x="47563" y="2337604"/>
            <a:ext cx="8527780" cy="289310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1" u="none" strike="noStrike" kern="0" cap="none" spc="0" normalizeH="0" baseline="0" noProof="0" dirty="0">
                <a:ln>
                  <a:noFill/>
                </a:ln>
                <a:solidFill>
                  <a:srgbClr val="FFFF00"/>
                </a:solidFill>
                <a:effectLst/>
                <a:uLnTx/>
                <a:uFillTx/>
                <a:latin typeface="Arial"/>
                <a:cs typeface="Arial"/>
                <a:sym typeface="Arial"/>
              </a:rPr>
              <a:t>(previously known as 'matchup Database’)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0" i="1" u="none" strike="noStrike" kern="0" cap="none" spc="0" normalizeH="0" baseline="0" noProof="0" dirty="0">
              <a:ln>
                <a:noFill/>
              </a:ln>
              <a:solidFill>
                <a:srgbClr val="FFFF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600" b="0" i="1"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1" u="none" strike="noStrike" kern="0" cap="none" spc="0" normalizeH="0" baseline="0" noProof="0" dirty="0">
                <a:ln>
                  <a:noFill/>
                </a:ln>
                <a:solidFill>
                  <a:srgbClr val="FFFFFF"/>
                </a:solidFill>
                <a:effectLst/>
                <a:uLnTx/>
                <a:uFillTx/>
                <a:latin typeface="Arial"/>
                <a:cs typeface="Arial"/>
                <a:sym typeface="Arial"/>
              </a:rPr>
              <a:t>    (CEOS.org/PVP)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b="0" i="1"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1" u="none" strike="noStrike" kern="0" cap="none" spc="0" normalizeH="0" baseline="0" noProof="0" dirty="0">
                <a:ln>
                  <a:noFill/>
                </a:ln>
                <a:solidFill>
                  <a:srgbClr val="FFFFFF"/>
                </a:solidFill>
                <a:effectLst/>
                <a:uLnTx/>
                <a:uFillTx/>
                <a:latin typeface="Arial"/>
                <a:cs typeface="Arial"/>
                <a:sym typeface="Arial"/>
              </a:rPr>
              <a:t>(Comparison Image Database) &amp;</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1" u="none" strike="noStrike" kern="0" cap="none" spc="0" normalizeH="0" baseline="0" noProof="0" dirty="0">
                <a:ln>
                  <a:noFill/>
                </a:ln>
                <a:solidFill>
                  <a:srgbClr val="FFFFFF"/>
                </a:solidFill>
                <a:effectLst/>
                <a:uLnTx/>
                <a:uFillTx/>
                <a:latin typeface="Arial"/>
                <a:cs typeface="Arial"/>
                <a:sym typeface="Arial"/>
              </a:rPr>
              <a:t>(Radiometric Validation &amp; </a:t>
            </a:r>
            <a:r>
              <a:rPr kumimoji="0" lang="en-GB" sz="2800" b="0" i="1" u="none" strike="noStrike" kern="0" cap="none" spc="0" normalizeH="0" baseline="0" noProof="0" dirty="0" err="1">
                <a:ln>
                  <a:noFill/>
                </a:ln>
                <a:solidFill>
                  <a:srgbClr val="FFFFFF"/>
                </a:solidFill>
                <a:effectLst/>
                <a:uLnTx/>
                <a:uFillTx/>
                <a:latin typeface="Arial"/>
                <a:cs typeface="Arial"/>
                <a:sym typeface="Arial"/>
              </a:rPr>
              <a:t>AnaLytics</a:t>
            </a:r>
            <a:r>
              <a:rPr kumimoji="0" lang="en-GB" sz="2800" b="0" i="1" u="none" strike="noStrike" kern="0" cap="none" spc="0" normalizeH="0" baseline="0" noProof="0" dirty="0">
                <a:ln>
                  <a:noFill/>
                </a:ln>
                <a:solidFill>
                  <a:srgbClr val="FFFFFF"/>
                </a:solidFill>
                <a:effectLst/>
                <a:uLnTx/>
                <a:uFillTx/>
                <a:latin typeface="Arial"/>
                <a:cs typeface="Arial"/>
                <a:sym typeface="Arial"/>
              </a:rPr>
              <a:t> tool)</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8"/>
          <p:cNvPicPr preferRelativeResize="0"/>
          <p:nvPr/>
        </p:nvPicPr>
        <p:blipFill rotWithShape="1">
          <a:blip r:embed="rId3">
            <a:alphaModFix/>
          </a:blip>
          <a:srcRect t="4242"/>
          <a:stretch/>
        </p:blipFill>
        <p:spPr>
          <a:xfrm>
            <a:off x="1397000" y="1086625"/>
            <a:ext cx="8932575" cy="4057751"/>
          </a:xfrm>
          <a:prstGeom prst="rect">
            <a:avLst/>
          </a:prstGeom>
          <a:noFill/>
          <a:ln>
            <a:noFill/>
          </a:ln>
        </p:spPr>
      </p:pic>
      <p:sp>
        <p:nvSpPr>
          <p:cNvPr id="73" name="Google Shape;73;p8"/>
          <p:cNvSpPr txBox="1"/>
          <p:nvPr/>
        </p:nvSpPr>
        <p:spPr>
          <a:xfrm>
            <a:off x="94020" y="103248"/>
            <a:ext cx="8668500" cy="723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100" b="1" i="0" u="none" strike="noStrike" kern="0" cap="none" spc="0" normalizeH="0" baseline="0" noProof="0" dirty="0">
                <a:ln>
                  <a:noFill/>
                </a:ln>
                <a:solidFill>
                  <a:srgbClr val="FFFFFF"/>
                </a:solidFill>
                <a:effectLst/>
                <a:uLnTx/>
                <a:uFillTx/>
                <a:latin typeface="Montserrat"/>
                <a:ea typeface="Montserrat"/>
                <a:cs typeface="Montserrat"/>
                <a:sym typeface="Montserrat"/>
              </a:rPr>
              <a:t>Background</a:t>
            </a:r>
            <a:endParaRPr kumimoji="0" sz="1100" b="1" i="0" u="none" strike="noStrike" kern="0" cap="none" spc="0" normalizeH="0" baseline="0" noProof="0" dirty="0">
              <a:ln>
                <a:noFill/>
              </a:ln>
              <a:solidFill>
                <a:srgbClr val="000000"/>
              </a:solidFill>
              <a:effectLst/>
              <a:uLnTx/>
              <a:uFillTx/>
              <a:latin typeface="Montserrat"/>
              <a:ea typeface="Montserrat"/>
              <a:cs typeface="Montserrat"/>
              <a:sym typeface="Montserrat"/>
            </a:endParaRPr>
          </a:p>
        </p:txBody>
      </p:sp>
      <p:sp>
        <p:nvSpPr>
          <p:cNvPr id="74" name="Google Shape;74;p8"/>
          <p:cNvSpPr txBox="1"/>
          <p:nvPr/>
        </p:nvSpPr>
        <p:spPr>
          <a:xfrm>
            <a:off x="540000" y="4690475"/>
            <a:ext cx="11202000" cy="2362145"/>
          </a:xfrm>
          <a:prstGeom prst="rect">
            <a:avLst/>
          </a:prstGeom>
          <a:noFill/>
          <a:ln>
            <a:noFill/>
          </a:ln>
        </p:spPr>
        <p:txBody>
          <a:bodyPr spcFirstLastPara="1" wrap="square" lIns="91425" tIns="45700" rIns="91425" bIns="45700" anchor="t" anchorCtr="0">
            <a:spAutoFit/>
          </a:bodyPr>
          <a:lstStyle/>
          <a:p>
            <a:pPr marL="213995" marR="0" lvl="0" indent="-220345" algn="l" defTabSz="914400" rtl="0" eaLnBrk="1" fontAlgn="auto" latinLnBrk="0" hangingPunct="1">
              <a:lnSpc>
                <a:spcPct val="150000"/>
              </a:lnSpc>
              <a:spcBef>
                <a:spcPts val="600"/>
              </a:spcBef>
              <a:spcAft>
                <a:spcPts val="0"/>
              </a:spcAft>
              <a:buClr>
                <a:srgbClr val="000000"/>
              </a:buClr>
              <a:buSzPts val="1700"/>
              <a:buFont typeface="Montserrat"/>
              <a:buChar char="❖"/>
              <a:tabLst/>
              <a:defRPr/>
            </a:pPr>
            <a:r>
              <a:rPr kumimoji="0" lang="en-GB" sz="1700" b="1" i="0" u="none" strike="noStrike" kern="0" cap="none" spc="0" normalizeH="0" baseline="0" noProof="0">
                <a:ln>
                  <a:noFill/>
                </a:ln>
                <a:solidFill>
                  <a:srgbClr val="000000"/>
                </a:solidFill>
                <a:effectLst/>
                <a:uLnTx/>
                <a:uFillTx/>
                <a:latin typeface="Montserrat"/>
                <a:ea typeface="Montserrat"/>
                <a:cs typeface="Montserrat"/>
                <a:sym typeface="Montserrat"/>
              </a:rPr>
              <a:t>Supporting the CEOS New Space Task Team white paper generally, including recommendations (R3) and deliverables (D4)</a:t>
            </a:r>
            <a:endParaRPr kumimoji="0" lang="en-US" sz="1700" b="1" i="0" u="none" strike="noStrike" kern="0" cap="none" spc="0" normalizeH="0" baseline="0" noProof="0">
              <a:ln>
                <a:noFill/>
              </a:ln>
              <a:solidFill>
                <a:srgbClr val="000000"/>
              </a:solidFill>
              <a:effectLst/>
              <a:uLnTx/>
              <a:uFillTx/>
              <a:latin typeface="Montserrat"/>
              <a:ea typeface="Montserrat"/>
              <a:cs typeface="Montserrat"/>
              <a:sym typeface="Arial"/>
            </a:endParaRPr>
          </a:p>
          <a:p>
            <a:pPr marL="213995" marR="0" lvl="0" indent="-220345" algn="l" defTabSz="914400" rtl="0" eaLnBrk="1" fontAlgn="auto" latinLnBrk="0" hangingPunct="1">
              <a:lnSpc>
                <a:spcPct val="150000"/>
              </a:lnSpc>
              <a:spcBef>
                <a:spcPts val="600"/>
              </a:spcBef>
              <a:spcAft>
                <a:spcPts val="0"/>
              </a:spcAft>
              <a:buClr>
                <a:srgbClr val="000000"/>
              </a:buClr>
              <a:buSzPts val="1700"/>
              <a:buFont typeface="Montserrat"/>
              <a:buChar char="❖"/>
              <a:tabLst/>
              <a:defRPr/>
            </a:pPr>
            <a:r>
              <a:rPr kumimoji="0" lang="en-GB" sz="1700" b="1" i="0" u="none" strike="noStrike" kern="0" cap="none" spc="0" normalizeH="0" baseline="0" noProof="0">
                <a:ln>
                  <a:noFill/>
                </a:ln>
                <a:solidFill>
                  <a:srgbClr val="000000"/>
                </a:solidFill>
                <a:effectLst/>
                <a:uLnTx/>
                <a:uFillTx/>
                <a:latin typeface="Montserrat"/>
                <a:ea typeface="Montserrat"/>
                <a:cs typeface="Montserrat"/>
                <a:sym typeface="Montserrat"/>
              </a:rPr>
              <a:t>VH-RODA 2023 slides </a:t>
            </a:r>
            <a:r>
              <a:rPr kumimoji="0" lang="en-GB" sz="1700" b="1" i="0" u="sng" strike="noStrike" kern="0" cap="none" spc="0" normalizeH="0" baseline="0" noProof="0">
                <a:ln>
                  <a:noFill/>
                </a:ln>
                <a:solidFill>
                  <a:srgbClr val="0563C1"/>
                </a:solidFill>
                <a:effectLst/>
                <a:uLnTx/>
                <a:uFillTx/>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here</a:t>
            </a:r>
            <a:endParaRPr kumimoji="0" sz="1700" b="1" i="0" u="none" strike="noStrike" kern="0" cap="none" spc="0" normalizeH="0" baseline="0" noProof="0">
              <a:ln>
                <a:noFill/>
              </a:ln>
              <a:solidFill>
                <a:srgbClr val="0563C1"/>
              </a:solidFill>
              <a:effectLst/>
              <a:uLnTx/>
              <a:uFillTx/>
              <a:latin typeface="Montserrat"/>
              <a:ea typeface="Montserrat"/>
              <a:cs typeface="Montserrat"/>
              <a:sym typeface="Arial"/>
            </a:endParaRPr>
          </a:p>
          <a:p>
            <a:pPr marL="213995" marR="0" lvl="0" indent="-220345" algn="l" defTabSz="914400" rtl="0" eaLnBrk="1" fontAlgn="auto" latinLnBrk="0" hangingPunct="1">
              <a:lnSpc>
                <a:spcPct val="150000"/>
              </a:lnSpc>
              <a:spcBef>
                <a:spcPts val="600"/>
              </a:spcBef>
              <a:spcAft>
                <a:spcPts val="0"/>
              </a:spcAft>
              <a:buClr>
                <a:srgbClr val="000000"/>
              </a:buClr>
              <a:buSzPts val="1700"/>
              <a:buFont typeface="Montserrat"/>
              <a:buChar char="❖"/>
              <a:tabLst/>
              <a:defRPr/>
            </a:pPr>
            <a:r>
              <a:rPr kumimoji="0" lang="en-GB" sz="1700" b="1" i="0" u="none" strike="noStrike" kern="0" cap="none" spc="0" normalizeH="0" baseline="0" noProof="0">
                <a:ln>
                  <a:noFill/>
                </a:ln>
                <a:solidFill>
                  <a:srgbClr val="000000"/>
                </a:solidFill>
                <a:effectLst/>
                <a:uLnTx/>
                <a:uFillTx/>
                <a:latin typeface="Montserrat"/>
                <a:ea typeface="Montserrat"/>
                <a:cs typeface="Montserrat"/>
                <a:sym typeface="Montserrat"/>
              </a:rPr>
              <a:t>Noting recent CEOS Commercial Engagement </a:t>
            </a:r>
            <a:r>
              <a:rPr kumimoji="0" lang="en-GB" sz="1700" b="1" i="0" u="sng" strike="noStrike" kern="0" cap="none" spc="0" normalizeH="0" baseline="0" noProof="0">
                <a:ln>
                  <a:noFill/>
                </a:ln>
                <a:solidFill>
                  <a:srgbClr val="0563C1"/>
                </a:solidFill>
                <a:effectLst/>
                <a:uLnTx/>
                <a:uFillTx/>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guidance</a:t>
            </a:r>
            <a:endParaRPr kumimoji="0" sz="1700" b="1" i="0" u="none" strike="noStrike" kern="0" cap="none" spc="0" normalizeH="0" baseline="0" noProof="0">
              <a:ln>
                <a:noFill/>
              </a:ln>
              <a:solidFill>
                <a:srgbClr val="0563C1"/>
              </a:solidFill>
              <a:effectLst/>
              <a:uLnTx/>
              <a:uFillTx/>
              <a:latin typeface="Montserrat"/>
              <a:ea typeface="Montserrat"/>
              <a:cs typeface="Montserrat"/>
              <a:sym typeface="Arial"/>
            </a:endParaRPr>
          </a:p>
          <a:p>
            <a:pPr marL="0" marR="0" lvl="0" indent="0" algn="l" defTabSz="914400" rtl="0" eaLnBrk="1" fontAlgn="auto" latinLnBrk="0" hangingPunct="1">
              <a:lnSpc>
                <a:spcPct val="150000"/>
              </a:lnSpc>
              <a:spcBef>
                <a:spcPts val="600"/>
              </a:spcBef>
              <a:spcAft>
                <a:spcPts val="0"/>
              </a:spcAft>
              <a:buClr>
                <a:srgbClr val="000000"/>
              </a:buClr>
              <a:buSzTx/>
              <a:buFont typeface="Arial"/>
              <a:buNone/>
              <a:tabLst/>
              <a:defRPr/>
            </a:pPr>
            <a:endParaRPr kumimoji="0" sz="17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9"/>
          <p:cNvSpPr txBox="1"/>
          <p:nvPr/>
        </p:nvSpPr>
        <p:spPr>
          <a:xfrm>
            <a:off x="326599" y="820149"/>
            <a:ext cx="11638659" cy="5447605"/>
          </a:xfrm>
          <a:prstGeom prst="rect">
            <a:avLst/>
          </a:prstGeom>
          <a:noFill/>
          <a:ln>
            <a:noFill/>
          </a:ln>
        </p:spPr>
        <p:txBody>
          <a:bodyPr spcFirstLastPara="1" wrap="square" lIns="91425" tIns="45700" rIns="91425" bIns="45700" anchor="t" anchorCtr="0">
            <a:spAutoFit/>
          </a:bodyPr>
          <a:lstStyle/>
          <a:p>
            <a:pPr marL="213995" marR="0" lvl="0" indent="-226695" algn="l" defTabSz="914400" rtl="0" eaLnBrk="1" fontAlgn="auto" latinLnBrk="0" hangingPunct="1">
              <a:lnSpc>
                <a:spcPct val="150000"/>
              </a:lnSpc>
              <a:spcBef>
                <a:spcPts val="1800"/>
              </a:spcBef>
              <a:spcAft>
                <a:spcPts val="0"/>
              </a:spcAft>
              <a:buClr>
                <a:srgbClr val="000000"/>
              </a:buClr>
              <a:buSzPts val="1800"/>
              <a:buFont typeface="Montserrat"/>
              <a:buChar char="❖"/>
              <a:tabLst/>
              <a:defRPr/>
            </a:pPr>
            <a:r>
              <a:rPr kumimoji="0" lang="en-GB" sz="1800" b="1" i="0" u="none" strike="noStrike" kern="0" cap="none" spc="0" normalizeH="0" baseline="0" noProof="0" dirty="0">
                <a:ln>
                  <a:noFill/>
                </a:ln>
                <a:solidFill>
                  <a:srgbClr val="0070C0"/>
                </a:solidFill>
                <a:effectLst/>
                <a:uLnTx/>
                <a:uFillTx/>
                <a:latin typeface="Montserrat"/>
                <a:ea typeface="Montserrat"/>
                <a:cs typeface="Montserrat"/>
                <a:sym typeface="Montserrat"/>
              </a:rPr>
              <a:t>CEOS WGCV’s recommendation to facilitate interoperable global satellite imagery for both public and commercial agencies</a:t>
            </a:r>
            <a:endParaRPr kumimoji="0" lang="en-US" sz="1800" b="1" i="0" u="none" strike="noStrike" kern="0" cap="none" spc="0" normalizeH="0" baseline="0" noProof="0" dirty="0">
              <a:ln>
                <a:noFill/>
              </a:ln>
              <a:solidFill>
                <a:srgbClr val="0070C0"/>
              </a:solidFill>
              <a:effectLst/>
              <a:uLnTx/>
              <a:uFillTx/>
              <a:latin typeface="Montserrat"/>
              <a:ea typeface="Montserrat"/>
              <a:cs typeface="Montserrat"/>
              <a:sym typeface="Arial"/>
            </a:endParaRPr>
          </a:p>
          <a:p>
            <a:pPr marL="213995" marR="0" lvl="0" indent="-220345" algn="l" defTabSz="914400" rtl="0" eaLnBrk="1" fontAlgn="auto" latinLnBrk="0" hangingPunct="1">
              <a:lnSpc>
                <a:spcPct val="150000"/>
              </a:lnSpc>
              <a:spcBef>
                <a:spcPts val="1800"/>
              </a:spcBef>
              <a:spcAft>
                <a:spcPts val="0"/>
              </a:spcAft>
              <a:buClr>
                <a:srgbClr val="000000"/>
              </a:buClr>
              <a:buSzPts val="1700"/>
              <a:buFont typeface="Montserrat"/>
              <a:buChar char="❖"/>
              <a:tabLst/>
              <a:defRPr/>
            </a:pPr>
            <a:r>
              <a:rPr kumimoji="0" lang="en-GB" sz="1700" b="1" i="0" u="none" strike="noStrike" kern="0" cap="none" spc="0" normalizeH="0" baseline="0" noProof="0" dirty="0">
                <a:ln>
                  <a:noFill/>
                </a:ln>
                <a:solidFill>
                  <a:srgbClr val="000000"/>
                </a:solidFill>
                <a:effectLst/>
                <a:uLnTx/>
                <a:uFillTx/>
                <a:latin typeface="Montserrat"/>
                <a:ea typeface="Montserrat"/>
                <a:cs typeface="Montserrat"/>
                <a:sym typeface="Montserrat"/>
              </a:rPr>
              <a:t>CEOS Agencies should regularly collect and provide free access to Level 1 satellite imagery and metadata against a common ‘CEOS reference’ (representing radiometric and spatial properties)</a:t>
            </a:r>
            <a:endParaRPr kumimoji="0" sz="1700" b="1" i="0" u="none" strike="noStrike" kern="0" cap="none" spc="0" normalizeH="0" baseline="0" noProof="0" dirty="0">
              <a:ln>
                <a:noFill/>
              </a:ln>
              <a:solidFill>
                <a:srgbClr val="000000"/>
              </a:solidFill>
              <a:effectLst/>
              <a:uLnTx/>
              <a:uFillTx/>
              <a:latin typeface="Montserrat"/>
              <a:ea typeface="Montserrat"/>
              <a:cs typeface="Montserrat"/>
              <a:sym typeface="Arial"/>
            </a:endParaRPr>
          </a:p>
          <a:p>
            <a:pPr marL="914400" marR="0" lvl="1" indent="-336550" algn="l" defTabSz="914400" rtl="0" eaLnBrk="1" fontAlgn="auto" latinLnBrk="0" hangingPunct="1">
              <a:lnSpc>
                <a:spcPct val="150000"/>
              </a:lnSpc>
              <a:spcBef>
                <a:spcPts val="1800"/>
              </a:spcBef>
              <a:spcAft>
                <a:spcPts val="0"/>
              </a:spcAft>
              <a:buClr>
                <a:srgbClr val="000000"/>
              </a:buClr>
              <a:buSzPts val="1700"/>
              <a:buFont typeface="Montserrat"/>
              <a:buChar char="❖"/>
              <a:tabLst/>
              <a:defRPr/>
            </a:pPr>
            <a:r>
              <a:rPr kumimoji="0" lang="en-GB" sz="1700" b="1" i="0" u="none" strike="noStrike" kern="0" cap="none" spc="0" normalizeH="0" baseline="0" noProof="0" dirty="0">
                <a:ln>
                  <a:noFill/>
                </a:ln>
                <a:solidFill>
                  <a:srgbClr val="000000"/>
                </a:solidFill>
                <a:effectLst/>
                <a:uLnTx/>
                <a:uFillTx/>
                <a:latin typeface="Montserrat"/>
                <a:ea typeface="Montserrat"/>
                <a:cs typeface="Montserrat"/>
                <a:sym typeface="Montserrat"/>
              </a:rPr>
              <a:t>A combination of CEOS calibration sites will be integrated together into a virtual reference</a:t>
            </a:r>
            <a:endParaRPr kumimoji="0" sz="1700" b="1" i="0" u="none" strike="noStrike" kern="0" cap="none" spc="0" normalizeH="0" baseline="0" noProof="0" dirty="0">
              <a:ln>
                <a:noFill/>
              </a:ln>
              <a:solidFill>
                <a:srgbClr val="000000"/>
              </a:solidFill>
              <a:effectLst/>
              <a:uLnTx/>
              <a:uFillTx/>
              <a:latin typeface="Montserrat"/>
              <a:ea typeface="Montserrat"/>
              <a:cs typeface="Montserrat"/>
              <a:sym typeface="Arial"/>
            </a:endParaRPr>
          </a:p>
          <a:p>
            <a:pPr marL="213995" marR="0" lvl="0" indent="-220345" algn="l" defTabSz="914400" rtl="0" eaLnBrk="1" fontAlgn="auto" latinLnBrk="0" hangingPunct="1">
              <a:lnSpc>
                <a:spcPct val="150000"/>
              </a:lnSpc>
              <a:spcBef>
                <a:spcPts val="1800"/>
              </a:spcBef>
              <a:spcAft>
                <a:spcPts val="0"/>
              </a:spcAft>
              <a:buClr>
                <a:srgbClr val="000000"/>
              </a:buClr>
              <a:buSzPts val="1700"/>
              <a:buFont typeface="Montserrat"/>
              <a:buChar char="❖"/>
              <a:tabLst/>
              <a:defRPr/>
            </a:pPr>
            <a:r>
              <a:rPr kumimoji="0" lang="en-GB" sz="1700" b="1" i="0" u="none" strike="noStrike" kern="0" cap="none" spc="0" normalizeH="0" baseline="0" noProof="0" dirty="0">
                <a:ln>
                  <a:noFill/>
                </a:ln>
                <a:solidFill>
                  <a:srgbClr val="000000"/>
                </a:solidFill>
                <a:effectLst/>
                <a:uLnTx/>
                <a:uFillTx/>
                <a:latin typeface="Montserrat"/>
                <a:ea typeface="Montserrat"/>
                <a:cs typeface="Montserrat"/>
                <a:sym typeface="Montserrat"/>
              </a:rPr>
              <a:t>Commercial data providers are encouraged to also provide similar imagery</a:t>
            </a:r>
            <a:endParaRPr kumimoji="0" lang="en-GB" sz="1700" b="1" i="0" u="none" strike="noStrike" kern="0" cap="none" spc="0" normalizeH="0" baseline="0" noProof="0" dirty="0">
              <a:ln>
                <a:noFill/>
              </a:ln>
              <a:solidFill>
                <a:srgbClr val="000000"/>
              </a:solidFill>
              <a:effectLst/>
              <a:uLnTx/>
              <a:uFillTx/>
              <a:latin typeface="Montserrat"/>
              <a:ea typeface="Montserrat"/>
              <a:cs typeface="Montserrat"/>
              <a:sym typeface="Arial"/>
            </a:endParaRPr>
          </a:p>
          <a:p>
            <a:pPr marL="213995" marR="0" lvl="0" indent="-220345" algn="l" defTabSz="914400" rtl="0" eaLnBrk="1" fontAlgn="auto" latinLnBrk="0" hangingPunct="1">
              <a:lnSpc>
                <a:spcPct val="150000"/>
              </a:lnSpc>
              <a:spcBef>
                <a:spcPts val="1800"/>
              </a:spcBef>
              <a:spcAft>
                <a:spcPts val="0"/>
              </a:spcAft>
              <a:buClr>
                <a:srgbClr val="000000"/>
              </a:buClr>
              <a:buSzPts val="1700"/>
              <a:buFont typeface="Montserrat"/>
              <a:buChar char="❖"/>
              <a:tabLst/>
              <a:defRPr/>
            </a:pPr>
            <a:r>
              <a:rPr kumimoji="0" lang="en-GB" sz="1700" b="1" i="0" u="none" strike="noStrike" kern="0" cap="none" spc="0" normalizeH="0" baseline="0" noProof="0" dirty="0">
                <a:ln>
                  <a:noFill/>
                </a:ln>
                <a:solidFill>
                  <a:srgbClr val="000000"/>
                </a:solidFill>
                <a:effectLst/>
                <a:uLnTx/>
                <a:uFillTx/>
                <a:latin typeface="Montserrat"/>
                <a:ea typeface="Montserrat"/>
                <a:cs typeface="Montserrat"/>
                <a:sym typeface="Montserrat"/>
              </a:rPr>
              <a:t>Imagery should be made available through an API or a dedicated CEOS archive offered to be hosted by the UK Earth Observation Data Hub (EODH).</a:t>
            </a:r>
            <a:endParaRPr kumimoji="0" sz="1700" b="1" i="0" u="none" strike="noStrike" kern="0" cap="none" spc="0" normalizeH="0" baseline="0" noProof="0" dirty="0">
              <a:ln>
                <a:noFill/>
              </a:ln>
              <a:solidFill>
                <a:srgbClr val="000000"/>
              </a:solidFill>
              <a:effectLst/>
              <a:uLnTx/>
              <a:uFillTx/>
              <a:latin typeface="Montserrat"/>
              <a:ea typeface="Montserrat"/>
              <a:cs typeface="Montserrat"/>
              <a:sym typeface="Arial"/>
            </a:endParaRPr>
          </a:p>
          <a:p>
            <a:pPr marL="213995" marR="0" lvl="0" indent="-220345" algn="l" defTabSz="914400" rtl="0" eaLnBrk="1" fontAlgn="auto" latinLnBrk="0" hangingPunct="1">
              <a:lnSpc>
                <a:spcPct val="150000"/>
              </a:lnSpc>
              <a:spcBef>
                <a:spcPts val="1800"/>
              </a:spcBef>
              <a:spcAft>
                <a:spcPts val="0"/>
              </a:spcAft>
              <a:buClr>
                <a:srgbClr val="000000"/>
              </a:buClr>
              <a:buSzPts val="1700"/>
              <a:buFont typeface="Montserrat"/>
              <a:buChar char="❖"/>
              <a:tabLst/>
              <a:defRPr/>
            </a:pPr>
            <a:r>
              <a:rPr kumimoji="0" lang="en-GB" sz="1700" b="1" i="0" u="none" strike="noStrike" kern="0" cap="none" spc="0" normalizeH="0" baseline="0" noProof="0" dirty="0">
                <a:ln>
                  <a:noFill/>
                </a:ln>
                <a:solidFill>
                  <a:srgbClr val="000000"/>
                </a:solidFill>
                <a:effectLst/>
                <a:uLnTx/>
                <a:uFillTx/>
                <a:latin typeface="Montserrat"/>
                <a:ea typeface="Montserrat"/>
                <a:cs typeface="Montserrat"/>
                <a:sym typeface="Montserrat"/>
              </a:rPr>
              <a:t>CEOS will provide QA feedback to support satellite operators and data users via an NPL developed web app</a:t>
            </a:r>
            <a:endParaRPr kumimoji="0" sz="1700" b="1" i="0" u="none" strike="noStrike" kern="0" cap="none" spc="0" normalizeH="0" baseline="0" noProof="0" dirty="0">
              <a:ln>
                <a:noFill/>
              </a:ln>
              <a:solidFill>
                <a:srgbClr val="000000"/>
              </a:solidFill>
              <a:effectLst/>
              <a:uLnTx/>
              <a:uFillTx/>
              <a:latin typeface="Montserrat"/>
              <a:ea typeface="Montserrat"/>
              <a:cs typeface="Montserrat"/>
              <a:sym typeface="Arial"/>
            </a:endParaRPr>
          </a:p>
        </p:txBody>
      </p:sp>
      <p:sp>
        <p:nvSpPr>
          <p:cNvPr id="80" name="Google Shape;80;p9"/>
          <p:cNvSpPr txBox="1"/>
          <p:nvPr/>
        </p:nvSpPr>
        <p:spPr>
          <a:xfrm>
            <a:off x="-119340" y="-181232"/>
            <a:ext cx="10334740" cy="126184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FFFFFF"/>
                </a:solidFill>
                <a:effectLst/>
                <a:uLnTx/>
                <a:uFillTx/>
                <a:latin typeface="Montserrat"/>
                <a:ea typeface="Montserrat"/>
                <a:cs typeface="Montserrat"/>
                <a:sym typeface="Montserrat"/>
              </a:rPr>
              <a:t>WGCV’s recommendation </a:t>
            </a:r>
            <a:endParaRPr kumimoji="0" lang="en-US" sz="3200" b="1" i="0" u="none" strike="noStrike" kern="0" cap="none" spc="0" normalizeH="0" baseline="0" noProof="0" dirty="0">
              <a:ln>
                <a:noFill/>
              </a:ln>
              <a:solidFill>
                <a:srgbClr val="FFFFFF"/>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FFFFFF"/>
                </a:solidFill>
                <a:effectLst/>
                <a:uLnTx/>
                <a:uFillTx/>
                <a:latin typeface="Montserrat"/>
                <a:ea typeface="Montserrat"/>
                <a:cs typeface="Montserrat"/>
                <a:sym typeface="Montserrat"/>
              </a:rPr>
              <a:t>(CEOS plenary 2024)</a:t>
            </a:r>
            <a:endParaRPr kumimoji="0" sz="3200" b="1" i="0" u="none" strike="noStrike" kern="0" cap="none" spc="0" normalizeH="0" baseline="0" noProof="0" dirty="0">
              <a:ln>
                <a:noFill/>
              </a:ln>
              <a:solidFill>
                <a:srgbClr val="FFFFFF"/>
              </a:solidFill>
              <a:effectLst/>
              <a:uLnTx/>
              <a:uFillTx/>
              <a:latin typeface="Montserrat"/>
              <a:ea typeface="Montserrat"/>
              <a:cs typeface="Montserrat"/>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0"/>
          <p:cNvSpPr/>
          <p:nvPr/>
        </p:nvSpPr>
        <p:spPr>
          <a:xfrm>
            <a:off x="136325" y="3733100"/>
            <a:ext cx="11975400" cy="2705400"/>
          </a:xfrm>
          <a:prstGeom prst="round1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10"/>
          <p:cNvSpPr/>
          <p:nvPr/>
        </p:nvSpPr>
        <p:spPr>
          <a:xfrm>
            <a:off x="125825" y="1059100"/>
            <a:ext cx="11975400" cy="2642700"/>
          </a:xfrm>
          <a:prstGeom prst="round1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10"/>
          <p:cNvSpPr txBox="1"/>
          <p:nvPr/>
        </p:nvSpPr>
        <p:spPr>
          <a:xfrm>
            <a:off x="94020" y="103248"/>
            <a:ext cx="8668500" cy="7695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FFFFFF"/>
                </a:solidFill>
                <a:effectLst/>
                <a:uLnTx/>
                <a:uFillTx/>
                <a:latin typeface="Montserrat"/>
                <a:ea typeface="Montserrat"/>
                <a:cs typeface="Montserrat"/>
                <a:sym typeface="Montserrat"/>
              </a:rPr>
              <a:t>Selected: Radiometric Sites</a:t>
            </a:r>
            <a:r>
              <a:rPr kumimoji="0" lang="en-GB" sz="4400" b="0" i="0" u="none" strike="noStrike" kern="0" cap="none" spc="0" normalizeH="0" baseline="0" noProof="0" dirty="0">
                <a:ln>
                  <a:noFill/>
                </a:ln>
                <a:solidFill>
                  <a:srgbClr val="FFFFFF"/>
                </a:solidFill>
                <a:effectLst/>
                <a:uLnTx/>
                <a:uFillTx/>
                <a:latin typeface="Montserrat"/>
                <a:ea typeface="Montserrat"/>
                <a:cs typeface="Montserrat"/>
                <a:sym typeface="Montserrat"/>
              </a:rPr>
              <a:t>	</a:t>
            </a:r>
            <a:endParaRPr kumimoji="0" sz="1400" b="0" i="0" u="none" strike="noStrike" kern="0" cap="none" spc="0" normalizeH="0" baseline="0" noProof="0" dirty="0">
              <a:ln>
                <a:noFill/>
              </a:ln>
              <a:solidFill>
                <a:srgbClr val="FFFFFF"/>
              </a:solidFill>
              <a:effectLst/>
              <a:uLnTx/>
              <a:uFillTx/>
              <a:latin typeface="Montserrat"/>
              <a:ea typeface="Montserrat"/>
              <a:cs typeface="Montserrat"/>
              <a:sym typeface="Montserrat"/>
            </a:endParaRPr>
          </a:p>
        </p:txBody>
      </p:sp>
      <p:pic>
        <p:nvPicPr>
          <p:cNvPr id="88" name="Google Shape;88;p10"/>
          <p:cNvPicPr preferRelativeResize="0"/>
          <p:nvPr/>
        </p:nvPicPr>
        <p:blipFill>
          <a:blip r:embed="rId3">
            <a:alphaModFix/>
          </a:blip>
          <a:stretch>
            <a:fillRect/>
          </a:stretch>
        </p:blipFill>
        <p:spPr>
          <a:xfrm>
            <a:off x="261800" y="1062613"/>
            <a:ext cx="2579700" cy="2328049"/>
          </a:xfrm>
          <a:prstGeom prst="rect">
            <a:avLst/>
          </a:prstGeom>
          <a:noFill/>
          <a:ln>
            <a:noFill/>
          </a:ln>
        </p:spPr>
      </p:pic>
      <p:pic>
        <p:nvPicPr>
          <p:cNvPr id="89" name="Google Shape;89;p10"/>
          <p:cNvPicPr preferRelativeResize="0"/>
          <p:nvPr/>
        </p:nvPicPr>
        <p:blipFill>
          <a:blip r:embed="rId4">
            <a:alphaModFix/>
          </a:blip>
          <a:stretch>
            <a:fillRect/>
          </a:stretch>
        </p:blipFill>
        <p:spPr>
          <a:xfrm>
            <a:off x="3166325" y="1093550"/>
            <a:ext cx="3416703" cy="2266175"/>
          </a:xfrm>
          <a:prstGeom prst="rect">
            <a:avLst/>
          </a:prstGeom>
          <a:noFill/>
          <a:ln>
            <a:noFill/>
          </a:ln>
        </p:spPr>
      </p:pic>
      <p:pic>
        <p:nvPicPr>
          <p:cNvPr id="90" name="Google Shape;90;p10"/>
          <p:cNvPicPr preferRelativeResize="0"/>
          <p:nvPr/>
        </p:nvPicPr>
        <p:blipFill>
          <a:blip r:embed="rId5">
            <a:alphaModFix/>
          </a:blip>
          <a:stretch>
            <a:fillRect/>
          </a:stretch>
        </p:blipFill>
        <p:spPr>
          <a:xfrm>
            <a:off x="6907850" y="1110350"/>
            <a:ext cx="1926250" cy="2266175"/>
          </a:xfrm>
          <a:prstGeom prst="rect">
            <a:avLst/>
          </a:prstGeom>
          <a:noFill/>
          <a:ln>
            <a:noFill/>
          </a:ln>
        </p:spPr>
      </p:pic>
      <p:pic>
        <p:nvPicPr>
          <p:cNvPr id="91" name="Google Shape;91;p10"/>
          <p:cNvPicPr preferRelativeResize="0"/>
          <p:nvPr/>
        </p:nvPicPr>
        <p:blipFill>
          <a:blip r:embed="rId6">
            <a:alphaModFix/>
          </a:blip>
          <a:stretch>
            <a:fillRect/>
          </a:stretch>
        </p:blipFill>
        <p:spPr>
          <a:xfrm>
            <a:off x="293275" y="3754950"/>
            <a:ext cx="2821150" cy="2372325"/>
          </a:xfrm>
          <a:prstGeom prst="rect">
            <a:avLst/>
          </a:prstGeom>
          <a:noFill/>
          <a:ln>
            <a:noFill/>
          </a:ln>
        </p:spPr>
      </p:pic>
      <p:pic>
        <p:nvPicPr>
          <p:cNvPr id="92" name="Google Shape;92;p10"/>
          <p:cNvPicPr preferRelativeResize="0"/>
          <p:nvPr/>
        </p:nvPicPr>
        <p:blipFill>
          <a:blip r:embed="rId7">
            <a:alphaModFix/>
          </a:blip>
          <a:stretch>
            <a:fillRect/>
          </a:stretch>
        </p:blipFill>
        <p:spPr>
          <a:xfrm>
            <a:off x="3457800" y="3754950"/>
            <a:ext cx="3022654" cy="2372325"/>
          </a:xfrm>
          <a:prstGeom prst="rect">
            <a:avLst/>
          </a:prstGeom>
          <a:noFill/>
          <a:ln>
            <a:noFill/>
          </a:ln>
        </p:spPr>
      </p:pic>
      <p:pic>
        <p:nvPicPr>
          <p:cNvPr id="93" name="Google Shape;93;p10"/>
          <p:cNvPicPr preferRelativeResize="0"/>
          <p:nvPr/>
        </p:nvPicPr>
        <p:blipFill>
          <a:blip r:embed="rId8">
            <a:alphaModFix/>
          </a:blip>
          <a:stretch>
            <a:fillRect/>
          </a:stretch>
        </p:blipFill>
        <p:spPr>
          <a:xfrm>
            <a:off x="6887925" y="3754950"/>
            <a:ext cx="2821150" cy="2380058"/>
          </a:xfrm>
          <a:prstGeom prst="rect">
            <a:avLst/>
          </a:prstGeom>
          <a:noFill/>
          <a:ln>
            <a:noFill/>
          </a:ln>
        </p:spPr>
      </p:pic>
      <p:sp>
        <p:nvSpPr>
          <p:cNvPr id="94" name="Google Shape;94;p10"/>
          <p:cNvSpPr txBox="1"/>
          <p:nvPr/>
        </p:nvSpPr>
        <p:spPr>
          <a:xfrm>
            <a:off x="401463" y="3314550"/>
            <a:ext cx="2579700" cy="440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000000"/>
                </a:solidFill>
                <a:effectLst/>
                <a:uLnTx/>
                <a:uFillTx/>
                <a:latin typeface="Montserrat"/>
                <a:ea typeface="Montserrat"/>
                <a:cs typeface="Montserrat"/>
                <a:sym typeface="Montserrat"/>
              </a:rPr>
              <a:t>Railroad Valley, USA</a:t>
            </a:r>
            <a:endParaRPr kumimoji="0" sz="16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95" name="Google Shape;95;p10"/>
          <p:cNvSpPr txBox="1"/>
          <p:nvPr/>
        </p:nvSpPr>
        <p:spPr>
          <a:xfrm>
            <a:off x="3679275" y="3314550"/>
            <a:ext cx="2579700" cy="440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000000"/>
                </a:solidFill>
                <a:effectLst/>
                <a:uLnTx/>
                <a:uFillTx/>
                <a:latin typeface="Montserrat"/>
                <a:ea typeface="Montserrat"/>
                <a:cs typeface="Montserrat"/>
                <a:sym typeface="Montserrat"/>
              </a:rPr>
              <a:t>Gobabeb, Namibia</a:t>
            </a:r>
            <a:endParaRPr kumimoji="0" sz="16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96" name="Google Shape;96;p10"/>
          <p:cNvSpPr txBox="1"/>
          <p:nvPr/>
        </p:nvSpPr>
        <p:spPr>
          <a:xfrm>
            <a:off x="6957075" y="3314550"/>
            <a:ext cx="2579700" cy="440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000000"/>
                </a:solidFill>
                <a:effectLst/>
                <a:uLnTx/>
                <a:uFillTx/>
                <a:latin typeface="Montserrat"/>
                <a:ea typeface="Montserrat"/>
                <a:cs typeface="Montserrat"/>
                <a:sym typeface="Montserrat"/>
              </a:rPr>
              <a:t>Lake Tahoe, USA</a:t>
            </a:r>
            <a:endParaRPr kumimoji="0" sz="16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97" name="Google Shape;97;p10"/>
          <p:cNvSpPr txBox="1"/>
          <p:nvPr/>
        </p:nvSpPr>
        <p:spPr>
          <a:xfrm>
            <a:off x="1050875" y="6071525"/>
            <a:ext cx="1493100" cy="440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000000"/>
                </a:solidFill>
                <a:effectLst/>
                <a:uLnTx/>
                <a:uFillTx/>
                <a:latin typeface="Montserrat"/>
                <a:ea typeface="Montserrat"/>
                <a:cs typeface="Montserrat"/>
                <a:sym typeface="Montserrat"/>
              </a:rPr>
              <a:t>Libya 4</a:t>
            </a:r>
            <a:endParaRPr kumimoji="0" sz="16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98" name="Google Shape;98;p10"/>
          <p:cNvSpPr txBox="1"/>
          <p:nvPr/>
        </p:nvSpPr>
        <p:spPr>
          <a:xfrm>
            <a:off x="4128875" y="6071525"/>
            <a:ext cx="2579700" cy="440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000000"/>
                </a:solidFill>
                <a:effectLst/>
                <a:uLnTx/>
                <a:uFillTx/>
                <a:latin typeface="Montserrat"/>
                <a:ea typeface="Montserrat"/>
                <a:cs typeface="Montserrat"/>
                <a:sym typeface="Montserrat"/>
              </a:rPr>
              <a:t>Libya 1</a:t>
            </a:r>
            <a:endParaRPr kumimoji="0" sz="16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99" name="Google Shape;99;p10"/>
          <p:cNvSpPr txBox="1"/>
          <p:nvPr/>
        </p:nvSpPr>
        <p:spPr>
          <a:xfrm>
            <a:off x="7806925" y="6071525"/>
            <a:ext cx="2579700" cy="440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000000"/>
                </a:solidFill>
                <a:effectLst/>
                <a:uLnTx/>
                <a:uFillTx/>
                <a:latin typeface="Montserrat"/>
                <a:ea typeface="Montserrat"/>
                <a:cs typeface="Montserrat"/>
                <a:sym typeface="Montserrat"/>
              </a:rPr>
              <a:t>Algeria 3</a:t>
            </a:r>
            <a:endParaRPr kumimoji="0" sz="16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100" name="Google Shape;100;p10"/>
          <p:cNvSpPr txBox="1"/>
          <p:nvPr/>
        </p:nvSpPr>
        <p:spPr>
          <a:xfrm>
            <a:off x="9458575" y="1772200"/>
            <a:ext cx="2307000" cy="1447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000000"/>
                </a:solidFill>
                <a:effectLst/>
                <a:uLnTx/>
                <a:uFillTx/>
                <a:latin typeface="Montserrat"/>
                <a:ea typeface="Montserrat"/>
                <a:cs typeface="Montserrat"/>
                <a:sym typeface="Montserrat"/>
              </a:rPr>
              <a:t>Instrumented Sites</a:t>
            </a:r>
            <a:endParaRPr kumimoji="0" sz="2200" b="1" i="0" u="none" strike="noStrike" kern="0" cap="none" spc="0" normalizeH="0" baseline="0" noProof="0" dirty="0">
              <a:ln>
                <a:noFill/>
              </a:ln>
              <a:solidFill>
                <a:srgbClr val="000000"/>
              </a:solidFill>
              <a:effectLst/>
              <a:uLnTx/>
              <a:uFillTx/>
              <a:latin typeface="Montserrat"/>
              <a:ea typeface="Montserrat"/>
              <a:cs typeface="Montserrat"/>
              <a:sym typeface="Montserrat"/>
            </a:endParaRPr>
          </a:p>
        </p:txBody>
      </p:sp>
      <p:sp>
        <p:nvSpPr>
          <p:cNvPr id="101" name="Google Shape;101;p10"/>
          <p:cNvSpPr txBox="1"/>
          <p:nvPr/>
        </p:nvSpPr>
        <p:spPr>
          <a:xfrm>
            <a:off x="9846725" y="4425225"/>
            <a:ext cx="2254500" cy="1908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000000"/>
                </a:solidFill>
                <a:effectLst/>
                <a:uLnTx/>
                <a:uFillTx/>
                <a:latin typeface="Montserrat"/>
                <a:ea typeface="Montserrat"/>
                <a:cs typeface="Montserrat"/>
                <a:sym typeface="Montserrat"/>
              </a:rPr>
              <a:t>Natural (Pseudo-Invariant Calibration Sites)</a:t>
            </a:r>
            <a:endParaRPr kumimoji="0" sz="1800" b="1" i="0" u="none" strike="noStrike" kern="0" cap="none" spc="0" normalizeH="0" baseline="0" noProof="0" dirty="0">
              <a:ln>
                <a:noFill/>
              </a:ln>
              <a:solidFill>
                <a:srgbClr val="000000"/>
              </a:solidFill>
              <a:effectLst/>
              <a:uLnTx/>
              <a:uFillTx/>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1"/>
          <p:cNvSpPr txBox="1">
            <a:spLocks noGrp="1"/>
          </p:cNvSpPr>
          <p:nvPr>
            <p:ph type="body" idx="1"/>
          </p:nvPr>
        </p:nvSpPr>
        <p:spPr>
          <a:xfrm>
            <a:off x="324233" y="1558533"/>
            <a:ext cx="11495400" cy="4662900"/>
          </a:xfrm>
          <a:prstGeom prst="rect">
            <a:avLst/>
          </a:prstGeom>
        </p:spPr>
        <p:txBody>
          <a:bodyPr spcFirstLastPara="1" wrap="square" lIns="91425" tIns="45700" rIns="91425" bIns="45700" anchor="t" anchorCtr="0">
            <a:noAutofit/>
          </a:bodyPr>
          <a:lstStyle/>
          <a:p>
            <a:pPr marL="0" indent="0">
              <a:buNone/>
            </a:pPr>
            <a:r>
              <a:rPr lang="en-US" sz="2000" dirty="0"/>
              <a:t>In 2030, it is projected that there will be over 8000, with the most explosive growth in the hyperspectral and hybrid sensor domains. </a:t>
            </a:r>
          </a:p>
          <a:p>
            <a:pPr marL="0" indent="0">
              <a:buNone/>
            </a:pPr>
            <a:endParaRPr lang="en-US" sz="2000" dirty="0"/>
          </a:p>
          <a:p>
            <a:pPr marL="0" indent="0">
              <a:buNone/>
            </a:pPr>
            <a:r>
              <a:rPr lang="en-US" sz="2000" dirty="0"/>
              <a:t>The need was identified by Space Agencies for systematic evaluation of commercial satellite data to understand how it may be integrated into their </a:t>
            </a:r>
            <a:r>
              <a:rPr lang="en-US" sz="2000" dirty="0" err="1"/>
              <a:t>programmes</a:t>
            </a:r>
            <a:r>
              <a:rPr lang="en-US" sz="2000" dirty="0"/>
              <a:t>.</a:t>
            </a:r>
          </a:p>
          <a:p>
            <a:pPr marL="0" indent="0">
              <a:buNone/>
            </a:pPr>
            <a:endParaRPr lang="en-US" sz="2000" dirty="0"/>
          </a:p>
          <a:p>
            <a:pPr marL="0" indent="0">
              <a:buNone/>
            </a:pPr>
            <a:r>
              <a:rPr lang="en-US" sz="2000" dirty="0"/>
              <a:t>NASA launched the CSDA Project and ESA the EDAP project to meet this need.</a:t>
            </a:r>
          </a:p>
          <a:p>
            <a:pPr marL="0" indent="0">
              <a:buNone/>
            </a:pPr>
            <a:endParaRPr lang="en-US" sz="2000" dirty="0"/>
          </a:p>
          <a:p>
            <a:pPr marL="0" indent="0">
              <a:buNone/>
            </a:pPr>
            <a:r>
              <a:rPr lang="en-US" sz="2000" i="1" dirty="0"/>
              <a:t>(source: the US National Geospatial-</a:t>
            </a:r>
            <a:r>
              <a:rPr lang="en-US" sz="2000" i="1" dirty="0" err="1"/>
              <a:t>Intelligency</a:t>
            </a:r>
            <a:r>
              <a:rPr lang="en-US" sz="2000" i="1" dirty="0"/>
              <a:t> Agency)</a:t>
            </a:r>
          </a:p>
          <a:p>
            <a:pPr marL="0" lvl="0" indent="0" algn="l" rtl="0">
              <a:spcBef>
                <a:spcPts val="1000"/>
              </a:spcBef>
              <a:spcAft>
                <a:spcPts val="0"/>
              </a:spcAft>
              <a:buNone/>
            </a:pPr>
            <a:endParaRPr dirty="0">
              <a:latin typeface="Montserrat"/>
              <a:ea typeface="Montserrat"/>
              <a:cs typeface="Montserrat"/>
              <a:sym typeface="Montserrat"/>
            </a:endParaRPr>
          </a:p>
        </p:txBody>
      </p:sp>
      <p:sp>
        <p:nvSpPr>
          <p:cNvPr id="91" name="Google Shape;91;p11"/>
          <p:cNvSpPr txBox="1">
            <a:spLocks noGrp="1"/>
          </p:cNvSpPr>
          <p:nvPr>
            <p:ph type="title"/>
          </p:nvPr>
        </p:nvSpPr>
        <p:spPr>
          <a:xfrm>
            <a:off x="176048" y="175939"/>
            <a:ext cx="9387000" cy="779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3600" dirty="0">
                <a:solidFill>
                  <a:schemeClr val="bg1"/>
                </a:solidFill>
              </a:rPr>
              <a:t>Commercial Satellite Sector Growth</a:t>
            </a:r>
            <a:endParaRPr sz="3600" dirty="0">
              <a:latin typeface="Montserrat"/>
              <a:ea typeface="Montserrat"/>
              <a:cs typeface="Montserrat"/>
              <a:sym typeface="Montserra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1"/>
          <p:cNvSpPr/>
          <p:nvPr/>
        </p:nvSpPr>
        <p:spPr>
          <a:xfrm>
            <a:off x="216600" y="3790825"/>
            <a:ext cx="11975400" cy="2700000"/>
          </a:xfrm>
          <a:prstGeom prst="round1Rect">
            <a:avLst>
              <a:gd name="adj" fmla="val 16667"/>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11"/>
          <p:cNvSpPr/>
          <p:nvPr/>
        </p:nvSpPr>
        <p:spPr>
          <a:xfrm>
            <a:off x="94375" y="1059100"/>
            <a:ext cx="11975400" cy="2652900"/>
          </a:xfrm>
          <a:prstGeom prst="round1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11"/>
          <p:cNvSpPr txBox="1"/>
          <p:nvPr/>
        </p:nvSpPr>
        <p:spPr>
          <a:xfrm>
            <a:off x="62570" y="82273"/>
            <a:ext cx="8668500" cy="7695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FFFFFF"/>
                </a:solidFill>
                <a:effectLst/>
                <a:uLnTx/>
                <a:uFillTx/>
                <a:latin typeface="Montserrat"/>
                <a:ea typeface="Montserrat"/>
                <a:cs typeface="Montserrat"/>
                <a:sym typeface="Montserrat"/>
              </a:rPr>
              <a:t>Selected: Spatial Sites</a:t>
            </a:r>
            <a:r>
              <a:rPr kumimoji="0" lang="en-GB" sz="4400" b="0" i="0" u="none" strike="noStrike" kern="0" cap="none" spc="0" normalizeH="0" baseline="0" noProof="0" dirty="0">
                <a:ln>
                  <a:noFill/>
                </a:ln>
                <a:solidFill>
                  <a:srgbClr val="FFFFFF"/>
                </a:solidFill>
                <a:effectLst/>
                <a:uLnTx/>
                <a:uFillTx/>
                <a:latin typeface="Montserrat"/>
                <a:ea typeface="Montserrat"/>
                <a:cs typeface="Montserrat"/>
                <a:sym typeface="Montserrat"/>
              </a:rPr>
              <a:t>	</a:t>
            </a:r>
            <a:endParaRPr kumimoji="0" sz="1400" b="0" i="0" u="none" strike="noStrike" kern="0" cap="none" spc="0" normalizeH="0" baseline="0" noProof="0" dirty="0">
              <a:ln>
                <a:noFill/>
              </a:ln>
              <a:solidFill>
                <a:srgbClr val="FFFFFF"/>
              </a:solidFill>
              <a:effectLst/>
              <a:uLnTx/>
              <a:uFillTx/>
              <a:latin typeface="Montserrat"/>
              <a:ea typeface="Montserrat"/>
              <a:cs typeface="Montserrat"/>
              <a:sym typeface="Montserrat"/>
            </a:endParaRPr>
          </a:p>
        </p:txBody>
      </p:sp>
      <p:pic>
        <p:nvPicPr>
          <p:cNvPr id="109" name="Google Shape;109;p11"/>
          <p:cNvPicPr preferRelativeResize="0"/>
          <p:nvPr/>
        </p:nvPicPr>
        <p:blipFill>
          <a:blip r:embed="rId3">
            <a:alphaModFix/>
          </a:blip>
          <a:stretch>
            <a:fillRect/>
          </a:stretch>
        </p:blipFill>
        <p:spPr>
          <a:xfrm>
            <a:off x="137475" y="1106275"/>
            <a:ext cx="4325201" cy="2267250"/>
          </a:xfrm>
          <a:prstGeom prst="rect">
            <a:avLst/>
          </a:prstGeom>
          <a:noFill/>
          <a:ln>
            <a:noFill/>
          </a:ln>
        </p:spPr>
      </p:pic>
      <p:pic>
        <p:nvPicPr>
          <p:cNvPr id="110" name="Google Shape;110;p11"/>
          <p:cNvPicPr preferRelativeResize="0"/>
          <p:nvPr/>
        </p:nvPicPr>
        <p:blipFill>
          <a:blip r:embed="rId4">
            <a:alphaModFix/>
          </a:blip>
          <a:stretch>
            <a:fillRect/>
          </a:stretch>
        </p:blipFill>
        <p:spPr>
          <a:xfrm>
            <a:off x="3686975" y="1263573"/>
            <a:ext cx="1571625" cy="1219200"/>
          </a:xfrm>
          <a:prstGeom prst="rect">
            <a:avLst/>
          </a:prstGeom>
          <a:noFill/>
          <a:ln>
            <a:noFill/>
          </a:ln>
        </p:spPr>
      </p:pic>
      <p:pic>
        <p:nvPicPr>
          <p:cNvPr id="111" name="Google Shape;111;p11"/>
          <p:cNvPicPr preferRelativeResize="0"/>
          <p:nvPr/>
        </p:nvPicPr>
        <p:blipFill>
          <a:blip r:embed="rId5">
            <a:alphaModFix/>
          </a:blip>
          <a:stretch>
            <a:fillRect/>
          </a:stretch>
        </p:blipFill>
        <p:spPr>
          <a:xfrm>
            <a:off x="1173300" y="3722275"/>
            <a:ext cx="3078904" cy="2476500"/>
          </a:xfrm>
          <a:prstGeom prst="rect">
            <a:avLst/>
          </a:prstGeom>
          <a:noFill/>
          <a:ln>
            <a:noFill/>
          </a:ln>
        </p:spPr>
      </p:pic>
      <p:sp>
        <p:nvSpPr>
          <p:cNvPr id="112" name="Google Shape;112;p11"/>
          <p:cNvSpPr txBox="1"/>
          <p:nvPr/>
        </p:nvSpPr>
        <p:spPr>
          <a:xfrm>
            <a:off x="0" y="3303175"/>
            <a:ext cx="5425500" cy="534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000000"/>
                </a:solidFill>
                <a:effectLst/>
                <a:uLnTx/>
                <a:uFillTx/>
                <a:latin typeface="Montserrat"/>
                <a:ea typeface="Montserrat"/>
                <a:cs typeface="Montserrat"/>
                <a:sym typeface="Montserrat"/>
              </a:rPr>
              <a:t>King Fahd Causeway, Saudi Arabia-Bahrain</a:t>
            </a:r>
            <a:endParaRPr kumimoji="0" sz="16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113" name="Google Shape;113;p11"/>
          <p:cNvSpPr txBox="1"/>
          <p:nvPr/>
        </p:nvSpPr>
        <p:spPr>
          <a:xfrm>
            <a:off x="1225725" y="6095000"/>
            <a:ext cx="3078900" cy="293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900" b="0" i="0" u="none" strike="noStrike" kern="0" cap="none" spc="0" normalizeH="0" baseline="0" noProof="0">
                <a:ln>
                  <a:noFill/>
                </a:ln>
                <a:solidFill>
                  <a:srgbClr val="000000"/>
                </a:solidFill>
                <a:effectLst/>
                <a:uLnTx/>
                <a:uFillTx/>
                <a:latin typeface="Montserrat"/>
                <a:ea typeface="Montserrat"/>
                <a:cs typeface="Montserrat"/>
                <a:sym typeface="Montserrat"/>
              </a:rPr>
              <a:t>Baotou Target, China</a:t>
            </a:r>
            <a:endParaRPr kumimoji="0" sz="19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pic>
        <p:nvPicPr>
          <p:cNvPr id="114" name="Google Shape;114;p11"/>
          <p:cNvPicPr preferRelativeResize="0"/>
          <p:nvPr/>
        </p:nvPicPr>
        <p:blipFill>
          <a:blip r:embed="rId6">
            <a:alphaModFix/>
          </a:blip>
          <a:stretch>
            <a:fillRect/>
          </a:stretch>
        </p:blipFill>
        <p:spPr>
          <a:xfrm>
            <a:off x="5335266" y="1106275"/>
            <a:ext cx="3339834" cy="2267250"/>
          </a:xfrm>
          <a:prstGeom prst="rect">
            <a:avLst/>
          </a:prstGeom>
          <a:noFill/>
          <a:ln>
            <a:noFill/>
          </a:ln>
        </p:spPr>
      </p:pic>
      <p:pic>
        <p:nvPicPr>
          <p:cNvPr id="115" name="Google Shape;115;p11"/>
          <p:cNvPicPr preferRelativeResize="0"/>
          <p:nvPr/>
        </p:nvPicPr>
        <p:blipFill>
          <a:blip r:embed="rId7">
            <a:alphaModFix/>
          </a:blip>
          <a:stretch>
            <a:fillRect/>
          </a:stretch>
        </p:blipFill>
        <p:spPr>
          <a:xfrm>
            <a:off x="7931754" y="1179675"/>
            <a:ext cx="1504950" cy="1219200"/>
          </a:xfrm>
          <a:prstGeom prst="rect">
            <a:avLst/>
          </a:prstGeom>
          <a:noFill/>
          <a:ln>
            <a:noFill/>
          </a:ln>
        </p:spPr>
      </p:pic>
      <p:pic>
        <p:nvPicPr>
          <p:cNvPr id="116" name="Google Shape;116;p11"/>
          <p:cNvPicPr preferRelativeResize="0"/>
          <p:nvPr/>
        </p:nvPicPr>
        <p:blipFill>
          <a:blip r:embed="rId8">
            <a:alphaModFix/>
          </a:blip>
          <a:stretch>
            <a:fillRect/>
          </a:stretch>
        </p:blipFill>
        <p:spPr>
          <a:xfrm>
            <a:off x="5258604" y="3727025"/>
            <a:ext cx="3286125" cy="2466975"/>
          </a:xfrm>
          <a:prstGeom prst="rect">
            <a:avLst/>
          </a:prstGeom>
          <a:noFill/>
          <a:ln>
            <a:noFill/>
          </a:ln>
        </p:spPr>
      </p:pic>
      <p:sp>
        <p:nvSpPr>
          <p:cNvPr id="117" name="Google Shape;117;p11"/>
          <p:cNvSpPr txBox="1"/>
          <p:nvPr/>
        </p:nvSpPr>
        <p:spPr>
          <a:xfrm>
            <a:off x="5335275" y="6095000"/>
            <a:ext cx="3078900" cy="293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900" b="0" i="0" u="none" strike="noStrike" kern="0" cap="none" spc="0" normalizeH="0" baseline="0" noProof="0">
                <a:ln>
                  <a:noFill/>
                </a:ln>
                <a:solidFill>
                  <a:srgbClr val="000000"/>
                </a:solidFill>
                <a:effectLst/>
                <a:uLnTx/>
                <a:uFillTx/>
                <a:latin typeface="Montserrat"/>
                <a:ea typeface="Montserrat"/>
                <a:cs typeface="Montserrat"/>
                <a:sym typeface="Montserrat"/>
              </a:rPr>
              <a:t>ISRO NRSC target, India</a:t>
            </a:r>
            <a:endParaRPr kumimoji="0" sz="19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118" name="Google Shape;118;p11"/>
          <p:cNvSpPr txBox="1"/>
          <p:nvPr/>
        </p:nvSpPr>
        <p:spPr>
          <a:xfrm>
            <a:off x="5075350" y="3350425"/>
            <a:ext cx="4519500" cy="440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000000"/>
                </a:solidFill>
                <a:effectLst/>
                <a:uLnTx/>
                <a:uFillTx/>
                <a:latin typeface="Montserrat"/>
                <a:ea typeface="Montserrat"/>
                <a:cs typeface="Montserrat"/>
                <a:sym typeface="Montserrat"/>
              </a:rPr>
              <a:t>Lake Pontchartrain Causeway, USA</a:t>
            </a:r>
            <a:endParaRPr kumimoji="0" sz="16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119" name="Google Shape;119;p11"/>
          <p:cNvSpPr txBox="1"/>
          <p:nvPr/>
        </p:nvSpPr>
        <p:spPr>
          <a:xfrm>
            <a:off x="9668275" y="2013350"/>
            <a:ext cx="2076300" cy="115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a:ln>
                  <a:noFill/>
                </a:ln>
                <a:solidFill>
                  <a:srgbClr val="000000"/>
                </a:solidFill>
                <a:effectLst/>
                <a:uLnTx/>
                <a:uFillTx/>
                <a:latin typeface="Montserrat"/>
                <a:ea typeface="Montserrat"/>
                <a:cs typeface="Montserrat"/>
                <a:sym typeface="Montserrat"/>
              </a:rPr>
              <a:t>High resolution sensors</a:t>
            </a:r>
            <a:endParaRPr kumimoji="0" sz="22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120" name="Google Shape;120;p11"/>
          <p:cNvSpPr txBox="1"/>
          <p:nvPr/>
        </p:nvSpPr>
        <p:spPr>
          <a:xfrm>
            <a:off x="9436700" y="4383775"/>
            <a:ext cx="2295600" cy="115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a:ln>
                  <a:noFill/>
                </a:ln>
                <a:solidFill>
                  <a:srgbClr val="000000"/>
                </a:solidFill>
                <a:effectLst/>
                <a:uLnTx/>
                <a:uFillTx/>
                <a:latin typeface="Montserrat"/>
                <a:ea typeface="Montserrat"/>
                <a:cs typeface="Montserrat"/>
                <a:sym typeface="Montserrat"/>
              </a:rPr>
              <a:t>Medium resolution sensors</a:t>
            </a:r>
            <a:endParaRPr kumimoji="0" sz="22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2"/>
          <p:cNvSpPr txBox="1"/>
          <p:nvPr/>
        </p:nvSpPr>
        <p:spPr>
          <a:xfrm>
            <a:off x="94020" y="804708"/>
            <a:ext cx="11834896" cy="5863103"/>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1800"/>
              </a:spcBef>
              <a:spcAft>
                <a:spcPts val="0"/>
              </a:spcAft>
              <a:buClr>
                <a:srgbClr val="000000"/>
              </a:buClr>
              <a:buSzPts val="2200"/>
              <a:buFont typeface="Wingdings" panose="05000000000000000000" pitchFamily="2" charset="2"/>
              <a:buChar char="v"/>
              <a:tabLst/>
              <a:defRPr/>
            </a:pPr>
            <a:r>
              <a:rPr kumimoji="0" lang="en-GB" sz="1600" b="1" i="0" u="none" strike="noStrike" kern="0" cap="none" spc="0" normalizeH="0" baseline="0" noProof="0" dirty="0">
                <a:ln>
                  <a:noFill/>
                </a:ln>
                <a:solidFill>
                  <a:srgbClr val="000000"/>
                </a:solidFill>
                <a:effectLst/>
                <a:uLnTx/>
                <a:uFillTx/>
                <a:latin typeface="Montserrat"/>
                <a:ea typeface="Montserrat"/>
                <a:cs typeface="Montserrat"/>
                <a:sym typeface="Arial"/>
              </a:rPr>
              <a:t>Creation of an overarching </a:t>
            </a:r>
            <a:r>
              <a:rPr kumimoji="0" lang="en-GB" sz="1600" b="1" i="0" u="none" strike="noStrike" kern="0" cap="none" spc="0" normalizeH="0" baseline="0" noProof="0" dirty="0">
                <a:ln>
                  <a:noFill/>
                </a:ln>
                <a:solidFill>
                  <a:srgbClr val="0070C0"/>
                </a:solidFill>
                <a:effectLst/>
                <a:uLnTx/>
                <a:uFillTx/>
                <a:latin typeface="Montserrat"/>
                <a:ea typeface="Montserrat"/>
                <a:cs typeface="Montserrat"/>
                <a:sym typeface="Arial"/>
              </a:rPr>
              <a:t>Product Validation Platform (PVP)</a:t>
            </a:r>
            <a:r>
              <a:rPr kumimoji="0" lang="en-GB" sz="1600" b="1" i="0" u="none" strike="noStrike" kern="0" cap="none" spc="0" normalizeH="0" baseline="0" noProof="0" dirty="0">
                <a:ln>
                  <a:noFill/>
                </a:ln>
                <a:solidFill>
                  <a:srgbClr val="000000"/>
                </a:solidFill>
                <a:effectLst/>
                <a:uLnTx/>
                <a:uFillTx/>
                <a:latin typeface="Montserrat"/>
                <a:ea typeface="Montserrat"/>
                <a:cs typeface="Montserrat"/>
                <a:sym typeface="Arial"/>
              </a:rPr>
              <a:t> new name for matchup database</a:t>
            </a:r>
          </a:p>
          <a:p>
            <a:pPr marL="285750" marR="0" lvl="0" indent="-285750" algn="l" defTabSz="914400" rtl="0" eaLnBrk="1" fontAlgn="auto" latinLnBrk="0" hangingPunct="1">
              <a:lnSpc>
                <a:spcPct val="100000"/>
              </a:lnSpc>
              <a:spcBef>
                <a:spcPts val="1800"/>
              </a:spcBef>
              <a:spcAft>
                <a:spcPts val="0"/>
              </a:spcAft>
              <a:buClr>
                <a:srgbClr val="000000"/>
              </a:buClr>
              <a:buSzPts val="2200"/>
              <a:buFont typeface="Wingdings" panose="05000000000000000000" pitchFamily="2" charset="2"/>
              <a:buChar char="v"/>
              <a:tabLst/>
              <a:defRPr/>
            </a:pPr>
            <a:r>
              <a:rPr kumimoji="0" lang="en-GB" sz="1600" b="1" i="0" u="none" strike="noStrike" kern="0" cap="none" spc="0" normalizeH="0" baseline="0" noProof="0" dirty="0">
                <a:ln>
                  <a:noFill/>
                </a:ln>
                <a:solidFill>
                  <a:srgbClr val="000000"/>
                </a:solidFill>
                <a:effectLst/>
                <a:uLnTx/>
                <a:uFillTx/>
                <a:latin typeface="Montserrat"/>
                <a:ea typeface="Montserrat"/>
                <a:cs typeface="Montserrat"/>
                <a:sym typeface="Montserrat"/>
              </a:rPr>
              <a:t>Database of radiometric and spatial imagery data has been developed: </a:t>
            </a:r>
            <a:r>
              <a:rPr kumimoji="0" lang="en-GB" sz="1600" b="1" i="0" u="none" strike="noStrike" kern="0" cap="none" spc="0" normalizeH="0" baseline="0" noProof="0" dirty="0">
                <a:ln>
                  <a:noFill/>
                </a:ln>
                <a:solidFill>
                  <a:srgbClr val="0070C0"/>
                </a:solidFill>
                <a:effectLst/>
                <a:uLnTx/>
                <a:uFillTx/>
                <a:latin typeface="Montserrat"/>
                <a:ea typeface="Montserrat"/>
                <a:cs typeface="Montserrat"/>
                <a:sym typeface="Montserrat"/>
              </a:rPr>
              <a:t>(Comparison Image Database (CID)</a:t>
            </a:r>
            <a:endParaRPr kumimoji="0" lang="en-GB" sz="1400" b="1" i="0" u="none" strike="noStrike" kern="0" cap="none" spc="0" normalizeH="0" baseline="0" noProof="0" dirty="0">
              <a:ln>
                <a:noFill/>
              </a:ln>
              <a:solidFill>
                <a:srgbClr val="0070C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1800"/>
              </a:spcBef>
              <a:spcAft>
                <a:spcPts val="0"/>
              </a:spcAft>
              <a:buClr>
                <a:srgbClr val="000000"/>
              </a:buClr>
              <a:buSzPts val="2200"/>
              <a:buFont typeface="Wingdings" panose="05000000000000000000" pitchFamily="2" charset="2"/>
              <a:buChar char="v"/>
              <a:tabLst/>
              <a:defRPr/>
            </a:pPr>
            <a:r>
              <a:rPr kumimoji="0" lang="en-GB" sz="1600" b="1" i="0" u="none" strike="noStrike" kern="0" cap="none" spc="0" normalizeH="0" baseline="0" noProof="0" dirty="0">
                <a:ln>
                  <a:noFill/>
                </a:ln>
                <a:solidFill>
                  <a:srgbClr val="000000"/>
                </a:solidFill>
                <a:effectLst/>
                <a:uLnTx/>
                <a:uFillTx/>
                <a:latin typeface="Montserrat"/>
                <a:ea typeface="Montserrat"/>
                <a:cs typeface="Montserrat"/>
                <a:sym typeface="Montserrat"/>
              </a:rPr>
              <a:t>Combination of CEOS-developed references - integrated together to form “virtual reference”</a:t>
            </a:r>
            <a:endParaRPr kumimoji="0" lang="en-GB" sz="1600" b="1" i="0" u="none" strike="noStrike" kern="0" cap="none" spc="0" normalizeH="0" baseline="0" noProof="0" dirty="0">
              <a:ln>
                <a:noFill/>
              </a:ln>
              <a:solidFill>
                <a:srgbClr val="000000"/>
              </a:solidFill>
              <a:effectLst/>
              <a:uLnTx/>
              <a:uFillTx/>
              <a:latin typeface="Montserrat"/>
              <a:ea typeface="Montserrat"/>
              <a:cs typeface="Montserrat"/>
              <a:sym typeface="Arial"/>
            </a:endParaRPr>
          </a:p>
          <a:p>
            <a:pPr marL="831850" marR="0" lvl="1" indent="-285750" algn="l" defTabSz="914400" rtl="0" eaLnBrk="1" fontAlgn="auto" latinLnBrk="0" hangingPunct="1">
              <a:lnSpc>
                <a:spcPct val="100000"/>
              </a:lnSpc>
              <a:spcBef>
                <a:spcPts val="0"/>
              </a:spcBef>
              <a:spcAft>
                <a:spcPts val="0"/>
              </a:spcAft>
              <a:buClr>
                <a:srgbClr val="000000"/>
              </a:buClr>
              <a:buSzPts val="2200"/>
              <a:buFont typeface="Wingdings" panose="05000000000000000000" pitchFamily="2" charset="2"/>
              <a:buChar char="v"/>
              <a:tabLst/>
              <a:defRPr/>
            </a:pPr>
            <a:endParaRPr kumimoji="0" lang="en-GB" sz="1600" b="1" i="0" u="none" strike="noStrike" kern="0" cap="none" spc="0" normalizeH="0" baseline="0" noProof="0" dirty="0">
              <a:ln>
                <a:noFill/>
              </a:ln>
              <a:solidFill>
                <a:srgbClr val="000000"/>
              </a:solidFill>
              <a:effectLst/>
              <a:uLnTx/>
              <a:uFillTx/>
              <a:latin typeface="Montserrat"/>
              <a:ea typeface="Montserrat"/>
              <a:cs typeface="Montserrat"/>
              <a:sym typeface="Montserrat"/>
            </a:endParaRPr>
          </a:p>
          <a:p>
            <a:pPr marL="831850" marR="0" lvl="1" indent="-285750" algn="l" defTabSz="914400" rtl="0" eaLnBrk="1" fontAlgn="auto" latinLnBrk="0" hangingPunct="1">
              <a:lnSpc>
                <a:spcPct val="100000"/>
              </a:lnSpc>
              <a:spcBef>
                <a:spcPts val="600"/>
              </a:spcBef>
              <a:spcAft>
                <a:spcPts val="0"/>
              </a:spcAft>
              <a:buClr>
                <a:srgbClr val="000000"/>
              </a:buClr>
              <a:buSzPts val="2200"/>
              <a:buFont typeface="Wingdings" panose="05000000000000000000" pitchFamily="2" charset="2"/>
              <a:buChar char="v"/>
              <a:tabLst/>
              <a:defRPr/>
            </a:pPr>
            <a:r>
              <a:rPr kumimoji="0" lang="en-GB" sz="1600" b="1" i="0" u="none" strike="noStrike" kern="0" cap="none" spc="0" normalizeH="0" baseline="0" noProof="0" dirty="0" err="1">
                <a:ln>
                  <a:noFill/>
                </a:ln>
                <a:solidFill>
                  <a:srgbClr val="000000"/>
                </a:solidFill>
                <a:effectLst/>
                <a:uLnTx/>
                <a:uFillTx/>
                <a:latin typeface="Montserrat"/>
                <a:ea typeface="Montserrat"/>
                <a:cs typeface="Montserrat"/>
                <a:sym typeface="Montserrat"/>
              </a:rPr>
              <a:t>Gobabeb</a:t>
            </a:r>
            <a:r>
              <a:rPr kumimoji="0" lang="en-GB" sz="1600" b="1" i="0" u="none" strike="noStrike" kern="0" cap="none" spc="0" normalizeH="0" baseline="0" noProof="0" dirty="0">
                <a:ln>
                  <a:noFill/>
                </a:ln>
                <a:solidFill>
                  <a:srgbClr val="000000"/>
                </a:solidFill>
                <a:effectLst/>
                <a:uLnTx/>
                <a:uFillTx/>
                <a:latin typeface="Montserrat"/>
                <a:ea typeface="Montserrat"/>
                <a:cs typeface="Montserrat"/>
                <a:sym typeface="Montserrat"/>
              </a:rPr>
              <a:t>, </a:t>
            </a:r>
            <a:r>
              <a:rPr kumimoji="0" lang="en-GB" sz="1600" b="1" i="0" u="none" strike="noStrike" kern="0" cap="none" spc="0" normalizeH="0" baseline="0" noProof="0" dirty="0" err="1">
                <a:ln>
                  <a:noFill/>
                </a:ln>
                <a:solidFill>
                  <a:srgbClr val="000000"/>
                </a:solidFill>
                <a:effectLst/>
                <a:uLnTx/>
                <a:uFillTx/>
                <a:latin typeface="Montserrat"/>
                <a:ea typeface="Montserrat"/>
                <a:cs typeface="Montserrat"/>
                <a:sym typeface="Montserrat"/>
              </a:rPr>
              <a:t>RadCalNet</a:t>
            </a:r>
            <a:endParaRPr kumimoji="0" lang="en-GB" sz="1600" b="1" i="0" u="none" strike="noStrike" kern="0" cap="none" spc="0" normalizeH="0" baseline="0" noProof="0" dirty="0">
              <a:ln>
                <a:noFill/>
              </a:ln>
              <a:solidFill>
                <a:srgbClr val="000000"/>
              </a:solidFill>
              <a:effectLst/>
              <a:uLnTx/>
              <a:uFillTx/>
              <a:latin typeface="Montserrat"/>
              <a:ea typeface="Montserrat"/>
              <a:cs typeface="Montserrat"/>
              <a:sym typeface="Arial"/>
            </a:endParaRPr>
          </a:p>
          <a:p>
            <a:pPr marL="831850" marR="0" lvl="1" indent="-285750" algn="l" defTabSz="914400" rtl="0" eaLnBrk="1" fontAlgn="auto" latinLnBrk="0" hangingPunct="1">
              <a:lnSpc>
                <a:spcPct val="100000"/>
              </a:lnSpc>
              <a:spcBef>
                <a:spcPts val="600"/>
              </a:spcBef>
              <a:spcAft>
                <a:spcPts val="0"/>
              </a:spcAft>
              <a:buClr>
                <a:srgbClr val="000000"/>
              </a:buClr>
              <a:buSzPts val="2200"/>
              <a:buFont typeface="Wingdings" panose="05000000000000000000" pitchFamily="2" charset="2"/>
              <a:buChar char="v"/>
              <a:tabLst/>
              <a:defRPr/>
            </a:pPr>
            <a:r>
              <a:rPr kumimoji="0" lang="en-GB" sz="1600" b="1" i="0" u="none" strike="noStrike" kern="0" cap="none" spc="0" normalizeH="0" baseline="0" noProof="0" dirty="0">
                <a:ln>
                  <a:noFill/>
                </a:ln>
                <a:solidFill>
                  <a:srgbClr val="000000"/>
                </a:solidFill>
                <a:effectLst/>
                <a:uLnTx/>
                <a:uFillTx/>
                <a:latin typeface="Montserrat"/>
                <a:ea typeface="Montserrat"/>
                <a:cs typeface="Montserrat"/>
                <a:sym typeface="Montserrat"/>
              </a:rPr>
              <a:t>Railroad Valley, </a:t>
            </a:r>
            <a:r>
              <a:rPr kumimoji="0" lang="en-GB" sz="1600" b="1" i="0" u="none" strike="noStrike" kern="0" cap="none" spc="0" normalizeH="0" baseline="0" noProof="0" dirty="0" err="1">
                <a:ln>
                  <a:noFill/>
                </a:ln>
                <a:solidFill>
                  <a:srgbClr val="000000"/>
                </a:solidFill>
                <a:effectLst/>
                <a:uLnTx/>
                <a:uFillTx/>
                <a:latin typeface="Montserrat"/>
                <a:ea typeface="Montserrat"/>
                <a:cs typeface="Montserrat"/>
                <a:sym typeface="Montserrat"/>
              </a:rPr>
              <a:t>RadCalNet</a:t>
            </a:r>
            <a:endParaRPr kumimoji="0" lang="en-GB" sz="1600" b="1" i="0" u="none" strike="noStrike" kern="0" cap="none" spc="0" normalizeH="0" baseline="0" noProof="0" dirty="0">
              <a:ln>
                <a:noFill/>
              </a:ln>
              <a:solidFill>
                <a:srgbClr val="000000"/>
              </a:solidFill>
              <a:effectLst/>
              <a:uLnTx/>
              <a:uFillTx/>
              <a:latin typeface="Montserrat"/>
              <a:ea typeface="Montserrat"/>
              <a:cs typeface="Montserrat"/>
              <a:sym typeface="Arial"/>
            </a:endParaRPr>
          </a:p>
          <a:p>
            <a:pPr marL="831850" marR="0" lvl="1" indent="-285750" algn="l" defTabSz="914400" rtl="0" eaLnBrk="1" fontAlgn="auto" latinLnBrk="0" hangingPunct="1">
              <a:lnSpc>
                <a:spcPct val="100000"/>
              </a:lnSpc>
              <a:spcBef>
                <a:spcPts val="600"/>
              </a:spcBef>
              <a:spcAft>
                <a:spcPts val="0"/>
              </a:spcAft>
              <a:buClr>
                <a:srgbClr val="000000"/>
              </a:buClr>
              <a:buSzPts val="2200"/>
              <a:buFont typeface="Wingdings" panose="05000000000000000000" pitchFamily="2" charset="2"/>
              <a:buChar char="v"/>
              <a:tabLst/>
              <a:defRPr/>
            </a:pPr>
            <a:r>
              <a:rPr kumimoji="0" lang="en-GB" sz="1600" b="1" i="0" u="none" strike="noStrike" kern="0" cap="none" spc="0" normalizeH="0" baseline="0" noProof="0" dirty="0">
                <a:ln>
                  <a:noFill/>
                </a:ln>
                <a:solidFill>
                  <a:srgbClr val="000000"/>
                </a:solidFill>
                <a:effectLst/>
                <a:uLnTx/>
                <a:uFillTx/>
                <a:latin typeface="Montserrat"/>
                <a:ea typeface="Montserrat"/>
                <a:cs typeface="Montserrat"/>
                <a:sym typeface="Montserrat"/>
              </a:rPr>
              <a:t>PICS</a:t>
            </a:r>
            <a:endParaRPr kumimoji="0" lang="en-GB" sz="1600" b="1" i="0" u="none" strike="noStrike" kern="0" cap="none" spc="0" normalizeH="0" baseline="0" noProof="0" dirty="0">
              <a:ln>
                <a:noFill/>
              </a:ln>
              <a:solidFill>
                <a:srgbClr val="000000"/>
              </a:solidFill>
              <a:effectLst/>
              <a:uLnTx/>
              <a:uFillTx/>
              <a:latin typeface="Montserrat"/>
              <a:ea typeface="Montserrat"/>
              <a:cs typeface="Montserrat"/>
              <a:sym typeface="Arial"/>
            </a:endParaRPr>
          </a:p>
          <a:p>
            <a:pPr marL="285750" marR="0" lvl="0" indent="-285750" algn="l" defTabSz="914400" rtl="0" eaLnBrk="1" fontAlgn="auto" latinLnBrk="0" hangingPunct="1">
              <a:lnSpc>
                <a:spcPct val="100000"/>
              </a:lnSpc>
              <a:spcBef>
                <a:spcPts val="1800"/>
              </a:spcBef>
              <a:spcAft>
                <a:spcPts val="0"/>
              </a:spcAft>
              <a:buClr>
                <a:srgbClr val="000000"/>
              </a:buClr>
              <a:buSzPts val="2200"/>
              <a:buFont typeface="Wingdings" panose="05000000000000000000" pitchFamily="2" charset="2"/>
              <a:buChar char="v"/>
              <a:tabLst/>
              <a:defRPr/>
            </a:pPr>
            <a:r>
              <a:rPr kumimoji="0" lang="en-GB" sz="1600" b="1" i="0" u="none" strike="noStrike" kern="0" cap="none" spc="0" normalizeH="0" baseline="0" noProof="0" dirty="0">
                <a:ln>
                  <a:noFill/>
                </a:ln>
                <a:solidFill>
                  <a:srgbClr val="000000"/>
                </a:solidFill>
                <a:effectLst/>
                <a:uLnTx/>
                <a:uFillTx/>
                <a:latin typeface="Montserrat"/>
                <a:ea typeface="Montserrat"/>
                <a:cs typeface="Montserrat"/>
                <a:sym typeface="Montserrat"/>
              </a:rPr>
              <a:t>“Virtual reference” concept to be refined in future to reduce reference uncertainty</a:t>
            </a:r>
            <a:endParaRPr kumimoji="0" lang="en-GB" sz="500" b="1" i="0" u="none" strike="noStrike" kern="0" cap="none" spc="0" normalizeH="0" baseline="0" noProof="0" dirty="0">
              <a:ln>
                <a:noFill/>
              </a:ln>
              <a:solidFill>
                <a:srgbClr val="000000"/>
              </a:solidFill>
              <a:effectLst/>
              <a:uLnTx/>
              <a:uFillTx/>
              <a:latin typeface="Montserrat"/>
              <a:ea typeface="Montserrat"/>
              <a:cs typeface="Montserrat"/>
              <a:sym typeface="Arial"/>
            </a:endParaRPr>
          </a:p>
          <a:p>
            <a:pPr marL="285750" marR="0" lvl="0" indent="-285750" algn="l" defTabSz="914400" rtl="0" eaLnBrk="1" fontAlgn="auto" latinLnBrk="0" hangingPunct="1">
              <a:lnSpc>
                <a:spcPct val="100000"/>
              </a:lnSpc>
              <a:spcBef>
                <a:spcPts val="1800"/>
              </a:spcBef>
              <a:spcAft>
                <a:spcPts val="0"/>
              </a:spcAft>
              <a:buClr>
                <a:srgbClr val="000000"/>
              </a:buClr>
              <a:buSzPts val="2200"/>
              <a:buFont typeface="Wingdings" panose="05000000000000000000" pitchFamily="2" charset="2"/>
              <a:buChar char="v"/>
              <a:tabLst/>
              <a:defRPr/>
            </a:pPr>
            <a:r>
              <a:rPr kumimoji="0" lang="en-GB" sz="1600" b="1" i="0" u="none" strike="noStrike" kern="0" cap="none" spc="0" normalizeH="0" baseline="0" noProof="0" dirty="0">
                <a:ln>
                  <a:noFill/>
                </a:ln>
                <a:solidFill>
                  <a:srgbClr val="000000"/>
                </a:solidFill>
                <a:effectLst/>
                <a:uLnTx/>
                <a:uFillTx/>
                <a:latin typeface="Montserrat"/>
                <a:ea typeface="Montserrat"/>
                <a:cs typeface="Montserrat"/>
                <a:sym typeface="Montserrat"/>
              </a:rPr>
              <a:t>Initial implementation built into a </a:t>
            </a:r>
            <a:r>
              <a:rPr kumimoji="0" lang="en-GB" sz="1600" b="1" i="0" u="none" strike="noStrike" kern="0" cap="none" spc="0" normalizeH="0" baseline="0" noProof="0" dirty="0">
                <a:ln>
                  <a:noFill/>
                </a:ln>
                <a:solidFill>
                  <a:srgbClr val="0070C0"/>
                </a:solidFill>
                <a:effectLst/>
                <a:uLnTx/>
                <a:uFillTx/>
                <a:latin typeface="Montserrat"/>
                <a:ea typeface="Montserrat"/>
                <a:cs typeface="Montserrat"/>
                <a:sym typeface="Montserrat"/>
              </a:rPr>
              <a:t>Radiometric Validation </a:t>
            </a:r>
            <a:r>
              <a:rPr kumimoji="0" lang="en-GB" sz="1600" b="1" i="0" u="none" strike="noStrike" kern="0" cap="none" spc="0" normalizeH="0" baseline="0" noProof="0" dirty="0" err="1">
                <a:ln>
                  <a:noFill/>
                </a:ln>
                <a:solidFill>
                  <a:srgbClr val="0070C0"/>
                </a:solidFill>
                <a:effectLst/>
                <a:uLnTx/>
                <a:uFillTx/>
                <a:latin typeface="Montserrat"/>
                <a:ea typeface="Montserrat"/>
                <a:cs typeface="Montserrat"/>
                <a:sym typeface="Montserrat"/>
              </a:rPr>
              <a:t>AnaLytics</a:t>
            </a:r>
            <a:r>
              <a:rPr kumimoji="0" lang="en-GB" sz="1600" b="1" i="0" u="none" strike="noStrike" kern="0" cap="none" spc="0" normalizeH="0" baseline="0" noProof="0" dirty="0">
                <a:ln>
                  <a:noFill/>
                </a:ln>
                <a:solidFill>
                  <a:srgbClr val="0070C0"/>
                </a:solidFill>
                <a:effectLst/>
                <a:uLnTx/>
                <a:uFillTx/>
                <a:latin typeface="Montserrat"/>
                <a:ea typeface="Montserrat"/>
                <a:cs typeface="Montserrat"/>
                <a:sym typeface="Montserrat"/>
              </a:rPr>
              <a:t> tool (</a:t>
            </a:r>
            <a:r>
              <a:rPr kumimoji="0" lang="en-GB" sz="1600" b="1" i="0" u="none" strike="noStrike" kern="0" cap="none" spc="0" normalizeH="0" baseline="0" noProof="0" dirty="0" err="1">
                <a:ln>
                  <a:noFill/>
                </a:ln>
                <a:solidFill>
                  <a:srgbClr val="0070C0"/>
                </a:solidFill>
                <a:effectLst/>
                <a:uLnTx/>
                <a:uFillTx/>
                <a:latin typeface="Montserrat"/>
                <a:ea typeface="Montserrat"/>
                <a:cs typeface="Montserrat"/>
                <a:sym typeface="Montserrat"/>
              </a:rPr>
              <a:t>RadVAL</a:t>
            </a:r>
            <a:r>
              <a:rPr kumimoji="0" lang="en-GB" sz="1600" b="1" i="0" u="none" strike="noStrike" kern="0" cap="none" spc="0" normalizeH="0" baseline="0" noProof="0" dirty="0">
                <a:ln>
                  <a:noFill/>
                </a:ln>
                <a:solidFill>
                  <a:srgbClr val="0070C0"/>
                </a:solidFill>
                <a:effectLst/>
                <a:uLnTx/>
                <a:uFillTx/>
                <a:latin typeface="Montserrat"/>
                <a:ea typeface="Montserrat"/>
                <a:cs typeface="Montserrat"/>
                <a:sym typeface="Montserrat"/>
              </a:rPr>
              <a:t>)</a:t>
            </a:r>
            <a:r>
              <a:rPr kumimoji="0" lang="en-GB" sz="1600" b="1" i="0" u="none" strike="noStrike" kern="0" cap="none" spc="0" normalizeH="0" baseline="0" noProof="0" dirty="0">
                <a:ln>
                  <a:noFill/>
                </a:ln>
                <a:solidFill>
                  <a:srgbClr val="000000"/>
                </a:solidFill>
                <a:effectLst/>
                <a:uLnTx/>
                <a:uFillTx/>
                <a:latin typeface="Montserrat"/>
                <a:ea typeface="Montserrat"/>
                <a:cs typeface="Montserrat"/>
                <a:sym typeface="Montserrat"/>
              </a:rPr>
              <a:t> within UK EODH, including:</a:t>
            </a:r>
            <a:endParaRPr kumimoji="0" lang="en-GB" sz="1600" b="1" i="0" u="none" strike="noStrike" kern="0" cap="none" spc="0" normalizeH="0" baseline="0" noProof="0" dirty="0">
              <a:ln>
                <a:noFill/>
              </a:ln>
              <a:solidFill>
                <a:srgbClr val="000000"/>
              </a:solidFill>
              <a:effectLst/>
              <a:uLnTx/>
              <a:uFillTx/>
              <a:latin typeface="Montserrat"/>
              <a:ea typeface="Montserrat"/>
              <a:cs typeface="Montserrat"/>
              <a:sym typeface="Arial"/>
            </a:endParaRPr>
          </a:p>
          <a:p>
            <a:pPr marL="831850" marR="0" lvl="1" indent="-285750" algn="l" defTabSz="914400" rtl="0" eaLnBrk="1" fontAlgn="auto" latinLnBrk="0" hangingPunct="1">
              <a:lnSpc>
                <a:spcPct val="100000"/>
              </a:lnSpc>
              <a:spcBef>
                <a:spcPts val="1800"/>
              </a:spcBef>
              <a:spcAft>
                <a:spcPts val="0"/>
              </a:spcAft>
              <a:buClr>
                <a:srgbClr val="000000"/>
              </a:buClr>
              <a:buSzPts val="2200"/>
              <a:buFont typeface="Wingdings" panose="05000000000000000000" pitchFamily="2" charset="2"/>
              <a:buChar char="v"/>
              <a:tabLst/>
              <a:defRPr/>
            </a:pPr>
            <a:r>
              <a:rPr kumimoji="0" lang="en-GB" sz="1600" b="1" i="0" u="none" strike="noStrike" kern="0" cap="none" spc="0" normalizeH="0" baseline="0" noProof="0" dirty="0">
                <a:ln>
                  <a:noFill/>
                </a:ln>
                <a:solidFill>
                  <a:srgbClr val="000000"/>
                </a:solidFill>
                <a:effectLst/>
                <a:uLnTx/>
                <a:uFillTx/>
                <a:latin typeface="Montserrat"/>
                <a:ea typeface="Montserrat"/>
                <a:cs typeface="Montserrat"/>
                <a:sym typeface="Montserrat"/>
              </a:rPr>
              <a:t>Sensors: Sentinel-2, Landsat and commercial high-res: Planet </a:t>
            </a:r>
            <a:r>
              <a:rPr kumimoji="0" lang="en-GB" sz="1600" b="1" i="0" u="none" strike="noStrike" kern="0" cap="none" spc="0" normalizeH="0" baseline="0" noProof="0" dirty="0" err="1">
                <a:ln>
                  <a:noFill/>
                </a:ln>
                <a:solidFill>
                  <a:srgbClr val="000000"/>
                </a:solidFill>
                <a:effectLst/>
                <a:uLnTx/>
                <a:uFillTx/>
                <a:latin typeface="Montserrat"/>
                <a:ea typeface="Montserrat"/>
                <a:cs typeface="Montserrat"/>
                <a:sym typeface="Montserrat"/>
              </a:rPr>
              <a:t>SuperDove</a:t>
            </a:r>
            <a:r>
              <a:rPr kumimoji="0" lang="en-GB" sz="1600" b="1" i="0" u="none" strike="noStrike" kern="0" cap="none" spc="0" normalizeH="0" baseline="0" noProof="0" dirty="0">
                <a:ln>
                  <a:noFill/>
                </a:ln>
                <a:solidFill>
                  <a:srgbClr val="000000"/>
                </a:solidFill>
                <a:effectLst/>
                <a:uLnTx/>
                <a:uFillTx/>
                <a:latin typeface="Montserrat"/>
                <a:ea typeface="Montserrat"/>
                <a:cs typeface="Montserrat"/>
                <a:sym typeface="Montserrat"/>
              </a:rPr>
              <a:t> and Airbus </a:t>
            </a:r>
            <a:r>
              <a:rPr kumimoji="0" lang="en-GB" sz="1600" b="1" i="0" u="none" strike="noStrike" kern="0" cap="none" spc="0" normalizeH="0" baseline="0" noProof="0" dirty="0" err="1">
                <a:ln>
                  <a:noFill/>
                </a:ln>
                <a:solidFill>
                  <a:srgbClr val="000000"/>
                </a:solidFill>
                <a:effectLst/>
                <a:uLnTx/>
                <a:uFillTx/>
                <a:latin typeface="Montserrat"/>
                <a:ea typeface="Montserrat"/>
                <a:cs typeface="Montserrat"/>
                <a:sym typeface="Montserrat"/>
              </a:rPr>
              <a:t>Pléiades</a:t>
            </a:r>
            <a:r>
              <a:rPr kumimoji="0" lang="en-GB" sz="1600" b="1" i="0" u="none" strike="noStrike" kern="0" cap="none" spc="0" normalizeH="0" baseline="0" noProof="0" dirty="0">
                <a:ln>
                  <a:noFill/>
                </a:ln>
                <a:solidFill>
                  <a:srgbClr val="000000"/>
                </a:solidFill>
                <a:effectLst/>
                <a:uLnTx/>
                <a:uFillTx/>
                <a:latin typeface="Montserrat"/>
                <a:ea typeface="Montserrat"/>
                <a:cs typeface="Montserrat"/>
                <a:sym typeface="Montserrat"/>
              </a:rPr>
              <a:t> (as a demo)</a:t>
            </a:r>
            <a:endParaRPr kumimoji="0" lang="en-GB" sz="1600" b="1" i="0" u="none" strike="noStrike" kern="0" cap="none" spc="0" normalizeH="0" baseline="0" noProof="0" dirty="0">
              <a:ln>
                <a:noFill/>
              </a:ln>
              <a:solidFill>
                <a:srgbClr val="000000"/>
              </a:solidFill>
              <a:effectLst/>
              <a:uLnTx/>
              <a:uFillTx/>
              <a:latin typeface="Montserrat"/>
              <a:ea typeface="Montserrat"/>
              <a:cs typeface="Montserrat"/>
              <a:sym typeface="Arial"/>
            </a:endParaRPr>
          </a:p>
          <a:p>
            <a:pPr marL="831850" marR="0" lvl="1" indent="-285750" algn="l" defTabSz="914400" rtl="0" eaLnBrk="1" fontAlgn="auto" latinLnBrk="0" hangingPunct="1">
              <a:lnSpc>
                <a:spcPct val="100000"/>
              </a:lnSpc>
              <a:spcBef>
                <a:spcPts val="1200"/>
              </a:spcBef>
              <a:spcAft>
                <a:spcPts val="0"/>
              </a:spcAft>
              <a:buClr>
                <a:srgbClr val="000000"/>
              </a:buClr>
              <a:buSzPts val="2200"/>
              <a:buFont typeface="Wingdings" panose="05000000000000000000" pitchFamily="2" charset="2"/>
              <a:buChar char="v"/>
              <a:tabLst/>
              <a:defRPr/>
            </a:pPr>
            <a:r>
              <a:rPr kumimoji="0" lang="en-GB" sz="1600" b="1" i="0" u="none" strike="noStrike" kern="0" cap="none" spc="0" normalizeH="0" baseline="0" noProof="0" dirty="0">
                <a:ln>
                  <a:noFill/>
                </a:ln>
                <a:solidFill>
                  <a:srgbClr val="000000"/>
                </a:solidFill>
                <a:effectLst/>
                <a:uLnTx/>
                <a:uFillTx/>
                <a:latin typeface="Montserrat"/>
                <a:ea typeface="Montserrat"/>
                <a:cs typeface="Montserrat"/>
                <a:sym typeface="Montserrat"/>
              </a:rPr>
              <a:t>CEOS references:  Radiometric sites defined. More may be added, but aim to maintain a minimum core set of sites</a:t>
            </a:r>
            <a:endParaRPr kumimoji="0" lang="en-GB" sz="1600" b="1" i="0" u="none" strike="noStrike" kern="0" cap="none" spc="0" normalizeH="0" baseline="0" noProof="0" dirty="0">
              <a:ln>
                <a:noFill/>
              </a:ln>
              <a:solidFill>
                <a:srgbClr val="000000"/>
              </a:solidFill>
              <a:effectLst/>
              <a:uLnTx/>
              <a:uFillTx/>
              <a:latin typeface="Montserrat"/>
              <a:ea typeface="Montserrat"/>
              <a:cs typeface="Montserrat"/>
              <a:sym typeface="Arial"/>
            </a:endParaRPr>
          </a:p>
          <a:p>
            <a:pPr marL="285750" marR="0" lvl="0" indent="-285750" algn="l" defTabSz="914400" rtl="0" eaLnBrk="1" fontAlgn="auto" latinLnBrk="0" hangingPunct="1">
              <a:lnSpc>
                <a:spcPct val="100000"/>
              </a:lnSpc>
              <a:spcBef>
                <a:spcPts val="1200"/>
              </a:spcBef>
              <a:spcAft>
                <a:spcPts val="0"/>
              </a:spcAft>
              <a:buClr>
                <a:srgbClr val="000000"/>
              </a:buClr>
              <a:buSzPts val="2200"/>
              <a:buFont typeface="Wingdings" panose="05000000000000000000" pitchFamily="2" charset="2"/>
              <a:buChar char="v"/>
              <a:tabLst/>
              <a:defRPr/>
            </a:pPr>
            <a:r>
              <a:rPr kumimoji="0" lang="en-GB" sz="1600" b="1" i="0" u="none" strike="noStrike" kern="0" cap="none" spc="0" normalizeH="0" baseline="0" noProof="0" dirty="0">
                <a:ln>
                  <a:noFill/>
                </a:ln>
                <a:solidFill>
                  <a:srgbClr val="0070C0"/>
                </a:solidFill>
                <a:effectLst/>
                <a:uLnTx/>
                <a:uFillTx/>
                <a:latin typeface="Montserrat"/>
                <a:cs typeface="Arial"/>
                <a:sym typeface="Montserrat"/>
              </a:rPr>
              <a:t>Comparison Image Database (CID)</a:t>
            </a:r>
            <a:r>
              <a:rPr kumimoji="0" lang="en-GB" sz="1600" b="1" i="0" u="none" strike="noStrike" kern="0" cap="none" spc="0" normalizeH="0" baseline="0" noProof="0" dirty="0">
                <a:ln>
                  <a:noFill/>
                </a:ln>
                <a:solidFill>
                  <a:srgbClr val="000000"/>
                </a:solidFill>
                <a:effectLst/>
                <a:uLnTx/>
                <a:uFillTx/>
                <a:latin typeface="Montserrat"/>
                <a:cs typeface="Arial"/>
                <a:sym typeface="Montserrat"/>
              </a:rPr>
              <a:t> to hold mission imagery over the sites now ready for inputs</a:t>
            </a:r>
            <a:endParaRPr kumimoji="0" lang="en-GB" sz="1600" b="1" i="0" u="none" strike="noStrike" kern="0" cap="none" spc="0" normalizeH="0" baseline="0" noProof="0" dirty="0">
              <a:ln>
                <a:noFill/>
              </a:ln>
              <a:solidFill>
                <a:srgbClr val="000000"/>
              </a:solidFill>
              <a:effectLst/>
              <a:uLnTx/>
              <a:uFillTx/>
              <a:latin typeface="Montserrat"/>
              <a:cs typeface="Arial"/>
              <a:sym typeface="Arial"/>
            </a:endParaRPr>
          </a:p>
        </p:txBody>
      </p:sp>
      <p:sp>
        <p:nvSpPr>
          <p:cNvPr id="126" name="Google Shape;126;p12"/>
          <p:cNvSpPr txBox="1"/>
          <p:nvPr/>
        </p:nvSpPr>
        <p:spPr>
          <a:xfrm>
            <a:off x="94020" y="103248"/>
            <a:ext cx="8668500" cy="7695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FFFFFF"/>
                </a:solidFill>
                <a:effectLst/>
                <a:uLnTx/>
                <a:uFillTx/>
                <a:latin typeface="Montserrat"/>
                <a:ea typeface="Montserrat"/>
                <a:cs typeface="Montserrat"/>
                <a:sym typeface="Montserrat"/>
              </a:rPr>
              <a:t>Current Progress</a:t>
            </a:r>
            <a:endParaRPr kumimoji="0" sz="4400" b="1" i="0" u="none" strike="noStrike" kern="0" cap="none" spc="0" normalizeH="0" baseline="0" noProof="0" dirty="0">
              <a:ln>
                <a:noFill/>
              </a:ln>
              <a:solidFill>
                <a:srgbClr val="FFFFFF"/>
              </a:solidFill>
              <a:effectLst/>
              <a:uLnTx/>
              <a:uFillTx/>
              <a:latin typeface="Montserrat"/>
              <a:ea typeface="Montserrat"/>
              <a:cs typeface="Montserrat"/>
              <a:sym typeface="Montserrat"/>
            </a:endParaRPr>
          </a:p>
        </p:txBody>
      </p:sp>
      <p:sp>
        <p:nvSpPr>
          <p:cNvPr id="4" name="TextBox 3">
            <a:extLst>
              <a:ext uri="{FF2B5EF4-FFF2-40B4-BE49-F238E27FC236}">
                <a16:creationId xmlns:a16="http://schemas.microsoft.com/office/drawing/2014/main" id="{7B8C1C92-7985-3FE1-1403-14E09F13DE33}"/>
              </a:ext>
            </a:extLst>
          </p:cNvPr>
          <p:cNvSpPr txBox="1"/>
          <p:nvPr/>
        </p:nvSpPr>
        <p:spPr>
          <a:xfrm>
            <a:off x="3813332" y="2577968"/>
            <a:ext cx="2770551" cy="1061829"/>
          </a:xfrm>
          <a:prstGeom prst="rect">
            <a:avLst/>
          </a:prstGeom>
          <a:noFill/>
        </p:spPr>
        <p:txBody>
          <a:bodyPr wrap="square" lIns="91440" tIns="45720" rIns="91440" bIns="45720" rtlCol="0" anchor="t">
            <a:spAutoFit/>
          </a:bodyPr>
          <a:lstStyle/>
          <a:p>
            <a:pPr marL="831850" marR="0" lvl="1" indent="-285750" algn="l" defTabSz="914400" rtl="0" eaLnBrk="1" fontAlgn="auto" latinLnBrk="0" hangingPunct="1">
              <a:lnSpc>
                <a:spcPct val="100000"/>
              </a:lnSpc>
              <a:spcBef>
                <a:spcPts val="1800"/>
              </a:spcBef>
              <a:spcAft>
                <a:spcPts val="0"/>
              </a:spcAft>
              <a:buClr>
                <a:srgbClr val="000000"/>
              </a:buClr>
              <a:buSzPts val="2200"/>
              <a:buFont typeface="Wingdings" panose="05000000000000000000" pitchFamily="2" charset="2"/>
              <a:buChar char="v"/>
              <a:tabLst/>
              <a:defRPr/>
            </a:pPr>
            <a:r>
              <a:rPr kumimoji="0" lang="en-GB" sz="1600" b="1" i="0" u="none" strike="noStrike" kern="0" cap="none" spc="0" normalizeH="0" baseline="0" noProof="0" dirty="0">
                <a:ln>
                  <a:noFill/>
                </a:ln>
                <a:solidFill>
                  <a:srgbClr val="000000"/>
                </a:solidFill>
                <a:effectLst/>
                <a:uLnTx/>
                <a:uFillTx/>
                <a:latin typeface="Montserrat"/>
                <a:ea typeface="Montserrat"/>
                <a:cs typeface="Montserrat"/>
                <a:sym typeface="Montserrat"/>
              </a:rPr>
              <a:t>Sentinel-2</a:t>
            </a:r>
            <a:endParaRPr kumimoji="0" lang="en-GB" sz="1600" b="1" i="0" u="none" strike="noStrike" kern="0" cap="none" spc="0" normalizeH="0" baseline="0" noProof="0" dirty="0">
              <a:ln>
                <a:noFill/>
              </a:ln>
              <a:solidFill>
                <a:srgbClr val="000000"/>
              </a:solidFill>
              <a:effectLst/>
              <a:uLnTx/>
              <a:uFillTx/>
              <a:latin typeface="Montserrat"/>
              <a:ea typeface="Montserrat"/>
              <a:cs typeface="Montserrat"/>
              <a:sym typeface="Arial"/>
            </a:endParaRPr>
          </a:p>
          <a:p>
            <a:pPr marL="831850" marR="0" lvl="1" indent="-285750" algn="l" defTabSz="914400" rtl="0" eaLnBrk="1" fontAlgn="auto" latinLnBrk="0" hangingPunct="1">
              <a:lnSpc>
                <a:spcPct val="100000"/>
              </a:lnSpc>
              <a:spcBef>
                <a:spcPts val="1800"/>
              </a:spcBef>
              <a:spcAft>
                <a:spcPts val="0"/>
              </a:spcAft>
              <a:buClr>
                <a:srgbClr val="000000"/>
              </a:buClr>
              <a:buSzPts val="2200"/>
              <a:buFont typeface="Wingdings" panose="05000000000000000000" pitchFamily="2" charset="2"/>
              <a:buChar char="v"/>
              <a:tabLst/>
              <a:defRPr/>
            </a:pPr>
            <a:r>
              <a:rPr kumimoji="0" lang="en-GB" sz="1600" b="1" i="0" u="none" strike="noStrike" kern="0" cap="none" spc="0" normalizeH="0" baseline="0" noProof="0" dirty="0">
                <a:ln>
                  <a:noFill/>
                </a:ln>
                <a:solidFill>
                  <a:srgbClr val="000000"/>
                </a:solidFill>
                <a:effectLst/>
                <a:uLnTx/>
                <a:uFillTx/>
                <a:latin typeface="Montserrat"/>
                <a:ea typeface="Montserrat"/>
                <a:cs typeface="Montserrat"/>
                <a:sym typeface="Montserrat"/>
              </a:rPr>
              <a:t>Landsat 8</a:t>
            </a:r>
            <a:endParaRPr kumimoji="0" lang="en-GB" sz="1600" b="1" i="0" u="none" strike="noStrike" kern="0" cap="none" spc="0" normalizeH="0" baseline="0" noProof="0" dirty="0">
              <a:ln>
                <a:noFill/>
              </a:ln>
              <a:solidFill>
                <a:srgbClr val="000000"/>
              </a:solidFill>
              <a:effectLst/>
              <a:uLnTx/>
              <a:uFillTx/>
              <a:latin typeface="Montserrat"/>
              <a:ea typeface="Montserrat"/>
              <a:cs typeface="Montserrat"/>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6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pSp>
        <p:nvGrpSpPr>
          <p:cNvPr id="26" name="Group 25">
            <a:extLst>
              <a:ext uri="{FF2B5EF4-FFF2-40B4-BE49-F238E27FC236}">
                <a16:creationId xmlns:a16="http://schemas.microsoft.com/office/drawing/2014/main" id="{8C2D233D-B061-24C3-B350-4E0A09246449}"/>
              </a:ext>
            </a:extLst>
          </p:cNvPr>
          <p:cNvGrpSpPr/>
          <p:nvPr/>
        </p:nvGrpSpPr>
        <p:grpSpPr>
          <a:xfrm>
            <a:off x="63962" y="878736"/>
            <a:ext cx="12061533" cy="4273806"/>
            <a:chOff x="33482" y="1092096"/>
            <a:chExt cx="12061533" cy="4273806"/>
          </a:xfrm>
        </p:grpSpPr>
        <p:pic>
          <p:nvPicPr>
            <p:cNvPr id="3" name="Picture 2">
              <a:extLst>
                <a:ext uri="{FF2B5EF4-FFF2-40B4-BE49-F238E27FC236}">
                  <a16:creationId xmlns:a16="http://schemas.microsoft.com/office/drawing/2014/main" id="{C7D9DD6E-4D6E-BF0E-0C85-9F31E31C3761}"/>
                </a:ext>
              </a:extLst>
            </p:cNvPr>
            <p:cNvPicPr>
              <a:picLocks noChangeAspect="1"/>
            </p:cNvPicPr>
            <p:nvPr/>
          </p:nvPicPr>
          <p:blipFill>
            <a:blip r:embed="rId3"/>
            <a:srcRect/>
            <a:stretch/>
          </p:blipFill>
          <p:spPr>
            <a:xfrm>
              <a:off x="2254498" y="1807035"/>
              <a:ext cx="1772447" cy="1260406"/>
            </a:xfrm>
            <a:prstGeom prst="rect">
              <a:avLst/>
            </a:prstGeom>
          </p:spPr>
        </p:pic>
        <p:pic>
          <p:nvPicPr>
            <p:cNvPr id="4" name="Picture 3">
              <a:extLst>
                <a:ext uri="{FF2B5EF4-FFF2-40B4-BE49-F238E27FC236}">
                  <a16:creationId xmlns:a16="http://schemas.microsoft.com/office/drawing/2014/main" id="{F9531257-BC64-4E8C-68B0-76F8D2CE6CFA}"/>
                </a:ext>
              </a:extLst>
            </p:cNvPr>
            <p:cNvPicPr>
              <a:picLocks noChangeAspect="1"/>
            </p:cNvPicPr>
            <p:nvPr/>
          </p:nvPicPr>
          <p:blipFill>
            <a:blip r:embed="rId4"/>
            <a:srcRect/>
            <a:stretch/>
          </p:blipFill>
          <p:spPr>
            <a:xfrm>
              <a:off x="4126412" y="1209197"/>
              <a:ext cx="1772447" cy="1195677"/>
            </a:xfrm>
            <a:prstGeom prst="rect">
              <a:avLst/>
            </a:prstGeom>
          </p:spPr>
        </p:pic>
        <p:pic>
          <p:nvPicPr>
            <p:cNvPr id="5" name="Picture 2">
              <a:extLst>
                <a:ext uri="{FF2B5EF4-FFF2-40B4-BE49-F238E27FC236}">
                  <a16:creationId xmlns:a16="http://schemas.microsoft.com/office/drawing/2014/main" id="{34C8C3DA-7694-E8FD-1279-B0653448EA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2" y="2498225"/>
              <a:ext cx="1117264" cy="5455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Earth Observation Mission Logotypes">
              <a:extLst>
                <a:ext uri="{FF2B5EF4-FFF2-40B4-BE49-F238E27FC236}">
                  <a16:creationId xmlns:a16="http://schemas.microsoft.com/office/drawing/2014/main" id="{291F1396-2053-D5CC-290D-AE425E1A2E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086" t="11783" r="9768" b="11417"/>
            <a:stretch/>
          </p:blipFill>
          <p:spPr bwMode="auto">
            <a:xfrm>
              <a:off x="2313151" y="3067441"/>
              <a:ext cx="1590261" cy="4049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andsat-8 Sensor Characterization and Calibration">
              <a:extLst>
                <a:ext uri="{FF2B5EF4-FFF2-40B4-BE49-F238E27FC236}">
                  <a16:creationId xmlns:a16="http://schemas.microsoft.com/office/drawing/2014/main" id="{357DD4A4-CBA2-4563-09A9-661D792096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5669" y="2470651"/>
              <a:ext cx="1019421" cy="60423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0437ACC-DA75-7750-FEC0-CD184EDA3D4C}"/>
                </a:ext>
              </a:extLst>
            </p:cNvPr>
            <p:cNvSpPr/>
            <p:nvPr/>
          </p:nvSpPr>
          <p:spPr>
            <a:xfrm>
              <a:off x="5166501" y="3309577"/>
              <a:ext cx="1637744" cy="1027526"/>
            </a:xfrm>
            <a:prstGeom prst="rect">
              <a:avLst/>
            </a:prstGeom>
            <a:ln w="285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mn-cs"/>
                  <a:sym typeface="Arial"/>
                </a:rPr>
                <a:t>Data Collection</a:t>
              </a:r>
            </a:p>
          </p:txBody>
        </p:sp>
        <p:sp>
          <p:nvSpPr>
            <p:cNvPr id="9" name="Rectangle 8">
              <a:extLst>
                <a:ext uri="{FF2B5EF4-FFF2-40B4-BE49-F238E27FC236}">
                  <a16:creationId xmlns:a16="http://schemas.microsoft.com/office/drawing/2014/main" id="{9D227834-6CE6-CC06-1658-A67D880090E9}"/>
                </a:ext>
              </a:extLst>
            </p:cNvPr>
            <p:cNvSpPr/>
            <p:nvPr/>
          </p:nvSpPr>
          <p:spPr>
            <a:xfrm>
              <a:off x="7438548" y="3309577"/>
              <a:ext cx="1886780" cy="1027527"/>
            </a:xfrm>
            <a:prstGeom prst="rect">
              <a:avLst/>
            </a:prstGeom>
            <a:ln w="28575">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mn-cs"/>
                  <a:sym typeface="Arial"/>
                </a:rPr>
                <a:t>Comparison</a:t>
              </a:r>
            </a:p>
          </p:txBody>
        </p:sp>
        <p:sp>
          <p:nvSpPr>
            <p:cNvPr id="10" name="Rectangle 9">
              <a:extLst>
                <a:ext uri="{FF2B5EF4-FFF2-40B4-BE49-F238E27FC236}">
                  <a16:creationId xmlns:a16="http://schemas.microsoft.com/office/drawing/2014/main" id="{469249CD-43A6-EDAC-BF15-52C75A0EE2EC}"/>
                </a:ext>
              </a:extLst>
            </p:cNvPr>
            <p:cNvSpPr/>
            <p:nvPr/>
          </p:nvSpPr>
          <p:spPr>
            <a:xfrm>
              <a:off x="9842506" y="3309576"/>
              <a:ext cx="1886780" cy="1027527"/>
            </a:xfrm>
            <a:prstGeom prst="rect">
              <a:avLst/>
            </a:prstGeom>
            <a:ln w="28575">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err="1">
                  <a:ln>
                    <a:noFill/>
                  </a:ln>
                  <a:solidFill>
                    <a:srgbClr val="000000"/>
                  </a:solidFill>
                  <a:effectLst/>
                  <a:uLnTx/>
                  <a:uFillTx/>
                  <a:latin typeface="Arial"/>
                  <a:ea typeface="+mn-ea"/>
                  <a:cs typeface="+mn-cs"/>
                  <a:sym typeface="Arial"/>
                </a:rPr>
                <a:t>Visualisation</a:t>
              </a: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cxnSp>
          <p:nvCxnSpPr>
            <p:cNvPr id="11" name="Straight Arrow Connector 10">
              <a:extLst>
                <a:ext uri="{FF2B5EF4-FFF2-40B4-BE49-F238E27FC236}">
                  <a16:creationId xmlns:a16="http://schemas.microsoft.com/office/drawing/2014/main" id="{5FE7563C-5C5C-4108-8828-5E11EAF8546A}"/>
                </a:ext>
              </a:extLst>
            </p:cNvPr>
            <p:cNvCxnSpPr>
              <a:cxnSpLocks/>
              <a:stCxn id="8" idx="3"/>
              <a:endCxn id="9" idx="1"/>
            </p:cNvCxnSpPr>
            <p:nvPr/>
          </p:nvCxnSpPr>
          <p:spPr>
            <a:xfrm>
              <a:off x="6804245" y="3823340"/>
              <a:ext cx="634303"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390158E-5BF7-6005-20C1-5900471F47AB}"/>
                </a:ext>
              </a:extLst>
            </p:cNvPr>
            <p:cNvCxnSpPr>
              <a:cxnSpLocks/>
              <a:stCxn id="9" idx="3"/>
              <a:endCxn id="10" idx="1"/>
            </p:cNvCxnSpPr>
            <p:nvPr/>
          </p:nvCxnSpPr>
          <p:spPr>
            <a:xfrm flipV="1">
              <a:off x="9325328" y="3823340"/>
              <a:ext cx="517178"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E026519-95AA-9DBC-D8AD-7C389B1474B9}"/>
                </a:ext>
              </a:extLst>
            </p:cNvPr>
            <p:cNvSpPr txBox="1"/>
            <p:nvPr/>
          </p:nvSpPr>
          <p:spPr>
            <a:xfrm>
              <a:off x="10650052" y="4506920"/>
              <a:ext cx="1444963"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err="1">
                  <a:ln>
                    <a:noFill/>
                  </a:ln>
                  <a:solidFill>
                    <a:srgbClr val="000000"/>
                  </a:solidFill>
                  <a:effectLst/>
                  <a:uLnTx/>
                  <a:uFillTx/>
                  <a:latin typeface="Arial"/>
                  <a:cs typeface="Arial"/>
                  <a:sym typeface="Arial"/>
                </a:rPr>
                <a:t>RadVAL</a:t>
              </a:r>
              <a:endParaRPr kumimoji="0" lang="en-US" sz="1600" b="1"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Comparison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Dashboard</a:t>
              </a:r>
            </a:p>
          </p:txBody>
        </p:sp>
        <p:pic>
          <p:nvPicPr>
            <p:cNvPr id="14" name="Picture 13">
              <a:extLst>
                <a:ext uri="{FF2B5EF4-FFF2-40B4-BE49-F238E27FC236}">
                  <a16:creationId xmlns:a16="http://schemas.microsoft.com/office/drawing/2014/main" id="{8FDCBFD1-32D7-E456-AEE6-0A23CC39115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43" b="97554" l="1623" r="98986">
                          <a14:foregroundMark x1="10548" y1="1359" x2="1217" y2="65761"/>
                          <a14:foregroundMark x1="1217" y1="65761" x2="18661" y2="77989"/>
                          <a14:foregroundMark x1="18661" y1="77989" x2="41785" y2="82065"/>
                          <a14:foregroundMark x1="73319" y1="95652" x2="73813" y2="95865"/>
                          <a14:foregroundMark x1="41785" y1="82065" x2="73319" y2="95652"/>
                          <a14:foregroundMark x1="83371" y1="94708" x2="96957" y2="41848"/>
                          <a14:foregroundMark x1="96957" y1="41848" x2="75456" y2="18750"/>
                          <a14:foregroundMark x1="11148" y1="1359" x2="10142" y2="1087"/>
                          <a14:foregroundMark x1="75456" y1="18750" x2="11148" y2="1359"/>
                          <a14:foregroundMark x1="92089" y1="22554" x2="92089" y2="55707"/>
                          <a14:foregroundMark x1="92089" y1="55707" x2="98986" y2="27174"/>
                          <a14:foregroundMark x1="98986" y1="27174" x2="92698" y2="23098"/>
                          <a14:foregroundMark x1="6491" y1="29620" x2="2840" y2="56522"/>
                          <a14:foregroundMark x1="2840" y1="56522" x2="16024" y2="77717"/>
                          <a14:foregroundMark x1="16024" y1="77717" x2="22921" y2="52174"/>
                          <a14:foregroundMark x1="22921" y1="52174" x2="7708" y2="30707"/>
                          <a14:foregroundMark x1="1623" y1="71467" x2="1623" y2="71467"/>
                          <a14:foregroundMark x1="87018" y1="95652" x2="87018" y2="95652"/>
                          <a14:foregroundMark x1="88438" y1="97826" x2="88438" y2="97826"/>
                          <a14:foregroundMark x1="72819" y1="58152" x2="72819" y2="58152"/>
                          <a14:foregroundMark x1="73022" y1="58152" x2="73022" y2="58152"/>
                          <a14:foregroundMark x1="72414" y1="57337" x2="73022" y2="58152"/>
                          <a14:foregroundMark x1="73225" y1="65217" x2="73834" y2="69022"/>
                          <a14:foregroundMark x1="72008" y1="85054" x2="74645" y2="87772"/>
                          <a14:foregroundMark x1="73348" y1="96196" x2="73834" y2="96739"/>
                          <a14:foregroundMark x1="70183" y1="92663" x2="73348" y2="96196"/>
                          <a14:foregroundMark x1="10548" y1="1630" x2="10548" y2="1630"/>
                          <a14:foregroundMark x1="10345" y1="1630" x2="10345" y2="1630"/>
                          <a14:foregroundMark x1="10548" y1="1630" x2="10548" y2="1087"/>
                          <a14:foregroundMark x1="10142" y1="1359" x2="10548" y2="3261"/>
                          <a14:foregroundMark x1="10345" y1="1359" x2="10345" y2="1359"/>
                          <a14:foregroundMark x1="10142" y1="1087" x2="10751" y2="2717"/>
                          <a14:foregroundMark x1="9939" y1="543" x2="10142" y2="1087"/>
                          <a14:foregroundMark x1="10548" y1="1359" x2="10548" y2="1359"/>
                          <a14:foregroundMark x1="10142" y1="1087" x2="10142" y2="1087"/>
                          <a14:foregroundMark x1="10142" y1="1359" x2="10751" y2="1359"/>
                          <a14:foregroundMark x1="9939" y1="1087" x2="11156" y2="1902"/>
                          <a14:backgroundMark x1="92089" y1="22554" x2="92089" y2="22554"/>
                          <a14:backgroundMark x1="81136" y1="99457" x2="81136" y2="99457"/>
                          <a14:backgroundMark x1="80527" y1="99185" x2="80527" y2="99185"/>
                          <a14:backgroundMark x1="79310" y1="99185" x2="79310" y2="99185"/>
                          <a14:backgroundMark x1="74165" y1="96351" x2="85801" y2="99728"/>
                          <a14:backgroundMark x1="74037" y1="96739" x2="74037" y2="96739"/>
                          <a14:backgroundMark x1="73834" y1="97011" x2="73834" y2="97011"/>
                          <a14:backgroundMark x1="73631" y1="96739" x2="73631" y2="96739"/>
                          <a14:backgroundMark x1="73022" y1="96196" x2="73022" y2="96196"/>
                          <a14:backgroundMark x1="9939" y1="543" x2="9939" y2="543"/>
                        </a14:backgroundRemoval>
                      </a14:imgEffect>
                    </a14:imgLayer>
                  </a14:imgProps>
                </a:ext>
              </a:extLst>
            </a:blip>
            <a:stretch>
              <a:fillRect/>
            </a:stretch>
          </p:blipFill>
          <p:spPr>
            <a:xfrm>
              <a:off x="33482" y="1092096"/>
              <a:ext cx="2201721" cy="1643476"/>
            </a:xfrm>
            <a:prstGeom prst="rect">
              <a:avLst/>
            </a:prstGeom>
          </p:spPr>
        </p:pic>
        <p:pic>
          <p:nvPicPr>
            <p:cNvPr id="15" name="Picture 8">
              <a:extLst>
                <a:ext uri="{FF2B5EF4-FFF2-40B4-BE49-F238E27FC236}">
                  <a16:creationId xmlns:a16="http://schemas.microsoft.com/office/drawing/2014/main" id="{E091C6B2-E2C6-D376-DEBA-1901FE28B62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2353" y="2895622"/>
              <a:ext cx="1117265" cy="14892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a:extLst>
                <a:ext uri="{FF2B5EF4-FFF2-40B4-BE49-F238E27FC236}">
                  <a16:creationId xmlns:a16="http://schemas.microsoft.com/office/drawing/2014/main" id="{6E0DBBFD-C82C-50D1-9EE6-4EBA2D9DC1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38803" y="1354831"/>
              <a:ext cx="1541291" cy="102752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E1027A5F-5599-C671-2D81-04FE514D4002}"/>
                </a:ext>
              </a:extLst>
            </p:cNvPr>
            <p:cNvSpPr/>
            <p:nvPr/>
          </p:nvSpPr>
          <p:spPr>
            <a:xfrm>
              <a:off x="7412917" y="1690632"/>
              <a:ext cx="294830" cy="1196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8" name="Graphic 17" descr="Gauge with solid fill">
              <a:extLst>
                <a:ext uri="{FF2B5EF4-FFF2-40B4-BE49-F238E27FC236}">
                  <a16:creationId xmlns:a16="http://schemas.microsoft.com/office/drawing/2014/main" id="{EFDB4F4C-BDDE-A80A-E2D4-5A55F174E55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842506" y="4401590"/>
              <a:ext cx="807546" cy="807546"/>
            </a:xfrm>
            <a:prstGeom prst="rect">
              <a:avLst/>
            </a:prstGeom>
          </p:spPr>
        </p:pic>
        <p:sp>
          <p:nvSpPr>
            <p:cNvPr id="19" name="TextBox 18">
              <a:extLst>
                <a:ext uri="{FF2B5EF4-FFF2-40B4-BE49-F238E27FC236}">
                  <a16:creationId xmlns:a16="http://schemas.microsoft.com/office/drawing/2014/main" id="{CDC59511-2AF4-EEBB-3C3A-E962DCA2CB2A}"/>
                </a:ext>
              </a:extLst>
            </p:cNvPr>
            <p:cNvSpPr txBox="1"/>
            <p:nvPr/>
          </p:nvSpPr>
          <p:spPr>
            <a:xfrm>
              <a:off x="5504145" y="4545065"/>
              <a:ext cx="2017090"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Comparison Image Database (CID)</a:t>
              </a:r>
            </a:p>
          </p:txBody>
        </p:sp>
        <p:pic>
          <p:nvPicPr>
            <p:cNvPr id="20" name="Picture 12" descr="RadCalNet Portal">
              <a:extLst>
                <a:ext uri="{FF2B5EF4-FFF2-40B4-BE49-F238E27FC236}">
                  <a16:creationId xmlns:a16="http://schemas.microsoft.com/office/drawing/2014/main" id="{15D1C3F9-217F-E7BA-1CFB-591E1A6A65F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0201" y="4293282"/>
              <a:ext cx="1623539" cy="3894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a:extLst>
                <a:ext uri="{FF2B5EF4-FFF2-40B4-BE49-F238E27FC236}">
                  <a16:creationId xmlns:a16="http://schemas.microsoft.com/office/drawing/2014/main" id="{4009027C-B08E-154F-55C4-28451810806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8702097" y="1571485"/>
              <a:ext cx="1246461" cy="1246461"/>
            </a:xfrm>
            <a:prstGeom prst="rect">
              <a:avLst/>
            </a:prstGeom>
            <a:noFill/>
            <a:extLst>
              <a:ext uri="{909E8E84-426E-40DD-AFC4-6F175D3DCCD1}">
                <a14:hiddenFill xmlns:a14="http://schemas.microsoft.com/office/drawing/2010/main">
                  <a:solidFill>
                    <a:srgbClr val="FFFFFF"/>
                  </a:solidFill>
                </a14:hiddenFill>
              </a:ext>
            </a:extLst>
          </p:spPr>
        </p:pic>
        <p:pic>
          <p:nvPicPr>
            <p:cNvPr id="22" name="Graphic 21" descr="Filing Box Archive with solid fill">
              <a:extLst>
                <a:ext uri="{FF2B5EF4-FFF2-40B4-BE49-F238E27FC236}">
                  <a16:creationId xmlns:a16="http://schemas.microsoft.com/office/drawing/2014/main" id="{0A55DC85-FAC4-5D76-93C4-BEA8A81D3E5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880556" y="4496878"/>
              <a:ext cx="712258" cy="712258"/>
            </a:xfrm>
            <a:prstGeom prst="rect">
              <a:avLst/>
            </a:prstGeom>
          </p:spPr>
        </p:pic>
        <p:sp>
          <p:nvSpPr>
            <p:cNvPr id="23" name="TextBox 22">
              <a:extLst>
                <a:ext uri="{FF2B5EF4-FFF2-40B4-BE49-F238E27FC236}">
                  <a16:creationId xmlns:a16="http://schemas.microsoft.com/office/drawing/2014/main" id="{D18ED385-72B2-C472-38C6-07657EFD9E1E}"/>
                </a:ext>
              </a:extLst>
            </p:cNvPr>
            <p:cNvSpPr txBox="1"/>
            <p:nvPr/>
          </p:nvSpPr>
          <p:spPr>
            <a:xfrm>
              <a:off x="7977403" y="4534905"/>
              <a:ext cx="1590261"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err="1">
                  <a:ln>
                    <a:noFill/>
                  </a:ln>
                  <a:solidFill>
                    <a:srgbClr val="000000"/>
                  </a:solidFill>
                  <a:effectLst/>
                  <a:uLnTx/>
                  <a:uFillTx/>
                  <a:latin typeface="Arial"/>
                  <a:cs typeface="Arial"/>
                  <a:sym typeface="Arial"/>
                </a:rPr>
                <a:t>RadVAL</a:t>
              </a:r>
              <a:r>
                <a:rPr kumimoji="0" lang="en-US" sz="1600" b="1" i="0" u="none" strike="noStrike" kern="0" cap="none" spc="0" normalizeH="0" baseline="0" noProof="0">
                  <a:ln>
                    <a:noFill/>
                  </a:ln>
                  <a:solidFill>
                    <a:srgbClr val="000000"/>
                  </a:solidFill>
                  <a:effectLst/>
                  <a:uLnTx/>
                  <a:uFillTx/>
                  <a:latin typeface="Arial"/>
                  <a:cs typeface="Arial"/>
                  <a:sym typeface="Arial"/>
                </a:rPr>
                <a:t> Comparison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Database</a:t>
              </a:r>
            </a:p>
          </p:txBody>
        </p:sp>
        <p:pic>
          <p:nvPicPr>
            <p:cNvPr id="24" name="Graphic 23" descr="Database with solid fill">
              <a:extLst>
                <a:ext uri="{FF2B5EF4-FFF2-40B4-BE49-F238E27FC236}">
                  <a16:creationId xmlns:a16="http://schemas.microsoft.com/office/drawing/2014/main" id="{3309E693-6317-23EE-9FE3-8B0FB47C34A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276236" y="4471463"/>
              <a:ext cx="807546" cy="712258"/>
            </a:xfrm>
            <a:prstGeom prst="rect">
              <a:avLst/>
            </a:prstGeom>
          </p:spPr>
        </p:pic>
      </p:grpSp>
      <p:sp>
        <p:nvSpPr>
          <p:cNvPr id="25" name="Google Shape;126;p12">
            <a:extLst>
              <a:ext uri="{FF2B5EF4-FFF2-40B4-BE49-F238E27FC236}">
                <a16:creationId xmlns:a16="http://schemas.microsoft.com/office/drawing/2014/main" id="{FAF90EED-5C2D-2FDD-5FEA-7338CDF48A31}"/>
              </a:ext>
            </a:extLst>
          </p:cNvPr>
          <p:cNvSpPr txBox="1"/>
          <p:nvPr/>
        </p:nvSpPr>
        <p:spPr>
          <a:xfrm>
            <a:off x="94020" y="103248"/>
            <a:ext cx="9473644"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FFFFFF"/>
                </a:solidFill>
                <a:effectLst/>
                <a:uLnTx/>
                <a:uFillTx/>
                <a:latin typeface="Arial"/>
                <a:cs typeface="Arial"/>
                <a:sym typeface="Arial"/>
              </a:rPr>
              <a:t>Product Validation Platform: PVP</a:t>
            </a:r>
            <a:endParaRPr kumimoji="0" sz="4400" b="1" i="0" u="none" strike="noStrike" kern="0" cap="none" spc="0" normalizeH="0" baseline="0" noProof="0" dirty="0">
              <a:ln>
                <a:noFill/>
              </a:ln>
              <a:solidFill>
                <a:srgbClr val="FFFFFF"/>
              </a:solidFill>
              <a:effectLst/>
              <a:uLnTx/>
              <a:uFillTx/>
              <a:latin typeface="Montserrat"/>
              <a:ea typeface="Montserrat"/>
              <a:cs typeface="Montserrat"/>
              <a:sym typeface="Montserrat"/>
            </a:endParaRPr>
          </a:p>
        </p:txBody>
      </p:sp>
      <p:sp>
        <p:nvSpPr>
          <p:cNvPr id="27" name="TextBox 26">
            <a:extLst>
              <a:ext uri="{FF2B5EF4-FFF2-40B4-BE49-F238E27FC236}">
                <a16:creationId xmlns:a16="http://schemas.microsoft.com/office/drawing/2014/main" id="{7572EC44-9A57-6C2F-AFFD-EEB559602E6F}"/>
              </a:ext>
            </a:extLst>
          </p:cNvPr>
          <p:cNvSpPr txBox="1"/>
          <p:nvPr/>
        </p:nvSpPr>
        <p:spPr>
          <a:xfrm>
            <a:off x="6611750" y="5838643"/>
            <a:ext cx="5710649" cy="8922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1" u="none" strike="noStrike" kern="0" cap="none" spc="0" normalizeH="0" baseline="0" noProof="0" err="1">
                <a:ln>
                  <a:noFill/>
                </a:ln>
                <a:solidFill>
                  <a:srgbClr val="232323"/>
                </a:solidFill>
                <a:effectLst/>
                <a:uLnTx/>
                <a:uFillTx/>
                <a:latin typeface="Montserrat"/>
                <a:cs typeface="Arial"/>
                <a:sym typeface="Arial"/>
              </a:rPr>
              <a:t>RadVAL</a:t>
            </a:r>
            <a:r>
              <a:rPr kumimoji="0" lang="en-GB" sz="1800" b="0" i="1" u="none" strike="noStrike" kern="0" cap="none" spc="0" normalizeH="0" baseline="0" noProof="0">
                <a:ln>
                  <a:noFill/>
                </a:ln>
                <a:solidFill>
                  <a:srgbClr val="232323"/>
                </a:solidFill>
                <a:effectLst/>
                <a:uLnTx/>
                <a:uFillTx/>
                <a:latin typeface="Montserrat"/>
                <a:cs typeface="Arial"/>
                <a:sym typeface="Arial"/>
              </a:rPr>
              <a:t>: </a:t>
            </a:r>
            <a:r>
              <a:rPr kumimoji="0" lang="en-GB" sz="1800" b="1" i="1" u="none" strike="noStrike" kern="0" cap="none" spc="0" normalizeH="0" baseline="0" noProof="0">
                <a:ln>
                  <a:noFill/>
                </a:ln>
                <a:solidFill>
                  <a:srgbClr val="232323"/>
                </a:solidFill>
                <a:effectLst/>
                <a:uLnTx/>
                <a:uFillTx/>
                <a:latin typeface="Montserrat"/>
                <a:ea typeface="Montserrat"/>
                <a:cs typeface="Montserrat"/>
                <a:sym typeface="Montserrat"/>
              </a:rPr>
              <a:t>Rad</a:t>
            </a:r>
            <a:r>
              <a:rPr kumimoji="0" lang="en-GB" sz="1800" b="0" i="1" u="none" strike="noStrike" kern="0" cap="none" spc="0" normalizeH="0" baseline="0" noProof="0">
                <a:ln>
                  <a:noFill/>
                </a:ln>
                <a:solidFill>
                  <a:srgbClr val="232323"/>
                </a:solidFill>
                <a:effectLst/>
                <a:uLnTx/>
                <a:uFillTx/>
                <a:latin typeface="Montserrat"/>
                <a:ea typeface="Montserrat"/>
                <a:cs typeface="Montserrat"/>
                <a:sym typeface="Montserrat"/>
              </a:rPr>
              <a:t>iometric </a:t>
            </a:r>
            <a:r>
              <a:rPr kumimoji="0" lang="en-GB" sz="1800" b="1" i="1" u="none" strike="noStrike" kern="0" cap="none" spc="0" normalizeH="0" baseline="0" noProof="0">
                <a:ln>
                  <a:noFill/>
                </a:ln>
                <a:solidFill>
                  <a:srgbClr val="232323"/>
                </a:solidFill>
                <a:effectLst/>
                <a:uLnTx/>
                <a:uFillTx/>
                <a:latin typeface="Montserrat"/>
                <a:ea typeface="Montserrat"/>
                <a:cs typeface="Montserrat"/>
                <a:sym typeface="Montserrat"/>
              </a:rPr>
              <a:t>V</a:t>
            </a:r>
            <a:r>
              <a:rPr kumimoji="0" lang="en-GB" sz="1800" b="0" i="1" u="none" strike="noStrike" kern="0" cap="none" spc="0" normalizeH="0" baseline="0" noProof="0">
                <a:ln>
                  <a:noFill/>
                </a:ln>
                <a:solidFill>
                  <a:srgbClr val="232323"/>
                </a:solidFill>
                <a:effectLst/>
                <a:uLnTx/>
                <a:uFillTx/>
                <a:latin typeface="Montserrat"/>
                <a:ea typeface="Montserrat"/>
                <a:cs typeface="Montserrat"/>
                <a:sym typeface="Montserrat"/>
              </a:rPr>
              <a:t>alidation </a:t>
            </a:r>
            <a:r>
              <a:rPr kumimoji="0" lang="en-GB" sz="1800" b="1" i="1" u="none" strike="noStrike" kern="0" cap="none" spc="0" normalizeH="0" baseline="0" noProof="0" err="1">
                <a:ln>
                  <a:noFill/>
                </a:ln>
                <a:solidFill>
                  <a:srgbClr val="232323"/>
                </a:solidFill>
                <a:effectLst/>
                <a:uLnTx/>
                <a:uFillTx/>
                <a:latin typeface="Montserrat"/>
                <a:ea typeface="Montserrat"/>
                <a:cs typeface="Montserrat"/>
                <a:sym typeface="Montserrat"/>
              </a:rPr>
              <a:t>A</a:t>
            </a:r>
            <a:r>
              <a:rPr kumimoji="0" lang="en-GB" sz="1800" b="0" i="1" u="none" strike="noStrike" kern="0" cap="none" spc="0" normalizeH="0" baseline="0" noProof="0" err="1">
                <a:ln>
                  <a:noFill/>
                </a:ln>
                <a:solidFill>
                  <a:srgbClr val="232323"/>
                </a:solidFill>
                <a:effectLst/>
                <a:uLnTx/>
                <a:uFillTx/>
                <a:latin typeface="Montserrat"/>
                <a:ea typeface="Montserrat"/>
                <a:cs typeface="Montserrat"/>
                <a:sym typeface="Montserrat"/>
              </a:rPr>
              <a:t>na</a:t>
            </a:r>
            <a:r>
              <a:rPr kumimoji="0" lang="en-GB" sz="1800" b="1" i="1" u="none" strike="noStrike" kern="0" cap="none" spc="0" normalizeH="0" baseline="0" noProof="0" err="1">
                <a:ln>
                  <a:noFill/>
                </a:ln>
                <a:solidFill>
                  <a:srgbClr val="232323"/>
                </a:solidFill>
                <a:effectLst/>
                <a:uLnTx/>
                <a:uFillTx/>
                <a:latin typeface="Montserrat"/>
                <a:ea typeface="Montserrat"/>
                <a:cs typeface="Montserrat"/>
                <a:sym typeface="Montserrat"/>
              </a:rPr>
              <a:t>L</a:t>
            </a:r>
            <a:r>
              <a:rPr kumimoji="0" lang="en-GB" sz="1800" b="0" i="1" u="none" strike="noStrike" kern="0" cap="none" spc="0" normalizeH="0" baseline="0" noProof="0" err="1">
                <a:ln>
                  <a:noFill/>
                </a:ln>
                <a:solidFill>
                  <a:srgbClr val="232323"/>
                </a:solidFill>
                <a:effectLst/>
                <a:uLnTx/>
                <a:uFillTx/>
                <a:latin typeface="Montserrat"/>
                <a:ea typeface="Montserrat"/>
                <a:cs typeface="Montserrat"/>
                <a:sym typeface="Montserrat"/>
              </a:rPr>
              <a:t>ytics</a:t>
            </a:r>
            <a:r>
              <a:rPr kumimoji="0" lang="en-GB" sz="1800" b="0" i="1" u="none" strike="noStrike" kern="0" cap="none" spc="0" normalizeH="0" baseline="0" noProof="0">
                <a:ln>
                  <a:noFill/>
                </a:ln>
                <a:solidFill>
                  <a:srgbClr val="232323"/>
                </a:solidFill>
                <a:effectLst/>
                <a:uLnTx/>
                <a:uFillTx/>
                <a:latin typeface="Montserrat"/>
                <a:ea typeface="Montserrat"/>
                <a:cs typeface="Montserrat"/>
                <a:sym typeface="Montserrat"/>
              </a:rPr>
              <a:t> Tool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232323"/>
              </a:solidFill>
              <a:effectLst/>
              <a:uLnTx/>
              <a:uFillTx/>
              <a:latin typeface="Arial"/>
              <a:cs typeface="Arial"/>
              <a:sym typeface="Arial"/>
            </a:endParaRPr>
          </a:p>
        </p:txBody>
      </p:sp>
      <p:sp>
        <p:nvSpPr>
          <p:cNvPr id="40" name="Right Brace 39">
            <a:extLst>
              <a:ext uri="{FF2B5EF4-FFF2-40B4-BE49-F238E27FC236}">
                <a16:creationId xmlns:a16="http://schemas.microsoft.com/office/drawing/2014/main" id="{27236671-137A-D6F8-C279-0C111961CFAA}"/>
              </a:ext>
            </a:extLst>
          </p:cNvPr>
          <p:cNvSpPr/>
          <p:nvPr/>
        </p:nvSpPr>
        <p:spPr>
          <a:xfrm rot="5400000">
            <a:off x="9225727" y="3309301"/>
            <a:ext cx="716377" cy="4460967"/>
          </a:xfrm>
          <a:prstGeom prst="righ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46" name="Group 45">
            <a:extLst>
              <a:ext uri="{FF2B5EF4-FFF2-40B4-BE49-F238E27FC236}">
                <a16:creationId xmlns:a16="http://schemas.microsoft.com/office/drawing/2014/main" id="{9E023D77-1C45-9668-80D9-82B09DB7BB79}"/>
              </a:ext>
            </a:extLst>
          </p:cNvPr>
          <p:cNvGrpSpPr/>
          <p:nvPr/>
        </p:nvGrpSpPr>
        <p:grpSpPr>
          <a:xfrm>
            <a:off x="2176581" y="3314540"/>
            <a:ext cx="2612516" cy="2044504"/>
            <a:chOff x="1904679" y="4200208"/>
            <a:chExt cx="2612516" cy="2044504"/>
          </a:xfrm>
        </p:grpSpPr>
        <p:pic>
          <p:nvPicPr>
            <p:cNvPr id="42" name="Picture 41" descr="A map of a desert&#10;&#10;AI-generated content may be incorrect.">
              <a:extLst>
                <a:ext uri="{FF2B5EF4-FFF2-40B4-BE49-F238E27FC236}">
                  <a16:creationId xmlns:a16="http://schemas.microsoft.com/office/drawing/2014/main" id="{3E209D70-86AC-E5FA-9297-2E3D444806EE}"/>
                </a:ext>
              </a:extLst>
            </p:cNvPr>
            <p:cNvPicPr>
              <a:picLocks noChangeAspect="1"/>
            </p:cNvPicPr>
            <p:nvPr/>
          </p:nvPicPr>
          <p:blipFill>
            <a:blip r:embed="rId20">
              <a:duotone>
                <a:prstClr val="black"/>
                <a:srgbClr val="DE8D66">
                  <a:tint val="45000"/>
                  <a:satMod val="400000"/>
                </a:srgbClr>
              </a:duotone>
              <a:extLst>
                <a:ext uri="{BEBA8EAE-BF5A-486C-A8C5-ECC9F3942E4B}">
                  <a14:imgProps xmlns:a14="http://schemas.microsoft.com/office/drawing/2010/main">
                    <a14:imgLayer r:embed="rId21">
                      <a14:imgEffect>
                        <a14:artisticPastelsSmooth/>
                      </a14:imgEffect>
                      <a14:imgEffect>
                        <a14:colorTemperature colorTemp="11200"/>
                      </a14:imgEffect>
                      <a14:imgEffect>
                        <a14:saturation sat="400000"/>
                      </a14:imgEffect>
                    </a14:imgLayer>
                  </a14:imgProps>
                </a:ext>
              </a:extLst>
            </a:blip>
            <a:stretch>
              <a:fillRect/>
            </a:stretch>
          </p:blipFill>
          <p:spPr>
            <a:xfrm rot="21088546">
              <a:off x="2893656" y="4200208"/>
              <a:ext cx="1623539" cy="1199614"/>
            </a:xfrm>
            <a:prstGeom prst="rect">
              <a:avLst/>
            </a:prstGeom>
            <a:effectLst>
              <a:glow rad="228600">
                <a:srgbClr val="FFC000">
                  <a:alpha val="60000"/>
                </a:srgbClr>
              </a:glow>
            </a:effectLst>
          </p:spPr>
        </p:pic>
        <p:pic>
          <p:nvPicPr>
            <p:cNvPr id="45" name="Picture 44" descr="A map of a desert&#10;&#10;AI-generated content may be incorrect.">
              <a:extLst>
                <a:ext uri="{FF2B5EF4-FFF2-40B4-BE49-F238E27FC236}">
                  <a16:creationId xmlns:a16="http://schemas.microsoft.com/office/drawing/2014/main" id="{C9D22F77-353E-526E-E691-E0E33EC1B64F}"/>
                </a:ext>
              </a:extLst>
            </p:cNvPr>
            <p:cNvPicPr>
              <a:picLocks noChangeAspect="1"/>
            </p:cNvPicPr>
            <p:nvPr/>
          </p:nvPicPr>
          <p:blipFill>
            <a:blip r:embed="rId22">
              <a:extLst>
                <a:ext uri="{BEBA8EAE-BF5A-486C-A8C5-ECC9F3942E4B}">
                  <a14:imgProps xmlns:a14="http://schemas.microsoft.com/office/drawing/2010/main">
                    <a14:imgLayer r:embed="rId21">
                      <a14:imgEffect>
                        <a14:artisticLineDrawing/>
                      </a14:imgEffect>
                      <a14:imgEffect>
                        <a14:brightnessContrast bright="-20000" contrast="40000"/>
                      </a14:imgEffect>
                    </a14:imgLayer>
                  </a14:imgProps>
                </a:ext>
              </a:extLst>
            </a:blip>
            <a:stretch>
              <a:fillRect/>
            </a:stretch>
          </p:blipFill>
          <p:spPr>
            <a:xfrm rot="21088546">
              <a:off x="2418297" y="4605135"/>
              <a:ext cx="1623539" cy="1199614"/>
            </a:xfrm>
            <a:prstGeom prst="rect">
              <a:avLst/>
            </a:prstGeom>
            <a:effectLst>
              <a:glow rad="228600">
                <a:srgbClr val="FFC000">
                  <a:alpha val="60000"/>
                </a:srgbClr>
              </a:glow>
            </a:effectLst>
          </p:spPr>
        </p:pic>
        <p:pic>
          <p:nvPicPr>
            <p:cNvPr id="44" name="Picture 43" descr="A map of a desert&#10;&#10;AI-generated content may be incorrect.">
              <a:extLst>
                <a:ext uri="{FF2B5EF4-FFF2-40B4-BE49-F238E27FC236}">
                  <a16:creationId xmlns:a16="http://schemas.microsoft.com/office/drawing/2014/main" id="{826CF9E9-D676-A327-F5BE-00EA1BAF21FD}"/>
                </a:ext>
              </a:extLst>
            </p:cNvPr>
            <p:cNvPicPr>
              <a:picLocks noChangeAspect="1"/>
            </p:cNvPicPr>
            <p:nvPr/>
          </p:nvPicPr>
          <p:blipFill>
            <a:blip r:embed="rId23">
              <a:extLst>
                <a:ext uri="{BEBA8EAE-BF5A-486C-A8C5-ECC9F3942E4B}">
                  <a14:imgProps xmlns:a14="http://schemas.microsoft.com/office/drawing/2010/main">
                    <a14:imgLayer r:embed="rId21">
                      <a14:imgEffect>
                        <a14:artisticMosiaicBubbles/>
                      </a14:imgEffect>
                      <a14:imgEffect>
                        <a14:colorTemperature colorTemp="11200"/>
                      </a14:imgEffect>
                      <a14:imgEffect>
                        <a14:saturation sat="200000"/>
                      </a14:imgEffect>
                    </a14:imgLayer>
                  </a14:imgProps>
                </a:ext>
              </a:extLst>
            </a:blip>
            <a:stretch>
              <a:fillRect/>
            </a:stretch>
          </p:blipFill>
          <p:spPr>
            <a:xfrm rot="21088546">
              <a:off x="1904679" y="5045098"/>
              <a:ext cx="1623539" cy="1199614"/>
            </a:xfrm>
            <a:prstGeom prst="rect">
              <a:avLst/>
            </a:prstGeom>
            <a:effectLst>
              <a:glow rad="228600">
                <a:srgbClr val="FFC000">
                  <a:alpha val="60000"/>
                </a:srgbClr>
              </a:glow>
            </a:effectLst>
          </p:spPr>
        </p:pic>
      </p:grpSp>
      <p:sp>
        <p:nvSpPr>
          <p:cNvPr id="43" name="Rectangle 42">
            <a:extLst>
              <a:ext uri="{FF2B5EF4-FFF2-40B4-BE49-F238E27FC236}">
                <a16:creationId xmlns:a16="http://schemas.microsoft.com/office/drawing/2014/main" id="{B99B2028-B089-CDB5-C115-3960ACE86257}"/>
              </a:ext>
            </a:extLst>
          </p:cNvPr>
          <p:cNvSpPr/>
          <p:nvPr/>
        </p:nvSpPr>
        <p:spPr>
          <a:xfrm>
            <a:off x="32745" y="5163864"/>
            <a:ext cx="3453151" cy="369332"/>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800" b="0" i="0" u="none" strike="noStrike" kern="0" cap="none" spc="0" normalizeH="0" baseline="0" noProof="0">
                <a:ln w="22225">
                  <a:solidFill>
                    <a:srgbClr val="33445F"/>
                  </a:solidFill>
                  <a:prstDash val="solid"/>
                </a:ln>
                <a:solidFill>
                  <a:srgbClr val="33445F"/>
                </a:solidFill>
                <a:effectLst>
                  <a:glow rad="508000">
                    <a:srgbClr val="FFDB70"/>
                  </a:glow>
                </a:effectLst>
                <a:uLnTx/>
                <a:uFillTx/>
                <a:latin typeface="Quire Sans" panose="020B0502040204020203" pitchFamily="34" charset="0"/>
                <a:cs typeface="Quire Sans" panose="020B0502040204020203" pitchFamily="34" charset="0"/>
                <a:sym typeface="Arial"/>
              </a:rPr>
              <a:t>&amp; future contributing missions…</a:t>
            </a:r>
          </a:p>
        </p:txBody>
      </p:sp>
      <p:pic>
        <p:nvPicPr>
          <p:cNvPr id="29" name="Google Shape;111;p11" descr="A aerial view of a building&#10;&#10;AI-generated content may be incorrect.">
            <a:extLst>
              <a:ext uri="{FF2B5EF4-FFF2-40B4-BE49-F238E27FC236}">
                <a16:creationId xmlns:a16="http://schemas.microsoft.com/office/drawing/2014/main" id="{B2EDEE2E-8529-9607-86E0-2B369B1EEC81}"/>
              </a:ext>
            </a:extLst>
          </p:cNvPr>
          <p:cNvPicPr preferRelativeResize="0"/>
          <p:nvPr/>
        </p:nvPicPr>
        <p:blipFill>
          <a:blip r:embed="rId24">
            <a:alphaModFix/>
          </a:blip>
          <a:stretch>
            <a:fillRect/>
          </a:stretch>
        </p:blipFill>
        <p:spPr>
          <a:xfrm>
            <a:off x="1295220" y="5561235"/>
            <a:ext cx="1168824" cy="962660"/>
          </a:xfrm>
          <a:prstGeom prst="rect">
            <a:avLst/>
          </a:prstGeom>
          <a:noFill/>
          <a:ln>
            <a:noFill/>
          </a:ln>
        </p:spPr>
      </p:pic>
      <p:pic>
        <p:nvPicPr>
          <p:cNvPr id="31" name="Google Shape;116;p11">
            <a:extLst>
              <a:ext uri="{FF2B5EF4-FFF2-40B4-BE49-F238E27FC236}">
                <a16:creationId xmlns:a16="http://schemas.microsoft.com/office/drawing/2014/main" id="{4B34604F-0B38-8BD8-9489-ADA8B89F3BED}"/>
              </a:ext>
            </a:extLst>
          </p:cNvPr>
          <p:cNvPicPr preferRelativeResize="0"/>
          <p:nvPr/>
        </p:nvPicPr>
        <p:blipFill>
          <a:blip r:embed="rId25">
            <a:alphaModFix/>
          </a:blip>
          <a:stretch>
            <a:fillRect/>
          </a:stretch>
        </p:blipFill>
        <p:spPr>
          <a:xfrm>
            <a:off x="2474764" y="5565985"/>
            <a:ext cx="1162685" cy="953135"/>
          </a:xfrm>
          <a:prstGeom prst="rect">
            <a:avLst/>
          </a:prstGeom>
          <a:noFill/>
          <a:ln>
            <a:noFill/>
          </a:ln>
        </p:spPr>
      </p:pic>
      <p:cxnSp>
        <p:nvCxnSpPr>
          <p:cNvPr id="34" name="Straight Arrow Connector 33">
            <a:extLst>
              <a:ext uri="{FF2B5EF4-FFF2-40B4-BE49-F238E27FC236}">
                <a16:creationId xmlns:a16="http://schemas.microsoft.com/office/drawing/2014/main" id="{80A4EC93-9023-95C4-A56A-66B44E07B0DE}"/>
              </a:ext>
            </a:extLst>
          </p:cNvPr>
          <p:cNvCxnSpPr/>
          <p:nvPr/>
        </p:nvCxnSpPr>
        <p:spPr>
          <a:xfrm flipH="1">
            <a:off x="5302374" y="4893417"/>
            <a:ext cx="6892" cy="1157551"/>
          </a:xfrm>
          <a:prstGeom prst="straightConnector1">
            <a:avLst/>
          </a:prstGeom>
        </p:spPr>
        <p:style>
          <a:lnRef idx="2">
            <a:schemeClr val="dk1"/>
          </a:lnRef>
          <a:fillRef idx="0">
            <a:schemeClr val="dk1"/>
          </a:fillRef>
          <a:effectRef idx="1">
            <a:schemeClr val="dk1"/>
          </a:effectRef>
          <a:fontRef idx="minor">
            <a:schemeClr val="tx1"/>
          </a:fontRef>
        </p:style>
      </p:cxnSp>
      <p:cxnSp>
        <p:nvCxnSpPr>
          <p:cNvPr id="35" name="Straight Arrow Connector 34">
            <a:extLst>
              <a:ext uri="{FF2B5EF4-FFF2-40B4-BE49-F238E27FC236}">
                <a16:creationId xmlns:a16="http://schemas.microsoft.com/office/drawing/2014/main" id="{D0341A20-99C8-C669-BC0E-2278CF9237F0}"/>
              </a:ext>
            </a:extLst>
          </p:cNvPr>
          <p:cNvCxnSpPr/>
          <p:nvPr/>
        </p:nvCxnSpPr>
        <p:spPr>
          <a:xfrm>
            <a:off x="5303520" y="5334000"/>
            <a:ext cx="304800" cy="15240"/>
          </a:xfrm>
          <a:prstGeom prst="straightConnector1">
            <a:avLst/>
          </a:prstGeom>
        </p:spPr>
        <p:style>
          <a:lnRef idx="2">
            <a:schemeClr val="dk1"/>
          </a:lnRef>
          <a:fillRef idx="0">
            <a:schemeClr val="dk1"/>
          </a:fillRef>
          <a:effectRef idx="1">
            <a:schemeClr val="dk1"/>
          </a:effectRef>
          <a:fontRef idx="minor">
            <a:schemeClr val="tx1"/>
          </a:fontRef>
        </p:style>
      </p:cxnSp>
      <p:sp>
        <p:nvSpPr>
          <p:cNvPr id="37" name="TextBox 36">
            <a:extLst>
              <a:ext uri="{FF2B5EF4-FFF2-40B4-BE49-F238E27FC236}">
                <a16:creationId xmlns:a16="http://schemas.microsoft.com/office/drawing/2014/main" id="{72EEAC3B-B41D-74CA-09A6-06E0B3F2E773}"/>
              </a:ext>
            </a:extLst>
          </p:cNvPr>
          <p:cNvSpPr txBox="1"/>
          <p:nvPr/>
        </p:nvSpPr>
        <p:spPr>
          <a:xfrm>
            <a:off x="5613400" y="5212080"/>
            <a:ext cx="135636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000000"/>
                </a:solidFill>
                <a:effectLst/>
                <a:uLnTx/>
                <a:uFillTx/>
                <a:latin typeface="Arial"/>
                <a:cs typeface="Arial"/>
                <a:sym typeface="Arial"/>
              </a:rPr>
              <a:t>Radiometric sites</a:t>
            </a:r>
          </a:p>
        </p:txBody>
      </p:sp>
      <p:sp>
        <p:nvSpPr>
          <p:cNvPr id="38" name="TextBox 37">
            <a:extLst>
              <a:ext uri="{FF2B5EF4-FFF2-40B4-BE49-F238E27FC236}">
                <a16:creationId xmlns:a16="http://schemas.microsoft.com/office/drawing/2014/main" id="{3F58F713-38A9-C97C-4F4E-6AA2CF55614F}"/>
              </a:ext>
            </a:extLst>
          </p:cNvPr>
          <p:cNvSpPr txBox="1"/>
          <p:nvPr/>
        </p:nvSpPr>
        <p:spPr>
          <a:xfrm>
            <a:off x="5623560" y="5842000"/>
            <a:ext cx="135636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000000"/>
                </a:solidFill>
                <a:effectLst/>
                <a:uLnTx/>
                <a:uFillTx/>
                <a:latin typeface="Arial"/>
                <a:cs typeface="Arial"/>
                <a:sym typeface="Arial"/>
              </a:rPr>
              <a:t>Spatial</a:t>
            </a:r>
            <a:endParaRPr kumimoji="0" lang="en-US"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000000"/>
                </a:solidFill>
                <a:effectLst/>
                <a:uLnTx/>
                <a:uFillTx/>
                <a:latin typeface="Arial"/>
                <a:cs typeface="Arial"/>
                <a:sym typeface="Arial"/>
              </a:rPr>
              <a:t>sites</a:t>
            </a:r>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9" name="Straight Arrow Connector 38">
            <a:extLst>
              <a:ext uri="{FF2B5EF4-FFF2-40B4-BE49-F238E27FC236}">
                <a16:creationId xmlns:a16="http://schemas.microsoft.com/office/drawing/2014/main" id="{143EF561-DFA3-9D0E-2FE2-7A81F3D17423}"/>
              </a:ext>
            </a:extLst>
          </p:cNvPr>
          <p:cNvCxnSpPr>
            <a:cxnSpLocks/>
          </p:cNvCxnSpPr>
          <p:nvPr/>
        </p:nvCxnSpPr>
        <p:spPr>
          <a:xfrm flipV="1">
            <a:off x="5303520" y="5969000"/>
            <a:ext cx="304800" cy="5080"/>
          </a:xfrm>
          <a:prstGeom prst="straightConnector1">
            <a:avLst/>
          </a:prstGeom>
        </p:spPr>
        <p:style>
          <a:lnRef idx="2">
            <a:schemeClr val="dk1"/>
          </a:lnRef>
          <a:fillRef idx="0">
            <a:schemeClr val="dk1"/>
          </a:fillRef>
          <a:effectRef idx="1">
            <a:schemeClr val="dk1"/>
          </a:effectRef>
          <a:fontRef idx="minor">
            <a:schemeClr val="tx1"/>
          </a:fontRef>
        </p:style>
      </p:cxnSp>
      <p:sp>
        <p:nvSpPr>
          <p:cNvPr id="41" name="TextBox 40">
            <a:extLst>
              <a:ext uri="{FF2B5EF4-FFF2-40B4-BE49-F238E27FC236}">
                <a16:creationId xmlns:a16="http://schemas.microsoft.com/office/drawing/2014/main" id="{40C7530B-BDAD-1A8F-7383-4A9B990C02F9}"/>
              </a:ext>
            </a:extLst>
          </p:cNvPr>
          <p:cNvSpPr txBox="1"/>
          <p:nvPr/>
        </p:nvSpPr>
        <p:spPr>
          <a:xfrm>
            <a:off x="6093590" y="2567123"/>
            <a:ext cx="5710649"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1" u="none" strike="noStrike" kern="0" cap="none" spc="0" normalizeH="0" baseline="0" noProof="0">
                <a:ln>
                  <a:noFill/>
                </a:ln>
                <a:solidFill>
                  <a:srgbClr val="232323"/>
                </a:solidFill>
                <a:effectLst/>
                <a:uLnTx/>
                <a:uFillTx/>
                <a:latin typeface="Montserrat"/>
                <a:cs typeface="Arial"/>
                <a:sym typeface="Arial"/>
              </a:rPr>
              <a:t>PVP</a:t>
            </a:r>
            <a:r>
              <a:rPr kumimoji="0" lang="en-GB" sz="1800" b="0" i="1" u="none" strike="noStrike" kern="0" cap="none" spc="0" normalizeH="0" baseline="0" noProof="0">
                <a:ln>
                  <a:noFill/>
                </a:ln>
                <a:solidFill>
                  <a:srgbClr val="232323"/>
                </a:solidFill>
                <a:effectLst/>
                <a:uLnTx/>
                <a:uFillTx/>
                <a:latin typeface="Montserrat"/>
                <a:cs typeface="Arial"/>
                <a:sym typeface="Arial"/>
              </a:rPr>
              <a:t>: </a:t>
            </a:r>
            <a:r>
              <a:rPr kumimoji="0" lang="en-GB" sz="1800" b="1" i="1" u="none" strike="noStrike" kern="0" cap="none" spc="0" normalizeH="0" baseline="0" noProof="0">
                <a:ln>
                  <a:noFill/>
                </a:ln>
                <a:solidFill>
                  <a:srgbClr val="232323"/>
                </a:solidFill>
                <a:effectLst/>
                <a:uLnTx/>
                <a:uFillTx/>
                <a:latin typeface="Montserrat"/>
                <a:cs typeface="Arial"/>
                <a:sym typeface="Montserrat"/>
              </a:rPr>
              <a:t>P</a:t>
            </a:r>
            <a:r>
              <a:rPr kumimoji="0" lang="en-GB" sz="1800" b="0" i="1" u="none" strike="noStrike" kern="0" cap="none" spc="0" normalizeH="0" baseline="0" noProof="0">
                <a:ln>
                  <a:noFill/>
                </a:ln>
                <a:solidFill>
                  <a:srgbClr val="232323"/>
                </a:solidFill>
                <a:effectLst/>
                <a:uLnTx/>
                <a:uFillTx/>
                <a:latin typeface="Montserrat"/>
                <a:cs typeface="Arial"/>
                <a:sym typeface="Montserrat"/>
              </a:rPr>
              <a:t>roduct</a:t>
            </a:r>
            <a:r>
              <a:rPr kumimoji="0" lang="en-GB" sz="1800" b="1" i="1" u="none" strike="noStrike" kern="0" cap="none" spc="0" normalizeH="0" baseline="0" noProof="0">
                <a:ln>
                  <a:noFill/>
                </a:ln>
                <a:solidFill>
                  <a:srgbClr val="232323"/>
                </a:solidFill>
                <a:effectLst/>
                <a:uLnTx/>
                <a:uFillTx/>
                <a:latin typeface="Montserrat"/>
                <a:cs typeface="Arial"/>
                <a:sym typeface="Montserrat"/>
              </a:rPr>
              <a:t> </a:t>
            </a:r>
            <a:r>
              <a:rPr kumimoji="0" lang="en-GB" sz="1800" b="0" i="1" u="none" strike="noStrike" kern="0" cap="none" spc="0" normalizeH="0" baseline="0" noProof="0">
                <a:ln>
                  <a:noFill/>
                </a:ln>
                <a:solidFill>
                  <a:srgbClr val="232323"/>
                </a:solidFill>
                <a:effectLst/>
                <a:uLnTx/>
                <a:uFillTx/>
                <a:latin typeface="Montserrat"/>
                <a:ea typeface="Montserrat"/>
                <a:cs typeface="Montserrat"/>
                <a:sym typeface="Montserrat"/>
              </a:rPr>
              <a:t> </a:t>
            </a:r>
            <a:r>
              <a:rPr kumimoji="0" lang="en-GB" sz="1800" b="1" i="1" u="none" strike="noStrike" kern="0" cap="none" spc="0" normalizeH="0" baseline="0" noProof="0">
                <a:ln>
                  <a:noFill/>
                </a:ln>
                <a:solidFill>
                  <a:srgbClr val="232323"/>
                </a:solidFill>
                <a:effectLst/>
                <a:uLnTx/>
                <a:uFillTx/>
                <a:latin typeface="Montserrat"/>
                <a:ea typeface="Montserrat"/>
                <a:cs typeface="Montserrat"/>
                <a:sym typeface="Montserrat"/>
              </a:rPr>
              <a:t>V</a:t>
            </a:r>
            <a:r>
              <a:rPr kumimoji="0" lang="en-GB" sz="1800" b="0" i="1" u="none" strike="noStrike" kern="0" cap="none" spc="0" normalizeH="0" baseline="0" noProof="0">
                <a:ln>
                  <a:noFill/>
                </a:ln>
                <a:solidFill>
                  <a:srgbClr val="232323"/>
                </a:solidFill>
                <a:effectLst/>
                <a:uLnTx/>
                <a:uFillTx/>
                <a:latin typeface="Montserrat"/>
                <a:ea typeface="Montserrat"/>
                <a:cs typeface="Montserrat"/>
                <a:sym typeface="Montserrat"/>
              </a:rPr>
              <a:t>alidation </a:t>
            </a:r>
            <a:r>
              <a:rPr kumimoji="0" lang="en-GB" sz="1800" b="1" i="1" u="none" strike="noStrike" kern="0" cap="none" spc="0" normalizeH="0" baseline="0" noProof="0">
                <a:ln>
                  <a:noFill/>
                </a:ln>
                <a:solidFill>
                  <a:srgbClr val="232323"/>
                </a:solidFill>
                <a:effectLst/>
                <a:uLnTx/>
                <a:uFillTx/>
                <a:latin typeface="Montserrat"/>
                <a:ea typeface="Montserrat"/>
                <a:cs typeface="Montserrat"/>
                <a:sym typeface="Montserrat"/>
              </a:rPr>
              <a:t>P</a:t>
            </a:r>
            <a:r>
              <a:rPr kumimoji="0" lang="en-GB" sz="1800" b="0" i="1" u="none" strike="noStrike" kern="0" cap="none" spc="0" normalizeH="0" baseline="0" noProof="0">
                <a:ln>
                  <a:noFill/>
                </a:ln>
                <a:solidFill>
                  <a:srgbClr val="232323"/>
                </a:solidFill>
                <a:effectLst/>
                <a:uLnTx/>
                <a:uFillTx/>
                <a:latin typeface="Montserrat"/>
                <a:ea typeface="Montserrat"/>
                <a:cs typeface="Montserrat"/>
                <a:sym typeface="Montserrat"/>
              </a:rPr>
              <a:t>latform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232323"/>
              </a:solidFill>
              <a:effectLst/>
              <a:uLnTx/>
              <a:uFillTx/>
              <a:latin typeface="Arial"/>
              <a:cs typeface="Arial"/>
              <a:sym typeface="Arial"/>
            </a:endParaRPr>
          </a:p>
        </p:txBody>
      </p:sp>
    </p:spTree>
    <p:extLst>
      <p:ext uri="{BB962C8B-B14F-4D97-AF65-F5344CB8AC3E}">
        <p14:creationId xmlns:p14="http://schemas.microsoft.com/office/powerpoint/2010/main" val="1124318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25" name="Google Shape;126;p12">
            <a:extLst>
              <a:ext uri="{FF2B5EF4-FFF2-40B4-BE49-F238E27FC236}">
                <a16:creationId xmlns:a16="http://schemas.microsoft.com/office/drawing/2014/main" id="{FAF90EED-5C2D-2FDD-5FEA-7338CDF48A31}"/>
              </a:ext>
            </a:extLst>
          </p:cNvPr>
          <p:cNvSpPr txBox="1"/>
          <p:nvPr/>
        </p:nvSpPr>
        <p:spPr>
          <a:xfrm>
            <a:off x="549223" y="131819"/>
            <a:ext cx="9397667"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FFFFFF"/>
                </a:solidFill>
                <a:effectLst/>
                <a:uLnTx/>
                <a:uFillTx/>
                <a:latin typeface="Arial"/>
                <a:cs typeface="Arial"/>
                <a:sym typeface="Arial"/>
              </a:rPr>
              <a:t>Comparison Image Database (CID)</a:t>
            </a:r>
            <a:endParaRPr kumimoji="0" lang="en-US" sz="4400" b="1" i="0" u="none" strike="noStrike" kern="0" cap="none" spc="0" normalizeH="0" baseline="0" noProof="0" dirty="0">
              <a:ln>
                <a:noFill/>
              </a:ln>
              <a:solidFill>
                <a:srgbClr val="FFFFFF"/>
              </a:solidFill>
              <a:effectLst/>
              <a:uLnTx/>
              <a:uFillTx/>
              <a:latin typeface="Montserrat"/>
              <a:ea typeface="Montserrat"/>
              <a:cs typeface="Montserrat"/>
              <a:sym typeface="Montserrat"/>
            </a:endParaRPr>
          </a:p>
        </p:txBody>
      </p:sp>
      <p:sp>
        <p:nvSpPr>
          <p:cNvPr id="2" name="Google Shape;125;p12">
            <a:extLst>
              <a:ext uri="{FF2B5EF4-FFF2-40B4-BE49-F238E27FC236}">
                <a16:creationId xmlns:a16="http://schemas.microsoft.com/office/drawing/2014/main" id="{0A5821BC-DE80-F0F8-439E-6CFC3ECA8BC8}"/>
              </a:ext>
            </a:extLst>
          </p:cNvPr>
          <p:cNvSpPr txBox="1"/>
          <p:nvPr/>
        </p:nvSpPr>
        <p:spPr>
          <a:xfrm>
            <a:off x="360657" y="901220"/>
            <a:ext cx="11640320" cy="4247276"/>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1800"/>
              </a:spcBef>
              <a:spcAft>
                <a:spcPts val="0"/>
              </a:spcAft>
              <a:buClr>
                <a:srgbClr val="000000"/>
              </a:buClr>
              <a:buSzPts val="2200"/>
              <a:buFont typeface="Wingdings" panose="05000000000000000000" pitchFamily="2" charset="2"/>
              <a:buChar char="v"/>
              <a:tabLst/>
              <a:defRPr/>
            </a:pPr>
            <a:r>
              <a:rPr kumimoji="0" lang="en-GB" sz="2000" b="1" i="0" u="none" strike="noStrike" kern="0" cap="none" spc="0" normalizeH="0" baseline="0" noProof="0" dirty="0">
                <a:ln>
                  <a:noFill/>
                </a:ln>
                <a:solidFill>
                  <a:srgbClr val="000000"/>
                </a:solidFill>
                <a:effectLst/>
                <a:uLnTx/>
                <a:uFillTx/>
                <a:latin typeface="Montserrat"/>
                <a:ea typeface="Montserrat"/>
                <a:cs typeface="Montserrat"/>
                <a:sym typeface="Montserrat"/>
              </a:rPr>
              <a:t>The UK’s Earth Observation Data Hub (EODH) infrastructure hosts the archive of satellite imagery over CEOS references:</a:t>
            </a:r>
            <a:endParaRPr kumimoji="0" lang="en-GB" sz="2000" b="1" i="0" u="none" strike="noStrike" kern="0" cap="none" spc="0" normalizeH="0" baseline="0" noProof="0" dirty="0">
              <a:ln>
                <a:noFill/>
              </a:ln>
              <a:solidFill>
                <a:srgbClr val="000000"/>
              </a:solidFill>
              <a:effectLst/>
              <a:uLnTx/>
              <a:uFillTx/>
              <a:latin typeface="Montserrat"/>
              <a:ea typeface="Montserrat"/>
              <a:cs typeface="Montserrat"/>
              <a:sym typeface="Arial"/>
            </a:endParaRPr>
          </a:p>
          <a:p>
            <a:pPr marL="831850" marR="0" lvl="1" indent="-285750" algn="l" defTabSz="914400" rtl="0" eaLnBrk="1" fontAlgn="auto" latinLnBrk="0" hangingPunct="1">
              <a:lnSpc>
                <a:spcPct val="100000"/>
              </a:lnSpc>
              <a:spcBef>
                <a:spcPts val="1800"/>
              </a:spcBef>
              <a:spcAft>
                <a:spcPts val="0"/>
              </a:spcAft>
              <a:buClr>
                <a:srgbClr val="000000"/>
              </a:buClr>
              <a:buSzPts val="2200"/>
              <a:buFont typeface="Wingdings" panose="05000000000000000000" pitchFamily="2" charset="2"/>
              <a:buChar char="v"/>
              <a:tabLst/>
              <a:defRPr/>
            </a:pPr>
            <a:r>
              <a:rPr kumimoji="0" lang="en-GB" sz="2000" b="1" i="0" u="none" strike="noStrike" kern="0" cap="none" spc="0" normalizeH="0" baseline="0" noProof="0" dirty="0">
                <a:ln>
                  <a:noFill/>
                </a:ln>
                <a:solidFill>
                  <a:srgbClr val="000000"/>
                </a:solidFill>
                <a:effectLst/>
                <a:uLnTx/>
                <a:uFillTx/>
                <a:latin typeface="Montserrat"/>
                <a:ea typeface="Montserrat"/>
                <a:cs typeface="Montserrat"/>
                <a:sym typeface="Montserrat"/>
              </a:rPr>
              <a:t>Intended to be open access</a:t>
            </a:r>
            <a:endParaRPr kumimoji="0" lang="en-GB" sz="2000" b="1" i="0" u="none" strike="noStrike" kern="0" cap="none" spc="0" normalizeH="0" baseline="0" noProof="0" dirty="0">
              <a:ln>
                <a:noFill/>
              </a:ln>
              <a:solidFill>
                <a:srgbClr val="000000"/>
              </a:solidFill>
              <a:effectLst/>
              <a:uLnTx/>
              <a:uFillTx/>
              <a:latin typeface="Montserrat"/>
              <a:ea typeface="Montserrat"/>
              <a:cs typeface="Montserrat"/>
              <a:sym typeface="Arial"/>
            </a:endParaRPr>
          </a:p>
          <a:p>
            <a:pPr marL="0" marR="0" lvl="0" indent="0" algn="l" defTabSz="914400" rtl="0" eaLnBrk="1" fontAlgn="auto" latinLnBrk="0" hangingPunct="1">
              <a:lnSpc>
                <a:spcPct val="100000"/>
              </a:lnSpc>
              <a:spcBef>
                <a:spcPts val="1800"/>
              </a:spcBef>
              <a:spcAft>
                <a:spcPts val="0"/>
              </a:spcAft>
              <a:buClr>
                <a:srgbClr val="000000"/>
              </a:buClr>
              <a:buSzPts val="2200"/>
              <a:buFont typeface="Arial"/>
              <a:buNone/>
              <a:tabLst/>
              <a:defRPr/>
            </a:pPr>
            <a:endParaRPr kumimoji="0" lang="en-GB" sz="2000" b="1" i="0" u="none" strike="noStrike" kern="0" cap="none" spc="0" normalizeH="0" baseline="0" noProof="0" dirty="0">
              <a:ln>
                <a:noFill/>
              </a:ln>
              <a:solidFill>
                <a:srgbClr val="000000"/>
              </a:solidFill>
              <a:effectLst/>
              <a:uLnTx/>
              <a:uFillTx/>
              <a:latin typeface="Montserrat"/>
              <a:ea typeface="Montserrat"/>
              <a:cs typeface="Montserrat"/>
              <a:sym typeface="Arial"/>
            </a:endParaRPr>
          </a:p>
          <a:p>
            <a:pPr marL="285750" marR="0" lvl="0" indent="-285750" algn="l" defTabSz="914400" rtl="0" eaLnBrk="1" fontAlgn="auto" latinLnBrk="0" hangingPunct="1">
              <a:lnSpc>
                <a:spcPct val="100000"/>
              </a:lnSpc>
              <a:spcBef>
                <a:spcPts val="1800"/>
              </a:spcBef>
              <a:spcAft>
                <a:spcPts val="0"/>
              </a:spcAft>
              <a:buClr>
                <a:srgbClr val="000000"/>
              </a:buClr>
              <a:buSzPts val="2200"/>
              <a:buFont typeface="Wingdings" panose="05000000000000000000" pitchFamily="2" charset="2"/>
              <a:buChar char="v"/>
              <a:tabLst/>
              <a:defRPr/>
            </a:pPr>
            <a:r>
              <a:rPr kumimoji="0" lang="en-GB" sz="2000" b="1" i="0" u="none" strike="noStrike" kern="0" cap="none" spc="0" normalizeH="0" baseline="0" noProof="0" dirty="0">
                <a:ln>
                  <a:noFill/>
                </a:ln>
                <a:solidFill>
                  <a:srgbClr val="000000"/>
                </a:solidFill>
                <a:effectLst/>
                <a:uLnTx/>
                <a:uFillTx/>
                <a:latin typeface="Montserrat"/>
                <a:ea typeface="Montserrat"/>
                <a:cs typeface="Montserrat"/>
                <a:sym typeface="Montserrat"/>
              </a:rPr>
              <a:t>Initial mechanism of data transfer via direct contact with NPL and completing a form with the required information:  </a:t>
            </a:r>
            <a:r>
              <a:rPr kumimoji="0" lang="en-GB" sz="2000" b="1" i="0" u="none" strike="noStrike" kern="0" cap="none" spc="0" normalizeH="0" baseline="0" noProof="0" dirty="0">
                <a:ln>
                  <a:noFill/>
                </a:ln>
                <a:solidFill>
                  <a:srgbClr val="0070C0"/>
                </a:solidFill>
                <a:effectLst/>
                <a:uLnTx/>
                <a:uFillTx/>
                <a:latin typeface="Montserrat"/>
                <a:ea typeface="Montserrat"/>
                <a:cs typeface="Montserrat"/>
                <a:sym typeface="Montserrat"/>
              </a:rPr>
              <a:t>Samantha.Malone@npl.co.uk</a:t>
            </a:r>
            <a:endParaRPr kumimoji="0" lang="en-GB" sz="2000" b="1" i="0" u="none" strike="noStrike" kern="0" cap="none" spc="0" normalizeH="0" baseline="0" noProof="0" dirty="0">
              <a:ln>
                <a:noFill/>
              </a:ln>
              <a:solidFill>
                <a:srgbClr val="0070C0"/>
              </a:solidFill>
              <a:effectLst/>
              <a:uLnTx/>
              <a:uFillTx/>
              <a:latin typeface="Montserrat"/>
              <a:ea typeface="Montserrat"/>
              <a:cs typeface="Montserrat"/>
              <a:sym typeface="Arial"/>
            </a:endParaRPr>
          </a:p>
          <a:p>
            <a:pPr marL="831850" marR="0" lvl="1" indent="-285750" algn="l" defTabSz="914400" rtl="0" eaLnBrk="1" fontAlgn="auto" latinLnBrk="0" hangingPunct="1">
              <a:lnSpc>
                <a:spcPct val="100000"/>
              </a:lnSpc>
              <a:spcBef>
                <a:spcPts val="1800"/>
              </a:spcBef>
              <a:spcAft>
                <a:spcPts val="0"/>
              </a:spcAft>
              <a:buClr>
                <a:srgbClr val="000000"/>
              </a:buClr>
              <a:buSzPts val="2200"/>
              <a:buFont typeface="Wingdings" panose="05000000000000000000" pitchFamily="2" charset="2"/>
              <a:buChar char="v"/>
              <a:tabLst/>
              <a:defRPr/>
            </a:pPr>
            <a:r>
              <a:rPr kumimoji="0" lang="en-GB" sz="2000" b="1" i="0" u="none" strike="noStrike" kern="0" cap="none" spc="0" normalizeH="0" baseline="0" noProof="0" dirty="0">
                <a:ln>
                  <a:noFill/>
                </a:ln>
                <a:solidFill>
                  <a:srgbClr val="000000"/>
                </a:solidFill>
                <a:effectLst/>
                <a:uLnTx/>
                <a:uFillTx/>
                <a:latin typeface="Montserrat"/>
                <a:ea typeface="Montserrat"/>
                <a:cs typeface="Montserrat"/>
                <a:sym typeface="Montserrat"/>
              </a:rPr>
              <a:t>Mission/sensor details (product description/reader) and performance specification</a:t>
            </a:r>
            <a:endParaRPr kumimoji="0" lang="en-GB" sz="2000" b="1" i="0" u="none" strike="noStrike" kern="0" cap="none" spc="0" normalizeH="0" baseline="0" noProof="0" dirty="0">
              <a:ln>
                <a:noFill/>
              </a:ln>
              <a:solidFill>
                <a:srgbClr val="000000"/>
              </a:solidFill>
              <a:effectLst/>
              <a:uLnTx/>
              <a:uFillTx/>
              <a:latin typeface="Montserrat"/>
              <a:ea typeface="Montserrat"/>
              <a:cs typeface="Montserrat"/>
              <a:sym typeface="Arial"/>
            </a:endParaRPr>
          </a:p>
          <a:p>
            <a:pPr marL="831850" marR="0" lvl="1" indent="-285750" algn="l" defTabSz="914400" rtl="0" eaLnBrk="1" fontAlgn="auto" latinLnBrk="0" hangingPunct="1">
              <a:lnSpc>
                <a:spcPct val="100000"/>
              </a:lnSpc>
              <a:spcBef>
                <a:spcPts val="1800"/>
              </a:spcBef>
              <a:spcAft>
                <a:spcPts val="0"/>
              </a:spcAft>
              <a:buClr>
                <a:srgbClr val="000000"/>
              </a:buClr>
              <a:buSzPts val="2200"/>
              <a:buFont typeface="Wingdings" panose="05000000000000000000" pitchFamily="2" charset="2"/>
              <a:buChar char="v"/>
              <a:tabLst/>
              <a:defRPr/>
            </a:pPr>
            <a:r>
              <a:rPr kumimoji="0" lang="en-GB" sz="2000" b="1" i="0" u="none" strike="noStrike" kern="0" cap="none" spc="0" normalizeH="0" baseline="0" noProof="0" dirty="0">
                <a:ln>
                  <a:noFill/>
                </a:ln>
                <a:solidFill>
                  <a:srgbClr val="000000"/>
                </a:solidFill>
                <a:effectLst/>
                <a:uLnTx/>
                <a:uFillTx/>
                <a:latin typeface="Montserrat"/>
                <a:ea typeface="Montserrat"/>
                <a:cs typeface="Montserrat"/>
                <a:sym typeface="Montserrat"/>
              </a:rPr>
              <a:t>SRFs for sensors will be needed (not necessarily publicly accessible)</a:t>
            </a:r>
            <a:endParaRPr kumimoji="0" lang="en-GB" sz="2000" b="1" i="0" u="none" strike="noStrike" kern="0" cap="none" spc="0" normalizeH="0" baseline="0" noProof="0" dirty="0">
              <a:ln>
                <a:noFill/>
              </a:ln>
              <a:solidFill>
                <a:srgbClr val="000000"/>
              </a:solidFill>
              <a:effectLst/>
              <a:uLnTx/>
              <a:uFillTx/>
              <a:latin typeface="Montserrat"/>
              <a:ea typeface="Montserrat"/>
              <a:cs typeface="Montserrat"/>
              <a:sym typeface="Arial"/>
            </a:endParaRPr>
          </a:p>
        </p:txBody>
      </p:sp>
      <p:pic>
        <p:nvPicPr>
          <p:cNvPr id="28" name="Graphic 27" descr="Filing Box Archive with solid fill">
            <a:extLst>
              <a:ext uri="{FF2B5EF4-FFF2-40B4-BE49-F238E27FC236}">
                <a16:creationId xmlns:a16="http://schemas.microsoft.com/office/drawing/2014/main" id="{415EF84F-C39B-B522-2F50-7118368274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28" y="131819"/>
            <a:ext cx="712258" cy="712258"/>
          </a:xfrm>
          <a:prstGeom prst="rect">
            <a:avLst/>
          </a:prstGeom>
        </p:spPr>
      </p:pic>
      <p:pic>
        <p:nvPicPr>
          <p:cNvPr id="31" name="Picture 30" descr="A black background with text and a planet and a satellite&#10;&#10;AI-generated content may be incorrect.">
            <a:extLst>
              <a:ext uri="{FF2B5EF4-FFF2-40B4-BE49-F238E27FC236}">
                <a16:creationId xmlns:a16="http://schemas.microsoft.com/office/drawing/2014/main" id="{3923A271-6DFE-7B00-0CAF-D14A45B974FF}"/>
              </a:ext>
            </a:extLst>
          </p:cNvPr>
          <p:cNvPicPr>
            <a:picLocks noChangeAspect="1"/>
          </p:cNvPicPr>
          <p:nvPr/>
        </p:nvPicPr>
        <p:blipFill>
          <a:blip r:embed="rId5"/>
          <a:stretch>
            <a:fillRect/>
          </a:stretch>
        </p:blipFill>
        <p:spPr>
          <a:xfrm>
            <a:off x="9266174" y="5297018"/>
            <a:ext cx="2740182" cy="1144942"/>
          </a:xfrm>
          <a:prstGeom prst="rect">
            <a:avLst/>
          </a:prstGeom>
        </p:spPr>
      </p:pic>
    </p:spTree>
    <p:extLst>
      <p:ext uri="{BB962C8B-B14F-4D97-AF65-F5344CB8AC3E}">
        <p14:creationId xmlns:p14="http://schemas.microsoft.com/office/powerpoint/2010/main" val="16667021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25" name="Google Shape;126;p12">
            <a:extLst>
              <a:ext uri="{FF2B5EF4-FFF2-40B4-BE49-F238E27FC236}">
                <a16:creationId xmlns:a16="http://schemas.microsoft.com/office/drawing/2014/main" id="{FAF90EED-5C2D-2FDD-5FEA-7338CDF48A31}"/>
              </a:ext>
            </a:extLst>
          </p:cNvPr>
          <p:cNvSpPr txBox="1"/>
          <p:nvPr/>
        </p:nvSpPr>
        <p:spPr>
          <a:xfrm>
            <a:off x="1004934" y="103248"/>
            <a:ext cx="8941954"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err="1">
                <a:ln>
                  <a:noFill/>
                </a:ln>
                <a:solidFill>
                  <a:srgbClr val="FFFFFF"/>
                </a:solidFill>
                <a:effectLst/>
                <a:uLnTx/>
                <a:uFillTx/>
                <a:latin typeface="Arial"/>
                <a:cs typeface="Arial"/>
                <a:sym typeface="Arial"/>
              </a:rPr>
              <a:t>RadVAL</a:t>
            </a:r>
            <a:r>
              <a:rPr kumimoji="0" lang="en-US" sz="4400" b="1" i="0" u="none" strike="noStrike" kern="0" cap="none" spc="0" normalizeH="0" baseline="0" noProof="0" dirty="0">
                <a:ln>
                  <a:noFill/>
                </a:ln>
                <a:solidFill>
                  <a:srgbClr val="FFFFFF"/>
                </a:solidFill>
                <a:effectLst/>
                <a:uLnTx/>
                <a:uFillTx/>
                <a:latin typeface="Arial"/>
                <a:cs typeface="Arial"/>
                <a:sym typeface="Arial"/>
              </a:rPr>
              <a:t> Comparison Dashboard</a:t>
            </a:r>
            <a:endParaRPr kumimoji="0" lang="en-US" sz="4400" b="1" i="0" u="none" strike="noStrike" kern="0" cap="none" spc="0" normalizeH="0" baseline="0" noProof="0" dirty="0">
              <a:ln>
                <a:noFill/>
              </a:ln>
              <a:solidFill>
                <a:srgbClr val="FFFFFF"/>
              </a:solidFill>
              <a:effectLst/>
              <a:uLnTx/>
              <a:uFillTx/>
              <a:latin typeface="Montserrat"/>
              <a:ea typeface="Montserrat"/>
              <a:cs typeface="Montserrat"/>
              <a:sym typeface="Montserrat"/>
            </a:endParaRPr>
          </a:p>
        </p:txBody>
      </p:sp>
      <p:sp>
        <p:nvSpPr>
          <p:cNvPr id="2" name="Google Shape;125;p12">
            <a:extLst>
              <a:ext uri="{FF2B5EF4-FFF2-40B4-BE49-F238E27FC236}">
                <a16:creationId xmlns:a16="http://schemas.microsoft.com/office/drawing/2014/main" id="{0A5821BC-DE80-F0F8-439E-6CFC3ECA8BC8}"/>
              </a:ext>
            </a:extLst>
          </p:cNvPr>
          <p:cNvSpPr txBox="1"/>
          <p:nvPr/>
        </p:nvSpPr>
        <p:spPr>
          <a:xfrm>
            <a:off x="205246" y="872649"/>
            <a:ext cx="11107118" cy="6140102"/>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1800"/>
              </a:spcBef>
              <a:spcAft>
                <a:spcPts val="0"/>
              </a:spcAft>
              <a:buClr>
                <a:srgbClr val="000000"/>
              </a:buClr>
              <a:buSzPts val="2200"/>
              <a:buFont typeface="Wingdings" panose="05000000000000000000" pitchFamily="2" charset="2"/>
              <a:buChar char="v"/>
              <a:tabLst/>
              <a:defRPr/>
            </a:pPr>
            <a:r>
              <a:rPr kumimoji="0" lang="en-GB" sz="2000" b="1" i="1" u="none" strike="noStrike" kern="0" cap="none" spc="0" normalizeH="0" baseline="0" noProof="0" dirty="0">
                <a:ln>
                  <a:noFill/>
                </a:ln>
                <a:solidFill>
                  <a:srgbClr val="0070C0"/>
                </a:solidFill>
                <a:effectLst/>
                <a:uLnTx/>
                <a:uFillTx/>
                <a:latin typeface="Montserrat"/>
                <a:ea typeface="Montserrat"/>
                <a:cs typeface="Montserrat"/>
                <a:sym typeface="Montserrat"/>
              </a:rPr>
              <a:t>Rad</a:t>
            </a:r>
            <a:r>
              <a:rPr kumimoji="0" lang="en-GB" sz="2000" b="0" i="1" u="none" strike="noStrike" kern="0" cap="none" spc="0" normalizeH="0" baseline="0" noProof="0" dirty="0">
                <a:ln>
                  <a:noFill/>
                </a:ln>
                <a:solidFill>
                  <a:srgbClr val="0070C0"/>
                </a:solidFill>
                <a:effectLst/>
                <a:uLnTx/>
                <a:uFillTx/>
                <a:latin typeface="Montserrat"/>
                <a:ea typeface="Montserrat"/>
                <a:cs typeface="Montserrat"/>
                <a:sym typeface="Montserrat"/>
              </a:rPr>
              <a:t>iometric </a:t>
            </a:r>
            <a:r>
              <a:rPr kumimoji="0" lang="en-GB" sz="2000" b="1" i="1" u="none" strike="noStrike" kern="0" cap="none" spc="0" normalizeH="0" baseline="0" noProof="0" dirty="0">
                <a:ln>
                  <a:noFill/>
                </a:ln>
                <a:solidFill>
                  <a:srgbClr val="0070C0"/>
                </a:solidFill>
                <a:effectLst/>
                <a:uLnTx/>
                <a:uFillTx/>
                <a:latin typeface="Montserrat"/>
                <a:ea typeface="Montserrat"/>
                <a:cs typeface="Montserrat"/>
                <a:sym typeface="Montserrat"/>
              </a:rPr>
              <a:t>V</a:t>
            </a:r>
            <a:r>
              <a:rPr kumimoji="0" lang="en-GB" sz="2000" b="0" i="1" u="none" strike="noStrike" kern="0" cap="none" spc="0" normalizeH="0" baseline="0" noProof="0" dirty="0">
                <a:ln>
                  <a:noFill/>
                </a:ln>
                <a:solidFill>
                  <a:srgbClr val="0070C0"/>
                </a:solidFill>
                <a:effectLst/>
                <a:uLnTx/>
                <a:uFillTx/>
                <a:latin typeface="Montserrat"/>
                <a:ea typeface="Montserrat"/>
                <a:cs typeface="Montserrat"/>
                <a:sym typeface="Montserrat"/>
              </a:rPr>
              <a:t>alidation </a:t>
            </a:r>
            <a:r>
              <a:rPr kumimoji="0" lang="en-GB" sz="2000" b="1" i="1" u="none" strike="noStrike" kern="0" cap="none" spc="0" normalizeH="0" baseline="0" noProof="0" dirty="0" err="1">
                <a:ln>
                  <a:noFill/>
                </a:ln>
                <a:solidFill>
                  <a:srgbClr val="0070C0"/>
                </a:solidFill>
                <a:effectLst/>
                <a:uLnTx/>
                <a:uFillTx/>
                <a:latin typeface="Montserrat"/>
                <a:ea typeface="Montserrat"/>
                <a:cs typeface="Montserrat"/>
                <a:sym typeface="Montserrat"/>
              </a:rPr>
              <a:t>A</a:t>
            </a:r>
            <a:r>
              <a:rPr kumimoji="0" lang="en-GB" sz="2000" b="0" i="1" u="none" strike="noStrike" kern="0" cap="none" spc="0" normalizeH="0" baseline="0" noProof="0" dirty="0" err="1">
                <a:ln>
                  <a:noFill/>
                </a:ln>
                <a:solidFill>
                  <a:srgbClr val="0070C0"/>
                </a:solidFill>
                <a:effectLst/>
                <a:uLnTx/>
                <a:uFillTx/>
                <a:latin typeface="Montserrat"/>
                <a:ea typeface="Montserrat"/>
                <a:cs typeface="Montserrat"/>
                <a:sym typeface="Montserrat"/>
              </a:rPr>
              <a:t>na</a:t>
            </a:r>
            <a:r>
              <a:rPr kumimoji="0" lang="en-GB" sz="2000" b="1" i="1" u="none" strike="noStrike" kern="0" cap="none" spc="0" normalizeH="0" baseline="0" noProof="0" dirty="0" err="1">
                <a:ln>
                  <a:noFill/>
                </a:ln>
                <a:solidFill>
                  <a:srgbClr val="0070C0"/>
                </a:solidFill>
                <a:effectLst/>
                <a:uLnTx/>
                <a:uFillTx/>
                <a:latin typeface="Montserrat"/>
                <a:ea typeface="Montserrat"/>
                <a:cs typeface="Montserrat"/>
                <a:sym typeface="Montserrat"/>
              </a:rPr>
              <a:t>L</a:t>
            </a:r>
            <a:r>
              <a:rPr kumimoji="0" lang="en-GB" sz="2000" b="0" i="1" u="none" strike="noStrike" kern="0" cap="none" spc="0" normalizeH="0" baseline="0" noProof="0" dirty="0" err="1">
                <a:ln>
                  <a:noFill/>
                </a:ln>
                <a:solidFill>
                  <a:srgbClr val="0070C0"/>
                </a:solidFill>
                <a:effectLst/>
                <a:uLnTx/>
                <a:uFillTx/>
                <a:latin typeface="Montserrat"/>
                <a:ea typeface="Montserrat"/>
                <a:cs typeface="Montserrat"/>
                <a:sym typeface="Montserrat"/>
              </a:rPr>
              <a:t>ytics</a:t>
            </a:r>
            <a:r>
              <a:rPr kumimoji="0" lang="en-GB" sz="2000" b="0" i="1" u="none" strike="noStrike" kern="0" cap="none" spc="0" normalizeH="0" baseline="0" noProof="0" dirty="0">
                <a:ln>
                  <a:noFill/>
                </a:ln>
                <a:solidFill>
                  <a:srgbClr val="0070C0"/>
                </a:solidFill>
                <a:effectLst/>
                <a:uLnTx/>
                <a:uFillTx/>
                <a:latin typeface="Montserrat"/>
                <a:ea typeface="Montserrat"/>
                <a:cs typeface="Montserrat"/>
                <a:sym typeface="Montserrat"/>
              </a:rPr>
              <a:t> Tool</a:t>
            </a:r>
          </a:p>
          <a:p>
            <a:pPr marL="285750" marR="0" lvl="0" indent="-285750" algn="l" defTabSz="914400" rtl="0" eaLnBrk="1" fontAlgn="auto" latinLnBrk="0" hangingPunct="1">
              <a:lnSpc>
                <a:spcPct val="100000"/>
              </a:lnSpc>
              <a:spcBef>
                <a:spcPts val="1800"/>
              </a:spcBef>
              <a:spcAft>
                <a:spcPts val="0"/>
              </a:spcAft>
              <a:buClr>
                <a:srgbClr val="000000"/>
              </a:buClr>
              <a:buSzPts val="2200"/>
              <a:buFont typeface="Wingdings" panose="05000000000000000000" pitchFamily="2" charset="2"/>
              <a:buChar char="v"/>
              <a:tabLst/>
              <a:defRPr/>
            </a:pPr>
            <a:r>
              <a:rPr kumimoji="0" lang="en-GB" sz="2000" b="1" i="0" u="none" strike="noStrike" kern="0" cap="none" spc="0" normalizeH="0" baseline="0" noProof="0" dirty="0">
                <a:ln>
                  <a:noFill/>
                </a:ln>
                <a:solidFill>
                  <a:srgbClr val="000000"/>
                </a:solidFill>
                <a:effectLst/>
                <a:uLnTx/>
                <a:uFillTx/>
                <a:latin typeface="Montserrat"/>
                <a:ea typeface="Montserrat"/>
                <a:cs typeface="Montserrat"/>
                <a:sym typeface="Montserrat"/>
              </a:rPr>
              <a:t>Built from NPL’s Cal/Val toolkit (to be open source)</a:t>
            </a:r>
            <a:endParaRPr kumimoji="0" lang="en-GB" sz="2000" b="1" i="0" u="none" strike="noStrike" kern="0" cap="none" spc="0" normalizeH="0" baseline="0" noProof="0" dirty="0">
              <a:ln>
                <a:noFill/>
              </a:ln>
              <a:solidFill>
                <a:srgbClr val="000000"/>
              </a:solidFill>
              <a:effectLst/>
              <a:uLnTx/>
              <a:uFillTx/>
              <a:latin typeface="Montserrat"/>
              <a:ea typeface="Montserrat"/>
              <a:cs typeface="Montserrat"/>
              <a:sym typeface="Arial"/>
            </a:endParaRPr>
          </a:p>
          <a:p>
            <a:pPr marL="285750" marR="0" lvl="0" indent="-285750" algn="l" defTabSz="914400" rtl="0" eaLnBrk="1" fontAlgn="auto" latinLnBrk="0" hangingPunct="1">
              <a:lnSpc>
                <a:spcPct val="100000"/>
              </a:lnSpc>
              <a:spcBef>
                <a:spcPts val="1800"/>
              </a:spcBef>
              <a:spcAft>
                <a:spcPts val="0"/>
              </a:spcAft>
              <a:buClr>
                <a:srgbClr val="000000"/>
              </a:buClr>
              <a:buSzPts val="2200"/>
              <a:buFont typeface="Wingdings" panose="05000000000000000000" pitchFamily="2" charset="2"/>
              <a:buChar char="v"/>
              <a:tabLst/>
              <a:defRPr/>
            </a:pPr>
            <a:r>
              <a:rPr kumimoji="0" lang="en-GB" sz="2000" b="1" i="0" u="none" strike="noStrike" kern="0" cap="none" spc="0" normalizeH="0" baseline="0" noProof="0" dirty="0">
                <a:ln>
                  <a:noFill/>
                </a:ln>
                <a:solidFill>
                  <a:srgbClr val="000000"/>
                </a:solidFill>
                <a:effectLst/>
                <a:uLnTx/>
                <a:uFillTx/>
                <a:latin typeface="Montserrat"/>
                <a:ea typeface="Montserrat"/>
                <a:cs typeface="Montserrat"/>
                <a:sym typeface="Montserrat"/>
              </a:rPr>
              <a:t>Beta version, live in staging environment, including:</a:t>
            </a:r>
            <a:endParaRPr kumimoji="0" lang="en-GB" sz="2000" b="1" i="0" u="none" strike="noStrike" kern="0" cap="none" spc="0" normalizeH="0" baseline="0" noProof="0" dirty="0">
              <a:ln>
                <a:noFill/>
              </a:ln>
              <a:solidFill>
                <a:srgbClr val="000000"/>
              </a:solidFill>
              <a:effectLst/>
              <a:uLnTx/>
              <a:uFillTx/>
              <a:latin typeface="Montserrat"/>
              <a:ea typeface="Montserrat"/>
              <a:cs typeface="Montserrat"/>
              <a:sym typeface="Arial"/>
            </a:endParaRPr>
          </a:p>
          <a:p>
            <a:pPr marL="831850" marR="0" lvl="1" indent="-285750" algn="l" defTabSz="914400" rtl="0" eaLnBrk="1" fontAlgn="auto" latinLnBrk="0" hangingPunct="1">
              <a:lnSpc>
                <a:spcPct val="100000"/>
              </a:lnSpc>
              <a:spcBef>
                <a:spcPts val="1800"/>
              </a:spcBef>
              <a:spcAft>
                <a:spcPts val="0"/>
              </a:spcAft>
              <a:buClr>
                <a:srgbClr val="000000"/>
              </a:buClr>
              <a:buSzPts val="2200"/>
              <a:buFont typeface="Wingdings" panose="05000000000000000000" pitchFamily="2" charset="2"/>
              <a:buChar char="v"/>
              <a:tabLst/>
              <a:defRPr/>
            </a:pPr>
            <a:r>
              <a:rPr kumimoji="0" lang="en-GB" sz="1800" b="1" i="0" u="none" strike="noStrike" kern="0" cap="none" spc="0" normalizeH="0" baseline="0" noProof="0" dirty="0">
                <a:ln>
                  <a:noFill/>
                </a:ln>
                <a:solidFill>
                  <a:srgbClr val="000000"/>
                </a:solidFill>
                <a:effectLst/>
                <a:uLnTx/>
                <a:uFillTx/>
                <a:latin typeface="Montserrat"/>
                <a:ea typeface="Montserrat"/>
                <a:cs typeface="Montserrat"/>
                <a:sym typeface="Montserrat"/>
              </a:rPr>
              <a:t>Sensors – Sentinel-2, Landsat, Planet </a:t>
            </a:r>
            <a:r>
              <a:rPr kumimoji="0" lang="en-GB" sz="1800" b="1" i="0" u="none" strike="noStrike" kern="0" cap="none" spc="0" normalizeH="0" baseline="0" noProof="0" dirty="0" err="1">
                <a:ln>
                  <a:noFill/>
                </a:ln>
                <a:solidFill>
                  <a:srgbClr val="000000"/>
                </a:solidFill>
                <a:effectLst/>
                <a:uLnTx/>
                <a:uFillTx/>
                <a:latin typeface="Montserrat"/>
                <a:ea typeface="Montserrat"/>
                <a:cs typeface="Montserrat"/>
                <a:sym typeface="Montserrat"/>
              </a:rPr>
              <a:t>SuperDove</a:t>
            </a:r>
            <a:r>
              <a:rPr kumimoji="0" lang="en-GB" sz="1800" b="1" i="0" u="none" strike="noStrike" kern="0" cap="none" spc="0" normalizeH="0" baseline="0" noProof="0" dirty="0">
                <a:ln>
                  <a:noFill/>
                </a:ln>
                <a:solidFill>
                  <a:srgbClr val="000000"/>
                </a:solidFill>
                <a:effectLst/>
                <a:uLnTx/>
                <a:uFillTx/>
                <a:latin typeface="Montserrat"/>
                <a:ea typeface="Montserrat"/>
                <a:cs typeface="Montserrat"/>
                <a:sym typeface="Montserrat"/>
              </a:rPr>
              <a:t>* and Airbus </a:t>
            </a:r>
            <a:r>
              <a:rPr kumimoji="0" lang="en-GB" sz="1800" b="1" i="0" u="none" strike="noStrike" kern="0" cap="none" spc="0" normalizeH="0" baseline="0" noProof="0" dirty="0" err="1">
                <a:ln>
                  <a:noFill/>
                </a:ln>
                <a:solidFill>
                  <a:srgbClr val="000000"/>
                </a:solidFill>
                <a:effectLst/>
                <a:uLnTx/>
                <a:uFillTx/>
                <a:latin typeface="Montserrat"/>
                <a:ea typeface="Montserrat"/>
                <a:cs typeface="Montserrat"/>
                <a:sym typeface="Montserrat"/>
              </a:rPr>
              <a:t>Pléiades</a:t>
            </a:r>
            <a:r>
              <a:rPr kumimoji="0" lang="en-GB" sz="1800" b="1" i="0" u="none" strike="noStrike" kern="0" cap="none" spc="0" normalizeH="0" baseline="0" noProof="0" dirty="0">
                <a:ln>
                  <a:noFill/>
                </a:ln>
                <a:solidFill>
                  <a:srgbClr val="000000"/>
                </a:solidFill>
                <a:effectLst/>
                <a:uLnTx/>
                <a:uFillTx/>
                <a:latin typeface="Montserrat"/>
                <a:ea typeface="Montserrat"/>
                <a:cs typeface="Montserrat"/>
                <a:sym typeface="Montserrat"/>
              </a:rPr>
              <a:t>* (* via EODH)</a:t>
            </a:r>
            <a:endParaRPr kumimoji="0" lang="en-GB" sz="1800" b="1" i="0" u="none" strike="noStrike" kern="0" cap="none" spc="0" normalizeH="0" baseline="0" noProof="0" dirty="0">
              <a:ln>
                <a:noFill/>
              </a:ln>
              <a:solidFill>
                <a:srgbClr val="000000"/>
              </a:solidFill>
              <a:effectLst/>
              <a:uLnTx/>
              <a:uFillTx/>
              <a:latin typeface="Montserrat"/>
              <a:ea typeface="Montserrat"/>
              <a:cs typeface="Montserrat"/>
              <a:sym typeface="Arial"/>
            </a:endParaRPr>
          </a:p>
          <a:p>
            <a:pPr marL="831850" marR="0" lvl="1" indent="-285750" algn="l" defTabSz="914400" rtl="0" eaLnBrk="1" fontAlgn="auto" latinLnBrk="0" hangingPunct="1">
              <a:lnSpc>
                <a:spcPct val="100000"/>
              </a:lnSpc>
              <a:spcBef>
                <a:spcPts val="1800"/>
              </a:spcBef>
              <a:spcAft>
                <a:spcPts val="0"/>
              </a:spcAft>
              <a:buClr>
                <a:srgbClr val="000000"/>
              </a:buClr>
              <a:buSzPts val="2200"/>
              <a:buFont typeface="Wingdings" panose="05000000000000000000" pitchFamily="2" charset="2"/>
              <a:buChar char="v"/>
              <a:tabLst/>
              <a:defRPr/>
            </a:pPr>
            <a:r>
              <a:rPr kumimoji="0" lang="en-GB" sz="1800" b="1" i="0" u="none" strike="noStrike" kern="0" cap="none" spc="0" normalizeH="0" baseline="0" noProof="0" dirty="0">
                <a:ln>
                  <a:noFill/>
                </a:ln>
                <a:solidFill>
                  <a:srgbClr val="000000"/>
                </a:solidFill>
                <a:effectLst/>
                <a:uLnTx/>
                <a:uFillTx/>
                <a:latin typeface="Montserrat"/>
                <a:ea typeface="Montserrat"/>
                <a:cs typeface="Montserrat"/>
                <a:sym typeface="Montserrat"/>
              </a:rPr>
              <a:t>CEOS References – RCN GONA, RCN RRV, with PICS coming soon &amp; 'virtual'</a:t>
            </a:r>
            <a:endParaRPr kumimoji="0" lang="en-GB" sz="1800" b="1" i="0" u="none" strike="noStrike" kern="0" cap="none" spc="0" normalizeH="0" baseline="0" noProof="0" dirty="0">
              <a:ln>
                <a:noFill/>
              </a:ln>
              <a:solidFill>
                <a:srgbClr val="000000"/>
              </a:solidFill>
              <a:effectLst/>
              <a:uLnTx/>
              <a:uFillTx/>
              <a:latin typeface="Montserrat"/>
              <a:ea typeface="Montserrat"/>
              <a:cs typeface="Montserrat"/>
              <a:sym typeface="Arial"/>
            </a:endParaRPr>
          </a:p>
          <a:p>
            <a:pPr marL="831850" marR="0" lvl="1" indent="-285750" algn="l" defTabSz="914400" rtl="0" eaLnBrk="1" fontAlgn="auto" latinLnBrk="0" hangingPunct="1">
              <a:lnSpc>
                <a:spcPct val="100000"/>
              </a:lnSpc>
              <a:spcBef>
                <a:spcPts val="1800"/>
              </a:spcBef>
              <a:spcAft>
                <a:spcPts val="0"/>
              </a:spcAft>
              <a:buClr>
                <a:srgbClr val="000000"/>
              </a:buClr>
              <a:buSzPts val="2200"/>
              <a:buFont typeface="Wingdings" panose="05000000000000000000" pitchFamily="2" charset="2"/>
              <a:buChar char="v"/>
              <a:tabLst/>
              <a:defRPr/>
            </a:pPr>
            <a:r>
              <a:rPr kumimoji="0" lang="en-GB" sz="1800" b="1" i="0" u="none" strike="noStrike" kern="0" cap="none" spc="0" normalizeH="0" baseline="0" noProof="0" dirty="0">
                <a:ln>
                  <a:noFill/>
                </a:ln>
                <a:solidFill>
                  <a:srgbClr val="000000"/>
                </a:solidFill>
                <a:effectLst/>
                <a:uLnTx/>
                <a:uFillTx/>
                <a:latin typeface="Montserrat"/>
                <a:ea typeface="Montserrat"/>
                <a:cs typeface="Montserrat"/>
                <a:sym typeface="Montserrat"/>
              </a:rPr>
              <a:t>Landing page describing the activity and how to contribute</a:t>
            </a:r>
            <a:endParaRPr kumimoji="0" lang="en-GB" sz="1800" b="1" i="0" u="none" strike="noStrike" kern="0" cap="none" spc="0" normalizeH="0" baseline="0" noProof="0" dirty="0">
              <a:ln>
                <a:noFill/>
              </a:ln>
              <a:solidFill>
                <a:srgbClr val="000000"/>
              </a:solidFill>
              <a:effectLst/>
              <a:uLnTx/>
              <a:uFillTx/>
              <a:latin typeface="Montserrat"/>
              <a:ea typeface="Montserrat"/>
              <a:cs typeface="Montserrat"/>
              <a:sym typeface="Arial"/>
            </a:endParaRPr>
          </a:p>
          <a:p>
            <a:pPr marL="831850" marR="0" lvl="1" indent="-285750" algn="l" defTabSz="914400" rtl="0" eaLnBrk="1" fontAlgn="auto" latinLnBrk="0" hangingPunct="1">
              <a:lnSpc>
                <a:spcPct val="100000"/>
              </a:lnSpc>
              <a:spcBef>
                <a:spcPts val="1800"/>
              </a:spcBef>
              <a:spcAft>
                <a:spcPts val="0"/>
              </a:spcAft>
              <a:buClr>
                <a:srgbClr val="000000"/>
              </a:buClr>
              <a:buSzPts val="2200"/>
              <a:buFont typeface="Wingdings" panose="05000000000000000000" pitchFamily="2" charset="2"/>
              <a:buChar char="v"/>
              <a:tabLst/>
              <a:defRPr/>
            </a:pPr>
            <a:r>
              <a:rPr kumimoji="0" lang="en-GB" sz="1800" b="1" i="0" u="none" strike="noStrike" kern="0" cap="none" spc="0" normalizeH="0" baseline="0" noProof="0" dirty="0">
                <a:ln>
                  <a:noFill/>
                </a:ln>
                <a:solidFill>
                  <a:srgbClr val="000000"/>
                </a:solidFill>
                <a:effectLst/>
                <a:uLnTx/>
                <a:uFillTx/>
                <a:latin typeface="Montserrat"/>
                <a:ea typeface="Montserrat"/>
                <a:cs typeface="Montserrat"/>
                <a:sym typeface="Montserrat"/>
              </a:rPr>
              <a:t>Find at</a:t>
            </a:r>
            <a:r>
              <a:rPr kumimoji="0" lang="en-GB" sz="1800" b="1" i="0" u="none" strike="noStrike" kern="0" cap="none" spc="0" normalizeH="0" baseline="0" noProof="0" dirty="0">
                <a:ln>
                  <a:noFill/>
                </a:ln>
                <a:solidFill>
                  <a:srgbClr val="000000"/>
                </a:solidFill>
                <a:effectLst/>
                <a:uLnTx/>
                <a:uFillTx/>
                <a:latin typeface="Montserrat"/>
                <a:cs typeface="Arial"/>
                <a:sym typeface="Montserrat"/>
              </a:rPr>
              <a:t>: </a:t>
            </a:r>
            <a:r>
              <a:rPr kumimoji="0" lang="en-GB" sz="1800" b="1" i="1" u="none" strike="noStrike" kern="0" cap="none" spc="0" normalizeH="0" baseline="0" noProof="0" dirty="0">
                <a:ln>
                  <a:noFill/>
                </a:ln>
                <a:solidFill>
                  <a:srgbClr val="0070C0"/>
                </a:solidFill>
                <a:effectLst/>
                <a:uLnTx/>
                <a:uFillTx/>
                <a:latin typeface="Montserrat"/>
                <a:cs typeface="Arial"/>
                <a:sym typeface="Arial"/>
              </a:rPr>
              <a:t>ceos.org/</a:t>
            </a:r>
            <a:r>
              <a:rPr kumimoji="0" lang="en-GB" sz="1800" b="1" i="1" u="none" strike="noStrike" kern="0" cap="none" spc="0" normalizeH="0" baseline="0" noProof="0" dirty="0" err="1">
                <a:ln>
                  <a:noFill/>
                </a:ln>
                <a:solidFill>
                  <a:srgbClr val="0070C0"/>
                </a:solidFill>
                <a:effectLst/>
                <a:uLnTx/>
                <a:uFillTx/>
                <a:latin typeface="Montserrat"/>
                <a:cs typeface="Arial"/>
                <a:sym typeface="Arial"/>
              </a:rPr>
              <a:t>pvp</a:t>
            </a:r>
            <a:r>
              <a:rPr kumimoji="0" lang="en-GB" sz="1800" b="1" i="0" u="none" strike="noStrike" kern="0" cap="none" spc="0" normalizeH="0" baseline="0" noProof="0" dirty="0">
                <a:ln>
                  <a:noFill/>
                </a:ln>
                <a:solidFill>
                  <a:srgbClr val="000000"/>
                </a:solidFill>
                <a:effectLst/>
                <a:uLnTx/>
                <a:uFillTx/>
                <a:latin typeface="Montserrat"/>
                <a:cs typeface="Arial"/>
                <a:sym typeface="Arial"/>
              </a:rPr>
              <a:t> </a:t>
            </a:r>
            <a:r>
              <a:rPr kumimoji="0" lang="en-GB" sz="1800" b="1" i="0" u="none" strike="noStrike" kern="0" cap="none" spc="0" normalizeH="0" baseline="0" noProof="0" dirty="0">
                <a:ln>
                  <a:noFill/>
                </a:ln>
                <a:solidFill>
                  <a:srgbClr val="000000"/>
                </a:solidFill>
                <a:effectLst/>
                <a:uLnTx/>
                <a:uFillTx/>
                <a:latin typeface="Montserrat"/>
                <a:cs typeface="Arial"/>
                <a:sym typeface="Montserrat"/>
              </a:rPr>
              <a:t> – live by </a:t>
            </a:r>
            <a:r>
              <a:rPr kumimoji="0" lang="en-GB" sz="1800" b="1" i="0" u="none" strike="noStrike" kern="0" cap="none" spc="0" normalizeH="0" baseline="0" noProof="0" dirty="0">
                <a:ln>
                  <a:noFill/>
                </a:ln>
                <a:solidFill>
                  <a:srgbClr val="0070C0"/>
                </a:solidFill>
                <a:effectLst/>
                <a:uLnTx/>
                <a:uFillTx/>
                <a:latin typeface="Montserrat"/>
                <a:cs typeface="Arial"/>
                <a:sym typeface="Montserrat"/>
              </a:rPr>
              <a:t>end of April 2025 </a:t>
            </a:r>
            <a:r>
              <a:rPr kumimoji="0" lang="en-GB" sz="1800" b="1" i="0" u="none" strike="noStrike" kern="0" cap="none" spc="0" normalizeH="0" baseline="0" noProof="0" dirty="0">
                <a:ln>
                  <a:noFill/>
                </a:ln>
                <a:solidFill>
                  <a:srgbClr val="000000"/>
                </a:solidFill>
                <a:effectLst/>
                <a:uLnTx/>
                <a:uFillTx/>
                <a:latin typeface="Montserrat"/>
                <a:cs typeface="Arial"/>
                <a:sym typeface="Arial"/>
              </a:rPr>
              <a:t>   </a:t>
            </a:r>
            <a:r>
              <a:rPr kumimoji="0" lang="en-GB" sz="1800" b="1" i="0" u="none" strike="noStrike" kern="0" cap="none" spc="0" normalizeH="0" baseline="0" noProof="0" dirty="0">
                <a:ln>
                  <a:noFill/>
                </a:ln>
                <a:solidFill>
                  <a:srgbClr val="0070C0"/>
                </a:solidFill>
                <a:effectLst/>
                <a:uLnTx/>
                <a:uFillTx/>
                <a:latin typeface="Montserrat"/>
                <a:cs typeface="Arial"/>
                <a:sym typeface="Arial"/>
              </a:rPr>
              <a:t>(URL to be agreed at SIT 40)</a:t>
            </a:r>
          </a:p>
          <a:p>
            <a:pPr marL="285750" marR="0" lvl="0" indent="-285750" algn="l" defTabSz="914400" rtl="0" eaLnBrk="1" fontAlgn="auto" latinLnBrk="0" hangingPunct="1">
              <a:lnSpc>
                <a:spcPct val="100000"/>
              </a:lnSpc>
              <a:spcBef>
                <a:spcPts val="1800"/>
              </a:spcBef>
              <a:spcAft>
                <a:spcPts val="0"/>
              </a:spcAft>
              <a:buClr>
                <a:srgbClr val="000000"/>
              </a:buClr>
              <a:buSzTx/>
              <a:buFont typeface="Wingdings,Sans-Serif"/>
              <a:buChar char="v"/>
              <a:tabLst/>
              <a:defRPr/>
            </a:pPr>
            <a:r>
              <a:rPr kumimoji="0" lang="en-GB" sz="2000" b="1" i="0" u="none" strike="noStrike" kern="0" cap="none" spc="0" normalizeH="0" baseline="0" noProof="0" dirty="0">
                <a:ln>
                  <a:noFill/>
                </a:ln>
                <a:solidFill>
                  <a:srgbClr val="000000"/>
                </a:solidFill>
                <a:effectLst/>
                <a:uLnTx/>
                <a:uFillTx/>
                <a:latin typeface="Montserrat"/>
                <a:cs typeface="Arial"/>
                <a:sym typeface="Arial"/>
              </a:rPr>
              <a:t>Allows Satellite operator to demonstrate radiometric performance and stability in a consistent manner via a range of independent references </a:t>
            </a:r>
          </a:p>
          <a:p>
            <a:pPr marL="742950" marR="0" lvl="1" indent="-285750" algn="l" defTabSz="914400" rtl="0" eaLnBrk="1" fontAlgn="auto" latinLnBrk="0" hangingPunct="1">
              <a:lnSpc>
                <a:spcPct val="100000"/>
              </a:lnSpc>
              <a:spcBef>
                <a:spcPts val="1800"/>
              </a:spcBef>
              <a:spcAft>
                <a:spcPts val="0"/>
              </a:spcAft>
              <a:buClr>
                <a:srgbClr val="000000"/>
              </a:buClr>
              <a:buSzTx/>
              <a:buFont typeface="Wingdings,Sans-Serif"/>
              <a:buChar char="v"/>
              <a:tabLst/>
              <a:defRPr/>
            </a:pPr>
            <a:r>
              <a:rPr kumimoji="0" lang="en-GB" sz="1800" b="1" i="0" u="none" strike="noStrike" kern="0" cap="none" spc="0" normalizeH="0" baseline="0" noProof="0" dirty="0">
                <a:ln>
                  <a:noFill/>
                </a:ln>
                <a:solidFill>
                  <a:srgbClr val="000000"/>
                </a:solidFill>
                <a:effectLst/>
                <a:uLnTx/>
                <a:uFillTx/>
                <a:latin typeface="Montserrat"/>
                <a:cs typeface="Arial"/>
                <a:sym typeface="Arial"/>
              </a:rPr>
              <a:t>'Virtual reference' an approximation of truth and aid to harmonisation</a:t>
            </a:r>
          </a:p>
          <a:p>
            <a:pPr marL="742950" marR="0" lvl="1" indent="-285750" algn="l" defTabSz="914400" rtl="0" eaLnBrk="1" fontAlgn="auto" latinLnBrk="0" hangingPunct="1">
              <a:lnSpc>
                <a:spcPct val="100000"/>
              </a:lnSpc>
              <a:spcBef>
                <a:spcPts val="1800"/>
              </a:spcBef>
              <a:spcAft>
                <a:spcPts val="0"/>
              </a:spcAft>
              <a:buClr>
                <a:srgbClr val="000000"/>
              </a:buClr>
              <a:buSzTx/>
              <a:buFont typeface="Wingdings,Sans-Serif"/>
              <a:buChar char="v"/>
              <a:tabLst/>
              <a:defRPr/>
            </a:pPr>
            <a:r>
              <a:rPr kumimoji="0" lang="en-GB" sz="1800" b="1" i="0" u="none" strike="noStrike" kern="0" cap="none" spc="0" normalizeH="0" baseline="0" noProof="0" dirty="0">
                <a:ln>
                  <a:noFill/>
                </a:ln>
                <a:solidFill>
                  <a:srgbClr val="000000"/>
                </a:solidFill>
                <a:effectLst/>
                <a:uLnTx/>
                <a:uFillTx/>
                <a:latin typeface="Montserrat"/>
                <a:cs typeface="Arial"/>
                <a:sym typeface="Arial"/>
              </a:rPr>
              <a:t>Can provide feedback to sensor operators</a:t>
            </a:r>
          </a:p>
          <a:p>
            <a:pPr marL="831850" marR="0" lvl="1" indent="-285750" algn="l" defTabSz="914400" rtl="0" eaLnBrk="1" fontAlgn="auto" latinLnBrk="0" hangingPunct="1">
              <a:lnSpc>
                <a:spcPct val="100000"/>
              </a:lnSpc>
              <a:spcBef>
                <a:spcPts val="1800"/>
              </a:spcBef>
              <a:spcAft>
                <a:spcPts val="0"/>
              </a:spcAft>
              <a:buClr>
                <a:srgbClr val="000000"/>
              </a:buClr>
              <a:buSzTx/>
              <a:buFont typeface="Wingdings,Sans-Serif"/>
              <a:buChar char="v"/>
              <a:tabLst/>
              <a:defRPr/>
            </a:pPr>
            <a:endParaRPr kumimoji="0" lang="en-GB" sz="2000" b="0" i="0" u="none" strike="noStrike" kern="0" cap="none" spc="0" normalizeH="0" baseline="0" noProof="0" dirty="0">
              <a:ln>
                <a:noFill/>
              </a:ln>
              <a:solidFill>
                <a:srgbClr val="000000"/>
              </a:solidFill>
              <a:effectLst/>
              <a:uLnTx/>
              <a:uFillTx/>
              <a:latin typeface="Montserrat"/>
              <a:cs typeface="Arial"/>
              <a:sym typeface="Arial"/>
            </a:endParaRPr>
          </a:p>
        </p:txBody>
      </p:sp>
      <p:pic>
        <p:nvPicPr>
          <p:cNvPr id="28" name="Graphic 27">
            <a:extLst>
              <a:ext uri="{FF2B5EF4-FFF2-40B4-BE49-F238E27FC236}">
                <a16:creationId xmlns:a16="http://schemas.microsoft.com/office/drawing/2014/main" id="{415EF84F-C39B-B522-2F50-71183682742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05246" y="131819"/>
            <a:ext cx="712258" cy="712258"/>
          </a:xfrm>
          <a:prstGeom prst="rect">
            <a:avLst/>
          </a:prstGeom>
        </p:spPr>
      </p:pic>
      <p:pic>
        <p:nvPicPr>
          <p:cNvPr id="4" name="Picture 3" descr="A black background with text and a planet and a satellite&#10;&#10;AI-generated content may be incorrect.">
            <a:extLst>
              <a:ext uri="{FF2B5EF4-FFF2-40B4-BE49-F238E27FC236}">
                <a16:creationId xmlns:a16="http://schemas.microsoft.com/office/drawing/2014/main" id="{73EDAC3D-7E97-59F1-16CC-C7E8D9F8FDC0}"/>
              </a:ext>
            </a:extLst>
          </p:cNvPr>
          <p:cNvPicPr>
            <a:picLocks noChangeAspect="1"/>
          </p:cNvPicPr>
          <p:nvPr/>
        </p:nvPicPr>
        <p:blipFill>
          <a:blip r:embed="rId5"/>
          <a:stretch>
            <a:fillRect/>
          </a:stretch>
        </p:blipFill>
        <p:spPr>
          <a:xfrm>
            <a:off x="9266174" y="5297018"/>
            <a:ext cx="2740182" cy="1144942"/>
          </a:xfrm>
          <a:prstGeom prst="rect">
            <a:avLst/>
          </a:prstGeom>
        </p:spPr>
      </p:pic>
    </p:spTree>
    <p:extLst>
      <p:ext uri="{BB962C8B-B14F-4D97-AF65-F5344CB8AC3E}">
        <p14:creationId xmlns:p14="http://schemas.microsoft.com/office/powerpoint/2010/main" val="4797185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92E18CC-63CE-864C-109D-45A2EBC8AF9F}"/>
              </a:ext>
            </a:extLst>
          </p:cNvPr>
          <p:cNvSpPr>
            <a:spLocks noGrp="1"/>
          </p:cNvSpPr>
          <p:nvPr>
            <p:ph type="title"/>
          </p:nvPr>
        </p:nvSpPr>
        <p:spPr>
          <a:xfrm>
            <a:off x="145568" y="3219"/>
            <a:ext cx="9386864" cy="779002"/>
          </a:xfrm>
        </p:spPr>
        <p:txBody>
          <a:bodyPr/>
          <a:lstStyle/>
          <a:p>
            <a:r>
              <a:rPr lang="en-GB" b="1" dirty="0" err="1"/>
              <a:t>RadVAL</a:t>
            </a:r>
            <a:r>
              <a:rPr lang="en-GB" b="1" dirty="0"/>
              <a:t> tool demo</a:t>
            </a:r>
          </a:p>
        </p:txBody>
      </p:sp>
      <p:pic>
        <p:nvPicPr>
          <p:cNvPr id="9" name="RadVAL_dashboard_demo">
            <a:hlinkClick r:id="" action="ppaction://media"/>
            <a:extLst>
              <a:ext uri="{FF2B5EF4-FFF2-40B4-BE49-F238E27FC236}">
                <a16:creationId xmlns:a16="http://schemas.microsoft.com/office/drawing/2014/main" id="{73E59C9E-1B23-7AEC-056C-561D46F8AFD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24560"/>
            <a:ext cx="12192000" cy="6858000"/>
          </a:xfrm>
          <a:prstGeom prst="rect">
            <a:avLst/>
          </a:prstGeom>
        </p:spPr>
      </p:pic>
    </p:spTree>
    <p:extLst>
      <p:ext uri="{BB962C8B-B14F-4D97-AF65-F5344CB8AC3E}">
        <p14:creationId xmlns:p14="http://schemas.microsoft.com/office/powerpoint/2010/main" val="328736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81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73496C-B4F6-DD3A-2438-0058BC42F801}"/>
              </a:ext>
            </a:extLst>
          </p:cNvPr>
          <p:cNvSpPr>
            <a:spLocks noGrp="1"/>
          </p:cNvSpPr>
          <p:nvPr>
            <p:ph type="title"/>
          </p:nvPr>
        </p:nvSpPr>
        <p:spPr/>
        <p:txBody>
          <a:bodyPr/>
          <a:lstStyle/>
          <a:p>
            <a:r>
              <a:rPr lang="en-GB" dirty="0"/>
              <a:t>Planet </a:t>
            </a:r>
            <a:r>
              <a:rPr lang="en-GB" dirty="0" err="1"/>
              <a:t>superDove</a:t>
            </a:r>
            <a:r>
              <a:rPr lang="en-GB" dirty="0"/>
              <a:t> screen shot</a:t>
            </a:r>
          </a:p>
        </p:txBody>
      </p:sp>
      <p:pic>
        <p:nvPicPr>
          <p:cNvPr id="5" name="Picture 4">
            <a:extLst>
              <a:ext uri="{FF2B5EF4-FFF2-40B4-BE49-F238E27FC236}">
                <a16:creationId xmlns:a16="http://schemas.microsoft.com/office/drawing/2014/main" id="{F9CCAE89-524A-2D3F-A769-BF197CC72425}"/>
              </a:ext>
            </a:extLst>
          </p:cNvPr>
          <p:cNvPicPr>
            <a:picLocks noChangeAspect="1"/>
          </p:cNvPicPr>
          <p:nvPr/>
        </p:nvPicPr>
        <p:blipFill>
          <a:blip r:embed="rId2"/>
          <a:stretch>
            <a:fillRect/>
          </a:stretch>
        </p:blipFill>
        <p:spPr>
          <a:xfrm>
            <a:off x="689185" y="1447800"/>
            <a:ext cx="10197890" cy="4217020"/>
          </a:xfrm>
          <a:prstGeom prst="rect">
            <a:avLst/>
          </a:prstGeom>
        </p:spPr>
      </p:pic>
    </p:spTree>
    <p:extLst>
      <p:ext uri="{BB962C8B-B14F-4D97-AF65-F5344CB8AC3E}">
        <p14:creationId xmlns:p14="http://schemas.microsoft.com/office/powerpoint/2010/main" val="35351637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F06EC1-313B-EF6B-5F5F-34CC99D09BAD}"/>
              </a:ext>
            </a:extLst>
          </p:cNvPr>
          <p:cNvSpPr>
            <a:spLocks noGrp="1"/>
          </p:cNvSpPr>
          <p:nvPr>
            <p:ph type="title"/>
          </p:nvPr>
        </p:nvSpPr>
        <p:spPr/>
        <p:txBody>
          <a:bodyPr/>
          <a:lstStyle/>
          <a:p>
            <a:r>
              <a:rPr lang="en-GB" sz="3200" b="1" dirty="0"/>
              <a:t>Screenshot summary page example</a:t>
            </a:r>
          </a:p>
        </p:txBody>
      </p:sp>
      <p:pic>
        <p:nvPicPr>
          <p:cNvPr id="5" name="Picture 4">
            <a:extLst>
              <a:ext uri="{FF2B5EF4-FFF2-40B4-BE49-F238E27FC236}">
                <a16:creationId xmlns:a16="http://schemas.microsoft.com/office/drawing/2014/main" id="{33708BD2-2717-5506-C181-AF08E4CFDE62}"/>
              </a:ext>
            </a:extLst>
          </p:cNvPr>
          <p:cNvPicPr>
            <a:picLocks noChangeAspect="1"/>
          </p:cNvPicPr>
          <p:nvPr/>
        </p:nvPicPr>
        <p:blipFill>
          <a:blip r:embed="rId2"/>
          <a:stretch>
            <a:fillRect/>
          </a:stretch>
        </p:blipFill>
        <p:spPr>
          <a:xfrm>
            <a:off x="1062037" y="1266825"/>
            <a:ext cx="10067925" cy="4324350"/>
          </a:xfrm>
          <a:prstGeom prst="rect">
            <a:avLst/>
          </a:prstGeom>
        </p:spPr>
      </p:pic>
    </p:spTree>
    <p:extLst>
      <p:ext uri="{BB962C8B-B14F-4D97-AF65-F5344CB8AC3E}">
        <p14:creationId xmlns:p14="http://schemas.microsoft.com/office/powerpoint/2010/main" val="42884952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3"/>
          <p:cNvSpPr txBox="1"/>
          <p:nvPr/>
        </p:nvSpPr>
        <p:spPr>
          <a:xfrm>
            <a:off x="357104" y="1290957"/>
            <a:ext cx="11507793" cy="4201110"/>
          </a:xfrm>
          <a:prstGeom prst="rect">
            <a:avLst/>
          </a:prstGeom>
          <a:noFill/>
          <a:ln>
            <a:noFill/>
          </a:ln>
        </p:spPr>
        <p:txBody>
          <a:bodyPr spcFirstLastPara="1" wrap="square" lIns="91425" tIns="45700" rIns="91425" bIns="45700" anchor="t" anchorCtr="0">
            <a:spAutoFit/>
          </a:bodyPr>
          <a:lstStyle/>
          <a:p>
            <a:pPr marL="213995" marR="0" lvl="0" indent="-252095" algn="l" defTabSz="914400" rtl="0" eaLnBrk="1" fontAlgn="auto" latinLnBrk="0" hangingPunct="1">
              <a:lnSpc>
                <a:spcPct val="150000"/>
              </a:lnSpc>
              <a:spcBef>
                <a:spcPts val="1800"/>
              </a:spcBef>
              <a:spcAft>
                <a:spcPts val="0"/>
              </a:spcAft>
              <a:buClr>
                <a:srgbClr val="000000"/>
              </a:buClr>
              <a:buSzPts val="2200"/>
              <a:buFont typeface="Montserrat"/>
              <a:buChar char="❖"/>
              <a:tabLst/>
              <a:defRPr/>
            </a:pPr>
            <a:r>
              <a:rPr kumimoji="0" lang="en-GB" sz="1800" b="1" i="0" u="none" strike="noStrike" kern="0" cap="none" spc="0" normalizeH="0" baseline="0" noProof="0" dirty="0">
                <a:ln>
                  <a:noFill/>
                </a:ln>
                <a:solidFill>
                  <a:srgbClr val="000000"/>
                </a:solidFill>
                <a:effectLst/>
                <a:uLnTx/>
                <a:uFillTx/>
                <a:latin typeface="Montserrat"/>
                <a:ea typeface="Montserrat"/>
                <a:cs typeface="Montserrat"/>
                <a:sym typeface="Montserrat"/>
              </a:rPr>
              <a:t>Interaction with commercial missions to encourage delivery of imagery over reference sites</a:t>
            </a:r>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a:p>
            <a:pPr marL="831850" marR="0" lvl="1" indent="-285750" algn="l" defTabSz="914400" rtl="0" eaLnBrk="1" fontAlgn="auto" latinLnBrk="0" hangingPunct="1">
              <a:lnSpc>
                <a:spcPct val="100000"/>
              </a:lnSpc>
              <a:spcBef>
                <a:spcPts val="1800"/>
              </a:spcBef>
              <a:spcAft>
                <a:spcPts val="0"/>
              </a:spcAft>
              <a:buClr>
                <a:srgbClr val="000000"/>
              </a:buClr>
              <a:buSzPts val="2200"/>
              <a:buFont typeface="Wingdings" panose="05000000000000000000" pitchFamily="2" charset="2"/>
              <a:buChar char="v"/>
              <a:tabLst/>
              <a:defRPr/>
            </a:pPr>
            <a:r>
              <a:rPr kumimoji="0" lang="en-GB" sz="1800" b="1" i="0" u="none" strike="noStrike" kern="0" cap="none" spc="0" normalizeH="0" baseline="0" noProof="0" dirty="0">
                <a:ln>
                  <a:noFill/>
                </a:ln>
                <a:solidFill>
                  <a:srgbClr val="000000"/>
                </a:solidFill>
                <a:effectLst/>
                <a:uLnTx/>
                <a:uFillTx/>
                <a:latin typeface="Montserrat"/>
                <a:ea typeface="Montserrat"/>
                <a:cs typeface="Montserrat"/>
                <a:sym typeface="Montserrat"/>
              </a:rPr>
              <a:t>Release of submission form for missions to provide their data</a:t>
            </a:r>
            <a:endParaRPr kumimoji="0" sz="1800" b="1" i="0" u="none" strike="noStrike" kern="0" cap="none" spc="0" normalizeH="0" baseline="0" noProof="0" dirty="0">
              <a:ln>
                <a:noFill/>
              </a:ln>
              <a:solidFill>
                <a:srgbClr val="000000"/>
              </a:solidFill>
              <a:effectLst/>
              <a:uLnTx/>
              <a:uFillTx/>
              <a:latin typeface="Montserrat"/>
              <a:ea typeface="Montserrat"/>
              <a:cs typeface="Montserrat"/>
              <a:sym typeface="Arial"/>
            </a:endParaRPr>
          </a:p>
          <a:p>
            <a:pPr marL="213995" marR="0" lvl="0" indent="-252095" algn="l" defTabSz="914400" rtl="0" eaLnBrk="1" fontAlgn="auto" latinLnBrk="0" hangingPunct="1">
              <a:lnSpc>
                <a:spcPct val="150000"/>
              </a:lnSpc>
              <a:spcBef>
                <a:spcPts val="1800"/>
              </a:spcBef>
              <a:spcAft>
                <a:spcPts val="0"/>
              </a:spcAft>
              <a:buClr>
                <a:srgbClr val="000000"/>
              </a:buClr>
              <a:buSzPts val="2200"/>
              <a:buFont typeface="Montserrat"/>
              <a:buChar char="❖"/>
              <a:tabLst/>
              <a:defRPr/>
            </a:pPr>
            <a:r>
              <a:rPr kumimoji="0" lang="en-GB" sz="1800" b="1" i="0" u="none" strike="noStrike" kern="0" cap="none" spc="0" normalizeH="0" baseline="0" noProof="0" dirty="0" err="1">
                <a:ln>
                  <a:noFill/>
                </a:ln>
                <a:solidFill>
                  <a:srgbClr val="000000"/>
                </a:solidFill>
                <a:effectLst/>
                <a:uLnTx/>
                <a:uFillTx/>
                <a:latin typeface="Montserrat"/>
                <a:ea typeface="Montserrat"/>
                <a:cs typeface="Montserrat"/>
                <a:sym typeface="Montserrat"/>
              </a:rPr>
              <a:t>RadVAL</a:t>
            </a:r>
            <a:r>
              <a:rPr kumimoji="0" lang="en-GB" sz="1800" b="1" i="0" u="none" strike="noStrike" kern="0" cap="none" spc="0" normalizeH="0" baseline="0" noProof="0" dirty="0">
                <a:ln>
                  <a:noFill/>
                </a:ln>
                <a:solidFill>
                  <a:srgbClr val="000000"/>
                </a:solidFill>
                <a:effectLst/>
                <a:uLnTx/>
                <a:uFillTx/>
                <a:latin typeface="Montserrat"/>
                <a:ea typeface="Montserrat"/>
                <a:cs typeface="Montserrat"/>
                <a:sym typeface="Montserrat"/>
              </a:rPr>
              <a:t> beta </a:t>
            </a:r>
            <a:r>
              <a:rPr kumimoji="0" lang="en-GB" sz="1800" b="1" i="0" u="none" strike="noStrike" kern="0" cap="none" spc="0" normalizeH="0" baseline="0" noProof="0" dirty="0">
                <a:ln>
                  <a:noFill/>
                </a:ln>
                <a:solidFill>
                  <a:srgbClr val="000000"/>
                </a:solidFill>
                <a:effectLst/>
                <a:uLnTx/>
                <a:uFillTx/>
                <a:latin typeface="Montserrat"/>
                <a:cs typeface="Arial"/>
                <a:sym typeface="Montserrat"/>
              </a:rPr>
              <a:t>launch end of April 2025</a:t>
            </a:r>
            <a:endParaRPr kumimoji="0" lang="en-GB" sz="1800" b="1" i="0" u="none" strike="noStrike" kern="0" cap="none" spc="0" normalizeH="0" baseline="0" noProof="0" dirty="0">
              <a:ln>
                <a:noFill/>
              </a:ln>
              <a:solidFill>
                <a:srgbClr val="000000"/>
              </a:solidFill>
              <a:effectLst/>
              <a:uLnTx/>
              <a:uFillTx/>
              <a:latin typeface="Montserrat"/>
              <a:cs typeface="Arial"/>
              <a:sym typeface="Arial"/>
            </a:endParaRPr>
          </a:p>
          <a:p>
            <a:pPr marL="831850" marR="0" lvl="1" indent="-285750" algn="l" defTabSz="914400" rtl="0" eaLnBrk="1" fontAlgn="auto" latinLnBrk="0" hangingPunct="1">
              <a:lnSpc>
                <a:spcPct val="100000"/>
              </a:lnSpc>
              <a:spcBef>
                <a:spcPts val="1800"/>
              </a:spcBef>
              <a:spcAft>
                <a:spcPts val="0"/>
              </a:spcAft>
              <a:buClr>
                <a:srgbClr val="000000"/>
              </a:buClr>
              <a:buSzPts val="2200"/>
              <a:buFont typeface="Wingdings" panose="05000000000000000000" pitchFamily="2" charset="2"/>
              <a:buChar char="v"/>
              <a:tabLst/>
              <a:defRPr/>
            </a:pPr>
            <a:r>
              <a:rPr kumimoji="0" lang="en-GB" sz="1800" b="1" i="0" u="none" strike="noStrike" kern="0" cap="none" spc="0" normalizeH="0" baseline="0" noProof="0" dirty="0">
                <a:ln>
                  <a:noFill/>
                </a:ln>
                <a:solidFill>
                  <a:srgbClr val="000000"/>
                </a:solidFill>
                <a:effectLst/>
                <a:uLnTx/>
                <a:uFillTx/>
                <a:latin typeface="Montserrat"/>
                <a:ea typeface="Montserrat"/>
                <a:cs typeface="Montserrat"/>
                <a:sym typeface="Montserrat"/>
              </a:rPr>
              <a:t>Launch CEOS Comparison Image Database (CID) on EODH</a:t>
            </a:r>
            <a:endParaRPr kumimoji="0" lang="en-GB" sz="1800" b="1" i="0" u="none" strike="noStrike" kern="0" cap="none" spc="0" normalizeH="0" baseline="0" noProof="0" dirty="0">
              <a:ln>
                <a:noFill/>
              </a:ln>
              <a:solidFill>
                <a:srgbClr val="000000"/>
              </a:solidFill>
              <a:effectLst/>
              <a:uLnTx/>
              <a:uFillTx/>
              <a:latin typeface="Montserrat"/>
              <a:ea typeface="Montserrat"/>
              <a:cs typeface="Montserrat"/>
              <a:sym typeface="Arial"/>
            </a:endParaRPr>
          </a:p>
          <a:p>
            <a:pPr marL="831850" marR="0" lvl="1" indent="-285750" algn="l" defTabSz="914400" rtl="0" eaLnBrk="1" fontAlgn="auto" latinLnBrk="0" hangingPunct="1">
              <a:lnSpc>
                <a:spcPct val="100000"/>
              </a:lnSpc>
              <a:spcBef>
                <a:spcPts val="1800"/>
              </a:spcBef>
              <a:spcAft>
                <a:spcPts val="0"/>
              </a:spcAft>
              <a:buClr>
                <a:srgbClr val="000000"/>
              </a:buClr>
              <a:buSzPts val="2200"/>
              <a:buFont typeface="Wingdings" panose="05000000000000000000" pitchFamily="2" charset="2"/>
              <a:buChar char="v"/>
              <a:tabLst/>
              <a:defRPr/>
            </a:pPr>
            <a:r>
              <a:rPr kumimoji="0" lang="en-GB" sz="1800" b="1" i="0" u="none" strike="noStrike" kern="0" cap="none" spc="0" normalizeH="0" baseline="0" noProof="0" dirty="0">
                <a:ln>
                  <a:noFill/>
                </a:ln>
                <a:solidFill>
                  <a:srgbClr val="000000"/>
                </a:solidFill>
                <a:effectLst/>
                <a:uLnTx/>
                <a:uFillTx/>
                <a:latin typeface="Montserrat"/>
                <a:ea typeface="Montserrat"/>
                <a:cs typeface="Montserrat"/>
                <a:sym typeface="Montserrat"/>
              </a:rPr>
              <a:t>Deployment of </a:t>
            </a:r>
            <a:r>
              <a:rPr kumimoji="0" lang="en-GB" sz="1800" b="1" i="0" u="none" strike="noStrike" kern="0" cap="none" spc="0" normalizeH="0" baseline="0" noProof="0" dirty="0">
                <a:ln>
                  <a:noFill/>
                </a:ln>
                <a:solidFill>
                  <a:srgbClr val="000000"/>
                </a:solidFill>
                <a:effectLst/>
                <a:uLnTx/>
                <a:uFillTx/>
                <a:latin typeface="Montserrat"/>
                <a:cs typeface="Arial"/>
                <a:sym typeface="Montserrat"/>
              </a:rPr>
              <a:t>beta </a:t>
            </a:r>
            <a:r>
              <a:rPr kumimoji="0" lang="en-US" sz="1800" b="1" i="0" u="none" strike="noStrike" kern="0" cap="none" spc="0" normalizeH="0" baseline="0" noProof="0" dirty="0" err="1">
                <a:ln>
                  <a:noFill/>
                </a:ln>
                <a:solidFill>
                  <a:srgbClr val="000000"/>
                </a:solidFill>
                <a:effectLst/>
                <a:uLnTx/>
                <a:uFillTx/>
                <a:latin typeface="Montserrat"/>
                <a:cs typeface="Arial"/>
                <a:sym typeface="Arial"/>
              </a:rPr>
              <a:t>RadVAL</a:t>
            </a:r>
            <a:r>
              <a:rPr kumimoji="0" lang="en-US" sz="1800" b="1" i="0" u="none" strike="noStrike" kern="0" cap="none" spc="0" normalizeH="0" baseline="0" noProof="0" dirty="0">
                <a:ln>
                  <a:noFill/>
                </a:ln>
                <a:solidFill>
                  <a:srgbClr val="000000"/>
                </a:solidFill>
                <a:effectLst/>
                <a:uLnTx/>
                <a:uFillTx/>
                <a:latin typeface="Montserrat"/>
                <a:cs typeface="Arial"/>
                <a:sym typeface="Arial"/>
              </a:rPr>
              <a:t> Comparison Dashboard</a:t>
            </a:r>
            <a:r>
              <a:rPr kumimoji="0" lang="en-GB" sz="1800" b="1" i="0" u="none" strike="noStrike" kern="0" cap="none" spc="0" normalizeH="0" baseline="0" noProof="0" dirty="0">
                <a:ln>
                  <a:noFill/>
                </a:ln>
                <a:solidFill>
                  <a:srgbClr val="000000"/>
                </a:solidFill>
                <a:effectLst/>
                <a:uLnTx/>
                <a:uFillTx/>
                <a:latin typeface="Montserrat"/>
                <a:cs typeface="Arial"/>
                <a:sym typeface="Montserrat"/>
              </a:rPr>
              <a:t> site</a:t>
            </a:r>
            <a:endParaRPr kumimoji="0" lang="en-GB" sz="1800" b="1" i="0" u="none" strike="noStrike" kern="0" cap="none" spc="0" normalizeH="0" baseline="0" noProof="0" dirty="0">
              <a:ln>
                <a:noFill/>
              </a:ln>
              <a:solidFill>
                <a:srgbClr val="000000"/>
              </a:solidFill>
              <a:effectLst/>
              <a:uLnTx/>
              <a:uFillTx/>
              <a:latin typeface="Montserrat"/>
              <a:cs typeface="Arial"/>
              <a:sym typeface="Arial"/>
            </a:endParaRPr>
          </a:p>
          <a:p>
            <a:pPr marL="213995" marR="0" lvl="0" indent="-252095" algn="l" defTabSz="914400" rtl="0" eaLnBrk="1" fontAlgn="auto" latinLnBrk="0" hangingPunct="1">
              <a:lnSpc>
                <a:spcPct val="150000"/>
              </a:lnSpc>
              <a:spcBef>
                <a:spcPts val="1800"/>
              </a:spcBef>
              <a:spcAft>
                <a:spcPts val="0"/>
              </a:spcAft>
              <a:buClr>
                <a:srgbClr val="000000"/>
              </a:buClr>
              <a:buSzPts val="2200"/>
              <a:buFont typeface="Montserrat"/>
              <a:buChar char="❖"/>
              <a:tabLst/>
              <a:defRPr/>
            </a:pPr>
            <a:r>
              <a:rPr kumimoji="0" lang="en-GB" sz="1800" b="1" i="0" u="none" strike="noStrike" kern="0" cap="none" spc="0" normalizeH="0" baseline="0" noProof="0" dirty="0">
                <a:ln>
                  <a:noFill/>
                </a:ln>
                <a:solidFill>
                  <a:srgbClr val="000000"/>
                </a:solidFill>
                <a:effectLst/>
                <a:uLnTx/>
                <a:uFillTx/>
                <a:latin typeface="Montserrat"/>
                <a:ea typeface="Montserrat"/>
                <a:cs typeface="Montserrat"/>
                <a:sym typeface="Montserrat"/>
              </a:rPr>
              <a:t>Refinement of the CEOS ‘virtual reference’ concept</a:t>
            </a:r>
            <a:endParaRPr kumimoji="0" lang="en-GB" sz="1800" b="1" i="0" u="none" strike="noStrike" kern="0" cap="none" spc="0" normalizeH="0" baseline="0" noProof="0" dirty="0">
              <a:ln>
                <a:noFill/>
              </a:ln>
              <a:solidFill>
                <a:srgbClr val="000000"/>
              </a:solidFill>
              <a:effectLst/>
              <a:uLnTx/>
              <a:uFillTx/>
              <a:latin typeface="Montserrat"/>
              <a:ea typeface="Montserrat"/>
              <a:cs typeface="Montserrat"/>
              <a:sym typeface="Arial"/>
            </a:endParaRPr>
          </a:p>
          <a:p>
            <a:pPr marL="213995" marR="0" lvl="0" indent="-252095" algn="l" defTabSz="914400" rtl="0" eaLnBrk="1" fontAlgn="auto" latinLnBrk="0" hangingPunct="1">
              <a:lnSpc>
                <a:spcPct val="150000"/>
              </a:lnSpc>
              <a:spcBef>
                <a:spcPts val="1800"/>
              </a:spcBef>
              <a:spcAft>
                <a:spcPts val="0"/>
              </a:spcAft>
              <a:buClr>
                <a:srgbClr val="000000"/>
              </a:buClr>
              <a:buSzPts val="2200"/>
              <a:buFont typeface="Montserrat"/>
              <a:buChar char="❖"/>
              <a:tabLst/>
              <a:defRPr/>
            </a:pPr>
            <a:r>
              <a:rPr kumimoji="0" lang="en-GB" sz="1800" b="1" i="0" u="none" strike="noStrike" kern="0" cap="none" spc="0" normalizeH="0" baseline="0" noProof="0" dirty="0">
                <a:ln>
                  <a:noFill/>
                </a:ln>
                <a:solidFill>
                  <a:srgbClr val="000000"/>
                </a:solidFill>
                <a:effectLst/>
                <a:uLnTx/>
                <a:uFillTx/>
                <a:latin typeface="Montserrat"/>
                <a:ea typeface="Montserrat"/>
                <a:cs typeface="Montserrat"/>
                <a:sym typeface="Arial"/>
              </a:rPr>
              <a:t>Populate CEOS-PVP with agency and commercial satellite imagery data.</a:t>
            </a:r>
          </a:p>
        </p:txBody>
      </p:sp>
      <p:sp>
        <p:nvSpPr>
          <p:cNvPr id="132" name="Google Shape;132;p13"/>
          <p:cNvSpPr txBox="1"/>
          <p:nvPr/>
        </p:nvSpPr>
        <p:spPr>
          <a:xfrm>
            <a:off x="94020" y="103248"/>
            <a:ext cx="8668500" cy="144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FFFFFF"/>
                </a:solidFill>
                <a:effectLst/>
                <a:uLnTx/>
                <a:uFillTx/>
                <a:latin typeface="Montserrat"/>
                <a:ea typeface="Montserrat"/>
                <a:cs typeface="Montserrat"/>
                <a:sym typeface="Montserrat"/>
              </a:rPr>
              <a:t>Next Steps</a:t>
            </a:r>
            <a:r>
              <a:rPr kumimoji="0" lang="en-GB" sz="4400" b="0" i="0" u="none" strike="noStrike" kern="0" cap="none" spc="0" normalizeH="0" baseline="0" noProof="0" dirty="0">
                <a:ln>
                  <a:noFill/>
                </a:ln>
                <a:solidFill>
                  <a:srgbClr val="FFFFFF"/>
                </a:solidFill>
                <a:effectLst/>
                <a:uLnTx/>
                <a:uFillTx/>
                <a:latin typeface="Montserrat"/>
                <a:ea typeface="Montserrat"/>
                <a:cs typeface="Montserrat"/>
                <a:sym typeface="Montserrat"/>
              </a:rPr>
              <a:t>	</a:t>
            </a:r>
            <a:endParaRPr kumimoji="0" sz="4400" b="0" i="0" u="none" strike="noStrike" kern="0" cap="none" spc="0" normalizeH="0" baseline="0" noProof="0" dirty="0">
              <a:ln>
                <a:noFill/>
              </a:ln>
              <a:solidFill>
                <a:srgbClr val="FFFFFF"/>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400" b="0" i="0" u="none" strike="noStrike" kern="0" cap="none" spc="0" normalizeH="0" baseline="0" noProof="0" dirty="0">
              <a:ln>
                <a:noFill/>
              </a:ln>
              <a:solidFill>
                <a:srgbClr val="FFFFFF"/>
              </a:solidFill>
              <a:effectLst/>
              <a:uLnTx/>
              <a:uFillTx/>
              <a:latin typeface="Montserrat"/>
              <a:ea typeface="Montserrat"/>
              <a:cs typeface="Montserrat"/>
              <a:sym typeface="Montserra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3F0203-D5C7-3067-08D4-3FA80A37DA4C}"/>
              </a:ext>
            </a:extLst>
          </p:cNvPr>
          <p:cNvSpPr>
            <a:spLocks noGrp="1"/>
          </p:cNvSpPr>
          <p:nvPr>
            <p:ph type="body" idx="1"/>
          </p:nvPr>
        </p:nvSpPr>
        <p:spPr>
          <a:xfrm>
            <a:off x="268477" y="954941"/>
            <a:ext cx="11495400" cy="4662900"/>
          </a:xfrm>
        </p:spPr>
        <p:txBody>
          <a:bodyPr/>
          <a:lstStyle/>
          <a:p>
            <a:r>
              <a:rPr lang="en-GB" sz="2000" b="1" dirty="0"/>
              <a:t>WGCV and member agencies are actively engaging (particularly through JACIE and VH-RODA) in encouraging and facilitating Commercial Sat data providers data to be used in fair and equitable manner </a:t>
            </a:r>
          </a:p>
          <a:p>
            <a:pPr lvl="1"/>
            <a:r>
              <a:rPr lang="en-GB" sz="1800" dirty="0"/>
              <a:t>Providing means and processes to assess and evidence quality</a:t>
            </a:r>
          </a:p>
          <a:p>
            <a:pPr lvl="2"/>
            <a:r>
              <a:rPr lang="en-GB" sz="1800" dirty="0" err="1"/>
              <a:t>RadCalNet</a:t>
            </a:r>
            <a:r>
              <a:rPr lang="en-GB" sz="1800" dirty="0"/>
              <a:t> (and other test sites), Cal/Val Maturity Matrix, PVP (</a:t>
            </a:r>
            <a:r>
              <a:rPr lang="en-GB" sz="1800" dirty="0" err="1"/>
              <a:t>RadVAL</a:t>
            </a:r>
            <a:r>
              <a:rPr lang="en-GB" sz="1800" dirty="0"/>
              <a:t>, CID), FRM …</a:t>
            </a:r>
          </a:p>
          <a:p>
            <a:pPr lvl="1"/>
            <a:r>
              <a:rPr lang="en-GB" sz="1800" dirty="0"/>
              <a:t>Guidance as to what is needed and how to provide evidence</a:t>
            </a:r>
          </a:p>
          <a:p>
            <a:pPr lvl="1"/>
            <a:r>
              <a:rPr lang="en-GB" sz="1800" dirty="0"/>
              <a:t>Free resources and tools to help self-demonstration of capabilities</a:t>
            </a:r>
          </a:p>
          <a:p>
            <a:r>
              <a:rPr lang="en-GB" sz="2000" b="1" dirty="0"/>
              <a:t>Maturity Matrix is an agile, readily assessable reporting mechanism (ARD?)</a:t>
            </a:r>
          </a:p>
          <a:p>
            <a:r>
              <a:rPr lang="en-GB" sz="2000" b="1" dirty="0"/>
              <a:t>Commercial sector are ready to engage and comply with QA informational requests when it is clear the why?</a:t>
            </a:r>
          </a:p>
          <a:p>
            <a:pPr lvl="1"/>
            <a:r>
              <a:rPr lang="en-GB" sz="2000" dirty="0"/>
              <a:t>Need to be flexible on what must be public</a:t>
            </a:r>
          </a:p>
          <a:p>
            <a:pPr lvl="1"/>
            <a:r>
              <a:rPr lang="en-GB" sz="2000" dirty="0"/>
              <a:t>CEOS can be accepted as an authority but be more responsive</a:t>
            </a:r>
          </a:p>
          <a:p>
            <a:r>
              <a:rPr lang="en-GB" sz="2000" b="1" dirty="0"/>
              <a:t>CEOS-ARD is a powerful valuable framework &amp; WGCV continues to want to help!. </a:t>
            </a:r>
            <a:endParaRPr lang="en-GB" dirty="0"/>
          </a:p>
        </p:txBody>
      </p:sp>
      <p:sp>
        <p:nvSpPr>
          <p:cNvPr id="3" name="Title 2">
            <a:extLst>
              <a:ext uri="{FF2B5EF4-FFF2-40B4-BE49-F238E27FC236}">
                <a16:creationId xmlns:a16="http://schemas.microsoft.com/office/drawing/2014/main" id="{6BA2D17D-0252-97F5-E3FA-27FE4A25BCDD}"/>
              </a:ext>
            </a:extLst>
          </p:cNvPr>
          <p:cNvSpPr>
            <a:spLocks noGrp="1"/>
          </p:cNvSpPr>
          <p:nvPr>
            <p:ph type="title"/>
          </p:nvPr>
        </p:nvSpPr>
        <p:spPr/>
        <p:txBody>
          <a:bodyPr/>
          <a:lstStyle/>
          <a:p>
            <a:r>
              <a:rPr lang="en-GB" dirty="0"/>
              <a:t>Overall Summary</a:t>
            </a:r>
          </a:p>
        </p:txBody>
      </p:sp>
    </p:spTree>
    <p:extLst>
      <p:ext uri="{BB962C8B-B14F-4D97-AF65-F5344CB8AC3E}">
        <p14:creationId xmlns:p14="http://schemas.microsoft.com/office/powerpoint/2010/main" val="2728740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5C6167-381E-8B17-B47A-6F0732E7D35C}"/>
              </a:ext>
            </a:extLst>
          </p:cNvPr>
          <p:cNvSpPr>
            <a:spLocks noGrp="1"/>
          </p:cNvSpPr>
          <p:nvPr>
            <p:ph type="body" idx="1"/>
          </p:nvPr>
        </p:nvSpPr>
        <p:spPr/>
        <p:txBody>
          <a:bodyPr/>
          <a:lstStyle/>
          <a:p>
            <a:pPr indent="0">
              <a:buNone/>
            </a:pPr>
            <a:r>
              <a:rPr lang="en-US" sz="2400" dirty="0">
                <a:ea typeface="Verdana"/>
                <a:cs typeface="Verdana"/>
              </a:rPr>
              <a:t>Mission success is dependent upon quality assurance. Evidencing data quality adds significantly to the value of datasets.</a:t>
            </a:r>
          </a:p>
          <a:p>
            <a:pPr indent="0">
              <a:buNone/>
            </a:pPr>
            <a:endParaRPr lang="en-US" sz="2400" dirty="0">
              <a:ea typeface="Verdana"/>
              <a:cs typeface="Verdana"/>
            </a:endParaRPr>
          </a:p>
          <a:p>
            <a:pPr marL="342900">
              <a:buFont typeface="Arial" panose="020B0604020202020204" pitchFamily="34" charset="0"/>
              <a:buChar char="•"/>
            </a:pPr>
            <a:r>
              <a:rPr lang="en-US" sz="2400" dirty="0">
                <a:ea typeface="Verdana"/>
                <a:cs typeface="Verdana"/>
              </a:rPr>
              <a:t>Gives potential customers the confidence data is </a:t>
            </a:r>
            <a:r>
              <a:rPr lang="en-US" sz="2400" i="1" dirty="0">
                <a:ea typeface="Verdana"/>
                <a:cs typeface="Verdana"/>
              </a:rPr>
              <a:t>fit for their purpose</a:t>
            </a:r>
            <a:r>
              <a:rPr lang="en-US" sz="2400" dirty="0">
                <a:ea typeface="Verdana"/>
                <a:cs typeface="Verdana"/>
              </a:rPr>
              <a:t>.</a:t>
            </a:r>
          </a:p>
          <a:p>
            <a:pPr marL="0" indent="0">
              <a:buNone/>
            </a:pPr>
            <a:endParaRPr lang="en-US" sz="2400" dirty="0">
              <a:ea typeface="Verdana"/>
              <a:cs typeface="Verdana"/>
            </a:endParaRPr>
          </a:p>
          <a:p>
            <a:pPr marL="342900">
              <a:buFont typeface="Arial" panose="020B0604020202020204" pitchFamily="34" charset="0"/>
              <a:buChar char="•"/>
            </a:pPr>
            <a:r>
              <a:rPr lang="en-US" sz="2400" dirty="0">
                <a:ea typeface="Verdana"/>
                <a:cs typeface="Verdana"/>
              </a:rPr>
              <a:t>Many aspects of data quality are aimed at facilitating communication to users → required for e.g. to interoperability.</a:t>
            </a:r>
          </a:p>
          <a:p>
            <a:pPr indent="0"/>
            <a:endParaRPr lang="en-US" sz="2800" dirty="0">
              <a:solidFill>
                <a:schemeClr val="tx1"/>
              </a:solidFill>
              <a:ea typeface="Verdana"/>
              <a:cs typeface="Verdana"/>
            </a:endParaRPr>
          </a:p>
          <a:p>
            <a:endParaRPr lang="en-GB" dirty="0"/>
          </a:p>
        </p:txBody>
      </p:sp>
      <p:sp>
        <p:nvSpPr>
          <p:cNvPr id="3" name="Title 2">
            <a:extLst>
              <a:ext uri="{FF2B5EF4-FFF2-40B4-BE49-F238E27FC236}">
                <a16:creationId xmlns:a16="http://schemas.microsoft.com/office/drawing/2014/main" id="{17987C52-D64C-D1BC-7DB3-382407DD8196}"/>
              </a:ext>
            </a:extLst>
          </p:cNvPr>
          <p:cNvSpPr>
            <a:spLocks noGrp="1"/>
          </p:cNvSpPr>
          <p:nvPr>
            <p:ph type="title"/>
          </p:nvPr>
        </p:nvSpPr>
        <p:spPr/>
        <p:txBody>
          <a:bodyPr/>
          <a:lstStyle/>
          <a:p>
            <a:r>
              <a:rPr lang="en-GB" dirty="0"/>
              <a:t>The Value of QA</a:t>
            </a:r>
          </a:p>
        </p:txBody>
      </p:sp>
    </p:spTree>
    <p:extLst>
      <p:ext uri="{BB962C8B-B14F-4D97-AF65-F5344CB8AC3E}">
        <p14:creationId xmlns:p14="http://schemas.microsoft.com/office/powerpoint/2010/main" val="3938831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C32BA3-E5C1-5C82-CBE7-DD40F69FC35F}"/>
              </a:ext>
            </a:extLst>
          </p:cNvPr>
          <p:cNvSpPr>
            <a:spLocks noGrp="1"/>
          </p:cNvSpPr>
          <p:nvPr>
            <p:ph type="body" idx="1"/>
          </p:nvPr>
        </p:nvSpPr>
        <p:spPr/>
        <p:txBody>
          <a:bodyPr/>
          <a:lstStyle/>
          <a:p>
            <a:pPr marL="0" indent="0">
              <a:buNone/>
            </a:pPr>
            <a:r>
              <a:rPr lang="en-GB" sz="2400" dirty="0"/>
              <a:t>Developing increasingly comprehensive definition of mission quality:</a:t>
            </a:r>
          </a:p>
          <a:p>
            <a:r>
              <a:rPr lang="en-GB" sz="2400" dirty="0"/>
              <a:t>Analysis ready data &amp; interoperability – e.g. CEOS ARD</a:t>
            </a:r>
          </a:p>
          <a:p>
            <a:r>
              <a:rPr lang="en-GB" sz="2400" dirty="0"/>
              <a:t>Fiducial reference measurements</a:t>
            </a:r>
          </a:p>
          <a:p>
            <a:r>
              <a:rPr lang="en-GB" sz="2400" dirty="0"/>
              <a:t>Uncertainty evaluation e.g. Sentinel-2, Sentinel-3, Landsat 9</a:t>
            </a:r>
          </a:p>
          <a:p>
            <a:r>
              <a:rPr lang="en-GB" sz="2400" dirty="0"/>
              <a:t>Traceability – CLARREO, TRUTHS, Libra missions</a:t>
            </a:r>
          </a:p>
          <a:p>
            <a:endParaRPr lang="en-GB" dirty="0"/>
          </a:p>
        </p:txBody>
      </p:sp>
      <p:sp>
        <p:nvSpPr>
          <p:cNvPr id="3" name="Title 2">
            <a:extLst>
              <a:ext uri="{FF2B5EF4-FFF2-40B4-BE49-F238E27FC236}">
                <a16:creationId xmlns:a16="http://schemas.microsoft.com/office/drawing/2014/main" id="{01C5FF0C-E493-931C-13D1-57E7EC4CAB1D}"/>
              </a:ext>
            </a:extLst>
          </p:cNvPr>
          <p:cNvSpPr>
            <a:spLocks noGrp="1"/>
          </p:cNvSpPr>
          <p:nvPr>
            <p:ph type="title"/>
          </p:nvPr>
        </p:nvSpPr>
        <p:spPr/>
        <p:txBody>
          <a:bodyPr/>
          <a:lstStyle/>
          <a:p>
            <a:r>
              <a:rPr lang="en-GB" dirty="0"/>
              <a:t>QA Standards</a:t>
            </a:r>
          </a:p>
        </p:txBody>
      </p:sp>
      <p:sp>
        <p:nvSpPr>
          <p:cNvPr id="4" name="Rounded Rectangle 3">
            <a:extLst>
              <a:ext uri="{FF2B5EF4-FFF2-40B4-BE49-F238E27FC236}">
                <a16:creationId xmlns:a16="http://schemas.microsoft.com/office/drawing/2014/main" id="{9C1F5AAF-9CBE-F95E-AEFC-D9ECB29EEA34}"/>
              </a:ext>
            </a:extLst>
          </p:cNvPr>
          <p:cNvSpPr/>
          <p:nvPr/>
        </p:nvSpPr>
        <p:spPr>
          <a:xfrm>
            <a:off x="2057255" y="4859772"/>
            <a:ext cx="7505657" cy="136166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2400" dirty="0">
                <a:solidFill>
                  <a:schemeClr val="tx1"/>
                </a:solidFill>
              </a:rPr>
              <a:t>Framework brings together this work to define a </a:t>
            </a:r>
          </a:p>
          <a:p>
            <a:pPr algn="ctr"/>
            <a:r>
              <a:rPr lang="en-GB" sz="2400" dirty="0">
                <a:solidFill>
                  <a:schemeClr val="tx1"/>
                </a:solidFill>
              </a:rPr>
              <a:t>combined QA standard  </a:t>
            </a:r>
          </a:p>
        </p:txBody>
      </p:sp>
    </p:spTree>
    <p:extLst>
      <p:ext uri="{BB962C8B-B14F-4D97-AF65-F5344CB8AC3E}">
        <p14:creationId xmlns:p14="http://schemas.microsoft.com/office/powerpoint/2010/main" val="847153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880D29-906D-02B4-0E5A-971AAEBEBC66}"/>
              </a:ext>
            </a:extLst>
          </p:cNvPr>
          <p:cNvSpPr>
            <a:spLocks noGrp="1"/>
          </p:cNvSpPr>
          <p:nvPr>
            <p:ph type="body" idx="1"/>
          </p:nvPr>
        </p:nvSpPr>
        <p:spPr/>
        <p:txBody>
          <a:bodyPr/>
          <a:lstStyle/>
          <a:p>
            <a:r>
              <a:rPr lang="en-GB" sz="2400" dirty="0">
                <a:ea typeface="ＭＳ Ｐゴシック"/>
              </a:rPr>
              <a:t>The assessment framework is aimed at verifying claimed mission performance and adheres, where applicable, to community best practices to an extent that is “fit for purpose”. </a:t>
            </a:r>
            <a:endParaRPr lang="en-GB" sz="2400" dirty="0"/>
          </a:p>
          <a:p>
            <a:endParaRPr lang="en-GB" sz="2400" dirty="0"/>
          </a:p>
          <a:p>
            <a:r>
              <a:rPr lang="en-GB" sz="2400" dirty="0"/>
              <a:t>Assessment divided into two parts</a:t>
            </a:r>
          </a:p>
          <a:p>
            <a:pPr lvl="1">
              <a:buFont typeface="Arial" panose="020B0604020202020204" pitchFamily="34" charset="0"/>
              <a:buChar char="•"/>
            </a:pPr>
            <a:r>
              <a:rPr lang="en-GB" sz="2400" dirty="0"/>
              <a:t>Review of mission quality as evidenced by its documentation</a:t>
            </a:r>
          </a:p>
          <a:p>
            <a:pPr lvl="1">
              <a:buFont typeface="Arial" panose="020B0604020202020204" pitchFamily="34" charset="0"/>
              <a:buChar char="•"/>
            </a:pPr>
            <a:r>
              <a:rPr lang="en-GB" sz="2400" dirty="0"/>
              <a:t>Validation analysis performed by mission quality assessor</a:t>
            </a:r>
          </a:p>
          <a:p>
            <a:endParaRPr lang="en-GB" dirty="0"/>
          </a:p>
        </p:txBody>
      </p:sp>
      <p:sp>
        <p:nvSpPr>
          <p:cNvPr id="3" name="Title 2">
            <a:extLst>
              <a:ext uri="{FF2B5EF4-FFF2-40B4-BE49-F238E27FC236}">
                <a16:creationId xmlns:a16="http://schemas.microsoft.com/office/drawing/2014/main" id="{6A3BA968-13EB-1980-8E2C-961A2D5D763E}"/>
              </a:ext>
            </a:extLst>
          </p:cNvPr>
          <p:cNvSpPr>
            <a:spLocks noGrp="1"/>
          </p:cNvSpPr>
          <p:nvPr>
            <p:ph type="title"/>
          </p:nvPr>
        </p:nvSpPr>
        <p:spPr/>
        <p:txBody>
          <a:bodyPr/>
          <a:lstStyle/>
          <a:p>
            <a:r>
              <a:rPr lang="en-GB" dirty="0"/>
              <a:t>Assessment Philosophy</a:t>
            </a:r>
          </a:p>
        </p:txBody>
      </p:sp>
    </p:spTree>
    <p:extLst>
      <p:ext uri="{BB962C8B-B14F-4D97-AF65-F5344CB8AC3E}">
        <p14:creationId xmlns:p14="http://schemas.microsoft.com/office/powerpoint/2010/main" val="481533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EF6966-DDD8-C74C-B0A2-1DCDC4E4A1EF}"/>
              </a:ext>
            </a:extLst>
          </p:cNvPr>
          <p:cNvSpPr>
            <a:spLocks noGrp="1"/>
          </p:cNvSpPr>
          <p:nvPr>
            <p:ph type="title"/>
          </p:nvPr>
        </p:nvSpPr>
        <p:spPr/>
        <p:txBody>
          <a:bodyPr/>
          <a:lstStyle/>
          <a:p>
            <a:r>
              <a:rPr lang="en-GB" dirty="0"/>
              <a:t>Framework Structure</a:t>
            </a:r>
          </a:p>
        </p:txBody>
      </p:sp>
      <p:pic>
        <p:nvPicPr>
          <p:cNvPr id="4" name="Picture 3" descr="Diagram, table&#10;&#10;Description automatically generated">
            <a:extLst>
              <a:ext uri="{FF2B5EF4-FFF2-40B4-BE49-F238E27FC236}">
                <a16:creationId xmlns:a16="http://schemas.microsoft.com/office/drawing/2014/main" id="{EA44CF00-0921-65A4-D4CB-C00B2E9354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043" y="1740696"/>
            <a:ext cx="6715404" cy="4298573"/>
          </a:xfrm>
          <a:prstGeom prst="rect">
            <a:avLst/>
          </a:prstGeom>
        </p:spPr>
      </p:pic>
    </p:spTree>
    <p:extLst>
      <p:ext uri="{BB962C8B-B14F-4D97-AF65-F5344CB8AC3E}">
        <p14:creationId xmlns:p14="http://schemas.microsoft.com/office/powerpoint/2010/main" val="188877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EF6966-DDD8-C74C-B0A2-1DCDC4E4A1EF}"/>
              </a:ext>
            </a:extLst>
          </p:cNvPr>
          <p:cNvSpPr>
            <a:spLocks noGrp="1"/>
          </p:cNvSpPr>
          <p:nvPr>
            <p:ph type="title"/>
          </p:nvPr>
        </p:nvSpPr>
        <p:spPr/>
        <p:txBody>
          <a:bodyPr/>
          <a:lstStyle/>
          <a:p>
            <a:r>
              <a:rPr lang="en-GB" dirty="0"/>
              <a:t>Framework Structure</a:t>
            </a:r>
          </a:p>
        </p:txBody>
      </p:sp>
      <p:pic>
        <p:nvPicPr>
          <p:cNvPr id="2" name="Picture 1" descr="Diagram, table&#10;&#10;Description automatically generated">
            <a:extLst>
              <a:ext uri="{FF2B5EF4-FFF2-40B4-BE49-F238E27FC236}">
                <a16:creationId xmlns:a16="http://schemas.microsoft.com/office/drawing/2014/main" id="{D5334091-C00C-A49A-FB38-D71E19B2F4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9580" y="1695256"/>
            <a:ext cx="6715404" cy="4298573"/>
          </a:xfrm>
          <a:prstGeom prst="rect">
            <a:avLst/>
          </a:prstGeom>
        </p:spPr>
      </p:pic>
      <p:sp>
        <p:nvSpPr>
          <p:cNvPr id="5" name="Rectangle 4">
            <a:extLst>
              <a:ext uri="{FF2B5EF4-FFF2-40B4-BE49-F238E27FC236}">
                <a16:creationId xmlns:a16="http://schemas.microsoft.com/office/drawing/2014/main" id="{67186FF0-0E20-A697-1064-2649B116A751}"/>
              </a:ext>
            </a:extLst>
          </p:cNvPr>
          <p:cNvSpPr/>
          <p:nvPr/>
        </p:nvSpPr>
        <p:spPr>
          <a:xfrm>
            <a:off x="5942483" y="1701036"/>
            <a:ext cx="1132800" cy="35376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grpSp>
        <p:nvGrpSpPr>
          <p:cNvPr id="6" name="Group 5">
            <a:extLst>
              <a:ext uri="{FF2B5EF4-FFF2-40B4-BE49-F238E27FC236}">
                <a16:creationId xmlns:a16="http://schemas.microsoft.com/office/drawing/2014/main" id="{D9533A3C-A0D9-0745-95A1-E8201C44EAE6}"/>
              </a:ext>
            </a:extLst>
          </p:cNvPr>
          <p:cNvGrpSpPr/>
          <p:nvPr/>
        </p:nvGrpSpPr>
        <p:grpSpPr>
          <a:xfrm>
            <a:off x="8614971" y="1699874"/>
            <a:ext cx="3901440" cy="797570"/>
            <a:chOff x="6161191" y="835563"/>
            <a:chExt cx="2926080" cy="598177"/>
          </a:xfrm>
        </p:grpSpPr>
        <p:sp>
          <p:nvSpPr>
            <p:cNvPr id="7" name="TextBox 6">
              <a:extLst>
                <a:ext uri="{FF2B5EF4-FFF2-40B4-BE49-F238E27FC236}">
                  <a16:creationId xmlns:a16="http://schemas.microsoft.com/office/drawing/2014/main" id="{2A1288E5-E6B1-48D3-7956-68E668789681}"/>
                </a:ext>
              </a:extLst>
            </p:cNvPr>
            <p:cNvSpPr txBox="1"/>
            <p:nvPr/>
          </p:nvSpPr>
          <p:spPr>
            <a:xfrm>
              <a:off x="6161191" y="835563"/>
              <a:ext cx="2926080" cy="223090"/>
            </a:xfrm>
            <a:prstGeom prst="rect">
              <a:avLst/>
            </a:prstGeom>
            <a:noFill/>
          </p:spPr>
          <p:txBody>
            <a:bodyPr wrap="square" rtlCol="0">
              <a:spAutoFit/>
            </a:bodyPr>
            <a:lstStyle/>
            <a:p>
              <a:r>
                <a:rPr lang="en-GB" sz="1333" b="1" dirty="0">
                  <a:solidFill>
                    <a:srgbClr val="1D3278"/>
                  </a:solidFill>
                </a:rPr>
                <a:t>Validation Summary</a:t>
              </a:r>
            </a:p>
          </p:txBody>
        </p:sp>
        <p:sp>
          <p:nvSpPr>
            <p:cNvPr id="8" name="TextBox 7">
              <a:extLst>
                <a:ext uri="{FF2B5EF4-FFF2-40B4-BE49-F238E27FC236}">
                  <a16:creationId xmlns:a16="http://schemas.microsoft.com/office/drawing/2014/main" id="{319F755B-3744-C285-842B-30A45DD0A51F}"/>
                </a:ext>
              </a:extLst>
            </p:cNvPr>
            <p:cNvSpPr txBox="1"/>
            <p:nvPr/>
          </p:nvSpPr>
          <p:spPr>
            <a:xfrm>
              <a:off x="6161191" y="995159"/>
              <a:ext cx="2926080" cy="438581"/>
            </a:xfrm>
            <a:prstGeom prst="rect">
              <a:avLst/>
            </a:prstGeom>
            <a:noFill/>
          </p:spPr>
          <p:txBody>
            <a:bodyPr wrap="square" rtlCol="0">
              <a:spAutoFit/>
            </a:bodyPr>
            <a:lstStyle/>
            <a:p>
              <a:r>
                <a:rPr lang="en-GB" sz="1600" dirty="0"/>
                <a:t>Summarises validation activity undertaken by assessor</a:t>
              </a:r>
            </a:p>
          </p:txBody>
        </p:sp>
      </p:grpSp>
    </p:spTree>
    <p:extLst>
      <p:ext uri="{BB962C8B-B14F-4D97-AF65-F5344CB8AC3E}">
        <p14:creationId xmlns:p14="http://schemas.microsoft.com/office/powerpoint/2010/main" val="27810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NPL Dark Slides Templates">
  <a:themeElements>
    <a:clrScheme name="NPL Colour Palette 2022">
      <a:dk1>
        <a:srgbClr val="000000"/>
      </a:dk1>
      <a:lt1>
        <a:srgbClr val="FFFFFF"/>
      </a:lt1>
      <a:dk2>
        <a:srgbClr val="002F6C"/>
      </a:dk2>
      <a:lt2>
        <a:srgbClr val="00A3E6"/>
      </a:lt2>
      <a:accent1>
        <a:srgbClr val="0079CC"/>
      </a:accent1>
      <a:accent2>
        <a:srgbClr val="97D700"/>
      </a:accent2>
      <a:accent3>
        <a:srgbClr val="FFCD00"/>
      </a:accent3>
      <a:accent4>
        <a:srgbClr val="E97D2B"/>
      </a:accent4>
      <a:accent5>
        <a:srgbClr val="DE1B76"/>
      </a:accent5>
      <a:accent6>
        <a:srgbClr val="A554C3"/>
      </a:accent6>
      <a:hlink>
        <a:srgbClr val="00A3E6"/>
      </a:hlink>
      <a:folHlink>
        <a:srgbClr val="0079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5" id="{396E6FB0-7950-894E-BD69-36DF0E37F1E7}" vid="{4FA2D17A-AF3E-BD44-8B4C-6D84994F74A3}"/>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otalTime>6317</TotalTime>
  <Words>3828</Words>
  <Application>Microsoft Office PowerPoint</Application>
  <PresentationFormat>Widescreen</PresentationFormat>
  <Paragraphs>434</Paragraphs>
  <Slides>49</Slides>
  <Notes>16</Notes>
  <HiddenSlides>0</HiddenSlides>
  <MMClips>2</MMClips>
  <ScaleCrop>false</ScaleCrop>
  <HeadingPairs>
    <vt:vector size="4" baseType="variant">
      <vt:variant>
        <vt:lpstr>Theme</vt:lpstr>
      </vt:variant>
      <vt:variant>
        <vt:i4>4</vt:i4>
      </vt:variant>
      <vt:variant>
        <vt:lpstr>Slide Titles</vt:lpstr>
      </vt:variant>
      <vt:variant>
        <vt:i4>49</vt:i4>
      </vt:variant>
    </vt:vector>
  </HeadingPairs>
  <TitlesOfParts>
    <vt:vector size="53" baseType="lpstr">
      <vt:lpstr>ceos</vt:lpstr>
      <vt:lpstr>3_NPL Dark Slides Templates</vt:lpstr>
      <vt:lpstr>1_Custom Design</vt:lpstr>
      <vt:lpstr>1_ceos</vt:lpstr>
      <vt:lpstr>LSI-VC-17  Some WGCV Data QA initiatives </vt:lpstr>
      <vt:lpstr>Quality Assurance and Data Useability Assessment Frameworks for Earth Observation Data Products</vt:lpstr>
      <vt:lpstr>QA MM (EDAP) </vt:lpstr>
      <vt:lpstr>Commercial Satellite Sector Growth</vt:lpstr>
      <vt:lpstr>The Value of QA</vt:lpstr>
      <vt:lpstr>QA Standards</vt:lpstr>
      <vt:lpstr>Assessment Philosophy</vt:lpstr>
      <vt:lpstr>Framework Structure</vt:lpstr>
      <vt:lpstr>Framework Structure</vt:lpstr>
      <vt:lpstr>Framework Structure</vt:lpstr>
      <vt:lpstr>Example: Uncertainty Characterisation </vt:lpstr>
      <vt:lpstr>Approach to Assessments</vt:lpstr>
      <vt:lpstr>Calibration Assessment </vt:lpstr>
      <vt:lpstr>CEOS WGCV and WGISS Context </vt:lpstr>
      <vt:lpstr>Required Information from data provider</vt:lpstr>
      <vt:lpstr>Recommended</vt:lpstr>
      <vt:lpstr>EDAP analysis SuperDove Apr 2024</vt:lpstr>
      <vt:lpstr>Report</vt:lpstr>
      <vt:lpstr>MM reporting format now increasing in use and utility</vt:lpstr>
      <vt:lpstr>CEOS FRMs Assessment Framework</vt:lpstr>
      <vt:lpstr>PowerPoint Presentation</vt:lpstr>
      <vt:lpstr>PowerPoint Presentation</vt:lpstr>
      <vt:lpstr>PowerPoint Presentation</vt:lpstr>
      <vt:lpstr>PowerPoint Presentation</vt:lpstr>
      <vt:lpstr>CEOS FRM – ICOS (Ecosystem Component)  Assessment </vt:lpstr>
      <vt:lpstr>MM for GHGs</vt:lpstr>
      <vt:lpstr>Conclusion</vt:lpstr>
      <vt:lpstr>Evolution / Next Steps</vt:lpstr>
      <vt:lpstr>Usability Summary: Framework Components</vt:lpstr>
      <vt:lpstr>Usability Summary: Framework Components</vt:lpstr>
      <vt:lpstr>Usability Summary: Framework Components</vt:lpstr>
      <vt:lpstr>Requirements Definition: Simulation Studies</vt:lpstr>
      <vt:lpstr>Case Study:  Agricultural Monitoring</vt:lpstr>
      <vt:lpstr>Case Study:  Agricultural Monitoring</vt:lpstr>
      <vt:lpstr>Next Steps</vt:lpstr>
      <vt:lpstr>CEOS WGCV  CEOS-PVP   incorporating CID &amp; RadVAL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RadVAL tool demo</vt:lpstr>
      <vt:lpstr>Planet superDove screen shot</vt:lpstr>
      <vt:lpstr>Screenshot summary page example</vt:lpstr>
      <vt:lpstr>PowerPoint Presentation</vt:lpstr>
      <vt:lpstr>Overall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SIT-38  2023 Presentation Template and Guidance</dc:title>
  <dc:creator>Philippe Goryl</dc:creator>
  <cp:lastModifiedBy>Nigel Fox</cp:lastModifiedBy>
  <cp:revision>7</cp:revision>
  <dcterms:modified xsi:type="dcterms:W3CDTF">2025-04-13T13:34:07Z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976fa30-1907-4356-8241-62ea5e1c0256_Enabled">
    <vt:lpwstr>true</vt:lpwstr>
  </property>
  <property fmtid="{D5CDD505-2E9C-101B-9397-08002B2CF9AE}" pid="3" name="MSIP_Label_3976fa30-1907-4356-8241-62ea5e1c0256_SetDate">
    <vt:lpwstr>2023-03-20T13:09:41Z</vt:lpwstr>
  </property>
  <property fmtid="{D5CDD505-2E9C-101B-9397-08002B2CF9AE}" pid="4" name="MSIP_Label_3976fa30-1907-4356-8241-62ea5e1c0256_Method">
    <vt:lpwstr>Standard</vt:lpwstr>
  </property>
  <property fmtid="{D5CDD505-2E9C-101B-9397-08002B2CF9AE}" pid="5" name="MSIP_Label_3976fa30-1907-4356-8241-62ea5e1c0256_Name">
    <vt:lpwstr>ESA UNCLASSIFIED – For ESA Official Use Only</vt:lpwstr>
  </property>
  <property fmtid="{D5CDD505-2E9C-101B-9397-08002B2CF9AE}" pid="6" name="MSIP_Label_3976fa30-1907-4356-8241-62ea5e1c0256_SiteId">
    <vt:lpwstr>9a5cacd0-2bef-4dd7-ac5c-7ebe1f54f495</vt:lpwstr>
  </property>
  <property fmtid="{D5CDD505-2E9C-101B-9397-08002B2CF9AE}" pid="7" name="MSIP_Label_3976fa30-1907-4356-8241-62ea5e1c0256_ActionId">
    <vt:lpwstr>906dccfa-fcd9-49b2-8f03-f55a9d9d8a2d</vt:lpwstr>
  </property>
  <property fmtid="{D5CDD505-2E9C-101B-9397-08002B2CF9AE}" pid="8" name="MSIP_Label_3976fa30-1907-4356-8241-62ea5e1c0256_ContentBits">
    <vt:lpwstr>0</vt:lpwstr>
  </property>
  <property fmtid="{D5CDD505-2E9C-101B-9397-08002B2CF9AE}" pid="9" name="MSIP_Label_9df4b5af-ab42-45d5-91e7-45583bed1b2a_Enabled">
    <vt:lpwstr>true</vt:lpwstr>
  </property>
  <property fmtid="{D5CDD505-2E9C-101B-9397-08002B2CF9AE}" pid="10" name="MSIP_Label_9df4b5af-ab42-45d5-91e7-45583bed1b2a_SetDate">
    <vt:lpwstr>2025-04-04T08:02:56Z</vt:lpwstr>
  </property>
  <property fmtid="{D5CDD505-2E9C-101B-9397-08002B2CF9AE}" pid="11" name="MSIP_Label_9df4b5af-ab42-45d5-91e7-45583bed1b2a_Method">
    <vt:lpwstr>Standard</vt:lpwstr>
  </property>
  <property fmtid="{D5CDD505-2E9C-101B-9397-08002B2CF9AE}" pid="12" name="MSIP_Label_9df4b5af-ab42-45d5-91e7-45583bed1b2a_Name">
    <vt:lpwstr>9df4b5af-ab42-45d5-91e7-45583bed1b2a</vt:lpwstr>
  </property>
  <property fmtid="{D5CDD505-2E9C-101B-9397-08002B2CF9AE}" pid="13" name="MSIP_Label_9df4b5af-ab42-45d5-91e7-45583bed1b2a_SiteId">
    <vt:lpwstr>601e5460-b1bf-49c0-bd2d-e76ffc186a8d</vt:lpwstr>
  </property>
  <property fmtid="{D5CDD505-2E9C-101B-9397-08002B2CF9AE}" pid="14" name="MSIP_Label_9df4b5af-ab42-45d5-91e7-45583bed1b2a_ActionId">
    <vt:lpwstr>d9dab7fe-51d3-4d4e-ae09-0e2e6e2ccd33</vt:lpwstr>
  </property>
  <property fmtid="{D5CDD505-2E9C-101B-9397-08002B2CF9AE}" pid="15" name="MSIP_Label_9df4b5af-ab42-45d5-91e7-45583bed1b2a_ContentBits">
    <vt:lpwstr>0</vt:lpwstr>
  </property>
</Properties>
</file>