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b5062edb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33b5062edb0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3b5062edb0_0_8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3b5062edb0_0_8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b9e02de0e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4b9e02de0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b9e02de0e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b9e02de0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b5062edb0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3b5062edb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b35138aa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33b35138aa5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b9e02de0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4b9e02de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b9e02de0e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4b9e02de0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b9e02de0e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b9e02de0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b35138aa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33b35138aa5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5.jpg"/><Relationship Id="rId4" Type="http://schemas.openxmlformats.org/officeDocument/2006/relationships/image" Target="../media/image2.jp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LSI-VC-17, 14-16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LSI-VC-17, 14-16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LSI-VC-17, 14-16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LSI-VC-17, 14-16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Future of CEOS-ARD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5309950" y="4250175"/>
            <a:ext cx="6795900" cy="26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Jonathon Ross, GA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Incoming CEOS Chair Team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#4.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LSI-VC-17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Tsukuba, Japan; 14-16 April,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/>
          <p:nvPr/>
        </p:nvSpPr>
        <p:spPr>
          <a:xfrm>
            <a:off x="199075" y="1096550"/>
            <a:ext cx="118983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Phase 1 (2025)</a:t>
            </a:r>
            <a:endParaRPr b="1" sz="18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 the 2025 CEOS Plenary we present for CEOS Principals: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clear statement of what CEOS ‘FutureARD’ looks like.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Defining exactly what we mean by increased ‘quality’, continuous monitoring, improved interoperability, among other things.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Evidence of why it is beneficial and necessary.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Presenting perspectives from agencies, CEOS groups and priorities, end users, stakeholders, data procurers, private sector, GEO, etc. </a:t>
            </a: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the form of a consultation paper.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Gather broad inputs through </a:t>
            </a: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consultation workshops @ LPS, IAC, IGARSS, etc.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request for a decision and resources to develop the CEOS-ARD Strategy 2026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(for CEOS Plenary 2026) that would achieve this step change in ambition.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Phase 2 (2026)</a:t>
            </a:r>
            <a:endParaRPr b="1" sz="18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– Developing the new CEOS-ARD Strategy 2026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– Endorsement of CEOS-ARD Strategy 2026 at CEOS Plenary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Phase 3 (2027+):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Implementation of the new CEOS-ARD Strategy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94025" y="103250"/>
            <a:ext cx="9529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Proposal</a:t>
            </a:r>
            <a:endParaRPr sz="3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/>
          <p:nvPr/>
        </p:nvSpPr>
        <p:spPr>
          <a:xfrm>
            <a:off x="173550" y="1138550"/>
            <a:ext cx="117906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Thoughts on the proposal?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Other opportunities?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BiDS? VH-RODA 2025? JACIE 2026? EOSummit? ARD25?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Roles and responsibilities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Spreading the load and capitalising on existing networks, meetings, conference attendance - regional coverage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➢"/>
            </a:pP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Action: </a:t>
            </a: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Reusable</a:t>
            </a: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talking points/comms materials?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Strengthening team across CEOS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Team of commercial sector allies -&gt; ARD2x ?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Discussion: Approach for consultation workshops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94020" y="103248"/>
            <a:ext cx="8668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Discussion</a:t>
            </a:r>
            <a:endParaRPr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257658" y="1097558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rtl="0" algn="l">
              <a:spcBef>
                <a:spcPts val="1000"/>
              </a:spcBef>
              <a:spcAft>
                <a:spcPts val="0"/>
              </a:spcAft>
              <a:buSzPts val="3100"/>
              <a:buChar char="●"/>
            </a:pPr>
            <a:r>
              <a:rPr lang="en-GB" sz="3100"/>
              <a:t>Lowering barriers to uptake</a:t>
            </a:r>
            <a:endParaRPr sz="31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GB" sz="2500"/>
              <a:t>Targeting</a:t>
            </a:r>
            <a:r>
              <a:rPr lang="en-GB" sz="2500"/>
              <a:t> </a:t>
            </a:r>
            <a:r>
              <a:rPr i="1" lang="en-GB" sz="2500"/>
              <a:t>many (new) users </a:t>
            </a:r>
            <a:r>
              <a:rPr lang="en-GB" sz="2500"/>
              <a:t>not necessarily </a:t>
            </a:r>
            <a:r>
              <a:rPr i="1" lang="en-GB" sz="2500"/>
              <a:t>all (existing) users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GB" sz="2500"/>
              <a:t>More scalable than fully ‘bespoke’ value chains</a:t>
            </a:r>
            <a:endParaRPr sz="25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GB" sz="3100"/>
              <a:t>Increasing interoperability</a:t>
            </a:r>
            <a:endParaRPr sz="31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GB" sz="2500"/>
              <a:t>Between</a:t>
            </a:r>
            <a:r>
              <a:rPr lang="en-GB" sz="2500"/>
              <a:t> datasets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GB" sz="2500"/>
              <a:t>Between institutional and government</a:t>
            </a:r>
            <a:endParaRPr sz="25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GB" sz="3100"/>
              <a:t>Improving </a:t>
            </a:r>
            <a:r>
              <a:rPr lang="en-GB" sz="3100"/>
              <a:t>supply chain resilience</a:t>
            </a:r>
            <a:endParaRPr sz="31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GB" sz="2500"/>
              <a:t>Mitigate against ‘single points of failure’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GB" sz="2500"/>
              <a:t>Increase user confidence to invest (operational uptake)</a:t>
            </a:r>
            <a:endParaRPr sz="25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GB" sz="3100"/>
              <a:t>Showcasing i</a:t>
            </a:r>
            <a:r>
              <a:rPr lang="en-GB" sz="3100"/>
              <a:t>nstitutional leadership</a:t>
            </a:r>
            <a:endParaRPr sz="31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GB" sz="2700"/>
              <a:t>Convening and enabling sector growth and impact</a:t>
            </a:r>
            <a:endParaRPr sz="2700"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Why</a:t>
            </a:r>
            <a:endParaRPr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48308" y="124228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How to ensure we keep moving forward?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Changing technology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Changing sector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Evolving user landscape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Imperative to deliver</a:t>
            </a:r>
            <a:endParaRPr sz="27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GB" sz="2300"/>
              <a:t>Big challenges, e.g. resilience, where this data matters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GB" sz="2300"/>
              <a:t>Need evidence that demonstrates impact</a:t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Can we</a:t>
            </a:r>
            <a:r>
              <a:rPr lang="en-GB"/>
              <a:t> be more ambitious?</a:t>
            </a:r>
            <a:endParaRPr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Where?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How </a:t>
            </a:r>
            <a:r>
              <a:rPr lang="en-GB" sz="2600" u="sng"/>
              <a:t>can the 2026 CEOS Chair help</a:t>
            </a:r>
            <a:r>
              <a:rPr lang="en-GB" sz="2600"/>
              <a:t>?</a:t>
            </a:r>
            <a:endParaRPr sz="2600"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What</a:t>
            </a: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348300" y="1190256"/>
            <a:ext cx="11495400" cy="127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/>
              <a:t>2025 an info gathering year – taking the pulse of the community, building participation, taking stock of resources/agency interest</a:t>
            </a:r>
            <a:endParaRPr sz="2100"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How</a:t>
            </a:r>
            <a:endParaRPr i="1"/>
          </a:p>
        </p:txBody>
      </p:sp>
      <p:grpSp>
        <p:nvGrpSpPr>
          <p:cNvPr id="86" name="Google Shape;86;p10"/>
          <p:cNvGrpSpPr/>
          <p:nvPr/>
        </p:nvGrpSpPr>
        <p:grpSpPr>
          <a:xfrm>
            <a:off x="-9250" y="2005875"/>
            <a:ext cx="3133227" cy="2778013"/>
            <a:chOff x="3154241" y="1504444"/>
            <a:chExt cx="2349979" cy="2083562"/>
          </a:xfrm>
        </p:grpSpPr>
        <p:sp>
          <p:nvSpPr>
            <p:cNvPr id="87" name="Google Shape;87;p10"/>
            <p:cNvSpPr/>
            <p:nvPr/>
          </p:nvSpPr>
          <p:spPr>
            <a:xfrm>
              <a:off x="3485717" y="3079475"/>
              <a:ext cx="12948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0"/>
            <p:cNvSpPr txBox="1"/>
            <p:nvPr/>
          </p:nvSpPr>
          <p:spPr>
            <a:xfrm>
              <a:off x="3154241" y="3216605"/>
              <a:ext cx="9345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GB" sz="1600">
                  <a:latin typeface="Roboto"/>
                  <a:ea typeface="Roboto"/>
                  <a:cs typeface="Roboto"/>
                  <a:sym typeface="Roboto"/>
                </a:rPr>
                <a:t>April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10"/>
            <p:cNvSpPr txBox="1"/>
            <p:nvPr/>
          </p:nvSpPr>
          <p:spPr>
            <a:xfrm>
              <a:off x="3293220" y="1504444"/>
              <a:ext cx="2211000" cy="11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latin typeface="Roboto"/>
                  <a:ea typeface="Roboto"/>
                  <a:cs typeface="Roboto"/>
                  <a:sym typeface="Roboto"/>
                </a:rPr>
                <a:t>LSI-VC-17 and SIT-40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Initial d</a:t>
              </a: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iscussions</a:t>
              </a: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 with LSI-VC / CEOS-ARD team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- WGCV expert perspectives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- First engagement with CSDA/EDAP teams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- WGISS AI/ML inputs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- Agency discussions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- Plan and </a:t>
              </a:r>
              <a:r>
                <a:rPr b="1" lang="en-GB" sz="1100">
                  <a:latin typeface="Roboto"/>
                  <a:ea typeface="Roboto"/>
                  <a:cs typeface="Roboto"/>
                  <a:sym typeface="Roboto"/>
                </a:rPr>
                <a:t>roles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90" name="Google Shape;90;p10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91" name="Google Shape;91;p10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2" name="Google Shape;92;p10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93" name="Google Shape;93;p10"/>
          <p:cNvGrpSpPr/>
          <p:nvPr/>
        </p:nvGrpSpPr>
        <p:grpSpPr>
          <a:xfrm>
            <a:off x="1675534" y="3603372"/>
            <a:ext cx="3304466" cy="2325547"/>
            <a:chOff x="1828196" y="2702596"/>
            <a:chExt cx="2478412" cy="1744204"/>
          </a:xfrm>
        </p:grpSpPr>
        <p:sp>
          <p:nvSpPr>
            <p:cNvPr id="94" name="Google Shape;94;p10"/>
            <p:cNvSpPr/>
            <p:nvPr/>
          </p:nvSpPr>
          <p:spPr>
            <a:xfrm>
              <a:off x="2191011" y="3079475"/>
              <a:ext cx="1294800" cy="133500"/>
            </a:xfrm>
            <a:prstGeom prst="rect">
              <a:avLst/>
            </a:prstGeom>
            <a:solidFill>
              <a:srgbClr val="08563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0"/>
            <p:cNvSpPr txBox="1"/>
            <p:nvPr/>
          </p:nvSpPr>
          <p:spPr>
            <a:xfrm>
              <a:off x="1828196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GB" sz="1600">
                  <a:latin typeface="Roboto"/>
                  <a:ea typeface="Roboto"/>
                  <a:cs typeface="Roboto"/>
                  <a:sym typeface="Roboto"/>
                </a:rPr>
                <a:t>June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" name="Google Shape;96;p10"/>
            <p:cNvSpPr txBox="1"/>
            <p:nvPr/>
          </p:nvSpPr>
          <p:spPr>
            <a:xfrm>
              <a:off x="2073408" y="3503000"/>
              <a:ext cx="22332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latin typeface="Roboto"/>
                  <a:ea typeface="Roboto"/>
                  <a:cs typeface="Roboto"/>
                  <a:sym typeface="Roboto"/>
                </a:rPr>
                <a:t>ESA Living Planet Symposium (Vienna, June 23-27)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- I</a:t>
              </a: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nteractive presentation to gather feedback on the current state of CEOS-ARD and what is needed in future.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- Understand headline priorities for the future of CEOS-ARD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- Lay the basis for consultation paper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97" name="Google Shape;97;p10"/>
            <p:cNvGrpSpPr/>
            <p:nvPr/>
          </p:nvGrpSpPr>
          <p:grpSpPr>
            <a:xfrm rot="10800000">
              <a:off x="2149293" y="3079467"/>
              <a:ext cx="92400" cy="411825"/>
              <a:chOff x="2072481" y="2563700"/>
              <a:chExt cx="92400" cy="411825"/>
            </a:xfrm>
          </p:grpSpPr>
          <p:cxnSp>
            <p:nvCxnSpPr>
              <p:cNvPr id="98" name="Google Shape;98;p10"/>
              <p:cNvCxnSpPr/>
              <p:nvPr/>
            </p:nvCxnSpPr>
            <p:spPr>
              <a:xfrm>
                <a:off x="2118681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99" name="Google Shape;99;p10"/>
              <p:cNvSpPr/>
              <p:nvPr/>
            </p:nvSpPr>
            <p:spPr>
              <a:xfrm>
                <a:off x="2072481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0" name="Google Shape;100;p10"/>
          <p:cNvGrpSpPr/>
          <p:nvPr/>
        </p:nvGrpSpPr>
        <p:grpSpPr>
          <a:xfrm>
            <a:off x="3443539" y="2318005"/>
            <a:ext cx="2553972" cy="2465875"/>
            <a:chOff x="3154233" y="1738547"/>
            <a:chExt cx="1915527" cy="1849453"/>
          </a:xfrm>
        </p:grpSpPr>
        <p:sp>
          <p:nvSpPr>
            <p:cNvPr id="101" name="Google Shape;101;p10"/>
            <p:cNvSpPr/>
            <p:nvPr/>
          </p:nvSpPr>
          <p:spPr>
            <a:xfrm>
              <a:off x="3485717" y="3079475"/>
              <a:ext cx="12948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 txBox="1"/>
            <p:nvPr/>
          </p:nvSpPr>
          <p:spPr>
            <a:xfrm>
              <a:off x="3154233" y="3216600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GB" sz="1600">
                  <a:latin typeface="Roboto"/>
                  <a:ea typeface="Roboto"/>
                  <a:cs typeface="Roboto"/>
                  <a:sym typeface="Roboto"/>
                </a:rPr>
                <a:t>August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" name="Google Shape;103;p10"/>
            <p:cNvSpPr txBox="1"/>
            <p:nvPr/>
          </p:nvSpPr>
          <p:spPr>
            <a:xfrm>
              <a:off x="3386760" y="1738547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latin typeface="Roboto"/>
                  <a:ea typeface="Roboto"/>
                  <a:cs typeface="Roboto"/>
                  <a:sym typeface="Roboto"/>
                </a:rPr>
                <a:t>IGARSS 2025 (Brisbane, August 3-8)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Additional opportunity to consult with the Science/User community.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- Re-run LPS interactive session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04" name="Google Shape;104;p10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105" name="Google Shape;105;p10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6" name="Google Shape;106;p10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07" name="Google Shape;107;p10"/>
          <p:cNvGrpSpPr/>
          <p:nvPr/>
        </p:nvGrpSpPr>
        <p:grpSpPr>
          <a:xfrm>
            <a:off x="5122102" y="3603372"/>
            <a:ext cx="2579949" cy="2325550"/>
            <a:chOff x="4413187" y="2702596"/>
            <a:chExt cx="1935010" cy="1744206"/>
          </a:xfrm>
        </p:grpSpPr>
        <p:sp>
          <p:nvSpPr>
            <p:cNvPr id="108" name="Google Shape;108;p10"/>
            <p:cNvSpPr/>
            <p:nvPr/>
          </p:nvSpPr>
          <p:spPr>
            <a:xfrm>
              <a:off x="4780421" y="3079475"/>
              <a:ext cx="1294800" cy="133500"/>
            </a:xfrm>
            <a:prstGeom prst="rect">
              <a:avLst/>
            </a:prstGeom>
            <a:solidFill>
              <a:srgbClr val="08563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9" name="Google Shape;109;p10"/>
            <p:cNvGrpSpPr/>
            <p:nvPr/>
          </p:nvGrpSpPr>
          <p:grpSpPr>
            <a:xfrm rot="10800000">
              <a:off x="4737413" y="3079467"/>
              <a:ext cx="92400" cy="411825"/>
              <a:chOff x="2070100" y="2563700"/>
              <a:chExt cx="92400" cy="411825"/>
            </a:xfrm>
          </p:grpSpPr>
          <p:cxnSp>
            <p:nvCxnSpPr>
              <p:cNvPr id="110" name="Google Shape;110;p10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11" name="Google Shape;111;p10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2" name="Google Shape;112;p10"/>
            <p:cNvSpPr txBox="1"/>
            <p:nvPr/>
          </p:nvSpPr>
          <p:spPr>
            <a:xfrm>
              <a:off x="4413187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GB" sz="1600">
                  <a:latin typeface="Roboto"/>
                  <a:ea typeface="Roboto"/>
                  <a:cs typeface="Roboto"/>
                  <a:sym typeface="Roboto"/>
                </a:rPr>
                <a:t>Sept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p10"/>
            <p:cNvSpPr txBox="1"/>
            <p:nvPr/>
          </p:nvSpPr>
          <p:spPr>
            <a:xfrm>
              <a:off x="4665197" y="3503002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latin typeface="Roboto"/>
                  <a:ea typeface="Roboto"/>
                  <a:cs typeface="Roboto"/>
                  <a:sym typeface="Roboto"/>
                </a:rPr>
                <a:t>LSI-VC-18 &amp; SIT Technical Workshop (Europe)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- Follow-up discussions on data quality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- Review first draft consultation findings paper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- European commercial sector CEOS-ARD engagement workshop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" name="Google Shape;114;p10"/>
          <p:cNvGrpSpPr/>
          <p:nvPr/>
        </p:nvGrpSpPr>
        <p:grpSpPr>
          <a:xfrm>
            <a:off x="6848152" y="2470405"/>
            <a:ext cx="2604965" cy="2313475"/>
            <a:chOff x="5707757" y="1852850"/>
            <a:chExt cx="1953773" cy="1735150"/>
          </a:xfrm>
        </p:grpSpPr>
        <p:sp>
          <p:nvSpPr>
            <p:cNvPr id="115" name="Google Shape;115;p10"/>
            <p:cNvSpPr/>
            <p:nvPr/>
          </p:nvSpPr>
          <p:spPr>
            <a:xfrm>
              <a:off x="6075125" y="3079475"/>
              <a:ext cx="12948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6" name="Google Shape;116;p10"/>
            <p:cNvGrpSpPr/>
            <p:nvPr/>
          </p:nvGrpSpPr>
          <p:grpSpPr>
            <a:xfrm>
              <a:off x="6031394" y="2800065"/>
              <a:ext cx="92400" cy="411825"/>
              <a:chOff x="845575" y="2563700"/>
              <a:chExt cx="92400" cy="411825"/>
            </a:xfrm>
          </p:grpSpPr>
          <p:cxnSp>
            <p:nvCxnSpPr>
              <p:cNvPr id="117" name="Google Shape;117;p10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18" name="Google Shape;118;p10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9" name="Google Shape;119;p10"/>
            <p:cNvSpPr txBox="1"/>
            <p:nvPr/>
          </p:nvSpPr>
          <p:spPr>
            <a:xfrm>
              <a:off x="5707757" y="3216600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GB" sz="1600">
                  <a:latin typeface="Roboto"/>
                  <a:ea typeface="Roboto"/>
                  <a:cs typeface="Roboto"/>
                  <a:sym typeface="Roboto"/>
                </a:rPr>
                <a:t>Oct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" name="Google Shape;120;p10"/>
            <p:cNvSpPr txBox="1"/>
            <p:nvPr/>
          </p:nvSpPr>
          <p:spPr>
            <a:xfrm>
              <a:off x="5978530" y="1852850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latin typeface="Roboto"/>
                  <a:ea typeface="Roboto"/>
                  <a:cs typeface="Roboto"/>
                  <a:sym typeface="Roboto"/>
                </a:rPr>
                <a:t>IAC 2025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- Industry and space agency head engagement.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1" name="Google Shape;121;p10"/>
          <p:cNvGrpSpPr/>
          <p:nvPr/>
        </p:nvGrpSpPr>
        <p:grpSpPr>
          <a:xfrm>
            <a:off x="8576427" y="3603372"/>
            <a:ext cx="2856517" cy="2325550"/>
            <a:chOff x="7003996" y="2702596"/>
            <a:chExt cx="2142441" cy="1744206"/>
          </a:xfrm>
        </p:grpSpPr>
        <p:sp>
          <p:nvSpPr>
            <p:cNvPr id="122" name="Google Shape;122;p10"/>
            <p:cNvSpPr/>
            <p:nvPr/>
          </p:nvSpPr>
          <p:spPr>
            <a:xfrm>
              <a:off x="7369837" y="3079475"/>
              <a:ext cx="1776600" cy="133500"/>
            </a:xfrm>
            <a:prstGeom prst="rect">
              <a:avLst/>
            </a:prstGeom>
            <a:solidFill>
              <a:srgbClr val="08563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3" name="Google Shape;123;p10"/>
            <p:cNvGrpSpPr/>
            <p:nvPr/>
          </p:nvGrpSpPr>
          <p:grpSpPr>
            <a:xfrm rot="10800000">
              <a:off x="7328221" y="3079467"/>
              <a:ext cx="92400" cy="411825"/>
              <a:chOff x="2070100" y="2563700"/>
              <a:chExt cx="92400" cy="411825"/>
            </a:xfrm>
          </p:grpSpPr>
          <p:cxnSp>
            <p:nvCxnSpPr>
              <p:cNvPr id="124" name="Google Shape;124;p10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25" name="Google Shape;125;p10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6" name="Google Shape;126;p10"/>
            <p:cNvSpPr txBox="1"/>
            <p:nvPr/>
          </p:nvSpPr>
          <p:spPr>
            <a:xfrm>
              <a:off x="7003996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GB" sz="1600">
                  <a:latin typeface="Roboto"/>
                  <a:ea typeface="Roboto"/>
                  <a:cs typeface="Roboto"/>
                  <a:sym typeface="Roboto"/>
                </a:rPr>
                <a:t>Nov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" name="Google Shape;127;p10"/>
            <p:cNvSpPr txBox="1"/>
            <p:nvPr/>
          </p:nvSpPr>
          <p:spPr>
            <a:xfrm>
              <a:off x="7256967" y="3503002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latin typeface="Roboto"/>
                  <a:ea typeface="Roboto"/>
                  <a:cs typeface="Roboto"/>
                  <a:sym typeface="Roboto"/>
                </a:rPr>
                <a:t>CEOS Plenary 2025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- Present consultation findings paper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- Clear statement of what CEOS ‘FutureARD’ needs to consider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- Request Principal decision to develop Future ARD Strategy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Roboto"/>
                  <a:ea typeface="Roboto"/>
                  <a:cs typeface="Roboto"/>
                  <a:sym typeface="Roboto"/>
                </a:rPr>
                <a:t>- .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/>
          <p:nvPr/>
        </p:nvSpPr>
        <p:spPr>
          <a:xfrm>
            <a:off x="94020" y="103248"/>
            <a:ext cx="8668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Questions?</a:t>
            </a:r>
            <a:endParaRPr i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1"/>
          <p:cNvSpPr txBox="1"/>
          <p:nvPr/>
        </p:nvSpPr>
        <p:spPr>
          <a:xfrm>
            <a:off x="173550" y="1062350"/>
            <a:ext cx="11790600" cy="54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Where are the </a:t>
            </a:r>
            <a:r>
              <a:rPr b="1"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opportunities</a:t>
            </a: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make CEOS-ARD better?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E.g. s</a:t>
            </a: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trengthen the CEOS-ARD ‘brand’ and its visibility with key users, value-adders, intermediaries, partners?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E.g. better aligning CEOS-ARD with the needs of data procurement? 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2" marL="13716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➢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E.g. links to </a:t>
            </a:r>
            <a:r>
              <a:rPr i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Joint EO Mission Quality Assessment Framework</a:t>
            </a:r>
            <a:endParaRPr i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are the </a:t>
            </a:r>
            <a:r>
              <a:rPr b="1"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risks</a:t>
            </a: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the success of our efforts?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E.g. Clear data quality examples from recent self-assessments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➢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Risk: brand damage; CEOS’s brand is valuable; loss of confidence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➢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Risk: not relevant to ‘analysis’ technologies/approaches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</a:t>
            </a:r>
            <a:r>
              <a:rPr b="1"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partnerships</a:t>
            </a: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are needed if we are to be successful?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links within CEOS are key? 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efforts can be better leveraged?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Which external stakeholders are important? How to engage?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/>
          <p:nvPr>
            <p:ph idx="1" type="body"/>
          </p:nvPr>
        </p:nvSpPr>
        <p:spPr>
          <a:xfrm>
            <a:off x="137100" y="1128325"/>
            <a:ext cx="11917800" cy="505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Montserrat"/>
              <a:buChar char="❖"/>
            </a:pPr>
            <a:r>
              <a:rPr lang="en-GB" sz="2300"/>
              <a:t>Do we need</a:t>
            </a:r>
            <a:r>
              <a:rPr b="1" lang="en-GB" sz="2300"/>
              <a:t> </a:t>
            </a:r>
            <a:r>
              <a:rPr lang="en-GB" sz="2300"/>
              <a:t>to introduce </a:t>
            </a:r>
            <a:r>
              <a:rPr b="1" lang="en-GB" sz="2300"/>
              <a:t>requirements</a:t>
            </a:r>
            <a:r>
              <a:rPr lang="en-GB" sz="2300"/>
              <a:t> for </a:t>
            </a:r>
            <a:r>
              <a:rPr b="1" lang="en-GB" sz="2300"/>
              <a:t>data quality</a:t>
            </a:r>
            <a:r>
              <a:rPr lang="en-GB" sz="2300"/>
              <a:t>?</a:t>
            </a:r>
            <a:endParaRPr sz="2300"/>
          </a:p>
          <a:p>
            <a: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❖"/>
            </a:pPr>
            <a:r>
              <a:rPr lang="en-GB" sz="2000"/>
              <a:t>Should there be a </a:t>
            </a:r>
            <a:r>
              <a:rPr lang="en-GB" sz="2000" u="sng"/>
              <a:t>minimum</a:t>
            </a:r>
            <a:r>
              <a:rPr lang="en-GB" sz="2000"/>
              <a:t> quality ‘floor’ to protect “the brand”?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❖"/>
            </a:pPr>
            <a:r>
              <a:rPr lang="en-GB" sz="2000"/>
              <a:t>Should we adopt quality ‘bands’ (like energy ratings)? What dimensions?</a:t>
            </a:r>
            <a:endParaRPr sz="2000"/>
          </a:p>
          <a:p>
            <a:pPr indent="-3746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Montserrat"/>
              <a:buChar char="❖"/>
            </a:pPr>
            <a:r>
              <a:rPr lang="en-GB" sz="2300"/>
              <a:t>Can we better support users to find products </a:t>
            </a:r>
            <a:r>
              <a:rPr b="1" lang="en-GB" sz="2300"/>
              <a:t>fit for purpose</a:t>
            </a:r>
            <a:r>
              <a:rPr lang="en-GB" sz="2300"/>
              <a:t>?</a:t>
            </a:r>
            <a:endParaRPr sz="2300"/>
          </a:p>
          <a:p>
            <a: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❖"/>
            </a:pPr>
            <a:r>
              <a:rPr lang="en-GB" sz="2000"/>
              <a:t>E.g. ‘suitable for visual interpretation’, ‘suitable for time series climate analysis’</a:t>
            </a:r>
            <a:endParaRPr sz="2000"/>
          </a:p>
          <a:p>
            <a:pPr indent="-3746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Montserrat"/>
              <a:buChar char="❖"/>
            </a:pPr>
            <a:r>
              <a:rPr lang="en-GB" sz="2000"/>
              <a:t>E.g. should we streamline - e.g. collapse goal and threshold?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Montserrat"/>
              <a:buChar char="❖"/>
            </a:pPr>
            <a:r>
              <a:rPr lang="en-GB" sz="2300"/>
              <a:t>Do we need a framework for </a:t>
            </a:r>
            <a:r>
              <a:rPr b="1" lang="en-GB" sz="2300"/>
              <a:t>ongoing monitoring</a:t>
            </a:r>
            <a:r>
              <a:rPr lang="en-GB" sz="2300"/>
              <a:t> of these (L2/L3) qualities?</a:t>
            </a:r>
            <a:endParaRPr sz="2300"/>
          </a:p>
          <a:p>
            <a: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❖"/>
            </a:pPr>
            <a:r>
              <a:rPr lang="en-GB" sz="2000"/>
              <a:t>Should it be possible for a provider/datasets to ‘lose’ the brand?</a:t>
            </a:r>
            <a:endParaRPr sz="2000"/>
          </a:p>
          <a:p>
            <a:pPr indent="-3746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Montserrat"/>
              <a:buChar char="❖"/>
            </a:pPr>
            <a:r>
              <a:rPr lang="en-GB" sz="2300"/>
              <a:t>Do we need to be </a:t>
            </a:r>
            <a:r>
              <a:rPr b="1" lang="en-GB" sz="2300"/>
              <a:t>stricter</a:t>
            </a:r>
            <a:r>
              <a:rPr lang="en-GB" sz="2300"/>
              <a:t> in certain areas to drive </a:t>
            </a:r>
            <a:r>
              <a:rPr i="1" lang="en-GB" sz="2300"/>
              <a:t>practical</a:t>
            </a:r>
            <a:r>
              <a:rPr lang="en-GB" sz="2300"/>
              <a:t> interoperability?</a:t>
            </a:r>
            <a:endParaRPr sz="2300"/>
          </a:p>
          <a:p>
            <a: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❖"/>
            </a:pPr>
            <a:r>
              <a:rPr lang="en-GB" sz="2000"/>
              <a:t>E.g. In defining </a:t>
            </a:r>
            <a:r>
              <a:rPr b="1" lang="en-GB" sz="2000"/>
              <a:t>measurement equivalence</a:t>
            </a:r>
            <a:r>
              <a:rPr lang="en-GB" sz="2000"/>
              <a:t>? 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❖"/>
            </a:pPr>
            <a:r>
              <a:rPr lang="en-GB" sz="2000"/>
              <a:t>E.g. In </a:t>
            </a:r>
            <a:r>
              <a:rPr b="1" lang="en-GB" sz="2000"/>
              <a:t>formats</a:t>
            </a:r>
            <a:r>
              <a:rPr lang="en-GB" sz="2000"/>
              <a:t>?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❖"/>
            </a:pPr>
            <a:r>
              <a:rPr lang="en-GB" sz="2000"/>
              <a:t>E.g. In </a:t>
            </a:r>
            <a:r>
              <a:rPr b="1" lang="en-GB" sz="2000"/>
              <a:t>terminology</a:t>
            </a:r>
            <a:r>
              <a:rPr lang="en-GB" sz="2000"/>
              <a:t> and definitions?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Font typeface="Arial"/>
              <a:buChar char="❖"/>
            </a:pPr>
            <a:r>
              <a:rPr lang="en-GB" sz="2000"/>
              <a:t>E.g. do we need to revisit </a:t>
            </a:r>
            <a:r>
              <a:rPr b="1" lang="en-GB" sz="2000"/>
              <a:t>formal </a:t>
            </a:r>
            <a:r>
              <a:rPr lang="en-GB" sz="2000"/>
              <a:t>standards? or embrace ‘</a:t>
            </a:r>
            <a:r>
              <a:rPr b="1" lang="en-GB" sz="2000"/>
              <a:t>guerilla</a:t>
            </a:r>
            <a:r>
              <a:rPr lang="en-GB" sz="2000"/>
              <a:t> standards’?</a:t>
            </a:r>
            <a:endParaRPr sz="2000"/>
          </a:p>
        </p:txBody>
      </p:sp>
      <p:sp>
        <p:nvSpPr>
          <p:cNvPr id="139" name="Google Shape;139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Thoughts?</a:t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 txBox="1"/>
          <p:nvPr>
            <p:ph idx="1" type="body"/>
          </p:nvPr>
        </p:nvSpPr>
        <p:spPr>
          <a:xfrm>
            <a:off x="348308" y="1097558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Montserrat"/>
              <a:buChar char="❖"/>
            </a:pPr>
            <a:r>
              <a:rPr lang="en-GB" sz="2500"/>
              <a:t>In what other ways should the CEOS-ARD effort continue to </a:t>
            </a:r>
            <a:r>
              <a:rPr b="1" lang="en-GB" sz="2500"/>
              <a:t>evolve</a:t>
            </a:r>
            <a:r>
              <a:rPr lang="en-GB" sz="2500"/>
              <a:t>?</a:t>
            </a:r>
            <a:endParaRPr sz="2500"/>
          </a:p>
          <a:p>
            <a:pPr indent="-3683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Montserrat"/>
              <a:buChar char="❖"/>
            </a:pPr>
            <a:r>
              <a:rPr lang="en-GB" sz="2200"/>
              <a:t>How can we drive increased “</a:t>
            </a:r>
            <a:r>
              <a:rPr b="1" lang="en-GB" sz="2200"/>
              <a:t>AI/ML readiness</a:t>
            </a:r>
            <a:r>
              <a:rPr lang="en-GB" sz="2200"/>
              <a:t>”?</a:t>
            </a:r>
            <a:endParaRPr sz="2200"/>
          </a:p>
          <a:p>
            <a:pPr indent="-3683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➢"/>
            </a:pPr>
            <a:r>
              <a:rPr lang="en-GB" sz="2200"/>
              <a:t>Different stakeholders?</a:t>
            </a:r>
            <a:endParaRPr sz="2200"/>
          </a:p>
          <a:p>
            <a:pPr indent="-3683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Montserrat"/>
              <a:buChar char="❖"/>
            </a:pPr>
            <a:r>
              <a:rPr lang="en-GB" sz="2200"/>
              <a:t>Could we be </a:t>
            </a:r>
            <a:r>
              <a:rPr b="1" lang="en-GB" sz="2200"/>
              <a:t>more proactive?</a:t>
            </a:r>
            <a:r>
              <a:rPr lang="en-GB" sz="2200"/>
              <a:t> </a:t>
            </a:r>
            <a:endParaRPr sz="2200"/>
          </a:p>
          <a:p>
            <a:pPr indent="-3683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Montserrat"/>
              <a:buChar char="➢"/>
            </a:pPr>
            <a:r>
              <a:rPr lang="en-GB" sz="2200"/>
              <a:t>In private sector engagement?</a:t>
            </a:r>
            <a:endParaRPr sz="2200"/>
          </a:p>
          <a:p>
            <a:pPr indent="-3683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Montserrat"/>
              <a:buChar char="➢"/>
            </a:pPr>
            <a:r>
              <a:rPr lang="en-GB" sz="2200"/>
              <a:t>In capacity building/advice?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❖"/>
            </a:pPr>
            <a:r>
              <a:rPr lang="en-GB" sz="2500"/>
              <a:t>How could we more systematically </a:t>
            </a:r>
            <a:r>
              <a:rPr b="1" lang="en-GB" sz="2500"/>
              <a:t>drive impact/benefit?</a:t>
            </a:r>
            <a:endParaRPr b="1" sz="2500"/>
          </a:p>
          <a:p>
            <a:pPr indent="-3746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Arial"/>
              <a:buChar char="❖"/>
            </a:pPr>
            <a:r>
              <a:rPr lang="en-GB" sz="2300"/>
              <a:t>And gather </a:t>
            </a:r>
            <a:r>
              <a:rPr b="1" lang="en-GB" sz="2300"/>
              <a:t>evidence of value</a:t>
            </a:r>
            <a:r>
              <a:rPr lang="en-GB" sz="2300"/>
              <a:t>?</a:t>
            </a:r>
            <a:endParaRPr sz="2300"/>
          </a:p>
          <a:p>
            <a:pPr indent="-3746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Arial"/>
              <a:buChar char="❖"/>
            </a:pPr>
            <a:r>
              <a:rPr lang="en-GB" sz="2300"/>
              <a:t>And include feedback loops? users? experimental?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❖"/>
            </a:pPr>
            <a:r>
              <a:rPr lang="en-GB" sz="2500"/>
              <a:t>Should we ask Principals to ‘</a:t>
            </a:r>
            <a:r>
              <a:rPr b="1" lang="en-GB" sz="2500"/>
              <a:t>pledge</a:t>
            </a:r>
            <a:r>
              <a:rPr lang="en-GB" sz="2500"/>
              <a:t>’ implementation?</a:t>
            </a:r>
            <a:endParaRPr sz="2500"/>
          </a:p>
          <a:p>
            <a:pPr indent="-381000" lvl="1" marL="9144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Font typeface="Arial"/>
              <a:buChar char="❖"/>
            </a:pPr>
            <a:r>
              <a:rPr lang="en-GB" sz="2200"/>
              <a:t>Could we invite company CEOs?</a:t>
            </a:r>
            <a:endParaRPr/>
          </a:p>
        </p:txBody>
      </p:sp>
      <p:sp>
        <p:nvSpPr>
          <p:cNvPr id="145" name="Google Shape;145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More thoughts?</a:t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 txBox="1"/>
          <p:nvPr>
            <p:ph idx="1" type="body"/>
          </p:nvPr>
        </p:nvSpPr>
        <p:spPr>
          <a:xfrm>
            <a:off x="324225" y="3251453"/>
            <a:ext cx="11495400" cy="297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4100"/>
              <a:t>BACKUP SLIDES FOLLOW</a:t>
            </a:r>
            <a:endParaRPr b="1" sz="4100"/>
          </a:p>
        </p:txBody>
      </p:sp>
      <p:sp>
        <p:nvSpPr>
          <p:cNvPr id="151" name="Google Shape;151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/>
          <p:nvPr/>
        </p:nvSpPr>
        <p:spPr>
          <a:xfrm>
            <a:off x="64200" y="1096550"/>
            <a:ext cx="121920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Metrics for data quality  			</a:t>
            </a:r>
            <a:r>
              <a:rPr b="1" lang="en-GB" sz="19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Agree to leverage Cal/Val MM?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Framework for continuous quality assurance	     </a:t>
            </a:r>
            <a:r>
              <a:rPr b="1" lang="en-GB" sz="19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Match-up DB + other WGCV frameworks?</a:t>
            </a:r>
            <a:endParaRPr b="1" sz="1900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CEOS-ARD that is more interoperable and interchangeable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Providing a diversity of data sources for users’ applications – resilience in input data sources (</a:t>
            </a: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application robustness</a:t>
            </a: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is another piece)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Measurement equivalence		</a:t>
            </a:r>
            <a:r>
              <a:rPr b="1" lang="en-GB" sz="19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SR Consistency and Equivalence Project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Much b</a:t>
            </a: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roader CEOS agency participation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➢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Beyond land ARD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➢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Facilitate higher level CEOS-ARD products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Greatly increased private sector participation and ownership of CEOS-ARD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CEOS-ARD for CEOS agency data procurement – driving private sector uptake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‘Cloud Service durability’, i.e. multiple copies, locations, notice periods for deletion, etc.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94025" y="103250"/>
            <a:ext cx="9529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Future CEOS-ARD Opportunities</a:t>
            </a:r>
            <a:endParaRPr sz="3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