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10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3e3889e91c_0_1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3e3889e91c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3e3889e91c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33e3889e91c_0_1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3e3889e91c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33e3889e91c_0_1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3e3889e91c_0_1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3e3889e91c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3b5062edb0_0_8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33b5062edb0_0_8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3e3889e91c_0_1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3e3889e91c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3e3889e91c_0_2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3e3889e91c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3e3889e91c_0_2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3e3889e91c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3e3889e91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33e3889e91c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6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0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21101" y="-14542"/>
            <a:ext cx="12215481" cy="6870483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5" l="32581" r="8553" t="2403"/>
          <a:stretch/>
        </p:blipFill>
        <p:spPr>
          <a:xfrm rot="5400000">
            <a:off x="5734365" y="-1016162"/>
            <a:ext cx="5455200" cy="74808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6" l="54016" r="11354" t="36080"/>
          <a:stretch/>
        </p:blipFill>
        <p:spPr>
          <a:xfrm rot="-5400000">
            <a:off x="5792644" y="4820060"/>
            <a:ext cx="1719600" cy="23667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41" r="-2842" t="39268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LSI-VC-17, 14-16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41" r="-2842" t="39268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8900" cy="47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8900" cy="47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LSI-VC-17, 14-16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41" r="-2842" t="39268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LSI-VC-17, 14-16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41" r="-2842" t="39268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100" cy="46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LSI-VC-17, 14-16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41" r="-2842" t="39268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spreadsheets/d/1LjM0xBLq-XHJ5FjmgoRR5nkVEyrYkhLvqa_3-8w-U64/edit?usp=sharing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Commercial Sector Uptake  of CEOS-ARD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72909" y="4252807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8.2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LSI-VC-17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Tsukuba, Japan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14-16 April, 2025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/>
          <p:nvPr>
            <p:ph idx="1" type="body"/>
          </p:nvPr>
        </p:nvSpPr>
        <p:spPr>
          <a:xfrm>
            <a:off x="248033" y="1177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Private sector engagement is a big job and needs sustained representation</a:t>
            </a:r>
            <a:endParaRPr sz="2200"/>
          </a:p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We need to leverage everyone’s networks to amplify our message</a:t>
            </a:r>
            <a:endParaRPr sz="2200"/>
          </a:p>
          <a:p>
            <a:pPr indent="-368300" lvl="1" marL="914400" rtl="0" algn="l">
              <a:spcBef>
                <a:spcPts val="600"/>
              </a:spcBef>
              <a:spcAft>
                <a:spcPts val="0"/>
              </a:spcAft>
              <a:buSzPts val="2200"/>
              <a:buChar char="▪"/>
            </a:pPr>
            <a:r>
              <a:rPr lang="en-GB" sz="2200"/>
              <a:t>Assembling a team of CEOS advocates / champions</a:t>
            </a:r>
            <a:r>
              <a:rPr lang="en-GB" sz="2200"/>
              <a:t> </a:t>
            </a:r>
            <a:endParaRPr sz="2200"/>
          </a:p>
          <a:p>
            <a:pPr indent="-368300" lvl="1" marL="914400" rtl="0" algn="l">
              <a:spcBef>
                <a:spcPts val="600"/>
              </a:spcBef>
              <a:spcAft>
                <a:spcPts val="0"/>
              </a:spcAft>
              <a:buSzPts val="2200"/>
              <a:buChar char="▪"/>
            </a:pPr>
            <a:r>
              <a:rPr lang="en-GB" sz="2200"/>
              <a:t>Consistent messaging - coordinated, coherent comms</a:t>
            </a:r>
            <a:endParaRPr sz="2200"/>
          </a:p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Enabling partners and advocates</a:t>
            </a:r>
            <a:endParaRPr sz="2200"/>
          </a:p>
          <a:p>
            <a:pPr indent="-342900" lvl="1" marL="914400" rtl="0" algn="l">
              <a:spcBef>
                <a:spcPts val="600"/>
              </a:spcBef>
              <a:spcAft>
                <a:spcPts val="0"/>
              </a:spcAft>
              <a:buSzPts val="1800"/>
              <a:buChar char="▪"/>
            </a:pPr>
            <a:r>
              <a:rPr lang="en-GB" sz="1800"/>
              <a:t>Cloud-Native Geospatial Forum (CNG) / Radiant Earth</a:t>
            </a:r>
            <a:endParaRPr sz="1800"/>
          </a:p>
          <a:p>
            <a:pPr indent="-342900" lvl="1" marL="914400" rtl="0" algn="l">
              <a:spcBef>
                <a:spcPts val="600"/>
              </a:spcBef>
              <a:spcAft>
                <a:spcPts val="0"/>
              </a:spcAft>
              <a:buSzPts val="1800"/>
              <a:buChar char="▪"/>
            </a:pPr>
            <a:r>
              <a:rPr lang="en-GB" sz="1800"/>
              <a:t>OGC?</a:t>
            </a:r>
            <a:endParaRPr sz="1800"/>
          </a:p>
          <a:p>
            <a:pPr indent="-342900" lvl="1" marL="914400" rtl="0" algn="l">
              <a:spcBef>
                <a:spcPts val="600"/>
              </a:spcBef>
              <a:spcAft>
                <a:spcPts val="0"/>
              </a:spcAft>
              <a:buSzPts val="1800"/>
              <a:buChar char="▪"/>
            </a:pPr>
            <a:r>
              <a:rPr lang="en-GB" sz="1800"/>
              <a:t>ARD2x community</a:t>
            </a:r>
            <a:endParaRPr sz="1800"/>
          </a:p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Team of commercial sector allies </a:t>
            </a:r>
            <a:endParaRPr sz="2200"/>
          </a:p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Events: JACIE, VH-RODA, LPS, IAC, IGARSS, </a:t>
            </a:r>
            <a:endParaRPr sz="2200"/>
          </a:p>
          <a:p>
            <a:pPr indent="-368300" lvl="1" marL="914400" rtl="0" algn="l">
              <a:spcBef>
                <a:spcPts val="600"/>
              </a:spcBef>
              <a:spcAft>
                <a:spcPts val="600"/>
              </a:spcAft>
              <a:buSzPts val="2200"/>
              <a:buChar char="▪"/>
            </a:pPr>
            <a:r>
              <a:rPr lang="en-GB" sz="2200"/>
              <a:t>Note: plans for LPS, IGARSS and IAC consultation workshops</a:t>
            </a:r>
            <a:endParaRPr sz="2200"/>
          </a:p>
        </p:txBody>
      </p:sp>
      <p:sp>
        <p:nvSpPr>
          <p:cNvPr id="125" name="Google Shape;125;p1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Amplifying &amp; coordinating our message</a:t>
            </a:r>
            <a:endParaRPr sz="3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173550" y="1214750"/>
            <a:ext cx="11790600" cy="48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Supporting the mainstreaming of satellite EO data in society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Expanding the user base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More and easier to use EO sources for all users - including major global development agendas (i.e. priorities of CEOS)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Richness and diversity of data sources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Gap filling of CEOS agency datasets; redundancy of critical observations; resilience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Consistency with CEOS agency requirements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Likewise making CEOS agency data easier for industry to use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Supporting data procurement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Broad uptake and legitimacy of CEOS-ARD specs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Maintaining high standards for EO data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Enhancing quality and traceability of EO products and awareness of users to the importance of these factors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Foundation of broadly adopted future standards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94020" y="103248"/>
            <a:ext cx="8668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Why does it matter?</a:t>
            </a:r>
            <a:endParaRPr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/>
        </p:nvSpPr>
        <p:spPr>
          <a:xfrm>
            <a:off x="173550" y="1214750"/>
            <a:ext cx="119301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AutoNum type="arabicPeriod"/>
            </a:pPr>
            <a:r>
              <a:rPr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Who are we talking about?</a:t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AutoNum type="arabicPeriod"/>
            </a:pPr>
            <a:r>
              <a:rPr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engagement have we seen so far and to what extent?</a:t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AutoNum type="arabicPeriod"/>
            </a:pPr>
            <a:r>
              <a:rPr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are the issues with the current CEOS-ARD PFS and Framework that limit applicability and uptake by the commercial sector?</a:t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AutoNum type="arabicPeriod"/>
            </a:pPr>
            <a:r>
              <a:rPr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role of military specs (e.g. SAR experience) and the potential </a:t>
            </a:r>
            <a:r>
              <a:rPr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complementary</a:t>
            </a:r>
            <a:r>
              <a:rPr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role of CEOS-ARD</a:t>
            </a:r>
            <a:r>
              <a:rPr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i.e. providing another target / user community perspective)</a:t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AutoNum type="arabicPeriod"/>
            </a:pPr>
            <a:r>
              <a:rPr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Profit is the bottom line – </a:t>
            </a:r>
            <a:r>
              <a:rPr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building the business case and appeal of CEOS-ARD</a:t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AutoNum type="arabicPeriod"/>
            </a:pPr>
            <a:r>
              <a:rPr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Forward strategies for engagement – coordinated, coherent, multi-pronged approach</a:t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300"/>
              <a:buFont typeface="Montserrat"/>
              <a:buAutoNum type="arabicPeriod"/>
            </a:pPr>
            <a:r>
              <a:rPr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Prioritisation of engagement</a:t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9"/>
          <p:cNvSpPr txBox="1"/>
          <p:nvPr/>
        </p:nvSpPr>
        <p:spPr>
          <a:xfrm>
            <a:off x="94020" y="103248"/>
            <a:ext cx="8668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So…</a:t>
            </a:r>
            <a:endParaRPr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-250" y="100"/>
            <a:ext cx="12192000" cy="685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605" y="0"/>
            <a:ext cx="1199419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0"/>
          <p:cNvSpPr/>
          <p:nvPr/>
        </p:nvSpPr>
        <p:spPr>
          <a:xfrm>
            <a:off x="2199725" y="0"/>
            <a:ext cx="378300" cy="995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0"/>
          <p:cNvSpPr/>
          <p:nvPr/>
        </p:nvSpPr>
        <p:spPr>
          <a:xfrm>
            <a:off x="4680400" y="0"/>
            <a:ext cx="378300" cy="995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9" name="Google Shape;89;p10"/>
          <p:cNvSpPr/>
          <p:nvPr/>
        </p:nvSpPr>
        <p:spPr>
          <a:xfrm>
            <a:off x="9563050" y="0"/>
            <a:ext cx="378300" cy="995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1" title="unnamed (4).jpg"/>
          <p:cNvPicPr preferRelativeResize="0"/>
          <p:nvPr/>
        </p:nvPicPr>
        <p:blipFill rotWithShape="1">
          <a:blip r:embed="rId3">
            <a:alphaModFix/>
          </a:blip>
          <a:srcRect b="0" l="4873" r="5545" t="16687"/>
          <a:stretch/>
        </p:blipFill>
        <p:spPr>
          <a:xfrm>
            <a:off x="3092775" y="258788"/>
            <a:ext cx="9090876" cy="63404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1"/>
          <p:cNvSpPr txBox="1"/>
          <p:nvPr/>
        </p:nvSpPr>
        <p:spPr>
          <a:xfrm>
            <a:off x="142775" y="93000"/>
            <a:ext cx="3006000" cy="6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/>
              <a:t>Primary Data Producers</a:t>
            </a:r>
            <a:endParaRPr sz="1900"/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Explosion in companies in recent years – now plateauing / consolidation phase?</a:t>
            </a:r>
            <a:endParaRPr sz="1900"/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Who are the main players?</a:t>
            </a:r>
            <a:endParaRPr sz="1900"/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The thought leaders?</a:t>
            </a:r>
            <a:endParaRPr sz="1900"/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The trend setters?</a:t>
            </a:r>
            <a:endParaRPr sz="1900"/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Who is likely to stick around?</a:t>
            </a:r>
            <a:endParaRPr sz="1900"/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Who do we know already?</a:t>
            </a:r>
            <a:endParaRPr sz="1900"/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Where to start</a:t>
            </a:r>
            <a:endParaRPr sz="1900"/>
          </a:p>
          <a:p>
            <a:pPr indent="-349250" lvl="0" marL="457200" rtl="0" algn="l">
              <a:spcBef>
                <a:spcPts val="1200"/>
              </a:spcBef>
              <a:spcAft>
                <a:spcPts val="1200"/>
              </a:spcAft>
              <a:buSzPts val="1900"/>
              <a:buChar char="●"/>
            </a:pPr>
            <a:r>
              <a:rPr lang="en-GB" sz="1900"/>
              <a:t>Prioritisation and criteria</a:t>
            </a:r>
            <a:endParaRPr sz="1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 u="sng">
                <a:solidFill>
                  <a:schemeClr val="hlink"/>
                </a:solidFill>
                <a:hlinkClick r:id="rId3"/>
              </a:rPr>
              <a:t>CEOS-ARD Commercial Contact Tracker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Primary data producers: 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AxelGlobe/AxelSpace, Capella, EarthDaily, Esper, ICEYE, iQPS, Planet, Satellogic, SatSure(?), SkyServe, Synspective, Umbra, Maxar</a:t>
            </a:r>
            <a:endParaRPr/>
          </a:p>
        </p:txBody>
      </p:sp>
      <p:sp>
        <p:nvSpPr>
          <p:cNvPr id="102" name="Google Shape;102;p1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Existing engagements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 txBox="1"/>
          <p:nvPr>
            <p:ph idx="1" type="body"/>
          </p:nvPr>
        </p:nvSpPr>
        <p:spPr>
          <a:xfrm>
            <a:off x="95250" y="1295825"/>
            <a:ext cx="120015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/>
              <a:t>What are the issues with the current CEOS-ARD PFS and Framework that limit applicability and uptake by the commercial sector?</a:t>
            </a:r>
            <a:endParaRPr sz="2200"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High resolution data</a:t>
            </a:r>
            <a:endParaRPr sz="2200"/>
          </a:p>
          <a:p>
            <a:pPr indent="-342900" lvl="1" marL="914400" rtl="0" algn="l">
              <a:spcBef>
                <a:spcPts val="1200"/>
              </a:spcBef>
              <a:spcAft>
                <a:spcPts val="0"/>
              </a:spcAft>
              <a:buSzPts val="1800"/>
              <a:buChar char="▪"/>
            </a:pPr>
            <a:r>
              <a:rPr lang="en-GB" sz="1800"/>
              <a:t>incl. RTC SAR products and DEM availability</a:t>
            </a:r>
            <a:endParaRPr sz="1800"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Optical mosaic products</a:t>
            </a:r>
            <a:endParaRPr sz="2200"/>
          </a:p>
          <a:p>
            <a:pPr indent="-342900" lvl="1" marL="914400" rtl="0" algn="l">
              <a:spcBef>
                <a:spcPts val="1200"/>
              </a:spcBef>
              <a:spcAft>
                <a:spcPts val="0"/>
              </a:spcAft>
              <a:buSzPts val="1800"/>
              <a:buChar char="▪"/>
            </a:pPr>
            <a:r>
              <a:rPr lang="en-GB" sz="1800"/>
              <a:t>Planet ARPS feedback</a:t>
            </a:r>
            <a:endParaRPr sz="1800"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Financial -&gt; Need to make a strong business case for CEOS-ARD</a:t>
            </a:r>
            <a:endParaRPr sz="2200"/>
          </a:p>
          <a:p>
            <a:pPr indent="-342900" lvl="1" marL="914400" rtl="0" algn="l">
              <a:spcBef>
                <a:spcPts val="1200"/>
              </a:spcBef>
              <a:spcAft>
                <a:spcPts val="0"/>
              </a:spcAft>
              <a:buSzPts val="1800"/>
              <a:buChar char="▪"/>
            </a:pPr>
            <a:r>
              <a:rPr lang="en-GB" sz="1800"/>
              <a:t>CSDA and EDAP are key value propositions – others? JAXA?</a:t>
            </a:r>
            <a:endParaRPr sz="1800"/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❖"/>
            </a:pPr>
            <a:r>
              <a:rPr lang="en-GB" sz="2200"/>
              <a:t>Standards?</a:t>
            </a:r>
            <a:endParaRPr sz="2200"/>
          </a:p>
          <a:p>
            <a:pPr indent="-368300" lvl="0" marL="457200" rtl="0" algn="l">
              <a:spcBef>
                <a:spcPts val="1200"/>
              </a:spcBef>
              <a:spcAft>
                <a:spcPts val="1200"/>
              </a:spcAft>
              <a:buSzPts val="2200"/>
              <a:buChar char="❖"/>
            </a:pPr>
            <a:r>
              <a:rPr b="1" lang="en-GB" sz="2200"/>
              <a:t>Decision: </a:t>
            </a:r>
            <a:r>
              <a:rPr b="1" lang="en-GB" sz="2200"/>
              <a:t>Plans</a:t>
            </a:r>
            <a:r>
              <a:rPr b="1" lang="en-GB" sz="2200"/>
              <a:t> to resolve known issues hindering commercial sector uptake</a:t>
            </a:r>
            <a:endParaRPr b="1"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>
            <p:ph idx="1" type="body"/>
          </p:nvPr>
        </p:nvSpPr>
        <p:spPr>
          <a:xfrm>
            <a:off x="324233" y="11013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/>
              <a:t>Products delivered commonly reference Geospatial Intelligence (GEOINT) Standards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Compensated Phase History Data (CPHD)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Sensor Independent Complex Data (SICD)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Sensor Independent Derived Data (SIDD)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https://nsgreg.nga.mil/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/>
              <a:t>Not openly stated what DEMs these providers use for their further processing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Copernicus 30m 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Custom DEMs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GB" sz="2000"/>
              <a:t>…?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000"/>
              <a:t>DEM resolution is the limiting factor for RTC product resolution?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000"/>
              <a:t>Current suite of PFSs are unsuitable for VHR SAR data, so even commercial data providers keen to adopt CEOS-ARD cannot do so before we have produced "VHR-adapted" PFSs. (a next target for the SAR team this year)</a:t>
            </a:r>
            <a:endParaRPr b="1"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13" name="Google Shape;113;p14"/>
          <p:cNvSpPr txBox="1"/>
          <p:nvPr>
            <p:ph type="title"/>
          </p:nvPr>
        </p:nvSpPr>
        <p:spPr>
          <a:xfrm>
            <a:off x="176048" y="235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/>
              <a:t>Notes from SEO’s Preliminary SAR Assessment</a:t>
            </a:r>
            <a:endParaRPr sz="3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/>
          <p:nvPr/>
        </p:nvSpPr>
        <p:spPr>
          <a:xfrm>
            <a:off x="173550" y="1138550"/>
            <a:ext cx="11790600" cy="4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$$$ is the bottom line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Building appeal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Incentivization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Getting users calling for CEOS-ARD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Making it easier to bring third party data onto their platforms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AI/ML and training data?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Agency data </a:t>
            </a: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procurement (CSDA, EDAP)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Archive data buyout mechanism - </a:t>
            </a:r>
            <a:r>
              <a:rPr b="1" lang="en-GB" sz="18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giving old data value</a:t>
            </a:r>
            <a:endParaRPr b="1" sz="18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i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Can we also encourage strategic background observation plans ?</a:t>
            </a:r>
            <a:endParaRPr i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b="1"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Pilots? Demonstrations? Demonstrating benefit of CEOS-ARD and interoperability 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18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Action:</a:t>
            </a: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Gathering commercial sector community feedback on the current state of CEOS-ARD, what they value in the current iteration of CEOS-ARD and what is needed in future evolutions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18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Discussion:</a:t>
            </a: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other aspects to capture?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Montserrat"/>
              <a:buChar char="❖"/>
            </a:pPr>
            <a:r>
              <a:rPr lang="en-GB" sz="18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Decision:</a:t>
            </a:r>
            <a:r>
              <a:rPr lang="en-GB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Communicating all of the benefits 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94020" y="103248"/>
            <a:ext cx="8668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Building the CEOS-ARD business case</a:t>
            </a:r>
            <a:endParaRPr sz="3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