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</p:sldIdLst>
  <p:sldSz cy="5143500" cx="9144000"/>
  <p:notesSz cx="6858000" cy="9144000"/>
  <p:embeddedFontLst>
    <p:embeddedFont>
      <p:font typeface="Economica"/>
      <p:regular r:id="rId33"/>
      <p:bold r:id="rId34"/>
      <p:italic r:id="rId35"/>
      <p:boldItalic r:id="rId36"/>
    </p:embeddedFont>
    <p:embeddedFont>
      <p:font typeface="Open Sans"/>
      <p:regular r:id="rId37"/>
      <p:bold r:id="rId38"/>
      <p:italic r:id="rId39"/>
      <p:boldItalic r:id="rId4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font" Target="fonts/OpenSans-boldItalic.fntdata"/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font" Target="fonts/Economica-regular.fntdata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35" Type="http://schemas.openxmlformats.org/officeDocument/2006/relationships/font" Target="fonts/Economica-italic.fntdata"/><Relationship Id="rId12" Type="http://schemas.openxmlformats.org/officeDocument/2006/relationships/slide" Target="slides/slide7.xml"/><Relationship Id="rId34" Type="http://schemas.openxmlformats.org/officeDocument/2006/relationships/font" Target="fonts/Economica-bold.fntdata"/><Relationship Id="rId15" Type="http://schemas.openxmlformats.org/officeDocument/2006/relationships/slide" Target="slides/slide10.xml"/><Relationship Id="rId37" Type="http://schemas.openxmlformats.org/officeDocument/2006/relationships/font" Target="fonts/OpenSans-regular.fntdata"/><Relationship Id="rId14" Type="http://schemas.openxmlformats.org/officeDocument/2006/relationships/slide" Target="slides/slide9.xml"/><Relationship Id="rId36" Type="http://schemas.openxmlformats.org/officeDocument/2006/relationships/font" Target="fonts/Economica-boldItalic.fntdata"/><Relationship Id="rId17" Type="http://schemas.openxmlformats.org/officeDocument/2006/relationships/slide" Target="slides/slide12.xml"/><Relationship Id="rId39" Type="http://schemas.openxmlformats.org/officeDocument/2006/relationships/font" Target="fonts/OpenSans-italic.fntdata"/><Relationship Id="rId16" Type="http://schemas.openxmlformats.org/officeDocument/2006/relationships/slide" Target="slides/slide11.xml"/><Relationship Id="rId38" Type="http://schemas.openxmlformats.org/officeDocument/2006/relationships/font" Target="fonts/OpenSans-bold.fntdata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docs.google.com/document/d/13Jt-UKdag-WGVzniUjKtcfqqTVFCjQobAivuHBTUc14/edit?usp=sharing" TargetMode="Externa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34b9128b2f3_1_18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34b9128b2f3_1_1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34b9128b2f3_1_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34b9128b2f3_1_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34b9128b2f3_1_9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34b9128b2f3_1_9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34b9128b2f3_1_8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34b9128b2f3_1_8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34b9128b2f3_1_10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Google Shape;152;g34b9128b2f3_1_1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34b9128b2f3_1_1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34b9128b2f3_1_1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34b9128b2f3_1_1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Google Shape;170;g34b9128b2f3_1_1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34b9128b2f3_1_1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Google Shape;179;g34b9128b2f3_1_1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4b9128b2f3_1_1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4b9128b2f3_1_1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g34b9128b2f3_1_1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5" name="Google Shape;195;g34b9128b2f3_1_1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34b9b160f6a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34b9b160f6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g34b9128b2f3_1_1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3" name="Google Shape;203;g34b9128b2f3_1_1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g34b9128b2f3_1_20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1" name="Google Shape;211;g34b9128b2f3_1_20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g34b9128b2f3_1_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7" name="Google Shape;217;g34b9128b2f3_1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g34b9128b2f3_1_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3" name="Google Shape;223;g34b9128b2f3_1_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g34b9128b2f3_1_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9" name="Google Shape;229;g34b9128b2f3_1_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"/>
              <a:t>Roadmap/work items: </a:t>
            </a:r>
            <a:r>
              <a:rPr lang="de" u="sng">
                <a:solidFill>
                  <a:schemeClr val="hlink"/>
                </a:solidFill>
                <a:hlinkClick r:id="rId2"/>
              </a:rPr>
              <a:t>https://docs.google.com/document/d/13Jt-UKdag-WGVzniUjKtcfqqTVFCjQobAivuHBTUc14/edit?usp=sharing</a:t>
            </a:r>
            <a:r>
              <a:rPr lang="de"/>
              <a:t> </a:t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g34b9b160f6a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5" name="Google Shape;235;g34b9b160f6a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g34b8b4ac5d8_0_17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1" name="Google Shape;241;g34b8b4ac5d8_0_17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g34b9b160f6a_0_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7" name="Google Shape;247;g34b9b160f6a_0_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34b9128b2f3_1_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34b9128b2f3_1_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34b9128b2f3_1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34b9128b2f3_1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34b9128b2f3_1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34b9128b2f3_1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34b9b160f6a_0_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34b9b160f6a_0_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34b9128b2f3_1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34b9128b2f3_1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34b9128b2f3_1_1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34b9128b2f3_1_1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34b9128b2f3_1_17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34b9128b2f3_1_1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2744013" y="756700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1" name="Google Shape;11;p2"/>
          <p:cNvSpPr/>
          <p:nvPr/>
        </p:nvSpPr>
        <p:spPr>
          <a:xfrm rot="10800000">
            <a:off x="5318350" y="3266725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2" name="Google Shape;12;p2"/>
          <p:cNvSpPr txBox="1"/>
          <p:nvPr>
            <p:ph type="ctrTitle"/>
          </p:nvPr>
        </p:nvSpPr>
        <p:spPr>
          <a:xfrm>
            <a:off x="3044700" y="1444255"/>
            <a:ext cx="3054600" cy="1537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044700" y="3116580"/>
            <a:ext cx="3054600" cy="70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1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11"/>
          <p:cNvSpPr txBox="1"/>
          <p:nvPr>
            <p:ph hasCustomPrompt="1" type="title"/>
          </p:nvPr>
        </p:nvSpPr>
        <p:spPr>
          <a:xfrm>
            <a:off x="311700" y="957125"/>
            <a:ext cx="8520600" cy="212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4" name="Google Shape;54;p11"/>
          <p:cNvSpPr txBox="1"/>
          <p:nvPr>
            <p:ph idx="1" type="body"/>
          </p:nvPr>
        </p:nvSpPr>
        <p:spPr>
          <a:xfrm>
            <a:off x="311700" y="3162000"/>
            <a:ext cx="85206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5" name="Google Shape;55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 flipH="1">
            <a:off x="7595938" y="460225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7" name="Google Shape;17;p3"/>
          <p:cNvSpPr/>
          <p:nvPr/>
        </p:nvSpPr>
        <p:spPr>
          <a:xfrm flipH="1" rot="10800000">
            <a:off x="466425" y="3558325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8" name="Google Shape;18;p3"/>
          <p:cNvSpPr txBox="1"/>
          <p:nvPr>
            <p:ph type="title"/>
          </p:nvPr>
        </p:nvSpPr>
        <p:spPr>
          <a:xfrm>
            <a:off x="773700" y="1806450"/>
            <a:ext cx="7596600" cy="1530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" name="Google Shape;22;p4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" type="body"/>
          </p:nvPr>
        </p:nvSpPr>
        <p:spPr>
          <a:xfrm>
            <a:off x="311700" y="1225225"/>
            <a:ext cx="39999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Google Shape;28;p5"/>
          <p:cNvSpPr txBox="1"/>
          <p:nvPr>
            <p:ph idx="2" type="body"/>
          </p:nvPr>
        </p:nvSpPr>
        <p:spPr>
          <a:xfrm>
            <a:off x="4832400" y="1225225"/>
            <a:ext cx="39999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5" name="Google Shape;35;p7"/>
          <p:cNvSpPr txBox="1"/>
          <p:nvPr>
            <p:ph idx="1" type="body"/>
          </p:nvPr>
        </p:nvSpPr>
        <p:spPr>
          <a:xfrm>
            <a:off x="311700" y="1399400"/>
            <a:ext cx="2808000" cy="278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6" name="Google Shape;36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8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8"/>
          <p:cNvSpPr txBox="1"/>
          <p:nvPr>
            <p:ph type="title"/>
          </p:nvPr>
        </p:nvSpPr>
        <p:spPr>
          <a:xfrm>
            <a:off x="490250" y="450150"/>
            <a:ext cx="5878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40" name="Google Shape;40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3" name="Google Shape;43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4" name="Google Shape;44;p9"/>
          <p:cNvSpPr txBox="1"/>
          <p:nvPr>
            <p:ph type="title"/>
          </p:nvPr>
        </p:nvSpPr>
        <p:spPr>
          <a:xfrm>
            <a:off x="265500" y="929275"/>
            <a:ext cx="4045200" cy="1786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45" name="Google Shape;45;p9"/>
          <p:cNvSpPr txBox="1"/>
          <p:nvPr>
            <p:ph idx="1" type="subTitle"/>
          </p:nvPr>
        </p:nvSpPr>
        <p:spPr>
          <a:xfrm>
            <a:off x="265500" y="2769001"/>
            <a:ext cx="4045200" cy="157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9pPr>
          </a:lstStyle>
          <a:p/>
        </p:txBody>
      </p:sp>
      <p:sp>
        <p:nvSpPr>
          <p:cNvPr id="46" name="Google Shape;46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0"/>
          <p:cNvSpPr txBox="1"/>
          <p:nvPr>
            <p:ph idx="1" type="body"/>
          </p:nvPr>
        </p:nvSpPr>
        <p:spPr>
          <a:xfrm>
            <a:off x="319500" y="42189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1pPr>
          </a:lstStyle>
          <a:p/>
        </p:txBody>
      </p:sp>
      <p:sp>
        <p:nvSpPr>
          <p:cNvPr id="50" name="Google Shape;50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lux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pen Sans"/>
              <a:buChar char="●"/>
              <a:defRPr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4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2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2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2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2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2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2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2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2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2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3.pn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Relationship Id="rId3" Type="http://schemas.openxmlformats.org/officeDocument/2006/relationships/hyperlink" Target="https://ceos-org.github.io/ceos-ard/latest/SAR-NRB.html" TargetMode="External"/><Relationship Id="rId4" Type="http://schemas.openxmlformats.org/officeDocument/2006/relationships/hyperlink" Target="https://ceos-org.github.io/ceos-ard/latest/SAR-NRB.pdf" TargetMode="External"/><Relationship Id="rId5" Type="http://schemas.openxmlformats.org/officeDocument/2006/relationships/hyperlink" Target="https://ceos-org.github.io/ceos-ard/latest/SAR-NRB.docx" TargetMode="External"/><Relationship Id="rId6" Type="http://schemas.openxmlformats.org/officeDocument/2006/relationships/hyperlink" Target="https://github.com/ceos-org/ceos-ard#product-family-specifications" TargetMode="Externa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Relationship Id="rId3" Type="http://schemas.openxmlformats.org/officeDocument/2006/relationships/hyperlink" Target="https://datatracker.ietf.org/doc/html/rfc2119" TargetMode="Externa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github.com/ceos-org/ceos-ard-cli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/>
          <p:nvPr>
            <p:ph type="ctrTitle"/>
          </p:nvPr>
        </p:nvSpPr>
        <p:spPr>
          <a:xfrm>
            <a:off x="3044700" y="1444255"/>
            <a:ext cx="3054600" cy="1537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e"/>
              <a:t>CEOS-ARD Building Blocks</a:t>
            </a:r>
            <a:endParaRPr/>
          </a:p>
        </p:txBody>
      </p:sp>
      <p:sp>
        <p:nvSpPr>
          <p:cNvPr id="63" name="Google Shape;63;p13"/>
          <p:cNvSpPr txBox="1"/>
          <p:nvPr>
            <p:ph idx="1" type="subTitle"/>
          </p:nvPr>
        </p:nvSpPr>
        <p:spPr>
          <a:xfrm>
            <a:off x="3044700" y="3116580"/>
            <a:ext cx="3054600" cy="70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e"/>
              <a:t>Matthias Mohr</a:t>
            </a:r>
            <a:br>
              <a:rPr lang="de"/>
            </a:br>
            <a:r>
              <a:rPr lang="de"/>
              <a:t>for LSI-VC 17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2"/>
          <p:cNvSpPr txBox="1"/>
          <p:nvPr>
            <p:ph type="title"/>
          </p:nvPr>
        </p:nvSpPr>
        <p:spPr>
          <a:xfrm>
            <a:off x="311700" y="315925"/>
            <a:ext cx="8520600" cy="1878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"/>
              <a:t>PFS</a:t>
            </a:r>
            <a:br>
              <a:rPr lang="de"/>
            </a:br>
            <a:r>
              <a:rPr lang="de"/>
              <a:t>Req.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"/>
              <a:t>mapping</a:t>
            </a:r>
            <a:endParaRPr/>
          </a:p>
        </p:txBody>
      </p:sp>
      <p:pic>
        <p:nvPicPr>
          <p:cNvPr id="122" name="Google Shape;122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93426" y="76200"/>
            <a:ext cx="7250574" cy="4941724"/>
          </a:xfrm>
          <a:prstGeom prst="rect">
            <a:avLst/>
          </a:prstGeom>
          <a:noFill/>
          <a:ln>
            <a:noFill/>
          </a:ln>
        </p:spPr>
      </p:pic>
      <p:sp>
        <p:nvSpPr>
          <p:cNvPr id="123" name="Google Shape;123;p22"/>
          <p:cNvSpPr/>
          <p:nvPr/>
        </p:nvSpPr>
        <p:spPr>
          <a:xfrm>
            <a:off x="2241075" y="1411700"/>
            <a:ext cx="1623300" cy="215100"/>
          </a:xfrm>
          <a:prstGeom prst="rect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24" name="Google Shape;124;p22"/>
          <p:cNvSpPr txBox="1"/>
          <p:nvPr/>
        </p:nvSpPr>
        <p:spPr>
          <a:xfrm>
            <a:off x="5145300" y="1190350"/>
            <a:ext cx="39309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" sz="1800">
                <a:solidFill>
                  <a:srgbClr val="FF0000"/>
                </a:solidFill>
                <a:latin typeface="Open Sans"/>
                <a:ea typeface="Open Sans"/>
                <a:cs typeface="Open Sans"/>
                <a:sym typeface="Open Sans"/>
              </a:rPr>
              <a:t>requirements/metadata/time.yaml</a:t>
            </a:r>
            <a:endParaRPr sz="1800">
              <a:solidFill>
                <a:srgbClr val="FF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cxnSp>
        <p:nvCxnSpPr>
          <p:cNvPr id="125" name="Google Shape;125;p22"/>
          <p:cNvCxnSpPr>
            <a:stCxn id="124" idx="1"/>
            <a:endCxn id="123" idx="3"/>
          </p:cNvCxnSpPr>
          <p:nvPr/>
        </p:nvCxnSpPr>
        <p:spPr>
          <a:xfrm flipH="1">
            <a:off x="3864300" y="1421200"/>
            <a:ext cx="1281000" cy="9810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3"/>
          <p:cNvSpPr txBox="1"/>
          <p:nvPr>
            <p:ph type="title"/>
          </p:nvPr>
        </p:nvSpPr>
        <p:spPr>
          <a:xfrm>
            <a:off x="311700" y="315925"/>
            <a:ext cx="8520600" cy="1320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"/>
              <a:t>Require-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"/>
              <a:t>ments</a:t>
            </a:r>
            <a:endParaRPr/>
          </a:p>
        </p:txBody>
      </p:sp>
      <p:pic>
        <p:nvPicPr>
          <p:cNvPr id="131" name="Google Shape;131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81475" y="67825"/>
            <a:ext cx="7362526" cy="49157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4"/>
          <p:cNvSpPr txBox="1"/>
          <p:nvPr>
            <p:ph type="title"/>
          </p:nvPr>
        </p:nvSpPr>
        <p:spPr>
          <a:xfrm>
            <a:off x="311700" y="315925"/>
            <a:ext cx="8520600" cy="1320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"/>
              <a:t>Require-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"/>
              <a:t>ments</a:t>
            </a:r>
            <a:endParaRPr/>
          </a:p>
        </p:txBody>
      </p:sp>
      <p:pic>
        <p:nvPicPr>
          <p:cNvPr id="137" name="Google Shape;137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81475" y="67825"/>
            <a:ext cx="7362526" cy="491577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38" name="Google Shape;138;p24"/>
          <p:cNvGrpSpPr/>
          <p:nvPr/>
        </p:nvGrpSpPr>
        <p:grpSpPr>
          <a:xfrm>
            <a:off x="4157700" y="67825"/>
            <a:ext cx="4556700" cy="461700"/>
            <a:chOff x="2964725" y="267600"/>
            <a:chExt cx="4556700" cy="461700"/>
          </a:xfrm>
        </p:grpSpPr>
        <p:sp>
          <p:nvSpPr>
            <p:cNvPr id="139" name="Google Shape;139;p24"/>
            <p:cNvSpPr txBox="1"/>
            <p:nvPr/>
          </p:nvSpPr>
          <p:spPr>
            <a:xfrm>
              <a:off x="4724825" y="267600"/>
              <a:ext cx="2796600" cy="461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de" sz="1800">
                  <a:solidFill>
                    <a:srgbClr val="FF0000"/>
                  </a:solidFill>
                  <a:latin typeface="Open Sans"/>
                  <a:ea typeface="Open Sans"/>
                  <a:cs typeface="Open Sans"/>
                  <a:sym typeface="Open Sans"/>
                </a:rPr>
                <a:t>Title / Section heading</a:t>
              </a:r>
              <a:endParaRPr sz="1800">
                <a:solidFill>
                  <a:srgbClr val="FF0000"/>
                </a:solidFill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cxnSp>
          <p:nvCxnSpPr>
            <p:cNvPr id="140" name="Google Shape;140;p24"/>
            <p:cNvCxnSpPr>
              <a:stCxn id="139" idx="1"/>
            </p:cNvCxnSpPr>
            <p:nvPr/>
          </p:nvCxnSpPr>
          <p:spPr>
            <a:xfrm rot="10800000">
              <a:off x="2964725" y="345750"/>
              <a:ext cx="1760100" cy="152700"/>
            </a:xfrm>
            <a:prstGeom prst="straightConnector1">
              <a:avLst/>
            </a:prstGeom>
            <a:noFill/>
            <a:ln cap="flat" cmpd="sng" w="9525">
              <a:solidFill>
                <a:srgbClr val="FF0000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5"/>
          <p:cNvSpPr txBox="1"/>
          <p:nvPr>
            <p:ph type="title"/>
          </p:nvPr>
        </p:nvSpPr>
        <p:spPr>
          <a:xfrm>
            <a:off x="311700" y="315925"/>
            <a:ext cx="8520600" cy="1320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"/>
              <a:t>Require-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"/>
              <a:t>ments</a:t>
            </a:r>
            <a:endParaRPr/>
          </a:p>
        </p:txBody>
      </p:sp>
      <p:pic>
        <p:nvPicPr>
          <p:cNvPr id="146" name="Google Shape;146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81475" y="67825"/>
            <a:ext cx="7362526" cy="491577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47" name="Google Shape;147;p25"/>
          <p:cNvGrpSpPr/>
          <p:nvPr/>
        </p:nvGrpSpPr>
        <p:grpSpPr>
          <a:xfrm>
            <a:off x="2964725" y="267600"/>
            <a:ext cx="3882000" cy="461700"/>
            <a:chOff x="2964725" y="267600"/>
            <a:chExt cx="3882000" cy="461700"/>
          </a:xfrm>
        </p:grpSpPr>
        <p:sp>
          <p:nvSpPr>
            <p:cNvPr id="148" name="Google Shape;148;p25"/>
            <p:cNvSpPr txBox="1"/>
            <p:nvPr/>
          </p:nvSpPr>
          <p:spPr>
            <a:xfrm>
              <a:off x="4724825" y="267600"/>
              <a:ext cx="2121900" cy="461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de" sz="1800">
                  <a:solidFill>
                    <a:srgbClr val="FF0000"/>
                  </a:solidFill>
                  <a:latin typeface="Open Sans"/>
                  <a:ea typeface="Open Sans"/>
                  <a:cs typeface="Open Sans"/>
                  <a:sym typeface="Open Sans"/>
                </a:rPr>
                <a:t>Sets context</a:t>
              </a:r>
              <a:endParaRPr sz="1800">
                <a:solidFill>
                  <a:srgbClr val="FF0000"/>
                </a:solidFill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cxnSp>
          <p:nvCxnSpPr>
            <p:cNvPr id="149" name="Google Shape;149;p25"/>
            <p:cNvCxnSpPr>
              <a:stCxn id="148" idx="1"/>
            </p:cNvCxnSpPr>
            <p:nvPr/>
          </p:nvCxnSpPr>
          <p:spPr>
            <a:xfrm rot="10800000">
              <a:off x="2964725" y="345750"/>
              <a:ext cx="1760100" cy="152700"/>
            </a:xfrm>
            <a:prstGeom prst="straightConnector1">
              <a:avLst/>
            </a:prstGeom>
            <a:noFill/>
            <a:ln cap="flat" cmpd="sng" w="9525">
              <a:solidFill>
                <a:srgbClr val="FF0000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6"/>
          <p:cNvSpPr txBox="1"/>
          <p:nvPr>
            <p:ph type="title"/>
          </p:nvPr>
        </p:nvSpPr>
        <p:spPr>
          <a:xfrm>
            <a:off x="311700" y="315925"/>
            <a:ext cx="8520600" cy="1320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"/>
              <a:t>Require-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"/>
              <a:t>ments</a:t>
            </a:r>
            <a:endParaRPr/>
          </a:p>
        </p:txBody>
      </p:sp>
      <p:pic>
        <p:nvPicPr>
          <p:cNvPr id="155" name="Google Shape;155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81475" y="67825"/>
            <a:ext cx="7362526" cy="4915774"/>
          </a:xfrm>
          <a:prstGeom prst="rect">
            <a:avLst/>
          </a:prstGeom>
          <a:noFill/>
          <a:ln>
            <a:noFill/>
          </a:ln>
        </p:spPr>
      </p:pic>
      <p:sp>
        <p:nvSpPr>
          <p:cNvPr id="156" name="Google Shape;156;p26"/>
          <p:cNvSpPr txBox="1"/>
          <p:nvPr/>
        </p:nvSpPr>
        <p:spPr>
          <a:xfrm>
            <a:off x="4794961" y="2252650"/>
            <a:ext cx="4037400" cy="10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" sz="1800">
                <a:solidFill>
                  <a:srgbClr val="FF0000"/>
                </a:solidFill>
                <a:latin typeface="Open Sans"/>
                <a:ea typeface="Open Sans"/>
                <a:cs typeface="Open Sans"/>
                <a:sym typeface="Open Sans"/>
              </a:rPr>
              <a:t>Threshold requirements and notes</a:t>
            </a:r>
            <a:br>
              <a:rPr lang="de" sz="1800">
                <a:solidFill>
                  <a:srgbClr val="FF0000"/>
                </a:solidFill>
                <a:latin typeface="Open Sans"/>
                <a:ea typeface="Open Sans"/>
                <a:cs typeface="Open Sans"/>
                <a:sym typeface="Open Sans"/>
              </a:rPr>
            </a:br>
            <a:r>
              <a:rPr lang="de" sz="1800">
                <a:solidFill>
                  <a:srgbClr val="FF0000"/>
                </a:solidFill>
                <a:latin typeface="Open Sans"/>
                <a:ea typeface="Open Sans"/>
                <a:cs typeface="Open Sans"/>
                <a:sym typeface="Open Sans"/>
              </a:rPr>
              <a:t>Goal requirements and notes</a:t>
            </a:r>
            <a:br>
              <a:rPr lang="de" sz="1800">
                <a:solidFill>
                  <a:srgbClr val="FF0000"/>
                </a:solidFill>
                <a:latin typeface="Open Sans"/>
                <a:ea typeface="Open Sans"/>
                <a:cs typeface="Open Sans"/>
                <a:sym typeface="Open Sans"/>
              </a:rPr>
            </a:br>
            <a:r>
              <a:rPr lang="de" sz="1800">
                <a:solidFill>
                  <a:srgbClr val="FF0000"/>
                </a:solidFill>
                <a:latin typeface="Open Sans"/>
                <a:ea typeface="Open Sans"/>
                <a:cs typeface="Open Sans"/>
                <a:sym typeface="Open Sans"/>
              </a:rPr>
              <a:t>=&gt; Will likely be split soon</a:t>
            </a:r>
            <a:endParaRPr sz="1800">
              <a:solidFill>
                <a:srgbClr val="FF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57" name="Google Shape;157;p26"/>
          <p:cNvSpPr/>
          <p:nvPr/>
        </p:nvSpPr>
        <p:spPr>
          <a:xfrm>
            <a:off x="1820600" y="472950"/>
            <a:ext cx="7265400" cy="1838400"/>
          </a:xfrm>
          <a:prstGeom prst="rect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7"/>
          <p:cNvSpPr txBox="1"/>
          <p:nvPr>
            <p:ph type="title"/>
          </p:nvPr>
        </p:nvSpPr>
        <p:spPr>
          <a:xfrm>
            <a:off x="311700" y="315925"/>
            <a:ext cx="8520600" cy="1320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"/>
              <a:t>Require-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"/>
              <a:t>ments</a:t>
            </a:r>
            <a:endParaRPr/>
          </a:p>
        </p:txBody>
      </p:sp>
      <p:pic>
        <p:nvPicPr>
          <p:cNvPr id="163" name="Google Shape;163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81475" y="67825"/>
            <a:ext cx="7362526" cy="4915774"/>
          </a:xfrm>
          <a:prstGeom prst="rect">
            <a:avLst/>
          </a:prstGeom>
          <a:noFill/>
          <a:ln>
            <a:noFill/>
          </a:ln>
        </p:spPr>
      </p:pic>
      <p:sp>
        <p:nvSpPr>
          <p:cNvPr id="164" name="Google Shape;164;p27"/>
          <p:cNvSpPr txBox="1"/>
          <p:nvPr/>
        </p:nvSpPr>
        <p:spPr>
          <a:xfrm>
            <a:off x="5546200" y="2027750"/>
            <a:ext cx="32268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" sz="1800">
                <a:solidFill>
                  <a:srgbClr val="FF0000"/>
                </a:solidFill>
                <a:latin typeface="Open Sans"/>
                <a:ea typeface="Open Sans"/>
                <a:cs typeface="Open Sans"/>
                <a:sym typeface="Open Sans"/>
              </a:rPr>
              <a:t>Requirement depends on…</a:t>
            </a:r>
            <a:br>
              <a:rPr lang="de" sz="1800">
                <a:solidFill>
                  <a:srgbClr val="FF0000"/>
                </a:solidFill>
                <a:latin typeface="Open Sans"/>
                <a:ea typeface="Open Sans"/>
                <a:cs typeface="Open Sans"/>
                <a:sym typeface="Open Sans"/>
              </a:rPr>
            </a:br>
            <a:r>
              <a:rPr lang="de" sz="1800">
                <a:solidFill>
                  <a:srgbClr val="FF0000"/>
                </a:solidFill>
                <a:latin typeface="Open Sans"/>
                <a:ea typeface="Open Sans"/>
                <a:cs typeface="Open Sans"/>
                <a:sym typeface="Open Sans"/>
              </a:rPr>
              <a:t>(warns if missing)</a:t>
            </a:r>
            <a:endParaRPr sz="1800">
              <a:solidFill>
                <a:srgbClr val="FF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cxnSp>
        <p:nvCxnSpPr>
          <p:cNvPr id="165" name="Google Shape;165;p27"/>
          <p:cNvCxnSpPr/>
          <p:nvPr/>
        </p:nvCxnSpPr>
        <p:spPr>
          <a:xfrm flipH="1">
            <a:off x="4226200" y="2282000"/>
            <a:ext cx="1320000" cy="13680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66" name="Google Shape;166;p27"/>
          <p:cNvSpPr txBox="1"/>
          <p:nvPr/>
        </p:nvSpPr>
        <p:spPr>
          <a:xfrm>
            <a:off x="5644000" y="67825"/>
            <a:ext cx="22980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" sz="1800">
                <a:solidFill>
                  <a:srgbClr val="FF0000"/>
                </a:solidFill>
                <a:latin typeface="Open Sans"/>
                <a:ea typeface="Open Sans"/>
                <a:cs typeface="Open Sans"/>
                <a:sym typeface="Open Sans"/>
              </a:rPr>
              <a:t>Reference to other requirement</a:t>
            </a:r>
            <a:endParaRPr sz="1800">
              <a:solidFill>
                <a:srgbClr val="FF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cxnSp>
        <p:nvCxnSpPr>
          <p:cNvPr id="167" name="Google Shape;167;p27"/>
          <p:cNvCxnSpPr>
            <a:stCxn id="166" idx="1"/>
          </p:cNvCxnSpPr>
          <p:nvPr/>
        </p:nvCxnSpPr>
        <p:spPr>
          <a:xfrm flipH="1">
            <a:off x="5028100" y="437275"/>
            <a:ext cx="615900" cy="120900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28"/>
          <p:cNvSpPr txBox="1"/>
          <p:nvPr>
            <p:ph type="title"/>
          </p:nvPr>
        </p:nvSpPr>
        <p:spPr>
          <a:xfrm>
            <a:off x="311700" y="315925"/>
            <a:ext cx="8520600" cy="1320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"/>
              <a:t>Require-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"/>
              <a:t>ments</a:t>
            </a:r>
            <a:endParaRPr/>
          </a:p>
        </p:txBody>
      </p:sp>
      <p:pic>
        <p:nvPicPr>
          <p:cNvPr id="173" name="Google Shape;173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81475" y="67825"/>
            <a:ext cx="7362526" cy="491577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74" name="Google Shape;174;p28"/>
          <p:cNvGrpSpPr/>
          <p:nvPr/>
        </p:nvGrpSpPr>
        <p:grpSpPr>
          <a:xfrm>
            <a:off x="2573575" y="2913375"/>
            <a:ext cx="6385500" cy="461700"/>
            <a:chOff x="2964725" y="267600"/>
            <a:chExt cx="6385500" cy="461700"/>
          </a:xfrm>
        </p:grpSpPr>
        <p:sp>
          <p:nvSpPr>
            <p:cNvPr id="175" name="Google Shape;175;p28"/>
            <p:cNvSpPr txBox="1"/>
            <p:nvPr/>
          </p:nvSpPr>
          <p:spPr>
            <a:xfrm>
              <a:off x="4724825" y="267600"/>
              <a:ext cx="4625400" cy="461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de" sz="1800">
                  <a:solidFill>
                    <a:srgbClr val="FF0000"/>
                  </a:solidFill>
                  <a:latin typeface="Open Sans"/>
                  <a:ea typeface="Open Sans"/>
                  <a:cs typeface="Open Sans"/>
                  <a:sym typeface="Open Sans"/>
                </a:rPr>
                <a:t>Relevant glossary items</a:t>
              </a:r>
              <a:endParaRPr sz="1800">
                <a:solidFill>
                  <a:srgbClr val="FF0000"/>
                </a:solidFill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cxnSp>
          <p:nvCxnSpPr>
            <p:cNvPr id="176" name="Google Shape;176;p28"/>
            <p:cNvCxnSpPr>
              <a:stCxn id="175" idx="1"/>
            </p:cNvCxnSpPr>
            <p:nvPr/>
          </p:nvCxnSpPr>
          <p:spPr>
            <a:xfrm rot="10800000">
              <a:off x="2964725" y="345750"/>
              <a:ext cx="1760100" cy="152700"/>
            </a:xfrm>
            <a:prstGeom prst="straightConnector1">
              <a:avLst/>
            </a:prstGeom>
            <a:noFill/>
            <a:ln cap="flat" cmpd="sng" w="9525">
              <a:solidFill>
                <a:srgbClr val="FF0000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29"/>
          <p:cNvSpPr txBox="1"/>
          <p:nvPr>
            <p:ph type="title"/>
          </p:nvPr>
        </p:nvSpPr>
        <p:spPr>
          <a:xfrm>
            <a:off x="311700" y="315925"/>
            <a:ext cx="8520600" cy="1320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"/>
              <a:t>Require-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"/>
              <a:t>ments</a:t>
            </a:r>
            <a:endParaRPr/>
          </a:p>
        </p:txBody>
      </p:sp>
      <p:pic>
        <p:nvPicPr>
          <p:cNvPr id="182" name="Google Shape;182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81475" y="67825"/>
            <a:ext cx="7362526" cy="4915774"/>
          </a:xfrm>
          <a:prstGeom prst="rect">
            <a:avLst/>
          </a:prstGeom>
          <a:noFill/>
          <a:ln>
            <a:noFill/>
          </a:ln>
        </p:spPr>
      </p:pic>
      <p:sp>
        <p:nvSpPr>
          <p:cNvPr id="183" name="Google Shape;183;p29"/>
          <p:cNvSpPr txBox="1"/>
          <p:nvPr/>
        </p:nvSpPr>
        <p:spPr>
          <a:xfrm>
            <a:off x="3922975" y="3067650"/>
            <a:ext cx="46254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" sz="1800">
                <a:solidFill>
                  <a:srgbClr val="FF0000"/>
                </a:solidFill>
                <a:latin typeface="Open Sans"/>
                <a:ea typeface="Open Sans"/>
                <a:cs typeface="Open Sans"/>
                <a:sym typeface="Open Sans"/>
              </a:rPr>
              <a:t>Citations to add to reference section</a:t>
            </a:r>
            <a:endParaRPr sz="1800">
              <a:solidFill>
                <a:srgbClr val="FF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cxnSp>
        <p:nvCxnSpPr>
          <p:cNvPr id="184" name="Google Shape;184;p29"/>
          <p:cNvCxnSpPr/>
          <p:nvPr/>
        </p:nvCxnSpPr>
        <p:spPr>
          <a:xfrm flipH="1">
            <a:off x="2827675" y="3308725"/>
            <a:ext cx="1095300" cy="8820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30"/>
          <p:cNvSpPr txBox="1"/>
          <p:nvPr>
            <p:ph type="title"/>
          </p:nvPr>
        </p:nvSpPr>
        <p:spPr>
          <a:xfrm>
            <a:off x="311700" y="315925"/>
            <a:ext cx="8520600" cy="1320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"/>
              <a:t>Require-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"/>
              <a:t>ments</a:t>
            </a:r>
            <a:endParaRPr/>
          </a:p>
        </p:txBody>
      </p:sp>
      <p:pic>
        <p:nvPicPr>
          <p:cNvPr id="190" name="Google Shape;190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81475" y="67825"/>
            <a:ext cx="7362526" cy="4915774"/>
          </a:xfrm>
          <a:prstGeom prst="rect">
            <a:avLst/>
          </a:prstGeom>
          <a:noFill/>
          <a:ln>
            <a:noFill/>
          </a:ln>
        </p:spPr>
      </p:pic>
      <p:sp>
        <p:nvSpPr>
          <p:cNvPr id="191" name="Google Shape;191;p30"/>
          <p:cNvSpPr txBox="1"/>
          <p:nvPr/>
        </p:nvSpPr>
        <p:spPr>
          <a:xfrm>
            <a:off x="3952300" y="3048100"/>
            <a:ext cx="46254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" sz="1800">
                <a:solidFill>
                  <a:srgbClr val="FF0000"/>
                </a:solidFill>
                <a:latin typeface="Open Sans"/>
                <a:ea typeface="Open Sans"/>
                <a:cs typeface="Open Sans"/>
                <a:sym typeface="Open Sans"/>
              </a:rPr>
              <a:t>Idea: Justifications for changes</a:t>
            </a:r>
            <a:br>
              <a:rPr lang="de" sz="1800">
                <a:solidFill>
                  <a:srgbClr val="FF0000"/>
                </a:solidFill>
                <a:latin typeface="Open Sans"/>
                <a:ea typeface="Open Sans"/>
                <a:cs typeface="Open Sans"/>
                <a:sym typeface="Open Sans"/>
              </a:rPr>
            </a:br>
            <a:r>
              <a:rPr lang="de" sz="1800">
                <a:solidFill>
                  <a:srgbClr val="FF0000"/>
                </a:solidFill>
                <a:latin typeface="Open Sans"/>
                <a:ea typeface="Open Sans"/>
                <a:cs typeface="Open Sans"/>
                <a:sym typeface="Open Sans"/>
              </a:rPr>
              <a:t>          (or use GitHub?)</a:t>
            </a:r>
            <a:endParaRPr sz="1800">
              <a:solidFill>
                <a:srgbClr val="FF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cxnSp>
        <p:nvCxnSpPr>
          <p:cNvPr id="192" name="Google Shape;192;p30"/>
          <p:cNvCxnSpPr/>
          <p:nvPr/>
        </p:nvCxnSpPr>
        <p:spPr>
          <a:xfrm flipH="1">
            <a:off x="3649300" y="3289175"/>
            <a:ext cx="303000" cy="52800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31"/>
          <p:cNvSpPr txBox="1"/>
          <p:nvPr>
            <p:ph type="title"/>
          </p:nvPr>
        </p:nvSpPr>
        <p:spPr>
          <a:xfrm>
            <a:off x="311700" y="315925"/>
            <a:ext cx="8520600" cy="1320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"/>
              <a:t>Require-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"/>
              <a:t>ments</a:t>
            </a:r>
            <a:endParaRPr/>
          </a:p>
        </p:txBody>
      </p:sp>
      <p:pic>
        <p:nvPicPr>
          <p:cNvPr id="198" name="Google Shape;198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81475" y="67825"/>
            <a:ext cx="7362526" cy="4915774"/>
          </a:xfrm>
          <a:prstGeom prst="rect">
            <a:avLst/>
          </a:prstGeom>
          <a:noFill/>
          <a:ln>
            <a:noFill/>
          </a:ln>
        </p:spPr>
      </p:pic>
      <p:sp>
        <p:nvSpPr>
          <p:cNvPr id="199" name="Google Shape;199;p31"/>
          <p:cNvSpPr txBox="1"/>
          <p:nvPr/>
        </p:nvSpPr>
        <p:spPr>
          <a:xfrm>
            <a:off x="3952300" y="4241075"/>
            <a:ext cx="46254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" sz="1800">
                <a:solidFill>
                  <a:srgbClr val="FF0000"/>
                </a:solidFill>
                <a:latin typeface="Open Sans"/>
                <a:ea typeface="Open Sans"/>
                <a:cs typeface="Open Sans"/>
                <a:sym typeface="Open Sans"/>
              </a:rPr>
              <a:t>Idea: Metadata mapping (XML, STAC, …)</a:t>
            </a:r>
            <a:endParaRPr sz="1800">
              <a:solidFill>
                <a:srgbClr val="FF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cxnSp>
        <p:nvCxnSpPr>
          <p:cNvPr id="200" name="Google Shape;200;p31"/>
          <p:cNvCxnSpPr>
            <a:stCxn id="199" idx="1"/>
          </p:cNvCxnSpPr>
          <p:nvPr/>
        </p:nvCxnSpPr>
        <p:spPr>
          <a:xfrm rot="10800000">
            <a:off x="2700700" y="4237625"/>
            <a:ext cx="1251600" cy="23430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4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"/>
              <a:t>Important Note</a:t>
            </a:r>
            <a:endParaRPr/>
          </a:p>
        </p:txBody>
      </p:sp>
      <p:sp>
        <p:nvSpPr>
          <p:cNvPr id="69" name="Google Shape;69;p14"/>
          <p:cNvSpPr txBox="1"/>
          <p:nvPr>
            <p:ph idx="1" type="body"/>
          </p:nvPr>
        </p:nvSpPr>
        <p:spPr>
          <a:xfrm>
            <a:off x="311700" y="1225225"/>
            <a:ext cx="8520600" cy="391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e" sz="3606"/>
              <a:t>Building Blocks ≠ GitHub</a:t>
            </a:r>
            <a:endParaRPr/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br>
              <a:rPr lang="de"/>
            </a:br>
            <a:r>
              <a:rPr lang="de"/>
              <a:t>The building blocks are </a:t>
            </a:r>
            <a:r>
              <a:rPr b="1" lang="de"/>
              <a:t>independent</a:t>
            </a:r>
            <a:r>
              <a:rPr lang="de"/>
              <a:t> of GitHub. </a:t>
            </a:r>
            <a:br>
              <a:rPr lang="de"/>
            </a:br>
            <a:r>
              <a:rPr lang="de"/>
              <a:t>(We propose to combine them though.)</a:t>
            </a:r>
            <a:br>
              <a:rPr lang="de"/>
            </a:br>
            <a:r>
              <a:rPr lang="de"/>
              <a:t>‘</a:t>
            </a:r>
            <a:r>
              <a:rPr lang="de"/>
              <a:t>We could choose other platforms over Github.</a:t>
            </a:r>
            <a:endParaRPr/>
          </a:p>
          <a:p>
            <a:pPr indent="0" lvl="0" marL="0" rtl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lang="de"/>
              <a:t>We could</a:t>
            </a:r>
            <a:br>
              <a:rPr lang="de"/>
            </a:br>
            <a:r>
              <a:rPr lang="de"/>
              <a:t>ditch GitHub and keep the building block approach</a:t>
            </a:r>
            <a:br>
              <a:rPr lang="de"/>
            </a:br>
            <a:r>
              <a:rPr i="1" lang="de"/>
              <a:t>or</a:t>
            </a:r>
            <a:br>
              <a:rPr lang="de"/>
            </a:br>
            <a:r>
              <a:rPr lang="de"/>
              <a:t>keep GitHub and ditch the building block approach</a:t>
            </a:r>
            <a:br>
              <a:rPr lang="de"/>
            </a:br>
            <a:r>
              <a:rPr i="1" lang="de"/>
              <a:t>or</a:t>
            </a:r>
            <a:br>
              <a:rPr lang="de"/>
            </a:br>
            <a:r>
              <a:rPr lang="de"/>
              <a:t>do both</a:t>
            </a:r>
            <a:br>
              <a:rPr lang="de"/>
            </a:br>
            <a:r>
              <a:rPr i="1" lang="de"/>
              <a:t>or</a:t>
            </a:r>
            <a:br>
              <a:rPr i="1" lang="de"/>
            </a:br>
            <a:r>
              <a:rPr lang="de"/>
              <a:t>…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32"/>
          <p:cNvSpPr txBox="1"/>
          <p:nvPr>
            <p:ph type="title"/>
          </p:nvPr>
        </p:nvSpPr>
        <p:spPr>
          <a:xfrm>
            <a:off x="311700" y="315925"/>
            <a:ext cx="8520600" cy="1320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"/>
              <a:t>Require-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"/>
              <a:t>ments</a:t>
            </a:r>
            <a:endParaRPr/>
          </a:p>
        </p:txBody>
      </p:sp>
      <p:pic>
        <p:nvPicPr>
          <p:cNvPr id="206" name="Google Shape;206;p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81475" y="67825"/>
            <a:ext cx="7362526" cy="4915774"/>
          </a:xfrm>
          <a:prstGeom prst="rect">
            <a:avLst/>
          </a:prstGeom>
          <a:noFill/>
          <a:ln>
            <a:noFill/>
          </a:ln>
        </p:spPr>
      </p:pic>
      <p:sp>
        <p:nvSpPr>
          <p:cNvPr id="207" name="Google Shape;207;p32"/>
          <p:cNvSpPr txBox="1"/>
          <p:nvPr/>
        </p:nvSpPr>
        <p:spPr>
          <a:xfrm>
            <a:off x="3952300" y="4241075"/>
            <a:ext cx="48801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" sz="1800">
                <a:solidFill>
                  <a:srgbClr val="FF0000"/>
                </a:solidFill>
                <a:latin typeface="Open Sans"/>
                <a:ea typeface="Open Sans"/>
                <a:cs typeface="Open Sans"/>
                <a:sym typeface="Open Sans"/>
              </a:rPr>
              <a:t>Requirement numbers in last release before building blocks</a:t>
            </a:r>
            <a:endParaRPr sz="1800">
              <a:solidFill>
                <a:srgbClr val="FF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cxnSp>
        <p:nvCxnSpPr>
          <p:cNvPr id="208" name="Google Shape;208;p32"/>
          <p:cNvCxnSpPr>
            <a:stCxn id="207" idx="1"/>
          </p:cNvCxnSpPr>
          <p:nvPr/>
        </p:nvCxnSpPr>
        <p:spPr>
          <a:xfrm flipH="1">
            <a:off x="2779000" y="4610525"/>
            <a:ext cx="1173300" cy="9660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33"/>
          <p:cNvSpPr txBox="1"/>
          <p:nvPr>
            <p:ph type="title"/>
          </p:nvPr>
        </p:nvSpPr>
        <p:spPr>
          <a:xfrm>
            <a:off x="311700" y="315925"/>
            <a:ext cx="8520600" cy="1320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"/>
              <a:t>Requirements (draft HTML version)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214" name="Google Shape;214;p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2438" y="1247050"/>
            <a:ext cx="8279129" cy="3202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34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"/>
              <a:t>Examples</a:t>
            </a:r>
            <a:endParaRPr/>
          </a:p>
        </p:txBody>
      </p:sp>
      <p:sp>
        <p:nvSpPr>
          <p:cNvPr id="220" name="Google Shape;220;p34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"/>
              <a:t>SAR-POL: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de" u="sng">
                <a:solidFill>
                  <a:schemeClr val="hlink"/>
                </a:solidFill>
                <a:hlinkClick r:id="rId3"/>
              </a:rPr>
              <a:t>HTML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de" u="sng">
                <a:solidFill>
                  <a:schemeClr val="hlink"/>
                </a:solidFill>
                <a:hlinkClick r:id="rId4"/>
              </a:rPr>
              <a:t>PDF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de" u="sng">
                <a:solidFill>
                  <a:schemeClr val="hlink"/>
                </a:solidFill>
                <a:hlinkClick r:id="rId5"/>
              </a:rPr>
              <a:t>Word (docx)</a:t>
            </a:r>
            <a:r>
              <a:rPr lang="de"/>
              <a:t> =&gt; for self-assessment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de"/>
              <a:t>More: </a:t>
            </a:r>
            <a:r>
              <a:rPr lang="de" u="sng">
                <a:solidFill>
                  <a:schemeClr val="hlink"/>
                </a:solidFill>
                <a:hlinkClick r:id="rId6"/>
              </a:rPr>
              <a:t>https://github.com/ceos-org/ceos-ard#product-family-specifications</a:t>
            </a:r>
            <a:r>
              <a:rPr lang="de"/>
              <a:t>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de"/>
              <a:t>Note: Optical is largely incomplete!</a:t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35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"/>
              <a:t>Roadmap (planned for LSI-VC 18)</a:t>
            </a:r>
            <a:endParaRPr/>
          </a:p>
        </p:txBody>
      </p:sp>
      <p:sp>
        <p:nvSpPr>
          <p:cNvPr id="226" name="Google Shape;226;p35"/>
          <p:cNvSpPr txBox="1"/>
          <p:nvPr>
            <p:ph idx="1" type="body"/>
          </p:nvPr>
        </p:nvSpPr>
        <p:spPr>
          <a:xfrm>
            <a:off x="311700" y="1225225"/>
            <a:ext cx="8520600" cy="3814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de"/>
              <a:t>Document history and justifications for changes (see AR)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de"/>
              <a:t>Convert InSAR PFS and Optical PFSes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de"/>
              <a:t>Update SAR XML specification (identifiers only)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de"/>
              <a:t>Better granularity of requirements (freely usable in threshold and goal)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de"/>
              <a:t>Create web tool to look up requirement dependencies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de"/>
              <a:t>Extend documentation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de"/>
              <a:t>Training</a:t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36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"/>
              <a:t>Roadmap (planned for LSI-VC 18)</a:t>
            </a:r>
            <a:endParaRPr/>
          </a:p>
        </p:txBody>
      </p:sp>
      <p:sp>
        <p:nvSpPr>
          <p:cNvPr id="232" name="Google Shape;232;p36"/>
          <p:cNvSpPr txBox="1"/>
          <p:nvPr>
            <p:ph idx="1" type="body"/>
          </p:nvPr>
        </p:nvSpPr>
        <p:spPr>
          <a:xfrm>
            <a:off x="311700" y="1225225"/>
            <a:ext cx="8520600" cy="3814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"/>
              <a:t>Maybe: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de"/>
              <a:t>Metadata mapping (basic framework for XML and STAC)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de"/>
              <a:t>Better categorization of requirements (see agenda item 3.1)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de"/>
              <a:t>Integrate external glossary (see agenda item 3.1)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de"/>
              <a:t>Create web tool to edit documents and preview changes quickly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de"/>
              <a:t>Define release workflow</a:t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37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"/>
              <a:t>Long-term vision</a:t>
            </a:r>
            <a:endParaRPr/>
          </a:p>
        </p:txBody>
      </p:sp>
      <p:sp>
        <p:nvSpPr>
          <p:cNvPr id="238" name="Google Shape;238;p37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de"/>
              <a:t>Optical and SAR share building blocks where feasible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de"/>
              <a:t>for consistency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de"/>
              <a:t>for same metadata language (XML and/or STAC)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de"/>
              <a:t>Focus: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de"/>
              <a:t>likely: </a:t>
            </a:r>
            <a:r>
              <a:rPr lang="de"/>
              <a:t>general metadata (incl. source, product metadata)</a:t>
            </a:r>
            <a:endParaRPr/>
          </a:p>
          <a:p>
            <a:pPr indent="-317500" lvl="3" marL="18288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de"/>
              <a:t>e.g. metadata machine-readability, traceability, acquisition time, instrument, …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de"/>
              <a:t>maybe: some per-pixel metadata</a:t>
            </a:r>
            <a:endParaRPr/>
          </a:p>
          <a:p>
            <a:pPr indent="-317500" lvl="3" marL="18288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de"/>
              <a:t>e.g. no-data image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de"/>
              <a:t>less likely: corrections and measurements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de"/>
              <a:t>Build a framework that can be standardized within OGC and/or ISO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de"/>
              <a:t>other standard organizations may create ARD specifications that are not in scope for CEOS (yet)</a:t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38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"/>
              <a:t>General observations / recommendations</a:t>
            </a:r>
            <a:endParaRPr/>
          </a:p>
        </p:txBody>
      </p:sp>
      <p:sp>
        <p:nvSpPr>
          <p:cNvPr id="244" name="Google Shape;244;p38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de"/>
              <a:t>Optical and SAR metadata requirements diverge significantly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de"/>
              <a:t>Problematic for a potential common metadata specification (see item x.x)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de"/>
              <a:t>Terminology: Threshold and Goal (Target)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de" u="sng">
                <a:solidFill>
                  <a:schemeClr val="hlink"/>
                </a:solidFill>
                <a:hlinkClick r:id="rId3"/>
              </a:rPr>
              <a:t>RFC 2119</a:t>
            </a:r>
            <a:r>
              <a:rPr lang="de"/>
              <a:t>: Requirement (“required”) and Recommendation (“[not] recommended” / “optional”)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de"/>
              <a:t>Restructure needed?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de"/>
              <a:t>Requirements are mixed throughout the document.</a:t>
            </a:r>
            <a:br>
              <a:rPr lang="de"/>
            </a:br>
            <a:r>
              <a:rPr lang="de"/>
              <a:t>Metadata requirements in measurements category etc.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de"/>
              <a:t>Requirements in category descriptions (cloud-optimized formats)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de"/>
              <a:t>SAR separates source and product metadata, Optical does not</a:t>
            </a: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39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"/>
              <a:t>Q&amp;A</a:t>
            </a:r>
            <a:endParaRPr/>
          </a:p>
        </p:txBody>
      </p:sp>
      <p:sp>
        <p:nvSpPr>
          <p:cNvPr id="250" name="Google Shape;250;p39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de"/>
              <a:t>Thanks to NASA SEO for funding this initiative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de"/>
              <a:t>Thanks to Ake, Chris, Dave and Matt for initial feedback</a:t>
            </a:r>
            <a:br>
              <a:rPr lang="de"/>
            </a:br>
            <a:r>
              <a:rPr lang="de"/>
              <a:t>(during weird work times)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5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"/>
              <a:t>Status (completed since LSI-VC 16)</a:t>
            </a:r>
            <a:endParaRPr/>
          </a:p>
        </p:txBody>
      </p:sp>
      <p:sp>
        <p:nvSpPr>
          <p:cNvPr id="75" name="Google Shape;75;p15"/>
          <p:cNvSpPr txBox="1"/>
          <p:nvPr>
            <p:ph idx="1" type="body"/>
          </p:nvPr>
        </p:nvSpPr>
        <p:spPr>
          <a:xfrm>
            <a:off x="311700" y="1225225"/>
            <a:ext cx="8520600" cy="384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✓"/>
            </a:pPr>
            <a:r>
              <a:rPr lang="de"/>
              <a:t>Continue work on combined Optical PFS (Chris Barnes)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✓"/>
            </a:pPr>
            <a:r>
              <a:rPr lang="de"/>
              <a:t>Check tech options for building block framework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de"/>
              <a:t>Programming language: Python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de"/>
              <a:t>Building blocks: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de"/>
              <a:t>YAML (StrictYAML)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de"/>
              <a:t>Markdown (Pandoc flavor)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de"/>
              <a:t>Document generation: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de"/>
              <a:t>Pandoc (Word, HTML)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de"/>
              <a:t>Chrome headless (PDF)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✓"/>
            </a:pPr>
            <a:r>
              <a:rPr lang="de"/>
              <a:t>Implement application that validates and generates PFS documents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de" u="sng">
                <a:solidFill>
                  <a:schemeClr val="hlink"/>
                </a:solidFill>
                <a:hlinkClick r:id="rId3"/>
              </a:rPr>
              <a:t>https://github.com/ceos-org/ceos-ard-cli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de"/>
              <a:t>PDF and HTML (for reading)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de"/>
              <a:t>Word (for self-assessment)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6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"/>
              <a:t>Status (completed since LSI-VC 16)</a:t>
            </a:r>
            <a:endParaRPr/>
          </a:p>
        </p:txBody>
      </p:sp>
      <p:sp>
        <p:nvSpPr>
          <p:cNvPr id="81" name="Google Shape;81;p16"/>
          <p:cNvSpPr txBox="1"/>
          <p:nvPr>
            <p:ph idx="1" type="body"/>
          </p:nvPr>
        </p:nvSpPr>
        <p:spPr>
          <a:xfrm>
            <a:off x="311700" y="1225225"/>
            <a:ext cx="8520600" cy="384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✓"/>
            </a:pPr>
            <a:r>
              <a:rPr lang="de"/>
              <a:t>Establish basic structure for building blocks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✓"/>
            </a:pPr>
            <a:r>
              <a:rPr lang="de"/>
              <a:t>Textual identifiers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✓"/>
            </a:pPr>
            <a:r>
              <a:rPr lang="de"/>
              <a:t>Basic documentation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✓"/>
            </a:pPr>
            <a:r>
              <a:rPr lang="de"/>
              <a:t>Textual approach instead of tabular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✓"/>
            </a:pPr>
            <a:r>
              <a:rPr lang="de"/>
              <a:t>Converted SAR PFS document(s)</a:t>
            </a:r>
            <a:br>
              <a:rPr lang="de"/>
            </a:br>
            <a:r>
              <a:rPr lang="de"/>
              <a:t>(ready for Optical conversion, too)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de"/>
              <a:t>Initial attempt to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7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"/>
              <a:t>New functionality</a:t>
            </a:r>
            <a:endParaRPr/>
          </a:p>
        </p:txBody>
      </p:sp>
      <p:sp>
        <p:nvSpPr>
          <p:cNvPr id="87" name="Google Shape;87;p17"/>
          <p:cNvSpPr txBox="1"/>
          <p:nvPr>
            <p:ph idx="1" type="body"/>
          </p:nvPr>
        </p:nvSpPr>
        <p:spPr>
          <a:xfrm>
            <a:off x="311700" y="1225225"/>
            <a:ext cx="8520600" cy="373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de"/>
              <a:t>Consistent and reusable building blocks (PFS requirements, other texts)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de"/>
              <a:t>Changes reflected in all relevant PFS within seconds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de" sz="1800"/>
              <a:t>New identifiers (technical necessity, draft version)</a:t>
            </a:r>
            <a:endParaRPr sz="1800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de"/>
              <a:t>Textual, unique identifiers (format to be discussed)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de"/>
              <a:t>Numeric identifiers are not unique, only usable as chapter numbers per PFS!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de"/>
              <a:t>Glossary items and citations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de"/>
              <a:t>Can be grouped (as proposed by AR)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de"/>
              <a:t>Only added to document when in use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de"/>
              <a:t>Citations BibTex-based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de"/>
              <a:t>(Partial) Validation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8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"/>
              <a:t>New functionality</a:t>
            </a:r>
            <a:endParaRPr/>
          </a:p>
        </p:txBody>
      </p:sp>
      <p:sp>
        <p:nvSpPr>
          <p:cNvPr id="93" name="Google Shape;93;p18"/>
          <p:cNvSpPr txBox="1"/>
          <p:nvPr>
            <p:ph idx="1" type="body"/>
          </p:nvPr>
        </p:nvSpPr>
        <p:spPr>
          <a:xfrm>
            <a:off x="311700" y="1225225"/>
            <a:ext cx="8520600" cy="373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de"/>
              <a:t>New HTML version (short)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de"/>
              <a:t>great for search engines, ease of access, …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de"/>
              <a:t>PDF version (short)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de"/>
              <a:t>Only Word version (long) contains self-assessment parts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de"/>
              <a:t>Page headers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de"/>
              <a:t>(Clickable) references in text (citations, chapters, requirements)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9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"/>
              <a:t>Structure / Building Blocks</a:t>
            </a:r>
            <a:endParaRPr/>
          </a:p>
        </p:txBody>
      </p:sp>
      <p:sp>
        <p:nvSpPr>
          <p:cNvPr id="99" name="Google Shape;99;p19"/>
          <p:cNvSpPr txBox="1"/>
          <p:nvPr>
            <p:ph idx="1" type="body"/>
          </p:nvPr>
        </p:nvSpPr>
        <p:spPr>
          <a:xfrm>
            <a:off x="311700" y="1225225"/>
            <a:ext cx="8520600" cy="391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de"/>
              <a:t>assets 			-&gt; images and other media content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de"/>
              <a:t>glossary 		-&gt; abbreviations and </a:t>
            </a:r>
            <a:r>
              <a:rPr lang="de"/>
              <a:t>definitions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de"/>
              <a:t>pfs 				-&gt; PFS details (title, authors, requirement mapping, etc.)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de"/>
              <a:t>references 		-&gt; citation information (BibTex)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de"/>
              <a:t>requirements 	-&gt; individual requirements (e.g. </a:t>
            </a:r>
            <a:r>
              <a:rPr lang="de"/>
              <a:t>Traceability</a:t>
            </a:r>
            <a:r>
              <a:rPr lang="de"/>
              <a:t> is one req.)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de"/>
              <a:t>grouped into metadata, per-pixel, corrections, measurements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de"/>
              <a:t>this should probably be categorized differently (see agenda item 3.1)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de"/>
              <a:t>sections			-&gt; editorial content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de"/>
              <a:t>annexes				-&gt; individual annexes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de"/>
              <a:t>introduction			-&gt; general introductory texts (what is ceos-ard, etc)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de"/>
              <a:t>requirement-categories	-&gt; headers for requirements (e.g. General Metadata)</a:t>
            </a:r>
            <a:br>
              <a:rPr lang="de"/>
            </a:b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de">
                <a:solidFill>
                  <a:schemeClr val="dk2"/>
                </a:solidFill>
              </a:rPr>
              <a:t>templates and .github -&gt; technical internals</a:t>
            </a:r>
            <a:endParaRPr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0"/>
          <p:cNvSpPr txBox="1"/>
          <p:nvPr>
            <p:ph type="title"/>
          </p:nvPr>
        </p:nvSpPr>
        <p:spPr>
          <a:xfrm>
            <a:off x="311700" y="315925"/>
            <a:ext cx="8520600" cy="1320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"/>
              <a:t>PFS</a:t>
            </a:r>
            <a:br>
              <a:rPr lang="de"/>
            </a:br>
            <a:r>
              <a:rPr lang="de"/>
              <a:t>Details</a:t>
            </a:r>
            <a:endParaRPr/>
          </a:p>
        </p:txBody>
      </p:sp>
      <p:pic>
        <p:nvPicPr>
          <p:cNvPr id="105" name="Google Shape;105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02970" y="0"/>
            <a:ext cx="6041033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1"/>
          <p:cNvSpPr txBox="1"/>
          <p:nvPr>
            <p:ph type="title"/>
          </p:nvPr>
        </p:nvSpPr>
        <p:spPr>
          <a:xfrm>
            <a:off x="311700" y="315925"/>
            <a:ext cx="8520600" cy="1878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"/>
              <a:t>PFS</a:t>
            </a:r>
            <a:br>
              <a:rPr lang="de"/>
            </a:br>
            <a:r>
              <a:rPr lang="de"/>
              <a:t>Req.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"/>
              <a:t>mapping</a:t>
            </a:r>
            <a:endParaRPr/>
          </a:p>
        </p:txBody>
      </p:sp>
      <p:pic>
        <p:nvPicPr>
          <p:cNvPr id="111" name="Google Shape;111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93426" y="76200"/>
            <a:ext cx="7250574" cy="4941724"/>
          </a:xfrm>
          <a:prstGeom prst="rect">
            <a:avLst/>
          </a:prstGeom>
          <a:noFill/>
          <a:ln>
            <a:noFill/>
          </a:ln>
        </p:spPr>
      </p:pic>
      <p:sp>
        <p:nvSpPr>
          <p:cNvPr id="112" name="Google Shape;112;p21"/>
          <p:cNvSpPr txBox="1"/>
          <p:nvPr/>
        </p:nvSpPr>
        <p:spPr>
          <a:xfrm>
            <a:off x="6065100" y="2247775"/>
            <a:ext cx="27672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" sz="18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collapsed for readability</a:t>
            </a:r>
            <a:endParaRPr sz="180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cxnSp>
        <p:nvCxnSpPr>
          <p:cNvPr id="113" name="Google Shape;113;p21"/>
          <p:cNvCxnSpPr>
            <a:stCxn id="112" idx="1"/>
          </p:cNvCxnSpPr>
          <p:nvPr/>
        </p:nvCxnSpPr>
        <p:spPr>
          <a:xfrm rot="10800000">
            <a:off x="3678600" y="1939825"/>
            <a:ext cx="2386500" cy="538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14" name="Google Shape;114;p21"/>
          <p:cNvCxnSpPr>
            <a:stCxn id="112" idx="1"/>
          </p:cNvCxnSpPr>
          <p:nvPr/>
        </p:nvCxnSpPr>
        <p:spPr>
          <a:xfrm rot="10800000">
            <a:off x="3747000" y="2399425"/>
            <a:ext cx="2318100" cy="79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15" name="Google Shape;115;p21"/>
          <p:cNvCxnSpPr>
            <a:stCxn id="112" idx="1"/>
          </p:cNvCxnSpPr>
          <p:nvPr/>
        </p:nvCxnSpPr>
        <p:spPr>
          <a:xfrm flipH="1">
            <a:off x="3707700" y="2478625"/>
            <a:ext cx="2357400" cy="351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16" name="Google Shape;116;p21"/>
          <p:cNvCxnSpPr>
            <a:stCxn id="112" idx="1"/>
          </p:cNvCxnSpPr>
          <p:nvPr/>
        </p:nvCxnSpPr>
        <p:spPr>
          <a:xfrm flipH="1">
            <a:off x="3639300" y="2478625"/>
            <a:ext cx="2425800" cy="8106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Luxe">
  <a:themeElements>
    <a:clrScheme name="Luxe">
      <a:dk1>
        <a:srgbClr val="000000"/>
      </a:dk1>
      <a:lt1>
        <a:srgbClr val="FFFFFF"/>
      </a:lt1>
      <a:dk2>
        <a:srgbClr val="B7B7B7"/>
      </a:dk2>
      <a:lt2>
        <a:srgbClr val="CCA677"/>
      </a:lt2>
      <a:accent1>
        <a:srgbClr val="5D4037"/>
      </a:accent1>
      <a:accent2>
        <a:srgbClr val="455A64"/>
      </a:accent2>
      <a:accent3>
        <a:srgbClr val="57BB8A"/>
      </a:accent3>
      <a:accent4>
        <a:srgbClr val="78909C"/>
      </a:accent4>
      <a:accent5>
        <a:srgbClr val="607D8B"/>
      </a:accent5>
      <a:accent6>
        <a:srgbClr val="DCE755"/>
      </a:accent6>
      <a:hlink>
        <a:srgbClr val="607D8B"/>
      </a:hlink>
      <a:folHlink>
        <a:srgbClr val="607D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