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Economica"/>
      <p:regular r:id="rId13"/>
      <p:bold r:id="rId14"/>
      <p:italic r:id="rId15"/>
      <p:boldItalic r:id="rId16"/>
    </p:embeddedFont>
    <p:embeddedFont>
      <p:font typeface="Open Sans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Economica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Economica-italic.fntdata"/><Relationship Id="rId14" Type="http://schemas.openxmlformats.org/officeDocument/2006/relationships/font" Target="fonts/Economica-bold.fntdata"/><Relationship Id="rId17" Type="http://schemas.openxmlformats.org/officeDocument/2006/relationships/font" Target="fonts/OpenSans-regular.fntdata"/><Relationship Id="rId16" Type="http://schemas.openxmlformats.org/officeDocument/2006/relationships/font" Target="fonts/Economica-bold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OpenSans-italic.fntdata"/><Relationship Id="rId6" Type="http://schemas.openxmlformats.org/officeDocument/2006/relationships/slide" Target="slides/slide1.xml"/><Relationship Id="rId18" Type="http://schemas.openxmlformats.org/officeDocument/2006/relationships/font" Target="fonts/OpenSans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4b9128b2f3_1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4b9128b2f3_1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4b9afad8d2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4b9afad8d2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4b9afad8d2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34b9afad8d2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34b9128b2f3_1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34b9128b2f3_1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4b9afad8d2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4b9afad8d2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4b9128b2f3_1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34b9128b2f3_1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4b9c73d76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4b9c73d76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4013" y="756700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5318350" y="32667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11"/>
          <p:cNvSpPr txBox="1"/>
          <p:nvPr>
            <p:ph hasCustomPrompt="1" type="title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flipH="1">
            <a:off x="7595938" y="4602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" name="Google Shape;17;p3"/>
          <p:cNvSpPr/>
          <p:nvPr/>
        </p:nvSpPr>
        <p:spPr>
          <a:xfrm flipH="1" rot="10800000">
            <a:off x="466425" y="35583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8" name="Google Shape;18;p3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311700" y="1399400"/>
            <a:ext cx="2808000" cy="27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6" name="Google Shape;36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8"/>
          <p:cNvSpPr txBox="1"/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0" name="Google Shape;4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4" name="Google Shape;44;p9"/>
          <p:cNvSpPr txBox="1"/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" type="subTitle"/>
          </p:nvPr>
        </p:nvSpPr>
        <p:spPr>
          <a:xfrm>
            <a:off x="265500" y="2769001"/>
            <a:ext cx="4045200" cy="157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46" name="Google Shape;46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lux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CEOS-ARD GitHub migration</a:t>
            </a:r>
            <a:endParaRPr/>
          </a:p>
        </p:txBody>
      </p:sp>
      <p:sp>
        <p:nvSpPr>
          <p:cNvPr id="63" name="Google Shape;63;p13"/>
          <p:cNvSpPr txBox="1"/>
          <p:nvPr>
            <p:ph idx="1" type="subTitle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Matthias Mohr</a:t>
            </a:r>
            <a:br>
              <a:rPr lang="de"/>
            </a:br>
            <a:r>
              <a:rPr lang="de"/>
              <a:t>for LSI-VC 17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Important Note</a:t>
            </a:r>
            <a:endParaRPr/>
          </a:p>
        </p:txBody>
      </p:sp>
      <p:sp>
        <p:nvSpPr>
          <p:cNvPr id="69" name="Google Shape;69;p14"/>
          <p:cNvSpPr txBox="1"/>
          <p:nvPr>
            <p:ph idx="1" type="body"/>
          </p:nvPr>
        </p:nvSpPr>
        <p:spPr>
          <a:xfrm>
            <a:off x="311700" y="1225225"/>
            <a:ext cx="8520600" cy="391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" sz="3606"/>
              <a:t>Building Blocks ≠ GitHub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br>
              <a:rPr lang="de"/>
            </a:br>
            <a:r>
              <a:rPr lang="de"/>
              <a:t>The building blocks are </a:t>
            </a:r>
            <a:r>
              <a:rPr b="1" lang="de"/>
              <a:t>independent</a:t>
            </a:r>
            <a:r>
              <a:rPr lang="de"/>
              <a:t> of GitHub</a:t>
            </a:r>
            <a:r>
              <a:rPr lang="de"/>
              <a:t>. </a:t>
            </a:r>
            <a:br>
              <a:rPr lang="de"/>
            </a:br>
            <a:r>
              <a:rPr lang="de"/>
              <a:t>The building blocks work on any platform.</a:t>
            </a:r>
            <a:br>
              <a:rPr lang="de"/>
            </a:br>
            <a:r>
              <a:rPr lang="de"/>
              <a:t>(We propose to combine them though.)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de"/>
              <a:t>We could</a:t>
            </a:r>
            <a:br>
              <a:rPr lang="de"/>
            </a:br>
            <a:r>
              <a:rPr lang="de"/>
              <a:t>ditch GitHub and keep the building block approach</a:t>
            </a:r>
            <a:br>
              <a:rPr lang="de"/>
            </a:br>
            <a:r>
              <a:rPr i="1" lang="de"/>
              <a:t>or</a:t>
            </a:r>
            <a:br>
              <a:rPr lang="de"/>
            </a:br>
            <a:r>
              <a:rPr lang="de"/>
              <a:t>keep GitHub and ditch the building block approach</a:t>
            </a:r>
            <a:br>
              <a:rPr lang="de"/>
            </a:br>
            <a:r>
              <a:rPr i="1" lang="de"/>
              <a:t>or</a:t>
            </a:r>
            <a:br>
              <a:rPr lang="de"/>
            </a:br>
            <a:r>
              <a:rPr lang="de"/>
              <a:t>do both</a:t>
            </a:r>
            <a:br>
              <a:rPr lang="de"/>
            </a:br>
            <a:r>
              <a:rPr i="1" lang="de"/>
              <a:t>or</a:t>
            </a:r>
            <a:br>
              <a:rPr i="1" lang="de"/>
            </a:br>
            <a:r>
              <a:rPr lang="de"/>
              <a:t>…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What’s available</a:t>
            </a:r>
            <a:endParaRPr/>
          </a:p>
        </p:txBody>
      </p:sp>
      <p:sp>
        <p:nvSpPr>
          <p:cNvPr id="75" name="Google Shape;75;p15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✓"/>
            </a:pPr>
            <a:r>
              <a:rPr lang="de"/>
              <a:t>Versioned file management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✓"/>
            </a:pPr>
            <a:r>
              <a:rPr lang="de"/>
              <a:t>Web interface for editing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✓"/>
            </a:pPr>
            <a:r>
              <a:rPr i="1" lang="de"/>
              <a:t>Issues</a:t>
            </a:r>
            <a:r>
              <a:rPr lang="de"/>
              <a:t>: Manage and discuss problems and improvements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✓"/>
            </a:pPr>
            <a:r>
              <a:rPr i="1" lang="de"/>
              <a:t>PR (Pull Request)</a:t>
            </a:r>
            <a:r>
              <a:rPr lang="de"/>
              <a:t>: Suggest, discuss and approve specific changes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✓"/>
            </a:pPr>
            <a:r>
              <a:rPr i="1" lang="de"/>
              <a:t>Project Boards</a:t>
            </a:r>
            <a:r>
              <a:rPr lang="de"/>
              <a:t>: Overview of issues and PRs (e.g. per PFS and in general)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Roadmap (completed since LSI-VC 16)</a:t>
            </a:r>
            <a:endParaRPr/>
          </a:p>
        </p:txBody>
      </p:sp>
      <p:sp>
        <p:nvSpPr>
          <p:cNvPr id="81" name="Google Shape;81;p16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✓"/>
            </a:pPr>
            <a:r>
              <a:rPr lang="de"/>
              <a:t>Make building blocks available on GitHub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✓"/>
            </a:pPr>
            <a:r>
              <a:rPr lang="de"/>
              <a:t>Integration of document generator (with automatic document generation)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Notes</a:t>
            </a:r>
            <a:endParaRPr/>
          </a:p>
        </p:txBody>
      </p:sp>
      <p:sp>
        <p:nvSpPr>
          <p:cNvPr id="87" name="Google Shape;87;p17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✓"/>
            </a:pPr>
            <a:r>
              <a:rPr lang="de"/>
              <a:t>The web interface can be overwhelming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✓"/>
            </a:pPr>
            <a:r>
              <a:rPr lang="de"/>
              <a:t>Idea: Write a separate interface that’s just document editing with preview</a:t>
            </a:r>
            <a:br>
              <a:rPr lang="de"/>
            </a:br>
            <a:r>
              <a:rPr lang="de"/>
              <a:t>(simple version of what Overleaf offers for Latex)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✓"/>
            </a:pPr>
            <a:r>
              <a:rPr lang="de"/>
              <a:t>Not all tools needed by everyone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e"/>
              <a:t>Issues: everyone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e"/>
              <a:t>PR: potentially contributors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e"/>
              <a:t>Project Board: main editors of PFS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Roadmap (planned for LSI-VC 18)</a:t>
            </a:r>
            <a:endParaRPr/>
          </a:p>
        </p:txBody>
      </p:sp>
      <p:sp>
        <p:nvSpPr>
          <p:cNvPr id="93" name="Google Shape;93;p18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GitHub Training (NASA?)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Feedback on GitHub approach: issues, pull requests, project boards (all)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Potentially a simplified web interface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Q&amp;A</a:t>
            </a:r>
            <a:endParaRPr/>
          </a:p>
        </p:txBody>
      </p:sp>
      <p:sp>
        <p:nvSpPr>
          <p:cNvPr id="99" name="Google Shape;99;p19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Thanks to NASA SEO for funding this initiative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57BB8A"/>
      </a:accent3>
      <a:accent4>
        <a:srgbClr val="78909C"/>
      </a:accent4>
      <a:accent5>
        <a:srgbClr val="607D8B"/>
      </a:accent5>
      <a:accent6>
        <a:srgbClr val="DCE755"/>
      </a:accent6>
      <a:hlink>
        <a:srgbClr val="607D8B"/>
      </a:hlink>
      <a:folHlink>
        <a:srgbClr val="607D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