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8"/>
  </p:notesMasterIdLst>
  <p:sldIdLst>
    <p:sldId id="270" r:id="rId2"/>
    <p:sldId id="269" r:id="rId3"/>
    <p:sldId id="271" r:id="rId4"/>
    <p:sldId id="272" r:id="rId5"/>
    <p:sldId id="274" r:id="rId6"/>
    <p:sldId id="275" r:id="rId7"/>
  </p:sldIdLst>
  <p:sldSz cx="12192000" cy="6858000"/>
  <p:notesSz cx="6858000" cy="9144000"/>
  <p:embeddedFontLst>
    <p:embeddedFont>
      <p:font typeface="Helvetica Neue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7F4C"/>
    <a:srgbClr val="0E5368"/>
    <a:srgbClr val="722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26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0"/>
          <p:cNvPicPr preferRelativeResize="0"/>
          <p:nvPr/>
        </p:nvPicPr>
        <p:blipFill rotWithShape="1">
          <a:blip r:embed="rId2">
            <a:alphaModFix amt="34000"/>
          </a:blip>
          <a:srcRect r="-5842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7" name="Google Shape;77;p10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1"/>
          <p:cNvPicPr preferRelativeResize="0"/>
          <p:nvPr/>
        </p:nvPicPr>
        <p:blipFill rotWithShape="1">
          <a:blip r:embed="rId2">
            <a:alphaModFix amt="34000"/>
          </a:blip>
          <a:srcRect r="-5842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1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1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6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2"/>
          <p:cNvPicPr preferRelativeResize="0"/>
          <p:nvPr/>
        </p:nvPicPr>
        <p:blipFill rotWithShape="1">
          <a:blip r:embed="rId3">
            <a:alphaModFix/>
          </a:blip>
          <a:srcRect b="-110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 flipH="1">
            <a:off x="-21101" y="-14542"/>
            <a:ext cx="12215481" cy="6870483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7" name="Google Shape;97;p12"/>
          <p:cNvPicPr preferRelativeResize="0"/>
          <p:nvPr/>
        </p:nvPicPr>
        <p:blipFill rotWithShape="1">
          <a:blip r:embed="rId6">
            <a:alphaModFix amt="34000"/>
          </a:blip>
          <a:srcRect l="32583" t="2403" r="8547" b="-8775"/>
          <a:stretch/>
        </p:blipFill>
        <p:spPr>
          <a:xfrm rot="5400000">
            <a:off x="5734365" y="-1016162"/>
            <a:ext cx="5455200" cy="74808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98" name="Google Shape;98;p12"/>
          <p:cNvPicPr preferRelativeResize="0"/>
          <p:nvPr/>
        </p:nvPicPr>
        <p:blipFill rotWithShape="1">
          <a:blip r:embed="rId7">
            <a:alphaModFix amt="34000"/>
          </a:blip>
          <a:srcRect/>
          <a:stretch/>
        </p:blipFill>
        <p:spPr>
          <a:xfrm rot="-5400000">
            <a:off x="5792644" y="4820060"/>
            <a:ext cx="1719600" cy="2366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99" name="Google Shape;99;p1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2">
            <a:alphaModFix amt="34000"/>
          </a:blip>
          <a:srcRect r="-5842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4" name="Google Shape;104;p13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4"/>
          <p:cNvPicPr preferRelativeResize="0"/>
          <p:nvPr/>
        </p:nvPicPr>
        <p:blipFill rotWithShape="1">
          <a:blip r:embed="rId2">
            <a:alphaModFix amt="34000"/>
          </a:blip>
          <a:srcRect r="-5842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4" name="Google Shape;114;p14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100" cy="4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>
            <a:spLocks noGrp="1"/>
          </p:cNvSpPr>
          <p:nvPr>
            <p:ph type="sldNum" idx="12"/>
          </p:nvPr>
        </p:nvSpPr>
        <p:spPr>
          <a:xfrm>
            <a:off x="11684000" y="6629400"/>
            <a:ext cx="4065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240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101600" y="1219200"/>
            <a:ext cx="119889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2641600" y="76200"/>
            <a:ext cx="660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9"/>
          <p:cNvPicPr preferRelativeResize="0"/>
          <p:nvPr/>
        </p:nvPicPr>
        <p:blipFill rotWithShape="1">
          <a:blip r:embed="rId8">
            <a:alphaModFix amt="34000"/>
          </a:blip>
          <a:srcRect r="-5842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1" name="Google Shape;71;p9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BFD0-42A3-9C1F-BC51-B47AE487A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32" y="1220966"/>
            <a:ext cx="9501353" cy="3972600"/>
          </a:xfrm>
        </p:spPr>
        <p:txBody>
          <a:bodyPr/>
          <a:lstStyle/>
          <a:p>
            <a:r>
              <a:rPr lang="en-US" sz="4800" dirty="0"/>
              <a:t>Notional WGCV-56/ LSI-VC-19 Meeting Format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54788A-AEE5-8AF7-0BAE-990528BB2BB6}"/>
              </a:ext>
            </a:extLst>
          </p:cNvPr>
          <p:cNvSpPr txBox="1"/>
          <p:nvPr/>
        </p:nvSpPr>
        <p:spPr>
          <a:xfrm>
            <a:off x="7467600" y="5255172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2"/>
                </a:solidFill>
              </a:rPr>
              <a:t>Christopher Barnes, KBR/ USGS</a:t>
            </a:r>
          </a:p>
          <a:p>
            <a:pPr algn="r"/>
            <a:r>
              <a:rPr lang="en-US" sz="2000" b="1" dirty="0">
                <a:solidFill>
                  <a:schemeClr val="bg2"/>
                </a:solidFill>
              </a:rPr>
              <a:t>Agenda Item 10.2</a:t>
            </a:r>
          </a:p>
          <a:p>
            <a:pPr algn="r"/>
            <a:r>
              <a:rPr lang="en-US" sz="2000" b="1" dirty="0">
                <a:solidFill>
                  <a:schemeClr val="bg2"/>
                </a:solidFill>
              </a:rPr>
              <a:t>LSI-VC-18</a:t>
            </a:r>
          </a:p>
          <a:p>
            <a:pPr algn="r"/>
            <a:r>
              <a:rPr lang="en-US" sz="2000" b="1" dirty="0" err="1">
                <a:solidFill>
                  <a:schemeClr val="bg2"/>
                </a:solidFill>
              </a:rPr>
              <a:t>Ispra</a:t>
            </a:r>
            <a:r>
              <a:rPr lang="en-US" sz="2000" b="1" dirty="0">
                <a:solidFill>
                  <a:schemeClr val="bg2"/>
                </a:solidFill>
              </a:rPr>
              <a:t>, Italy</a:t>
            </a:r>
          </a:p>
          <a:p>
            <a:pPr algn="r"/>
            <a:r>
              <a:rPr lang="en-US" sz="2000" b="1" dirty="0">
                <a:solidFill>
                  <a:schemeClr val="bg2"/>
                </a:solidFill>
              </a:rPr>
              <a:t>2-5 September 2025</a:t>
            </a:r>
          </a:p>
          <a:p>
            <a:pPr algn="r"/>
            <a:endParaRPr lang="en-US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8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272336-ED51-2062-C97B-FAF74260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Location: USGS EROS Center</a:t>
            </a:r>
          </a:p>
        </p:txBody>
      </p:sp>
      <p:pic>
        <p:nvPicPr>
          <p:cNvPr id="1028" name="Picture 4" descr="Aerial photograph of USGS EROS Center">
            <a:extLst>
              <a:ext uri="{FF2B5EF4-FFF2-40B4-BE49-F238E27FC236}">
                <a16:creationId xmlns:a16="http://schemas.microsoft.com/office/drawing/2014/main" id="{EDB1B950-E3DB-5368-FA95-6289FADC1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7065"/>
            <a:ext cx="12192000" cy="379571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46CF4E-EB03-C0E6-6131-4F361D9A1D8B}"/>
              </a:ext>
            </a:extLst>
          </p:cNvPr>
          <p:cNvSpPr txBox="1"/>
          <p:nvPr/>
        </p:nvSpPr>
        <p:spPr>
          <a:xfrm>
            <a:off x="176048" y="5490935"/>
            <a:ext cx="11820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When: </a:t>
            </a:r>
            <a:r>
              <a:rPr lang="en-US" sz="4000" b="1" dirty="0"/>
              <a:t>week of 20 April 2026!</a:t>
            </a:r>
          </a:p>
        </p:txBody>
      </p:sp>
    </p:spTree>
    <p:extLst>
      <p:ext uri="{BB962C8B-B14F-4D97-AF65-F5344CB8AC3E}">
        <p14:creationId xmlns:p14="http://schemas.microsoft.com/office/powerpoint/2010/main" val="350320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E7C2C-F331-737C-6E84-DCA85EA2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 of South Dakota</a:t>
            </a:r>
          </a:p>
        </p:txBody>
      </p:sp>
      <p:pic>
        <p:nvPicPr>
          <p:cNvPr id="3074" name="Picture 2" descr="5. You laugh because you know it's true. | South dakota, Sioux falls ...">
            <a:extLst>
              <a:ext uri="{FF2B5EF4-FFF2-40B4-BE49-F238E27FC236}">
                <a16:creationId xmlns:a16="http://schemas.microsoft.com/office/drawing/2014/main" id="{48FC1805-50B9-A368-7027-1457DCB2E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93" y="1045028"/>
            <a:ext cx="8159613" cy="54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0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Sioux Falls - WorldAtlas">
            <a:extLst>
              <a:ext uri="{FF2B5EF4-FFF2-40B4-BE49-F238E27FC236}">
                <a16:creationId xmlns:a16="http://schemas.microsoft.com/office/drawing/2014/main" id="{691A2ABA-0FEF-C7AA-F6C2-65F13AEF6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00" y="1031241"/>
            <a:ext cx="3784825" cy="293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th Dakota Facts, Figures and Famous Faces | Travel South Dakota">
            <a:extLst>
              <a:ext uri="{FF2B5EF4-FFF2-40B4-BE49-F238E27FC236}">
                <a16:creationId xmlns:a16="http://schemas.microsoft.com/office/drawing/2014/main" id="{AC31814B-5358-6072-8087-6D82AD346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241"/>
            <a:ext cx="402907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51343B-BC6C-0BBD-6E44-5255701D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Just joking</a:t>
            </a:r>
            <a:r>
              <a:rPr lang="en-US" dirty="0"/>
              <a:t>… actual South Dakota!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ED282-E476-BF4F-E91E-60C9EB0F0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50" y="1031241"/>
            <a:ext cx="4514850" cy="2743200"/>
          </a:xfrm>
          <a:prstGeom prst="rect">
            <a:avLst/>
          </a:prstGeom>
        </p:spPr>
      </p:pic>
      <p:pic>
        <p:nvPicPr>
          <p:cNvPr id="2050" name="Picture 2" descr="South Dakota Facts, Figures and Famous Faces | Travel South Dakota">
            <a:extLst>
              <a:ext uri="{FF2B5EF4-FFF2-40B4-BE49-F238E27FC236}">
                <a16:creationId xmlns:a16="http://schemas.microsoft.com/office/drawing/2014/main" id="{25CA5DD9-2081-EA70-D919-F91E0DB2B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71" y="3687124"/>
            <a:ext cx="5083629" cy="285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25 Best Things to do in South Dakota – Wandering Wheatleys">
            <a:extLst>
              <a:ext uri="{FF2B5EF4-FFF2-40B4-BE49-F238E27FC236}">
                <a16:creationId xmlns:a16="http://schemas.microsoft.com/office/drawing/2014/main" id="{86EC6DA0-867E-281B-9B3B-01F77B13C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124"/>
            <a:ext cx="4773385" cy="28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ow to get from Sioux Falls Airport to Downtown">
            <a:extLst>
              <a:ext uri="{FF2B5EF4-FFF2-40B4-BE49-F238E27FC236}">
                <a16:creationId xmlns:a16="http://schemas.microsoft.com/office/drawing/2014/main" id="{42DCB33F-AB72-258E-EFAF-00876191B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00" y="3565293"/>
            <a:ext cx="3716450" cy="29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19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C6DF16-6F09-FE61-3C0C-8ED32AFE5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197429"/>
            <a:ext cx="11495400" cy="5024004"/>
          </a:xfrm>
        </p:spPr>
        <p:txBody>
          <a:bodyPr/>
          <a:lstStyle/>
          <a:p>
            <a:r>
              <a:rPr lang="en-US" b="1" dirty="0"/>
              <a:t>Delegates arrive</a:t>
            </a:r>
            <a:r>
              <a:rPr lang="en-US" dirty="0"/>
              <a:t>: 19/20 April 2026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b="1" dirty="0"/>
              <a:t>Day #1:</a:t>
            </a:r>
            <a:r>
              <a:rPr lang="en-US" dirty="0"/>
              <a:t> Half day joint WGCV-56/ LSI-VC-18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Day #2 &amp; #3: </a:t>
            </a:r>
            <a:r>
              <a:rPr lang="en-US" dirty="0"/>
              <a:t>WGCV-56 and LSI-VC-18 individual focused days</a:t>
            </a:r>
            <a:br>
              <a:rPr lang="en-US" b="1" dirty="0"/>
            </a:br>
            <a:endParaRPr lang="en-US" dirty="0"/>
          </a:p>
          <a:p>
            <a:r>
              <a:rPr lang="en-US" b="1" dirty="0"/>
              <a:t>Day #4: </a:t>
            </a:r>
            <a:r>
              <a:rPr lang="en-US" dirty="0"/>
              <a:t>Joint WGCV-56/ LSI-VC-18 special topics</a:t>
            </a:r>
          </a:p>
          <a:p>
            <a:endParaRPr lang="en-US" dirty="0"/>
          </a:p>
          <a:p>
            <a:r>
              <a:rPr lang="en-US" b="1" dirty="0"/>
              <a:t>Day #5:</a:t>
            </a:r>
            <a:r>
              <a:rPr lang="en-US" dirty="0"/>
              <a:t> CEOS-ARD Oversight Group</a:t>
            </a:r>
          </a:p>
          <a:p>
            <a:pPr marL="50800" indent="0" algn="ctr">
              <a:buNone/>
            </a:pPr>
            <a:endParaRPr lang="en-US" b="1" dirty="0"/>
          </a:p>
          <a:p>
            <a:pPr marL="50800" indent="0" algn="ctr">
              <a:buNone/>
            </a:pPr>
            <a:r>
              <a:rPr lang="en-US" b="1" dirty="0"/>
              <a:t>Agenda input is welcomed!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21DD2-230C-49D3-CB86-9C5D6C2C9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Notional Agenda</a:t>
            </a:r>
          </a:p>
        </p:txBody>
      </p:sp>
    </p:spTree>
    <p:extLst>
      <p:ext uri="{BB962C8B-B14F-4D97-AF65-F5344CB8AC3E}">
        <p14:creationId xmlns:p14="http://schemas.microsoft.com/office/powerpoint/2010/main" val="271737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6119EF-593A-3C5C-26A3-751B881D1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686" y="1208314"/>
            <a:ext cx="8926286" cy="5045776"/>
          </a:xfrm>
        </p:spPr>
        <p:txBody>
          <a:bodyPr/>
          <a:lstStyle/>
          <a:p>
            <a:pPr marL="50800" indent="0" algn="ctr">
              <a:buNone/>
            </a:pPr>
            <a:r>
              <a:rPr lang="en-US" i="1" dirty="0"/>
              <a:t>… we look forward to giving CEOS delegates a warm welcome with fully pre-processed smiles, harmonized hospitality, and no cloud cover (or snow) in sight!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934BE7-1437-877E-16E5-9DF2496D2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in all seriousness…</a:t>
            </a:r>
          </a:p>
        </p:txBody>
      </p:sp>
      <p:pic>
        <p:nvPicPr>
          <p:cNvPr id="4098" name="Picture 2" descr="USGS EROS Building in Sioux Falls, South Dakota">
            <a:extLst>
              <a:ext uri="{FF2B5EF4-FFF2-40B4-BE49-F238E27FC236}">
                <a16:creationId xmlns:a16="http://schemas.microsoft.com/office/drawing/2014/main" id="{B6073B80-729D-B47C-0F74-2B406A9A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29" y="2677886"/>
            <a:ext cx="5492978" cy="36524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921737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3246</TotalTime>
  <Words>139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Courier New</vt:lpstr>
      <vt:lpstr>Noto Sans Symbols</vt:lpstr>
      <vt:lpstr>Helvetica Neue</vt:lpstr>
      <vt:lpstr>ceos</vt:lpstr>
      <vt:lpstr>Notional WGCV-56/ LSI-VC-19 Meeting Format</vt:lpstr>
      <vt:lpstr>Location: USGS EROS Center</vt:lpstr>
      <vt:lpstr>Perception of South Dakota</vt:lpstr>
      <vt:lpstr>Just joking… actual South Dakota!</vt:lpstr>
      <vt:lpstr>Notional Agenda</vt:lpstr>
      <vt:lpstr>But in all seriousness…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Introduction, Meeting Overview    LSI-VC Co-Leads LSI-VC-16 23 September 2024</dc:title>
  <cp:lastModifiedBy>Barnes, Christopher (Contractor)</cp:lastModifiedBy>
  <cp:revision>26</cp:revision>
  <dcterms:modified xsi:type="dcterms:W3CDTF">2025-09-05T09:56:41Z</dcterms:modified>
</cp:coreProperties>
</file>