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72" r:id="rId3"/>
    <p:sldId id="278" r:id="rId4"/>
    <p:sldId id="286" r:id="rId5"/>
    <p:sldId id="283" r:id="rId6"/>
    <p:sldId id="294" r:id="rId7"/>
    <p:sldId id="293" r:id="rId8"/>
    <p:sldId id="292" r:id="rId9"/>
    <p:sldId id="290" r:id="rId10"/>
    <p:sldId id="287" r:id="rId11"/>
    <p:sldId id="259" r:id="rId12"/>
    <p:sldId id="295" r:id="rId13"/>
    <p:sldId id="288" r:id="rId14"/>
    <p:sldId id="260" r:id="rId15"/>
    <p:sldId id="280" r:id="rId16"/>
  </p:sldIdLst>
  <p:sldSz cx="12192000" cy="6858000"/>
  <p:notesSz cx="6858000" cy="9144000"/>
  <p:embeddedFontLst>
    <p:embeddedFont>
      <p:font typeface="Montserrat" pitchFamily="2" charset="77"/>
      <p:regular r:id="rId18"/>
      <p:bold r:id="rId19"/>
      <p:italic r:id="rId20"/>
      <p:boldItalic r:id="rId21"/>
    </p:embeddedFont>
    <p:embeddedFont>
      <p:font typeface="Noto Sans Symbols" panose="020F050202020403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gsW1nJxyYno1VV+DwwKD7U5smxD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73"/>
    <p:restoredTop sz="96006"/>
  </p:normalViewPr>
  <p:slideViewPr>
    <p:cSldViewPr snapToGrid="0">
      <p:cViewPr>
        <p:scale>
          <a:sx n="120" d="100"/>
          <a:sy n="120" d="100"/>
        </p:scale>
        <p:origin x="11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3" name="Google Shape;7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8033ADBD-DBF1-C12E-0E0A-3FB774AED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38e680d1ea_0_29:notes">
            <a:extLst>
              <a:ext uri="{FF2B5EF4-FFF2-40B4-BE49-F238E27FC236}">
                <a16:creationId xmlns:a16="http://schemas.microsoft.com/office/drawing/2014/main" id="{6112C484-F21F-7EA2-4951-541C43AB19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38e680d1ea_0_29:notes">
            <a:extLst>
              <a:ext uri="{FF2B5EF4-FFF2-40B4-BE49-F238E27FC236}">
                <a16:creationId xmlns:a16="http://schemas.microsoft.com/office/drawing/2014/main" id="{CDD1476A-AF4C-7945-856E-D3508DE869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5938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f524e55fe9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1f524e55fe9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8939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>
          <a:extLst>
            <a:ext uri="{FF2B5EF4-FFF2-40B4-BE49-F238E27FC236}">
              <a16:creationId xmlns:a16="http://schemas.microsoft.com/office/drawing/2014/main" id="{6109DACA-A2E6-162C-3C42-6C00B444C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f524e55fe9_0_135:notes">
            <a:extLst>
              <a:ext uri="{FF2B5EF4-FFF2-40B4-BE49-F238E27FC236}">
                <a16:creationId xmlns:a16="http://schemas.microsoft.com/office/drawing/2014/main" id="{4DD11F4C-0E61-A04E-BC63-A977A67A53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1f524e55fe9_0_135:notes">
            <a:extLst>
              <a:ext uri="{FF2B5EF4-FFF2-40B4-BE49-F238E27FC236}">
                <a16:creationId xmlns:a16="http://schemas.microsoft.com/office/drawing/2014/main" id="{C1DD81B1-B3E7-F373-625D-D57B8034E1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54889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8033ADBD-DBF1-C12E-0E0A-3FB774AED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38e680d1ea_0_29:notes">
            <a:extLst>
              <a:ext uri="{FF2B5EF4-FFF2-40B4-BE49-F238E27FC236}">
                <a16:creationId xmlns:a16="http://schemas.microsoft.com/office/drawing/2014/main" id="{6112C484-F21F-7EA2-4951-541C43AB19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38e680d1ea_0_29:notes">
            <a:extLst>
              <a:ext uri="{FF2B5EF4-FFF2-40B4-BE49-F238E27FC236}">
                <a16:creationId xmlns:a16="http://schemas.microsoft.com/office/drawing/2014/main" id="{CDD1476A-AF4C-7945-856E-D3508DE869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138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1ECE86C7-C4B1-6B5C-CB47-DD5A95454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38e680d1ea_0_29:notes">
            <a:extLst>
              <a:ext uri="{FF2B5EF4-FFF2-40B4-BE49-F238E27FC236}">
                <a16:creationId xmlns:a16="http://schemas.microsoft.com/office/drawing/2014/main" id="{45F2392E-C514-6795-99FD-CB74F93A4F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38e680d1ea_0_29:notes">
            <a:extLst>
              <a:ext uri="{FF2B5EF4-FFF2-40B4-BE49-F238E27FC236}">
                <a16:creationId xmlns:a16="http://schemas.microsoft.com/office/drawing/2014/main" id="{76E4F494-EB6C-059A-1193-5B0D2A4512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9628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38efe55e9b_2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g138efe55e9b_2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3496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38efe55e9b_2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g138efe55e9b_2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640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DBBD7D81-676B-1339-CA8E-55A514292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38e680d1ea_0_29:notes">
            <a:extLst>
              <a:ext uri="{FF2B5EF4-FFF2-40B4-BE49-F238E27FC236}">
                <a16:creationId xmlns:a16="http://schemas.microsoft.com/office/drawing/2014/main" id="{16606D38-62E3-96CC-6F3A-20C3F1ED78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38e680d1ea_0_29:notes">
            <a:extLst>
              <a:ext uri="{FF2B5EF4-FFF2-40B4-BE49-F238E27FC236}">
                <a16:creationId xmlns:a16="http://schemas.microsoft.com/office/drawing/2014/main" id="{D6993851-DB61-B755-71F6-7B0D50116D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7083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4DC09E25-B835-6C3F-F5FE-43DA850D2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38e680d1ea_0_29:notes">
            <a:extLst>
              <a:ext uri="{FF2B5EF4-FFF2-40B4-BE49-F238E27FC236}">
                <a16:creationId xmlns:a16="http://schemas.microsoft.com/office/drawing/2014/main" id="{28C8FF9D-0CAE-6443-567F-A74C4F16F2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38e680d1ea_0_29:notes">
            <a:extLst>
              <a:ext uri="{FF2B5EF4-FFF2-40B4-BE49-F238E27FC236}">
                <a16:creationId xmlns:a16="http://schemas.microsoft.com/office/drawing/2014/main" id="{A1041AFB-D57D-CDC2-3581-F7115CF2F1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8616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2016639D-CFA3-4B12-3A43-D4F42EAC6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38e680d1ea_0_29:notes">
            <a:extLst>
              <a:ext uri="{FF2B5EF4-FFF2-40B4-BE49-F238E27FC236}">
                <a16:creationId xmlns:a16="http://schemas.microsoft.com/office/drawing/2014/main" id="{25AC706A-EB0D-6397-BCAC-D8271D8062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38e680d1ea_0_29:notes">
            <a:extLst>
              <a:ext uri="{FF2B5EF4-FFF2-40B4-BE49-F238E27FC236}">
                <a16:creationId xmlns:a16="http://schemas.microsoft.com/office/drawing/2014/main" id="{2D2ED36E-D464-8CB1-E642-F9752D080A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8710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8ED2DDE2-1E91-499B-0A92-C4455D15B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38e680d1ea_0_29:notes">
            <a:extLst>
              <a:ext uri="{FF2B5EF4-FFF2-40B4-BE49-F238E27FC236}">
                <a16:creationId xmlns:a16="http://schemas.microsoft.com/office/drawing/2014/main" id="{D200DA23-8D38-0B84-93C3-5EFBAFE125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38e680d1ea_0_29:notes">
            <a:extLst>
              <a:ext uri="{FF2B5EF4-FFF2-40B4-BE49-F238E27FC236}">
                <a16:creationId xmlns:a16="http://schemas.microsoft.com/office/drawing/2014/main" id="{29B43154-F78F-5449-A08C-EC1D863E68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6325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7C556141-EA74-E046-6C4F-FB7D98EBA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38e680d1ea_0_29:notes">
            <a:extLst>
              <a:ext uri="{FF2B5EF4-FFF2-40B4-BE49-F238E27FC236}">
                <a16:creationId xmlns:a16="http://schemas.microsoft.com/office/drawing/2014/main" id="{22A96142-10F8-2032-F02F-295F78C61D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38e680d1ea_0_29:notes">
            <a:extLst>
              <a:ext uri="{FF2B5EF4-FFF2-40B4-BE49-F238E27FC236}">
                <a16:creationId xmlns:a16="http://schemas.microsoft.com/office/drawing/2014/main" id="{94D63B85-E1D5-E86C-650C-F4687C1591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2321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C1C09255-4C06-9B0F-30AA-F4E03FAEB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38e680d1ea_0_29:notes">
            <a:extLst>
              <a:ext uri="{FF2B5EF4-FFF2-40B4-BE49-F238E27FC236}">
                <a16:creationId xmlns:a16="http://schemas.microsoft.com/office/drawing/2014/main" id="{3E6C1CAB-3E17-5637-E1B6-7E0EFEFD89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38e680d1ea_0_29:notes">
            <a:extLst>
              <a:ext uri="{FF2B5EF4-FFF2-40B4-BE49-F238E27FC236}">
                <a16:creationId xmlns:a16="http://schemas.microsoft.com/office/drawing/2014/main" id="{DCA96837-1C6C-9E3B-5EB0-F5BFC8278E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5126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4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sz="8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45036A-8AAE-2D02-FD2F-8A16518982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944" y="-2663"/>
            <a:ext cx="12196943" cy="6863746"/>
          </a:xfrm>
          <a:prstGeom prst="rect">
            <a:avLst/>
          </a:prstGeom>
        </p:spPr>
      </p:pic>
      <p:pic>
        <p:nvPicPr>
          <p:cNvPr id="3" name="Google Shape;119;p20">
            <a:extLst>
              <a:ext uri="{FF2B5EF4-FFF2-40B4-BE49-F238E27FC236}">
                <a16:creationId xmlns:a16="http://schemas.microsoft.com/office/drawing/2014/main" id="{7391328C-AD1D-DFCC-C311-6EEADACC2BE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33640" y="5267739"/>
            <a:ext cx="2699012" cy="152698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5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2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5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US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25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LSI-VC-18, 2-5 September 2025</a:t>
            </a:r>
            <a:endParaRPr sz="14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8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28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28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8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US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" name="Google Shape;58;p28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9" name="Google Shape;59;p28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SIT-40, 8-10 April 2025</a:t>
            </a:r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9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Google Shape;62;p29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4" name="Google Shape;64;p29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9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9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sz="3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4064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7" name="Google Shape;67;p29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" name="Google Shape;68;p29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US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Google Shape;69;p29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0" name="Google Shape;70;p29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SIT-40, 8-10 April 2025</a:t>
            </a:r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23"/>
          <p:cNvPicPr preferRelativeResize="0"/>
          <p:nvPr/>
        </p:nvPicPr>
        <p:blipFill rotWithShape="1">
          <a:blip r:embed="rId6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2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23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losses%201990-202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"/>
          <p:cNvSpPr txBox="1">
            <a:spLocks noGrp="1"/>
          </p:cNvSpPr>
          <p:nvPr>
            <p:ph type="title"/>
          </p:nvPr>
        </p:nvSpPr>
        <p:spPr>
          <a:xfrm>
            <a:off x="176050" y="175950"/>
            <a:ext cx="8035800" cy="39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 dirty="0"/>
              <a:t>LSI-VC-18</a:t>
            </a:r>
            <a:br>
              <a:rPr lang="en-GB" sz="7500" dirty="0"/>
            </a:br>
            <a:br>
              <a:rPr lang="en-GB" sz="4800" i="1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4800" i="1" dirty="0">
                <a:latin typeface="Montserrat"/>
                <a:ea typeface="Montserrat"/>
                <a:cs typeface="Montserrat"/>
                <a:sym typeface="Montserrat"/>
              </a:rPr>
              <a:t>EO for Wetlands &amp; the Ramsar Convention</a:t>
            </a:r>
          </a:p>
        </p:txBody>
      </p:sp>
      <p:sp>
        <p:nvSpPr>
          <p:cNvPr id="76" name="Google Shape;76;p1"/>
          <p:cNvSpPr/>
          <p:nvPr/>
        </p:nvSpPr>
        <p:spPr>
          <a:xfrm>
            <a:off x="6684579" y="5240777"/>
            <a:ext cx="5421330" cy="1601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en-GB" sz="20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0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Ake Rosenqvist, JAXA/soloEO</a:t>
            </a: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000" b="1" dirty="0">
                <a:solidFill>
                  <a:schemeClr val="accent1"/>
                </a:solidFill>
                <a:latin typeface="Montserrat"/>
                <a:sym typeface="Montserrat"/>
              </a:rPr>
              <a:t>Age</a:t>
            </a:r>
            <a:r>
              <a:rPr lang="en-GB" sz="20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nda Item 2.2</a:t>
            </a:r>
            <a:endParaRPr lang="en-GB" sz="12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000" b="1" i="0" u="none" strike="noStrike" cap="none" dirty="0" err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Ispra</a:t>
            </a:r>
            <a:r>
              <a:rPr lang="en-GB" sz="20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Italy, 2-5 Sept,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>
          <a:extLst>
            <a:ext uri="{FF2B5EF4-FFF2-40B4-BE49-F238E27FC236}">
              <a16:creationId xmlns:a16="http://schemas.microsoft.com/office/drawing/2014/main" id="{90A82CC8-7B30-4550-508D-4439D6BD0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6">
            <a:extLst>
              <a:ext uri="{FF2B5EF4-FFF2-40B4-BE49-F238E27FC236}">
                <a16:creationId xmlns:a16="http://schemas.microsoft.com/office/drawing/2014/main" id="{9691BEEC-A635-E1BE-950A-9BE2EF81AF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0825" y="235048"/>
            <a:ext cx="9387000" cy="624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/>
              <a:t>GEO-Wetlands Exhibition</a:t>
            </a:r>
            <a:endParaRPr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BE767D-F61C-E92C-715B-736264177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06" y="1305672"/>
            <a:ext cx="4828856" cy="49429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4A7ECD-9F98-BADF-6B98-4925A9884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7825" y="1959474"/>
            <a:ext cx="2150093" cy="1056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54099E-F15D-AD1E-5ACD-D3CC3CE55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1918" y="1305672"/>
            <a:ext cx="3472872" cy="21731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533EE7-1139-C89F-9357-9AB00DFA1FD1}"/>
              </a:ext>
            </a:extLst>
          </p:cNvPr>
          <p:cNvSpPr txBox="1"/>
          <p:nvPr/>
        </p:nvSpPr>
        <p:spPr>
          <a:xfrm>
            <a:off x="1113411" y="3015824"/>
            <a:ext cx="7132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>
                <a:solidFill>
                  <a:schemeClr val="bg1"/>
                </a:solidFill>
              </a:rPr>
              <a:t>JAXA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AA7045-1703-4014-1CC8-F183B86D1ED2}"/>
              </a:ext>
            </a:extLst>
          </p:cNvPr>
          <p:cNvSpPr txBox="1"/>
          <p:nvPr/>
        </p:nvSpPr>
        <p:spPr>
          <a:xfrm>
            <a:off x="1633340" y="3290500"/>
            <a:ext cx="7132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>
                <a:solidFill>
                  <a:schemeClr val="bg1"/>
                </a:solidFill>
              </a:rPr>
              <a:t>ESA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C68682-B71B-F505-AEE4-BA600ACBFB69}"/>
              </a:ext>
            </a:extLst>
          </p:cNvPr>
          <p:cNvSpPr txBox="1"/>
          <p:nvPr/>
        </p:nvSpPr>
        <p:spPr>
          <a:xfrm>
            <a:off x="2987040" y="4035921"/>
            <a:ext cx="7132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>
                <a:solidFill>
                  <a:schemeClr val="bg1"/>
                </a:solidFill>
              </a:rPr>
              <a:t>UNEP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0C7686-80CF-5ADB-B5FC-D9A8256C1CB0}"/>
              </a:ext>
            </a:extLst>
          </p:cNvPr>
          <p:cNvSpPr txBox="1"/>
          <p:nvPr/>
        </p:nvSpPr>
        <p:spPr>
          <a:xfrm>
            <a:off x="3095695" y="3546631"/>
            <a:ext cx="11755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>
                <a:solidFill>
                  <a:schemeClr val="bg1"/>
                </a:solidFill>
              </a:rPr>
              <a:t>Wetlands Int’l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C8BA04-1334-D27C-553D-9738DBEB021C}"/>
              </a:ext>
            </a:extLst>
          </p:cNvPr>
          <p:cNvSpPr txBox="1"/>
          <p:nvPr/>
        </p:nvSpPr>
        <p:spPr>
          <a:xfrm>
            <a:off x="2191999" y="3154324"/>
            <a:ext cx="8346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 err="1">
                <a:solidFill>
                  <a:schemeClr val="bg1"/>
                </a:solidFill>
              </a:rPr>
              <a:t>Aberystw</a:t>
            </a:r>
            <a:r>
              <a:rPr lang="en-GB" sz="1200" i="1" dirty="0">
                <a:solidFill>
                  <a:schemeClr val="bg1"/>
                </a:solidFill>
              </a:rPr>
              <a:t> Uni.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E84A41-9C90-8F67-B33F-9C61D2733414}"/>
              </a:ext>
            </a:extLst>
          </p:cNvPr>
          <p:cNvSpPr txBox="1"/>
          <p:nvPr/>
        </p:nvSpPr>
        <p:spPr>
          <a:xfrm>
            <a:off x="3213159" y="2923490"/>
            <a:ext cx="1175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>
                <a:solidFill>
                  <a:schemeClr val="bg1"/>
                </a:solidFill>
              </a:rPr>
              <a:t>Digital Earth Africa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755138-A8CF-D651-CAE9-2EFDE9169993}"/>
              </a:ext>
            </a:extLst>
          </p:cNvPr>
          <p:cNvSpPr txBox="1"/>
          <p:nvPr/>
        </p:nvSpPr>
        <p:spPr>
          <a:xfrm>
            <a:off x="5507611" y="3564271"/>
            <a:ext cx="591008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dirty="0" err="1">
                <a:latin typeface=""/>
                <a:ea typeface="Calibri" panose="020F0502020204030204" pitchFamily="34" charset="0"/>
              </a:rPr>
              <a:t>E</a:t>
            </a:r>
            <a:r>
              <a:rPr lang="nl-NL" sz="1800" dirty="0" err="1">
                <a:effectLst/>
                <a:latin typeface=""/>
                <a:ea typeface="Calibri" panose="020F0502020204030204" pitchFamily="34" charset="0"/>
              </a:rPr>
              <a:t>xhibition</a:t>
            </a:r>
            <a:r>
              <a:rPr lang="nl-NL" sz="1800" dirty="0">
                <a:effectLst/>
                <a:latin typeface="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"/>
                <a:ea typeface="Calibri" panose="020F0502020204030204" pitchFamily="34" charset="0"/>
              </a:rPr>
              <a:t>booth</a:t>
            </a:r>
            <a:r>
              <a:rPr lang="nl-NL" sz="1800" dirty="0">
                <a:effectLst/>
                <a:latin typeface="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"/>
                <a:ea typeface="Calibri" panose="020F0502020204030204" pitchFamily="34" charset="0"/>
              </a:rPr>
              <a:t>by</a:t>
            </a:r>
            <a:r>
              <a:rPr lang="nl-NL" sz="1800" dirty="0">
                <a:effectLst/>
                <a:latin typeface=""/>
                <a:ea typeface="Calibri" panose="020F0502020204030204" pitchFamily="34" charset="0"/>
              </a:rPr>
              <a:t> GEO-Wetlands partners </a:t>
            </a:r>
            <a:r>
              <a:rPr lang="nl-NL" sz="1800" dirty="0" err="1">
                <a:effectLst/>
                <a:latin typeface=""/>
                <a:ea typeface="Calibri" panose="020F0502020204030204" pitchFamily="34" charset="0"/>
              </a:rPr>
              <a:t>to</a:t>
            </a:r>
            <a:r>
              <a:rPr lang="nl-NL" sz="1800" dirty="0">
                <a:effectLst/>
                <a:latin typeface="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"/>
                <a:ea typeface="Calibri" panose="020F0502020204030204" pitchFamily="34" charset="0"/>
              </a:rPr>
              <a:t>promote</a:t>
            </a:r>
            <a:r>
              <a:rPr lang="nl-NL" sz="1800" dirty="0">
                <a:effectLst/>
                <a:latin typeface="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"/>
                <a:ea typeface="Calibri" panose="020F0502020204030204" pitchFamily="34" charset="0"/>
              </a:rPr>
              <a:t>the</a:t>
            </a:r>
            <a:r>
              <a:rPr lang="nl-NL" sz="1800" dirty="0">
                <a:effectLst/>
                <a:latin typeface="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"/>
                <a:ea typeface="Calibri" panose="020F0502020204030204" pitchFamily="34" charset="0"/>
              </a:rPr>
              <a:t>initiative</a:t>
            </a:r>
            <a:r>
              <a:rPr lang="nl-NL" sz="1800" dirty="0">
                <a:effectLst/>
                <a:latin typeface="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"/>
                <a:ea typeface="Calibri" panose="020F0502020204030204" pitchFamily="34" charset="0"/>
              </a:rPr>
              <a:t>and</a:t>
            </a:r>
            <a:r>
              <a:rPr lang="nl-NL" sz="1800" dirty="0">
                <a:effectLst/>
                <a:latin typeface="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"/>
                <a:ea typeface="Calibri" panose="020F0502020204030204" pitchFamily="34" charset="0"/>
              </a:rPr>
              <a:t>inform</a:t>
            </a:r>
            <a:r>
              <a:rPr lang="nl-NL" sz="1800" dirty="0">
                <a:effectLst/>
                <a:latin typeface="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"/>
                <a:ea typeface="Calibri" panose="020F0502020204030204" pitchFamily="34" charset="0"/>
              </a:rPr>
              <a:t>about</a:t>
            </a:r>
            <a:r>
              <a:rPr lang="nl-NL" sz="1800" dirty="0">
                <a:effectLst/>
                <a:latin typeface="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"/>
                <a:ea typeface="Calibri" panose="020F0502020204030204" pitchFamily="34" charset="0"/>
              </a:rPr>
              <a:t>ongoing</a:t>
            </a:r>
            <a:r>
              <a:rPr lang="nl-NL" sz="1800" dirty="0">
                <a:effectLst/>
                <a:latin typeface=""/>
                <a:ea typeface="Calibri" panose="020F0502020204030204" pitchFamily="34" charset="0"/>
              </a:rPr>
              <a:t> EO </a:t>
            </a:r>
            <a:r>
              <a:rPr lang="nl-NL" sz="1800" dirty="0" err="1">
                <a:effectLst/>
                <a:latin typeface=""/>
                <a:ea typeface="Calibri" panose="020F0502020204030204" pitchFamily="34" charset="0"/>
              </a:rPr>
              <a:t>initiatives</a:t>
            </a:r>
            <a:r>
              <a:rPr lang="nl-NL" sz="1800" dirty="0">
                <a:effectLst/>
                <a:latin typeface=""/>
                <a:ea typeface="Calibri" panose="020F0502020204030204" pitchFamily="34" charset="0"/>
              </a:rPr>
              <a:t> relevant </a:t>
            </a:r>
            <a:r>
              <a:rPr lang="nl-NL" sz="1800" dirty="0" err="1">
                <a:effectLst/>
                <a:latin typeface=""/>
                <a:ea typeface="Calibri" panose="020F0502020204030204" pitchFamily="34" charset="0"/>
              </a:rPr>
              <a:t>to</a:t>
            </a:r>
            <a:r>
              <a:rPr lang="nl-NL" sz="1800" dirty="0">
                <a:effectLst/>
                <a:latin typeface=""/>
                <a:ea typeface="Calibri" panose="020F0502020204030204" pitchFamily="34" charset="0"/>
              </a:rPr>
              <a:t> wetlands.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"/>
              </a:rPr>
              <a:t>Global Mangrove Watch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"/>
              </a:rPr>
              <a:t>ESA EO4WI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"/>
              </a:rPr>
              <a:t>ALOS-2 </a:t>
            </a:r>
            <a:r>
              <a:rPr lang="nl-NL" sz="1800" dirty="0" err="1">
                <a:latin typeface=""/>
              </a:rPr>
              <a:t>Forested</a:t>
            </a:r>
            <a:r>
              <a:rPr lang="nl-NL" sz="1800" dirty="0">
                <a:latin typeface=""/>
              </a:rPr>
              <a:t> </a:t>
            </a:r>
            <a:r>
              <a:rPr lang="nl-NL" sz="1800" dirty="0" err="1">
                <a:latin typeface=""/>
              </a:rPr>
              <a:t>Mapping</a:t>
            </a:r>
            <a:r>
              <a:rPr lang="nl-NL" sz="1800" dirty="0">
                <a:latin typeface=""/>
              </a:rPr>
              <a:t>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"/>
              </a:rPr>
              <a:t>Digital Earth </a:t>
            </a:r>
            <a:r>
              <a:rPr lang="nl-NL" sz="1800" dirty="0" err="1">
                <a:latin typeface=""/>
              </a:rPr>
              <a:t>Africa</a:t>
            </a:r>
            <a:endParaRPr lang="nl-NL" sz="1800" dirty="0">
              <a:latin typeface="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 err="1">
                <a:latin typeface=""/>
              </a:rPr>
              <a:t>Mediterranian</a:t>
            </a:r>
            <a:r>
              <a:rPr lang="nl-NL" sz="1800" dirty="0">
                <a:latin typeface=""/>
              </a:rPr>
              <a:t> Wetlands Portal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"/>
              </a:rPr>
              <a:t>UNEP Global Wetland Watch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 err="1">
                <a:latin typeface=""/>
              </a:rPr>
              <a:t>One</a:t>
            </a:r>
            <a:r>
              <a:rPr lang="nl-NL" sz="1800" dirty="0">
                <a:latin typeface=""/>
              </a:rPr>
              <a:t> Wetland </a:t>
            </a:r>
            <a:r>
              <a:rPr lang="nl-NL" sz="1800" dirty="0" err="1">
                <a:latin typeface=""/>
              </a:rPr>
              <a:t>Initiative</a:t>
            </a:r>
            <a:endParaRPr lang="nl-NL" sz="1800" dirty="0">
              <a:latin typeface=""/>
            </a:endParaRPr>
          </a:p>
          <a:p>
            <a:endParaRPr lang="en-GB" sz="1800" dirty="0"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709973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446FD6DA-6FFD-587A-5EA1-D3E408D92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261618"/>
            <a:ext cx="9387200" cy="553997"/>
          </a:xfrm>
        </p:spPr>
        <p:txBody>
          <a:bodyPr/>
          <a:lstStyle/>
          <a:p>
            <a:r>
              <a:rPr lang="en-US" sz="3200" dirty="0"/>
              <a:t>GEO Wetlands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A6514D-3295-3CDF-5489-DEE4E38D8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8199" y="1411673"/>
            <a:ext cx="4127551" cy="45645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4ADBCC-095D-58A3-6356-91073B0BAF8D}"/>
              </a:ext>
            </a:extLst>
          </p:cNvPr>
          <p:cNvSpPr txBox="1"/>
          <p:nvPr/>
        </p:nvSpPr>
        <p:spPr>
          <a:xfrm>
            <a:off x="176047" y="1230952"/>
            <a:ext cx="7443953" cy="4535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8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</a:pPr>
            <a:r>
              <a:rPr lang="en-US" sz="2000" dirty="0">
                <a:solidFill>
                  <a:srgbClr val="002060"/>
                </a:solidFill>
                <a:latin typeface=""/>
              </a:rPr>
              <a:t>GEO-Wetlands in the Post-2025 GEO Work Programme with direct involvement of the Ramsar Convention</a:t>
            </a:r>
            <a:endParaRPr lang="en-US" sz="2800" dirty="0">
              <a:solidFill>
                <a:srgbClr val="002060"/>
              </a:solidFill>
              <a:latin typeface=""/>
            </a:endParaRPr>
          </a:p>
          <a:p>
            <a:pPr marL="457200" marR="0" lvl="0" indent="-3937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Montserrat"/>
              <a:buChar char="❖"/>
            </a:pPr>
            <a:r>
              <a:rPr lang="en-US" sz="1800" dirty="0">
                <a:solidFill>
                  <a:srgbClr val="002060"/>
                </a:solidFill>
                <a:latin typeface=""/>
              </a:rPr>
              <a:t>Leads:</a:t>
            </a:r>
            <a:endParaRPr lang="en-US" sz="2800" dirty="0">
              <a:solidFill>
                <a:srgbClr val="002060"/>
              </a:solidFill>
              <a:latin typeface=""/>
            </a:endParaRPr>
          </a:p>
          <a:p>
            <a:pPr marL="914400" lvl="1" indent="-3683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"/>
              </a:rPr>
              <a:t>Ramsar Secretariat/STRP and Wetlands International</a:t>
            </a:r>
            <a:endParaRPr lang="en-US" sz="2400" dirty="0">
              <a:solidFill>
                <a:srgbClr val="002060"/>
              </a:solidFill>
              <a:latin typeface=""/>
            </a:endParaRPr>
          </a:p>
          <a:p>
            <a:pPr marL="914400" lvl="1" indent="-3683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"/>
              </a:rPr>
              <a:t>Supporting CEOS agencies: ESA, JAXA</a:t>
            </a:r>
          </a:p>
          <a:p>
            <a:pPr marL="457200" marR="0" lvl="0" indent="-3937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Montserrat"/>
              <a:buChar char="❖"/>
            </a:pPr>
            <a:r>
              <a:rPr lang="en-US" sz="1800" dirty="0">
                <a:solidFill>
                  <a:srgbClr val="002060"/>
                </a:solidFill>
                <a:latin typeface=""/>
              </a:rPr>
              <a:t>Objectives:</a:t>
            </a:r>
            <a:endParaRPr lang="en-US" sz="2800" dirty="0">
              <a:solidFill>
                <a:srgbClr val="002060"/>
              </a:solidFill>
              <a:latin typeface=""/>
            </a:endParaRPr>
          </a:p>
          <a:p>
            <a:pPr marL="914400" lvl="1" indent="-368300">
              <a:lnSpc>
                <a:spcPct val="115000"/>
              </a:lnSpc>
              <a:spcBef>
                <a:spcPts val="500"/>
              </a:spcBef>
              <a:buClr>
                <a:srgbClr val="002060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"/>
              </a:rPr>
              <a:t>To advance approaches to effectively utilise EO to support wetland inventory, monitoring and assessment</a:t>
            </a:r>
          </a:p>
          <a:p>
            <a:pPr marL="914400" lvl="1" indent="-368300">
              <a:lnSpc>
                <a:spcPct val="115000"/>
              </a:lnSpc>
              <a:spcBef>
                <a:spcPts val="500"/>
              </a:spcBef>
              <a:buClr>
                <a:srgbClr val="002060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"/>
              </a:rPr>
              <a:t>Identify </a:t>
            </a:r>
            <a:r>
              <a:rPr lang="en-US" sz="1800" i="1" dirty="0">
                <a:solidFill>
                  <a:srgbClr val="002060"/>
                </a:solidFill>
                <a:latin typeface=""/>
              </a:rPr>
              <a:t>Essential Wetland Variables</a:t>
            </a:r>
            <a:r>
              <a:rPr lang="en-US" sz="1800" dirty="0">
                <a:solidFill>
                  <a:srgbClr val="002060"/>
                </a:solidFill>
                <a:latin typeface=""/>
              </a:rPr>
              <a:t> (EWVs) that capture the state and spatial/temporal dynamics of wetland ecosystems. </a:t>
            </a:r>
            <a:endParaRPr lang="en-US" sz="2400" dirty="0">
              <a:solidFill>
                <a:srgbClr val="002060"/>
              </a:solidFill>
              <a:latin typeface=""/>
            </a:endParaRPr>
          </a:p>
          <a:p>
            <a:pPr marL="914400" lvl="1" indent="-3683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"/>
              </a:rPr>
              <a:t>Capacity building for wetlands inventories, including the use of Earth observation tools.</a:t>
            </a:r>
          </a:p>
        </p:txBody>
      </p:sp>
    </p:spTree>
    <p:extLst>
      <p:ext uri="{BB962C8B-B14F-4D97-AF65-F5344CB8AC3E}">
        <p14:creationId xmlns:p14="http://schemas.microsoft.com/office/powerpoint/2010/main" val="3037616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>
          <a:extLst>
            <a:ext uri="{FF2B5EF4-FFF2-40B4-BE49-F238E27FC236}">
              <a16:creationId xmlns:a16="http://schemas.microsoft.com/office/drawing/2014/main" id="{06C4D038-3985-503F-85B0-39FD6C728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46A22A2C-9C2C-443C-E840-7D0DE082B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261618"/>
            <a:ext cx="9387200" cy="553997"/>
          </a:xfrm>
        </p:spPr>
        <p:txBody>
          <a:bodyPr/>
          <a:lstStyle/>
          <a:p>
            <a:r>
              <a:rPr lang="en-US" sz="3200" dirty="0"/>
              <a:t>GEO Wetlands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DC334D-1DA6-3EDA-10C3-0B92FB867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8199" y="1411673"/>
            <a:ext cx="4127551" cy="45645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3EAF9D-9334-C8B4-C0D2-CF5FA28B5ACF}"/>
              </a:ext>
            </a:extLst>
          </p:cNvPr>
          <p:cNvSpPr txBox="1"/>
          <p:nvPr/>
        </p:nvSpPr>
        <p:spPr>
          <a:xfrm>
            <a:off x="176047" y="1230952"/>
            <a:ext cx="7443953" cy="5035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3937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Montserrat"/>
              <a:buChar char="❖"/>
            </a:pPr>
            <a:r>
              <a:rPr lang="en-US" sz="1800" dirty="0">
                <a:solidFill>
                  <a:srgbClr val="002060"/>
                </a:solidFill>
                <a:latin typeface=""/>
              </a:rPr>
              <a:t>Essential Wetland Variables (EWVs): </a:t>
            </a:r>
          </a:p>
          <a:p>
            <a:pPr marL="914400" lvl="1" indent="-3683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"/>
              </a:rPr>
              <a:t>EO technologies play a crucial role in monitoring and managing wetlands by providing consistent, large-scale, and long-term data. To effectively utilize EO for wetland inventory, monitoring and assessment, it is essential to identify key variables that capture the state and dynamics of these ecosystems. </a:t>
            </a:r>
          </a:p>
          <a:p>
            <a:pPr marL="914400" lvl="1" indent="-3683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"/>
              </a:rPr>
              <a:t>Drawing on experiences from e.g. Essential Climate Variables and Essential Biodiversity Variables a well as ongoing work on wetland inventory, these EWVs can strengthen interoperability of data, enable the utilization of a variety of data sources in national wetland inventory, and strengthen its utility for monitoring and reporting at multiple scales.</a:t>
            </a:r>
          </a:p>
          <a:p>
            <a:pPr marL="914400" lvl="1" indent="-3683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"/>
              </a:rPr>
              <a:t>Example of foreseen EWVs: wetland MAX and MIN extent, wetland changes over time (conf. SDG 6.6.1)</a:t>
            </a:r>
          </a:p>
        </p:txBody>
      </p:sp>
    </p:spTree>
    <p:extLst>
      <p:ext uri="{BB962C8B-B14F-4D97-AF65-F5344CB8AC3E}">
        <p14:creationId xmlns:p14="http://schemas.microsoft.com/office/powerpoint/2010/main" val="1134704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3">
          <a:extLst>
            <a:ext uri="{FF2B5EF4-FFF2-40B4-BE49-F238E27FC236}">
              <a16:creationId xmlns:a16="http://schemas.microsoft.com/office/drawing/2014/main" id="{90A82CC8-7B30-4550-508D-4439D6BD0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6">
            <a:extLst>
              <a:ext uri="{FF2B5EF4-FFF2-40B4-BE49-F238E27FC236}">
                <a16:creationId xmlns:a16="http://schemas.microsoft.com/office/drawing/2014/main" id="{9691BEEC-A635-E1BE-950A-9BE2EF81AF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0825" y="235048"/>
            <a:ext cx="9387000" cy="624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/>
              <a:t>GEO-Wetlands</a:t>
            </a:r>
            <a:endParaRPr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3814F7-1390-7F6D-8D68-A417686BDDE0}"/>
              </a:ext>
            </a:extLst>
          </p:cNvPr>
          <p:cNvSpPr txBox="1"/>
          <p:nvPr/>
        </p:nvSpPr>
        <p:spPr>
          <a:xfrm>
            <a:off x="3151649" y="1158747"/>
            <a:ext cx="881657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b="1" dirty="0">
                <a:effectLst/>
                <a:latin typeface=""/>
                <a:ea typeface="Calibri" panose="020F0502020204030204" pitchFamily="34" charset="0"/>
              </a:rPr>
              <a:t>GEO-Wetlands – </a:t>
            </a:r>
            <a:r>
              <a:rPr lang="nl-NL" sz="1800" b="1" dirty="0" err="1">
                <a:effectLst/>
                <a:latin typeface=""/>
                <a:ea typeface="Calibri" panose="020F0502020204030204" pitchFamily="34" charset="0"/>
              </a:rPr>
              <a:t>Leveraging</a:t>
            </a:r>
            <a:r>
              <a:rPr lang="nl-NL" sz="1800" b="1" dirty="0">
                <a:effectLst/>
                <a:latin typeface=""/>
                <a:ea typeface="Calibri" panose="020F0502020204030204" pitchFamily="34" charset="0"/>
              </a:rPr>
              <a:t> EO as a tool </a:t>
            </a:r>
            <a:r>
              <a:rPr lang="nl-NL" sz="1800" b="1" dirty="0" err="1">
                <a:effectLst/>
                <a:latin typeface=""/>
                <a:ea typeface="Calibri" panose="020F0502020204030204" pitchFamily="34" charset="0"/>
              </a:rPr>
              <a:t>for</a:t>
            </a:r>
            <a:r>
              <a:rPr lang="nl-NL" sz="1800" b="1" dirty="0">
                <a:effectLst/>
                <a:latin typeface=""/>
                <a:ea typeface="Calibri" panose="020F0502020204030204" pitchFamily="34" charset="0"/>
              </a:rPr>
              <a:t> </a:t>
            </a:r>
            <a:r>
              <a:rPr lang="nl-NL" sz="1800" b="1" dirty="0" err="1">
                <a:effectLst/>
                <a:latin typeface=""/>
                <a:ea typeface="Calibri" panose="020F0502020204030204" pitchFamily="34" charset="0"/>
              </a:rPr>
              <a:t>wise</a:t>
            </a:r>
            <a:r>
              <a:rPr lang="nl-NL" sz="1800" b="1" dirty="0">
                <a:effectLst/>
                <a:latin typeface=""/>
                <a:ea typeface="Calibri" panose="020F0502020204030204" pitchFamily="34" charset="0"/>
              </a:rPr>
              <a:t> </a:t>
            </a:r>
            <a:r>
              <a:rPr lang="nl-NL" sz="1800" b="1" dirty="0" err="1">
                <a:effectLst/>
                <a:latin typeface=""/>
                <a:ea typeface="Calibri" panose="020F0502020204030204" pitchFamily="34" charset="0"/>
              </a:rPr>
              <a:t>use</a:t>
            </a:r>
            <a:r>
              <a:rPr lang="nl-NL" sz="1800" b="1" dirty="0">
                <a:effectLst/>
                <a:latin typeface=""/>
                <a:ea typeface="Calibri" panose="020F0502020204030204" pitchFamily="34" charset="0"/>
              </a:rPr>
              <a:t> of wetlands</a:t>
            </a:r>
            <a:r>
              <a:rPr lang="nl-NL" sz="1800" b="1" dirty="0">
                <a:latin typeface=""/>
                <a:ea typeface="Calibri" panose="020F0502020204030204" pitchFamily="34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effectLst/>
                <a:latin typeface=""/>
                <a:ea typeface="Calibri" panose="020F0502020204030204" pitchFamily="34" charset="0"/>
              </a:rPr>
              <a:t>[</a:t>
            </a:r>
            <a:r>
              <a:rPr lang="nl-NL" sz="1800" dirty="0" err="1">
                <a:effectLst/>
                <a:latin typeface=""/>
                <a:ea typeface="Calibri" panose="020F0502020204030204" pitchFamily="34" charset="0"/>
              </a:rPr>
              <a:t>Use</a:t>
            </a:r>
            <a:r>
              <a:rPr lang="nl-NL" sz="1800" dirty="0">
                <a:effectLst/>
                <a:latin typeface=""/>
                <a:ea typeface="Calibri" panose="020F0502020204030204" pitchFamily="34" charset="0"/>
              </a:rPr>
              <a:t> EO </a:t>
            </a:r>
            <a:r>
              <a:rPr lang="nl-NL" sz="1800" dirty="0" err="1">
                <a:effectLst/>
                <a:latin typeface=""/>
                <a:ea typeface="Calibri" panose="020F0502020204030204" pitchFamily="34" charset="0"/>
              </a:rPr>
              <a:t>based</a:t>
            </a:r>
            <a:r>
              <a:rPr lang="nl-NL" sz="1800" dirty="0">
                <a:effectLst/>
                <a:latin typeface="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"/>
                <a:ea typeface="Calibri" panose="020F0502020204030204" pitchFamily="34" charset="0"/>
              </a:rPr>
              <a:t>techniques</a:t>
            </a:r>
            <a:r>
              <a:rPr lang="nl-NL" sz="1800" dirty="0">
                <a:latin typeface=""/>
                <a:ea typeface="Calibri" panose="020F0502020204030204" pitchFamily="34" charset="0"/>
              </a:rPr>
              <a:t>, data </a:t>
            </a:r>
            <a:r>
              <a:rPr lang="nl-NL" sz="1800" dirty="0" err="1">
                <a:latin typeface=""/>
                <a:ea typeface="Calibri" panose="020F0502020204030204" pitchFamily="34" charset="0"/>
              </a:rPr>
              <a:t>and</a:t>
            </a:r>
            <a:r>
              <a:rPr lang="nl-NL" sz="1800" dirty="0">
                <a:latin typeface=""/>
                <a:ea typeface="Calibri" panose="020F0502020204030204" pitchFamily="34" charset="0"/>
              </a:rPr>
              <a:t> </a:t>
            </a:r>
            <a:r>
              <a:rPr lang="nl-NL" sz="1800" dirty="0" err="1">
                <a:latin typeface=""/>
                <a:ea typeface="Calibri" panose="020F0502020204030204" pitchFamily="34" charset="0"/>
              </a:rPr>
              <a:t>products</a:t>
            </a:r>
            <a:r>
              <a:rPr lang="nl-NL" sz="1800" dirty="0">
                <a:latin typeface=""/>
                <a:ea typeface="Calibri" panose="020F0502020204030204" pitchFamily="34" charset="0"/>
              </a:rPr>
              <a:t> </a:t>
            </a:r>
            <a:r>
              <a:rPr lang="nl-NL" sz="1800" dirty="0" err="1">
                <a:latin typeface=""/>
                <a:ea typeface="Calibri" panose="020F0502020204030204" pitchFamily="34" charset="0"/>
              </a:rPr>
              <a:t>to</a:t>
            </a:r>
            <a:r>
              <a:rPr lang="nl-NL" sz="1800" dirty="0">
                <a:latin typeface=""/>
                <a:ea typeface="Calibri" panose="020F0502020204030204" pitchFamily="34" charset="0"/>
              </a:rPr>
              <a:t>] </a:t>
            </a:r>
            <a:r>
              <a:rPr lang="nl-NL" sz="1800" dirty="0">
                <a:effectLst/>
                <a:latin typeface=""/>
                <a:ea typeface="Calibri" panose="020F0502020204030204" pitchFamily="34" charset="0"/>
              </a:rPr>
              <a:t>support </a:t>
            </a:r>
            <a:r>
              <a:rPr lang="nl-NL" sz="1800" dirty="0">
                <a:latin typeface=""/>
                <a:ea typeface="Calibri" panose="020F0502020204030204" pitchFamily="34" charset="0"/>
              </a:rPr>
              <a:t>N</a:t>
            </a:r>
            <a:r>
              <a:rPr lang="nl-NL" sz="1800" dirty="0">
                <a:effectLst/>
                <a:latin typeface=""/>
                <a:ea typeface="Calibri" panose="020F0502020204030204" pitchFamily="34" charset="0"/>
              </a:rPr>
              <a:t>ational </a:t>
            </a:r>
            <a:r>
              <a:rPr lang="nl-NL" sz="1800" dirty="0">
                <a:latin typeface=""/>
                <a:ea typeface="Calibri" panose="020F0502020204030204" pitchFamily="34" charset="0"/>
              </a:rPr>
              <a:t>W</a:t>
            </a:r>
            <a:r>
              <a:rPr lang="nl-NL" sz="1800" dirty="0">
                <a:effectLst/>
                <a:latin typeface=""/>
                <a:ea typeface="Calibri" panose="020F0502020204030204" pitchFamily="34" charset="0"/>
              </a:rPr>
              <a:t>etland </a:t>
            </a:r>
            <a:r>
              <a:rPr lang="nl-NL" sz="1800" dirty="0">
                <a:latin typeface=""/>
                <a:ea typeface="Calibri" panose="020F0502020204030204" pitchFamily="34" charset="0"/>
              </a:rPr>
              <a:t>I</a:t>
            </a:r>
            <a:r>
              <a:rPr lang="nl-NL" sz="1800" dirty="0">
                <a:effectLst/>
                <a:latin typeface=""/>
                <a:ea typeface="Calibri" panose="020F0502020204030204" pitchFamily="34" charset="0"/>
              </a:rPr>
              <a:t>nventory as a </a:t>
            </a:r>
            <a:r>
              <a:rPr lang="nl-NL" sz="1800" dirty="0" err="1">
                <a:effectLst/>
                <a:latin typeface=""/>
                <a:ea typeface="Calibri" panose="020F0502020204030204" pitchFamily="34" charset="0"/>
              </a:rPr>
              <a:t>key</a:t>
            </a:r>
            <a:r>
              <a:rPr lang="nl-NL" sz="1800" dirty="0">
                <a:effectLst/>
                <a:latin typeface=""/>
                <a:ea typeface="Calibri" panose="020F0502020204030204" pitchFamily="34" charset="0"/>
              </a:rPr>
              <a:t> tool </a:t>
            </a:r>
            <a:r>
              <a:rPr lang="nl-NL" sz="1800" dirty="0" err="1">
                <a:effectLst/>
                <a:latin typeface=""/>
                <a:ea typeface="Calibri" panose="020F0502020204030204" pitchFamily="34" charset="0"/>
              </a:rPr>
              <a:t>towards</a:t>
            </a:r>
            <a:r>
              <a:rPr lang="nl-NL" sz="1800" dirty="0">
                <a:effectLst/>
                <a:latin typeface="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"/>
                <a:ea typeface="Calibri" panose="020F0502020204030204" pitchFamily="34" charset="0"/>
              </a:rPr>
              <a:t>effective</a:t>
            </a:r>
            <a:r>
              <a:rPr lang="nl-NL" sz="1800" dirty="0">
                <a:effectLst/>
                <a:latin typeface="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"/>
                <a:ea typeface="Calibri" panose="020F0502020204030204" pitchFamily="34" charset="0"/>
              </a:rPr>
              <a:t>implementation</a:t>
            </a:r>
            <a:r>
              <a:rPr lang="nl-NL" sz="1800" dirty="0">
                <a:effectLst/>
                <a:latin typeface=""/>
                <a:ea typeface="Calibri" panose="020F0502020204030204" pitchFamily="34" charset="0"/>
              </a:rPr>
              <a:t> of </a:t>
            </a:r>
            <a:r>
              <a:rPr lang="nl-NL" sz="1800" dirty="0" err="1">
                <a:effectLst/>
                <a:latin typeface=""/>
                <a:ea typeface="Calibri" panose="020F0502020204030204" pitchFamily="34" charset="0"/>
              </a:rPr>
              <a:t>the</a:t>
            </a:r>
            <a:r>
              <a:rPr lang="nl-NL" sz="1800" dirty="0">
                <a:effectLst/>
                <a:latin typeface="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"/>
                <a:ea typeface="Calibri" panose="020F0502020204030204" pitchFamily="34" charset="0"/>
              </a:rPr>
              <a:t>Convention</a:t>
            </a:r>
            <a:r>
              <a:rPr lang="nl-NL" sz="1800" dirty="0">
                <a:effectLst/>
                <a:latin typeface=""/>
                <a:ea typeface="Calibri" panose="020F0502020204030204" pitchFamily="34" charset="0"/>
              </a:rPr>
              <a:t> on Wetlands, </a:t>
            </a:r>
            <a:r>
              <a:rPr lang="nl-NL" sz="1800" dirty="0" err="1">
                <a:latin typeface=""/>
                <a:ea typeface="Calibri" panose="020F0502020204030204" pitchFamily="34" charset="0"/>
              </a:rPr>
              <a:t>and</a:t>
            </a:r>
            <a:r>
              <a:rPr lang="nl-NL" sz="1800" dirty="0">
                <a:latin typeface="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"/>
                <a:ea typeface="Calibri" panose="020F0502020204030204" pitchFamily="34" charset="0"/>
              </a:rPr>
              <a:t>harnessing</a:t>
            </a:r>
            <a:r>
              <a:rPr lang="nl-NL" sz="1800" dirty="0">
                <a:effectLst/>
                <a:latin typeface=""/>
                <a:ea typeface="Calibri" panose="020F0502020204030204" pitchFamily="34" charset="0"/>
              </a:rPr>
              <a:t> wetlands in </a:t>
            </a:r>
            <a:r>
              <a:rPr lang="nl-NL" sz="1800" dirty="0" err="1">
                <a:effectLst/>
                <a:latin typeface=""/>
                <a:ea typeface="Calibri" panose="020F0502020204030204" pitchFamily="34" charset="0"/>
              </a:rPr>
              <a:t>delivering</a:t>
            </a:r>
            <a:r>
              <a:rPr lang="nl-NL" sz="1800" dirty="0">
                <a:effectLst/>
                <a:latin typeface="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"/>
                <a:ea typeface="Calibri" panose="020F0502020204030204" pitchFamily="34" charset="0"/>
              </a:rPr>
              <a:t>biodiversity</a:t>
            </a:r>
            <a:r>
              <a:rPr lang="nl-NL" sz="1800" dirty="0">
                <a:effectLst/>
                <a:latin typeface=""/>
                <a:ea typeface="Calibri" panose="020F0502020204030204" pitchFamily="34" charset="0"/>
              </a:rPr>
              <a:t>, </a:t>
            </a:r>
            <a:r>
              <a:rPr lang="nl-NL" sz="1800" dirty="0" err="1">
                <a:effectLst/>
                <a:latin typeface=""/>
                <a:ea typeface="Calibri" panose="020F0502020204030204" pitchFamily="34" charset="0"/>
              </a:rPr>
              <a:t>climate</a:t>
            </a:r>
            <a:r>
              <a:rPr lang="nl-NL" sz="1800" dirty="0">
                <a:effectLst/>
                <a:latin typeface="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"/>
                <a:ea typeface="Calibri" panose="020F0502020204030204" pitchFamily="34" charset="0"/>
              </a:rPr>
              <a:t>and</a:t>
            </a:r>
            <a:r>
              <a:rPr lang="nl-NL" sz="1800" dirty="0">
                <a:effectLst/>
                <a:latin typeface=""/>
                <a:ea typeface="Calibri" panose="020F0502020204030204" pitchFamily="34" charset="0"/>
              </a:rPr>
              <a:t> </a:t>
            </a:r>
            <a:r>
              <a:rPr lang="nl-NL" sz="1800" dirty="0" err="1">
                <a:effectLst/>
                <a:latin typeface=""/>
                <a:ea typeface="Calibri" panose="020F0502020204030204" pitchFamily="34" charset="0"/>
              </a:rPr>
              <a:t>sustainable</a:t>
            </a:r>
            <a:r>
              <a:rPr lang="nl-NL" sz="1800" dirty="0">
                <a:effectLst/>
                <a:latin typeface=""/>
                <a:ea typeface="Calibri" panose="020F0502020204030204" pitchFamily="34" charset="0"/>
              </a:rPr>
              <a:t> development </a:t>
            </a:r>
            <a:r>
              <a:rPr lang="nl-NL" sz="1800" dirty="0" err="1">
                <a:effectLst/>
                <a:latin typeface=""/>
                <a:ea typeface="Calibri" panose="020F0502020204030204" pitchFamily="34" charset="0"/>
              </a:rPr>
              <a:t>outcomes</a:t>
            </a:r>
            <a:r>
              <a:rPr lang="nl-NL" sz="1800" dirty="0">
                <a:effectLst/>
                <a:latin typeface=""/>
                <a:ea typeface="Calibri" panose="020F0502020204030204" pitchFamily="34" charset="0"/>
              </a:rPr>
              <a:t>. </a:t>
            </a:r>
            <a:endParaRPr lang="en-GB" sz="1800" dirty="0">
              <a:latin typeface="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232A8B-ACF7-1144-240B-2BC5AC5281A0}"/>
              </a:ext>
            </a:extLst>
          </p:cNvPr>
          <p:cNvSpPr txBox="1"/>
          <p:nvPr/>
        </p:nvSpPr>
        <p:spPr>
          <a:xfrm>
            <a:off x="781601" y="2764217"/>
            <a:ext cx="10874105" cy="3567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200"/>
              </a:spcAft>
              <a:buNone/>
            </a:pPr>
            <a:r>
              <a:rPr lang="nl-NL" sz="1600" dirty="0" err="1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Specific</a:t>
            </a:r>
            <a:r>
              <a:rPr lang="nl-NL" sz="1600" dirty="0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 </a:t>
            </a:r>
            <a:r>
              <a:rPr lang="nl-NL" sz="1600" dirty="0" err="1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objectives</a:t>
            </a:r>
            <a:r>
              <a:rPr lang="nl-NL" sz="1600" dirty="0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 </a:t>
            </a:r>
            <a:r>
              <a:rPr lang="nl-NL" sz="1600" dirty="0" err="1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to</a:t>
            </a:r>
            <a:r>
              <a:rPr lang="nl-NL" sz="1600" dirty="0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 </a:t>
            </a:r>
            <a:r>
              <a:rPr lang="nl-NL" sz="1600" dirty="0" err="1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address</a:t>
            </a:r>
            <a:r>
              <a:rPr lang="nl-NL" sz="1600" dirty="0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:</a:t>
            </a:r>
            <a:endParaRPr lang="en-JP" sz="1600" dirty="0">
              <a:solidFill>
                <a:srgbClr val="434343"/>
              </a:solidFill>
              <a:effectLst/>
              <a:latin typeface="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l-NL" sz="1600" b="1" u="none" strike="noStrike" dirty="0" err="1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Essential</a:t>
            </a:r>
            <a:r>
              <a:rPr lang="nl-NL" sz="1600" b="1" u="none" strike="noStrike" dirty="0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 Wetland Variables (</a:t>
            </a:r>
            <a:r>
              <a:rPr lang="nl-NL" sz="1600" b="1" u="none" strike="noStrike" dirty="0" err="1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EWVs</a:t>
            </a:r>
            <a:r>
              <a:rPr lang="nl-NL" sz="1600" b="1" u="none" strike="noStrike" dirty="0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)</a:t>
            </a:r>
            <a:r>
              <a:rPr lang="nl-NL" sz="1600" u="none" strike="noStrike" dirty="0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: </a:t>
            </a:r>
            <a:r>
              <a:rPr lang="nl-NL" sz="1600" u="none" strike="noStrike" dirty="0" err="1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Define</a:t>
            </a:r>
            <a:r>
              <a:rPr lang="nl-NL" sz="1600" u="none" strike="noStrike" dirty="0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 </a:t>
            </a:r>
            <a:r>
              <a:rPr lang="nl-NL" sz="1600" u="none" strike="noStrike" dirty="0" err="1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core</a:t>
            </a:r>
            <a:r>
              <a:rPr lang="nl-NL" sz="1600" u="none" strike="noStrike" dirty="0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 variables [</a:t>
            </a:r>
            <a:r>
              <a:rPr lang="nl-NL" sz="1600" u="none" strike="noStrike" dirty="0" err="1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measurable</a:t>
            </a:r>
            <a:r>
              <a:rPr lang="nl-NL" sz="1600" u="none" strike="noStrike" dirty="0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 </a:t>
            </a:r>
            <a:r>
              <a:rPr lang="nl-NL" sz="1600" dirty="0">
                <a:solidFill>
                  <a:srgbClr val="434343"/>
                </a:solidFill>
                <a:latin typeface=""/>
                <a:ea typeface="Calibri" panose="020F0502020204030204" pitchFamily="34" charset="0"/>
              </a:rPr>
              <a:t>in EO data] </a:t>
            </a:r>
            <a:r>
              <a:rPr lang="nl-NL" sz="1600" u="none" strike="noStrike" dirty="0" err="1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for</a:t>
            </a:r>
            <a:r>
              <a:rPr lang="nl-NL" sz="1600" u="none" strike="noStrike" dirty="0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 </a:t>
            </a:r>
            <a:r>
              <a:rPr lang="nl-NL" sz="1600" u="none" strike="noStrike" dirty="0" err="1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identifying</a:t>
            </a:r>
            <a:r>
              <a:rPr lang="nl-NL" sz="1600" u="none" strike="noStrike" dirty="0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 wetland </a:t>
            </a:r>
            <a:r>
              <a:rPr lang="nl-NL" sz="1600" u="none" strike="noStrike" dirty="0" err="1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location</a:t>
            </a:r>
            <a:r>
              <a:rPr lang="nl-NL" sz="1600" u="none" strike="noStrike" dirty="0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, </a:t>
            </a:r>
            <a:r>
              <a:rPr lang="nl-NL" sz="1600" u="none" strike="noStrike" dirty="0" err="1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delineation</a:t>
            </a:r>
            <a:r>
              <a:rPr lang="nl-NL" sz="1600" u="none" strike="noStrike" dirty="0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/</a:t>
            </a:r>
            <a:r>
              <a:rPr lang="nl-NL" sz="1600" u="none" strike="noStrike" dirty="0" err="1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extent</a:t>
            </a:r>
            <a:r>
              <a:rPr lang="nl-NL" sz="1600" u="none" strike="noStrike" dirty="0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, type, </a:t>
            </a:r>
            <a:r>
              <a:rPr lang="nl-NL" sz="1600" u="none" strike="noStrike" dirty="0" err="1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and</a:t>
            </a:r>
            <a:r>
              <a:rPr lang="nl-NL" sz="1600" u="none" strike="noStrike" dirty="0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 </a:t>
            </a:r>
            <a:r>
              <a:rPr lang="nl-NL" sz="1600" u="none" strike="noStrike" dirty="0" err="1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condition</a:t>
            </a:r>
            <a:r>
              <a:rPr lang="nl-NL" sz="1600" u="none" strike="noStrike" dirty="0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, </a:t>
            </a:r>
            <a:r>
              <a:rPr lang="nl-NL" sz="1600" u="none" strike="noStrike" dirty="0" err="1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and</a:t>
            </a:r>
            <a:r>
              <a:rPr lang="nl-NL" sz="1600" u="none" strike="noStrike" dirty="0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 </a:t>
            </a:r>
            <a:r>
              <a:rPr lang="nl-NL" sz="1600" u="none" strike="noStrike" dirty="0" err="1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their</a:t>
            </a:r>
            <a:r>
              <a:rPr lang="nl-NL" sz="1600" u="none" strike="noStrike" dirty="0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 changes over time…. </a:t>
            </a:r>
            <a:r>
              <a:rPr lang="nl-NL" sz="1600" u="none" strike="noStrike" dirty="0" err="1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drawing</a:t>
            </a:r>
            <a:r>
              <a:rPr lang="nl-NL" sz="1600" u="none" strike="noStrike" dirty="0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 on </a:t>
            </a:r>
            <a:r>
              <a:rPr lang="nl-NL" sz="1600" u="none" strike="noStrike" dirty="0" err="1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experiences</a:t>
            </a:r>
            <a:r>
              <a:rPr lang="nl-NL" sz="1600" u="none" strike="noStrike" dirty="0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 </a:t>
            </a:r>
            <a:r>
              <a:rPr lang="nl-NL" sz="1600" u="none" strike="noStrike" dirty="0" err="1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from</a:t>
            </a:r>
            <a:r>
              <a:rPr lang="nl-NL" sz="1600" u="none" strike="noStrike" dirty="0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 e.g. </a:t>
            </a:r>
            <a:r>
              <a:rPr lang="nl-NL" sz="1600" u="none" strike="noStrike" dirty="0" err="1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the</a:t>
            </a:r>
            <a:r>
              <a:rPr lang="nl-NL" sz="1600" u="none" strike="noStrike" dirty="0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 development of </a:t>
            </a:r>
            <a:r>
              <a:rPr lang="nl-NL" sz="1600" u="none" strike="noStrike" dirty="0" err="1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Essential</a:t>
            </a:r>
            <a:r>
              <a:rPr lang="nl-NL" sz="1600" u="none" strike="noStrike" dirty="0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 </a:t>
            </a:r>
            <a:r>
              <a:rPr lang="nl-NL" sz="1600" u="none" strike="noStrike" dirty="0" err="1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Climate</a:t>
            </a:r>
            <a:r>
              <a:rPr lang="nl-NL" sz="1600" u="none" strike="noStrike" dirty="0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 Variables </a:t>
            </a:r>
            <a:r>
              <a:rPr lang="nl-NL" sz="1600" u="none" strike="noStrike" dirty="0" err="1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and</a:t>
            </a:r>
            <a:r>
              <a:rPr lang="nl-NL" sz="1600" u="none" strike="noStrike" dirty="0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 </a:t>
            </a:r>
            <a:r>
              <a:rPr lang="nl-NL" sz="1600" u="none" strike="noStrike" dirty="0" err="1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Essential</a:t>
            </a:r>
            <a:r>
              <a:rPr lang="nl-NL" sz="1600" u="none" strike="noStrike" dirty="0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 </a:t>
            </a:r>
            <a:r>
              <a:rPr lang="nl-NL" sz="1600" u="none" strike="noStrike" dirty="0" err="1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Biodiversity</a:t>
            </a:r>
            <a:r>
              <a:rPr lang="nl-NL" sz="1600" u="none" strike="noStrike" dirty="0">
                <a:solidFill>
                  <a:srgbClr val="434343"/>
                </a:solidFill>
                <a:effectLst/>
                <a:latin typeface=""/>
                <a:ea typeface="Calibri" panose="020F0502020204030204" pitchFamily="34" charset="0"/>
              </a:rPr>
              <a:t> Variables.</a:t>
            </a:r>
            <a:endParaRPr lang="en-JP" sz="1600" dirty="0">
              <a:solidFill>
                <a:srgbClr val="434343"/>
              </a:solidFill>
              <a:latin typeface="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l-NL" sz="1600" b="1" dirty="0" err="1">
                <a:effectLst/>
                <a:latin typeface=""/>
                <a:ea typeface="Calibri" panose="020F0502020204030204" pitchFamily="34" charset="0"/>
              </a:rPr>
              <a:t>Enhancing</a:t>
            </a:r>
            <a:r>
              <a:rPr lang="nl-NL" sz="1600" b="1" dirty="0">
                <a:effectLst/>
                <a:latin typeface=""/>
                <a:ea typeface="Calibri" panose="020F0502020204030204" pitchFamily="34" charset="0"/>
              </a:rPr>
              <a:t> data </a:t>
            </a:r>
            <a:r>
              <a:rPr lang="nl-NL" sz="1600" b="1" dirty="0" err="1">
                <a:effectLst/>
                <a:latin typeface=""/>
                <a:ea typeface="Calibri" panose="020F0502020204030204" pitchFamily="34" charset="0"/>
              </a:rPr>
              <a:t>accuracy</a:t>
            </a:r>
            <a:r>
              <a:rPr lang="nl-NL" sz="1600" b="1" dirty="0">
                <a:effectLst/>
                <a:latin typeface=""/>
                <a:ea typeface="Calibri" panose="020F0502020204030204" pitchFamily="34" charset="0"/>
              </a:rPr>
              <a:t> </a:t>
            </a:r>
            <a:r>
              <a:rPr lang="nl-NL" sz="1600" b="1" dirty="0" err="1">
                <a:effectLst/>
                <a:latin typeface=""/>
                <a:ea typeface="Calibri" panose="020F0502020204030204" pitchFamily="34" charset="0"/>
              </a:rPr>
              <a:t>through</a:t>
            </a:r>
            <a:r>
              <a:rPr lang="nl-NL" sz="1600" b="1" dirty="0">
                <a:effectLst/>
                <a:latin typeface=""/>
                <a:ea typeface="Calibri" panose="020F0502020204030204" pitchFamily="34" charset="0"/>
              </a:rPr>
              <a:t> </a:t>
            </a:r>
            <a:r>
              <a:rPr lang="nl-NL" sz="1600" b="1" dirty="0" err="1">
                <a:effectLst/>
                <a:latin typeface=""/>
                <a:ea typeface="Calibri" panose="020F0502020204030204" pitchFamily="34" charset="0"/>
              </a:rPr>
              <a:t>advanced</a:t>
            </a:r>
            <a:r>
              <a:rPr lang="nl-NL" sz="1600" b="1" dirty="0">
                <a:effectLst/>
                <a:latin typeface=""/>
                <a:ea typeface="Calibri" panose="020F0502020204030204" pitchFamily="34" charset="0"/>
              </a:rPr>
              <a:t> EO </a:t>
            </a:r>
            <a:r>
              <a:rPr lang="nl-NL" sz="1600" b="1" dirty="0" err="1">
                <a:effectLst/>
                <a:latin typeface=""/>
                <a:ea typeface="Calibri" panose="020F0502020204030204" pitchFamily="34" charset="0"/>
              </a:rPr>
              <a:t>techniques</a:t>
            </a:r>
            <a:r>
              <a:rPr lang="nl-NL" sz="1600" b="1" dirty="0">
                <a:effectLst/>
                <a:latin typeface=""/>
                <a:ea typeface="Calibri" panose="020F0502020204030204" pitchFamily="34" charset="0"/>
              </a:rPr>
              <a:t> </a:t>
            </a:r>
            <a:r>
              <a:rPr lang="nl-NL" sz="1600" b="1" dirty="0" err="1">
                <a:effectLst/>
                <a:latin typeface=""/>
                <a:ea typeface="Calibri" panose="020F0502020204030204" pitchFamily="34" charset="0"/>
              </a:rPr>
              <a:t>and</a:t>
            </a:r>
            <a:r>
              <a:rPr lang="nl-NL" sz="1600" b="1" dirty="0">
                <a:effectLst/>
                <a:latin typeface=""/>
                <a:ea typeface="Calibri" panose="020F0502020204030204" pitchFamily="34" charset="0"/>
              </a:rPr>
              <a:t> new </a:t>
            </a:r>
            <a:r>
              <a:rPr lang="nl-NL" sz="1600" b="1" dirty="0" err="1">
                <a:effectLst/>
                <a:latin typeface=""/>
                <a:ea typeface="Calibri" panose="020F0502020204030204" pitchFamily="34" charset="0"/>
              </a:rPr>
              <a:t>technologies</a:t>
            </a:r>
            <a:r>
              <a:rPr lang="nl-NL" sz="1600" dirty="0">
                <a:effectLst/>
                <a:latin typeface=""/>
                <a:ea typeface="Calibri" panose="020F0502020204030204" pitchFamily="34" charset="0"/>
              </a:rPr>
              <a:t>, </a:t>
            </a:r>
            <a:r>
              <a:rPr lang="nl-NL" sz="1600" dirty="0" err="1">
                <a:effectLst/>
                <a:latin typeface=""/>
                <a:ea typeface="Calibri" panose="020F0502020204030204" pitchFamily="34" charset="0"/>
              </a:rPr>
              <a:t>to</a:t>
            </a:r>
            <a:r>
              <a:rPr lang="nl-NL" sz="1600" dirty="0">
                <a:effectLst/>
                <a:latin typeface=""/>
                <a:ea typeface="Calibri" panose="020F0502020204030204" pitchFamily="34" charset="0"/>
              </a:rPr>
              <a:t> </a:t>
            </a:r>
            <a:r>
              <a:rPr lang="nl-NL" sz="1600" dirty="0" err="1">
                <a:effectLst/>
                <a:latin typeface=""/>
                <a:ea typeface="Calibri" panose="020F0502020204030204" pitchFamily="34" charset="0"/>
              </a:rPr>
              <a:t>address</a:t>
            </a:r>
            <a:r>
              <a:rPr lang="nl-NL" sz="1600" dirty="0">
                <a:effectLst/>
                <a:latin typeface=""/>
                <a:ea typeface="Calibri" panose="020F0502020204030204" pitchFamily="34" charset="0"/>
              </a:rPr>
              <a:t> </a:t>
            </a:r>
            <a:r>
              <a:rPr lang="nl-NL" sz="1600" dirty="0" err="1">
                <a:effectLst/>
                <a:latin typeface=""/>
                <a:ea typeface="Calibri" panose="020F0502020204030204" pitchFamily="34" charset="0"/>
              </a:rPr>
              <a:t>the</a:t>
            </a:r>
            <a:r>
              <a:rPr lang="nl-NL" sz="1600" dirty="0">
                <a:effectLst/>
                <a:latin typeface=""/>
                <a:ea typeface="Calibri" panose="020F0502020204030204" pitchFamily="34" charset="0"/>
              </a:rPr>
              <a:t> high </a:t>
            </a:r>
            <a:r>
              <a:rPr lang="nl-NL" sz="1600" dirty="0" err="1">
                <a:effectLst/>
                <a:latin typeface=""/>
                <a:ea typeface="Calibri" panose="020F0502020204030204" pitchFamily="34" charset="0"/>
              </a:rPr>
              <a:t>temporal</a:t>
            </a:r>
            <a:r>
              <a:rPr lang="nl-NL" sz="1600" dirty="0">
                <a:effectLst/>
                <a:latin typeface=""/>
                <a:ea typeface="Calibri" panose="020F0502020204030204" pitchFamily="34" charset="0"/>
              </a:rPr>
              <a:t> </a:t>
            </a:r>
            <a:r>
              <a:rPr lang="nl-NL" sz="1600" dirty="0" err="1">
                <a:effectLst/>
                <a:latin typeface=""/>
                <a:ea typeface="Calibri" panose="020F0502020204030204" pitchFamily="34" charset="0"/>
              </a:rPr>
              <a:t>and</a:t>
            </a:r>
            <a:r>
              <a:rPr lang="nl-NL" sz="1600" dirty="0">
                <a:effectLst/>
                <a:latin typeface=""/>
                <a:ea typeface="Calibri" panose="020F0502020204030204" pitchFamily="34" charset="0"/>
              </a:rPr>
              <a:t> </a:t>
            </a:r>
            <a:r>
              <a:rPr lang="nl-NL" sz="1600" dirty="0" err="1">
                <a:effectLst/>
                <a:latin typeface=""/>
                <a:ea typeface="Calibri" panose="020F0502020204030204" pitchFamily="34" charset="0"/>
              </a:rPr>
              <a:t>spatial</a:t>
            </a:r>
            <a:r>
              <a:rPr lang="nl-NL" sz="1600" dirty="0">
                <a:effectLst/>
                <a:latin typeface=""/>
                <a:ea typeface="Calibri" panose="020F0502020204030204" pitchFamily="34" charset="0"/>
              </a:rPr>
              <a:t> </a:t>
            </a:r>
            <a:r>
              <a:rPr lang="nl-NL" sz="1600" dirty="0" err="1">
                <a:latin typeface=""/>
              </a:rPr>
              <a:t>variability</a:t>
            </a:r>
            <a:r>
              <a:rPr lang="nl-NL" sz="1600" dirty="0">
                <a:latin typeface=""/>
              </a:rPr>
              <a:t> </a:t>
            </a:r>
            <a:r>
              <a:rPr lang="nl-NL" sz="1600" dirty="0" err="1">
                <a:latin typeface=""/>
              </a:rPr>
              <a:t>and</a:t>
            </a:r>
            <a:r>
              <a:rPr lang="nl-NL" sz="1600" dirty="0">
                <a:latin typeface=""/>
              </a:rPr>
              <a:t> </a:t>
            </a:r>
            <a:r>
              <a:rPr lang="nl-NL" sz="1600" dirty="0" err="1">
                <a:latin typeface=""/>
              </a:rPr>
              <a:t>diversity</a:t>
            </a:r>
            <a:r>
              <a:rPr lang="nl-NL" sz="1600" dirty="0">
                <a:latin typeface=""/>
              </a:rPr>
              <a:t> of wetland </a:t>
            </a:r>
            <a:r>
              <a:rPr lang="nl-NL" sz="1600" dirty="0" err="1">
                <a:latin typeface=""/>
              </a:rPr>
              <a:t>ecosystems</a:t>
            </a:r>
            <a:r>
              <a:rPr lang="nl-NL" sz="1600" dirty="0">
                <a:latin typeface=""/>
              </a:rPr>
              <a:t>.</a:t>
            </a:r>
            <a:r>
              <a:rPr lang="en-JP" sz="1600">
                <a:latin typeface=""/>
              </a:rPr>
              <a:t> </a:t>
            </a:r>
            <a:endParaRPr lang="en-JP" sz="1600" dirty="0">
              <a:latin typeface=""/>
            </a:endParaRP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l-NL" sz="1600" b="1" dirty="0" err="1">
                <a:latin typeface=""/>
              </a:rPr>
              <a:t>Facilitating</a:t>
            </a:r>
            <a:r>
              <a:rPr lang="nl-NL" sz="1600" b="1" dirty="0">
                <a:latin typeface=""/>
              </a:rPr>
              <a:t> access </a:t>
            </a:r>
            <a:r>
              <a:rPr lang="nl-NL" sz="1600" b="1" dirty="0" err="1">
                <a:latin typeface=""/>
              </a:rPr>
              <a:t>to</a:t>
            </a:r>
            <a:r>
              <a:rPr lang="nl-NL" sz="1600" b="1" dirty="0">
                <a:latin typeface=""/>
              </a:rPr>
              <a:t> </a:t>
            </a:r>
            <a:r>
              <a:rPr lang="nl-NL" sz="1600" b="1" dirty="0" err="1">
                <a:latin typeface=""/>
              </a:rPr>
              <a:t>and</a:t>
            </a:r>
            <a:r>
              <a:rPr lang="nl-NL" sz="1600" b="1" dirty="0">
                <a:latin typeface=""/>
              </a:rPr>
              <a:t> </a:t>
            </a:r>
            <a:r>
              <a:rPr lang="nl-NL" sz="1600" b="1" dirty="0" err="1">
                <a:latin typeface=""/>
              </a:rPr>
              <a:t>use</a:t>
            </a:r>
            <a:r>
              <a:rPr lang="nl-NL" sz="1600" b="1" dirty="0">
                <a:latin typeface=""/>
              </a:rPr>
              <a:t> of EO data </a:t>
            </a:r>
            <a:r>
              <a:rPr lang="nl-NL" sz="1600" dirty="0" err="1">
                <a:latin typeface=""/>
              </a:rPr>
              <a:t>from</a:t>
            </a:r>
            <a:r>
              <a:rPr lang="nl-NL" sz="1600" dirty="0">
                <a:latin typeface=""/>
              </a:rPr>
              <a:t> a </a:t>
            </a:r>
            <a:r>
              <a:rPr lang="nl-NL" sz="1600" dirty="0" err="1">
                <a:latin typeface=""/>
              </a:rPr>
              <a:t>variety</a:t>
            </a:r>
            <a:r>
              <a:rPr lang="nl-NL" sz="1600" dirty="0">
                <a:latin typeface=""/>
              </a:rPr>
              <a:t> of sources </a:t>
            </a:r>
            <a:r>
              <a:rPr lang="nl-NL" sz="1600" dirty="0" err="1">
                <a:latin typeface=""/>
              </a:rPr>
              <a:t>and</a:t>
            </a:r>
            <a:r>
              <a:rPr lang="nl-NL" sz="1600" dirty="0">
                <a:latin typeface=""/>
              </a:rPr>
              <a:t> </a:t>
            </a:r>
            <a:r>
              <a:rPr lang="nl-NL" sz="1600" dirty="0" err="1">
                <a:latin typeface=""/>
              </a:rPr>
              <a:t>associated</a:t>
            </a:r>
            <a:r>
              <a:rPr lang="nl-NL" sz="1600" dirty="0">
                <a:latin typeface=""/>
              </a:rPr>
              <a:t> </a:t>
            </a:r>
            <a:r>
              <a:rPr lang="nl-NL" sz="1600" dirty="0" err="1">
                <a:latin typeface=""/>
              </a:rPr>
              <a:t>knowledge</a:t>
            </a:r>
            <a:r>
              <a:rPr lang="nl-NL" sz="1600" dirty="0">
                <a:latin typeface=""/>
              </a:rPr>
              <a:t> </a:t>
            </a:r>
            <a:r>
              <a:rPr lang="nl-NL" sz="1600" dirty="0" err="1">
                <a:latin typeface=""/>
              </a:rPr>
              <a:t>products</a:t>
            </a:r>
            <a:r>
              <a:rPr lang="nl-NL" sz="1600" dirty="0">
                <a:latin typeface=""/>
              </a:rPr>
              <a:t> </a:t>
            </a:r>
            <a:r>
              <a:rPr lang="nl-NL" sz="1600" dirty="0" err="1">
                <a:latin typeface=""/>
              </a:rPr>
              <a:t>customized</a:t>
            </a:r>
            <a:r>
              <a:rPr lang="nl-NL" sz="1600" dirty="0">
                <a:latin typeface=""/>
              </a:rPr>
              <a:t> </a:t>
            </a:r>
            <a:r>
              <a:rPr lang="nl-NL" sz="1600" dirty="0" err="1">
                <a:latin typeface=""/>
              </a:rPr>
              <a:t>to</a:t>
            </a:r>
            <a:r>
              <a:rPr lang="nl-NL" sz="1600" dirty="0">
                <a:latin typeface=""/>
              </a:rPr>
              <a:t> </a:t>
            </a:r>
            <a:r>
              <a:rPr lang="nl-NL" sz="1600" dirty="0" err="1">
                <a:latin typeface=""/>
              </a:rPr>
              <a:t>specific</a:t>
            </a:r>
            <a:r>
              <a:rPr lang="nl-NL" sz="1600" dirty="0">
                <a:latin typeface=""/>
              </a:rPr>
              <a:t> user </a:t>
            </a:r>
            <a:r>
              <a:rPr lang="nl-NL" sz="1600" dirty="0" err="1">
                <a:latin typeface=""/>
              </a:rPr>
              <a:t>requirements</a:t>
            </a:r>
            <a:r>
              <a:rPr lang="nl-NL" sz="1600" dirty="0">
                <a:latin typeface=""/>
              </a:rPr>
              <a:t>, </a:t>
            </a:r>
            <a:r>
              <a:rPr lang="nl-NL" sz="1600" dirty="0" err="1">
                <a:latin typeface=""/>
              </a:rPr>
              <a:t>with</a:t>
            </a:r>
            <a:r>
              <a:rPr lang="nl-NL" sz="1600" dirty="0">
                <a:latin typeface=""/>
              </a:rPr>
              <a:t> a focus on </a:t>
            </a:r>
            <a:r>
              <a:rPr lang="nl-NL" sz="1600" dirty="0" err="1">
                <a:latin typeface=""/>
              </a:rPr>
              <a:t>national</a:t>
            </a:r>
            <a:r>
              <a:rPr lang="nl-NL" sz="1600" dirty="0">
                <a:latin typeface=""/>
              </a:rPr>
              <a:t> wetland </a:t>
            </a:r>
            <a:r>
              <a:rPr lang="nl-NL" sz="1600" dirty="0" err="1">
                <a:latin typeface=""/>
              </a:rPr>
              <a:t>inventory</a:t>
            </a:r>
            <a:r>
              <a:rPr lang="nl-NL" sz="1600" dirty="0">
                <a:latin typeface=""/>
              </a:rPr>
              <a:t>.</a:t>
            </a:r>
            <a:endParaRPr lang="en-JP" sz="1600" dirty="0">
              <a:latin typeface=""/>
            </a:endParaRP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nl-NL" sz="1600" dirty="0" err="1">
                <a:latin typeface=""/>
              </a:rPr>
              <a:t>Increasing</a:t>
            </a:r>
            <a:r>
              <a:rPr lang="nl-NL" sz="1600" dirty="0">
                <a:latin typeface=""/>
              </a:rPr>
              <a:t> </a:t>
            </a:r>
            <a:r>
              <a:rPr lang="nl-NL" sz="1600" dirty="0" err="1">
                <a:latin typeface=""/>
              </a:rPr>
              <a:t>capacity</a:t>
            </a:r>
            <a:r>
              <a:rPr lang="nl-NL" sz="1600" dirty="0">
                <a:latin typeface=""/>
              </a:rPr>
              <a:t> </a:t>
            </a:r>
            <a:r>
              <a:rPr lang="nl-NL" sz="1600" dirty="0" err="1">
                <a:latin typeface=""/>
              </a:rPr>
              <a:t>for</a:t>
            </a:r>
            <a:r>
              <a:rPr lang="nl-NL" sz="1600" dirty="0">
                <a:latin typeface=""/>
              </a:rPr>
              <a:t> </a:t>
            </a:r>
            <a:r>
              <a:rPr lang="nl-NL" sz="1600" dirty="0" err="1">
                <a:latin typeface=""/>
              </a:rPr>
              <a:t>effective</a:t>
            </a:r>
            <a:r>
              <a:rPr lang="nl-NL" sz="1600" dirty="0">
                <a:latin typeface=""/>
              </a:rPr>
              <a:t> wetland </a:t>
            </a:r>
            <a:r>
              <a:rPr lang="nl-NL" sz="1600" dirty="0" err="1">
                <a:latin typeface=""/>
              </a:rPr>
              <a:t>inventory</a:t>
            </a:r>
            <a:r>
              <a:rPr lang="nl-NL" sz="1600" dirty="0">
                <a:latin typeface=""/>
              </a:rPr>
              <a:t> </a:t>
            </a:r>
            <a:r>
              <a:rPr lang="nl-NL" sz="1600" dirty="0" err="1">
                <a:latin typeface=""/>
              </a:rPr>
              <a:t>and</a:t>
            </a:r>
            <a:r>
              <a:rPr lang="nl-NL" sz="1600" dirty="0">
                <a:latin typeface=""/>
              </a:rPr>
              <a:t> </a:t>
            </a:r>
            <a:r>
              <a:rPr lang="nl-NL" sz="1600" dirty="0" err="1">
                <a:latin typeface=""/>
              </a:rPr>
              <a:t>its</a:t>
            </a:r>
            <a:r>
              <a:rPr lang="nl-NL" sz="1600" dirty="0">
                <a:latin typeface=""/>
              </a:rPr>
              <a:t> </a:t>
            </a:r>
            <a:r>
              <a:rPr lang="nl-NL" sz="1600" dirty="0" err="1">
                <a:latin typeface=""/>
              </a:rPr>
              <a:t>application</a:t>
            </a:r>
            <a:r>
              <a:rPr lang="nl-NL" sz="1600" dirty="0">
                <a:latin typeface=""/>
              </a:rPr>
              <a:t> in monitoring </a:t>
            </a:r>
            <a:r>
              <a:rPr lang="nl-NL" sz="1600" dirty="0" err="1">
                <a:latin typeface=""/>
              </a:rPr>
              <a:t>and</a:t>
            </a:r>
            <a:r>
              <a:rPr lang="nl-NL" sz="1600" dirty="0">
                <a:latin typeface=""/>
              </a:rPr>
              <a:t> assessment, planning </a:t>
            </a:r>
            <a:r>
              <a:rPr lang="nl-NL" sz="1600" dirty="0" err="1">
                <a:latin typeface=""/>
              </a:rPr>
              <a:t>and</a:t>
            </a:r>
            <a:r>
              <a:rPr lang="nl-NL" sz="1600" dirty="0">
                <a:latin typeface=""/>
              </a:rPr>
              <a:t> </a:t>
            </a:r>
            <a:r>
              <a:rPr lang="nl-NL" sz="1600" dirty="0" err="1">
                <a:latin typeface=""/>
              </a:rPr>
              <a:t>reporting</a:t>
            </a:r>
            <a:r>
              <a:rPr lang="nl-NL" sz="1600" dirty="0">
                <a:latin typeface=""/>
              </a:rPr>
              <a:t>, </a:t>
            </a:r>
            <a:r>
              <a:rPr lang="nl-NL" sz="1600" dirty="0" err="1">
                <a:latin typeface=""/>
              </a:rPr>
              <a:t>through</a:t>
            </a:r>
            <a:r>
              <a:rPr lang="nl-NL" sz="1600" dirty="0">
                <a:latin typeface=""/>
              </a:rPr>
              <a:t> </a:t>
            </a:r>
            <a:r>
              <a:rPr lang="nl-NL" sz="1600" b="1" dirty="0" err="1">
                <a:latin typeface=""/>
              </a:rPr>
              <a:t>technical</a:t>
            </a:r>
            <a:r>
              <a:rPr lang="nl-NL" sz="1600" b="1" dirty="0">
                <a:latin typeface=""/>
              </a:rPr>
              <a:t> training</a:t>
            </a:r>
            <a:r>
              <a:rPr lang="nl-NL" sz="1600" dirty="0">
                <a:latin typeface=""/>
              </a:rPr>
              <a:t>, </a:t>
            </a:r>
            <a:r>
              <a:rPr lang="nl-NL" sz="1600" dirty="0" err="1">
                <a:latin typeface=""/>
              </a:rPr>
              <a:t>providing</a:t>
            </a:r>
            <a:r>
              <a:rPr lang="nl-NL" sz="1600" dirty="0">
                <a:latin typeface=""/>
              </a:rPr>
              <a:t> access </a:t>
            </a:r>
            <a:r>
              <a:rPr lang="nl-NL" sz="1600" dirty="0" err="1">
                <a:latin typeface=""/>
              </a:rPr>
              <a:t>to</a:t>
            </a:r>
            <a:r>
              <a:rPr lang="nl-NL" sz="1600" dirty="0">
                <a:latin typeface=""/>
              </a:rPr>
              <a:t> [EO] tools </a:t>
            </a:r>
            <a:r>
              <a:rPr lang="nl-NL" sz="1600" dirty="0" err="1">
                <a:latin typeface=""/>
              </a:rPr>
              <a:t>and</a:t>
            </a:r>
            <a:r>
              <a:rPr lang="nl-NL" sz="1600" dirty="0">
                <a:latin typeface=""/>
              </a:rPr>
              <a:t> </a:t>
            </a:r>
            <a:r>
              <a:rPr lang="nl-NL" sz="1600" dirty="0" err="1">
                <a:latin typeface=""/>
              </a:rPr>
              <a:t>guidance</a:t>
            </a:r>
            <a:r>
              <a:rPr lang="nl-NL" sz="1600" dirty="0">
                <a:latin typeface=""/>
              </a:rPr>
              <a:t> </a:t>
            </a:r>
            <a:r>
              <a:rPr lang="nl-NL" sz="1600" dirty="0" err="1">
                <a:latin typeface=""/>
              </a:rPr>
              <a:t>and</a:t>
            </a:r>
            <a:r>
              <a:rPr lang="nl-NL" sz="1600" dirty="0">
                <a:latin typeface=""/>
              </a:rPr>
              <a:t> promoting </a:t>
            </a:r>
            <a:r>
              <a:rPr lang="en-GB" sz="1600" dirty="0">
                <a:latin typeface=""/>
              </a:rPr>
              <a:t>knowledge sharing.</a:t>
            </a:r>
            <a:endParaRPr lang="en-JP" sz="1600" dirty="0">
              <a:latin typeface="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57B3C1-A425-A620-5B12-43DF5D34E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28" y="1238781"/>
            <a:ext cx="2567352" cy="12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04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CC99B-3C3F-5EF5-F048-44D1396CD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7639FA-4156-5150-9A8D-2674367A7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AFOLU Roadmap &amp; GEO-Wetlands</a:t>
            </a:r>
          </a:p>
        </p:txBody>
      </p:sp>
      <p:sp>
        <p:nvSpPr>
          <p:cNvPr id="2" name="Google Shape;100;g33a8e9555d7_4_10">
            <a:extLst>
              <a:ext uri="{FF2B5EF4-FFF2-40B4-BE49-F238E27FC236}">
                <a16:creationId xmlns:a16="http://schemas.microsoft.com/office/drawing/2014/main" id="{90DC570F-A744-1065-FBAF-84544FEC1AC4}"/>
              </a:ext>
            </a:extLst>
          </p:cNvPr>
          <p:cNvSpPr txBox="1"/>
          <p:nvPr/>
        </p:nvSpPr>
        <p:spPr>
          <a:xfrm>
            <a:off x="-1" y="954942"/>
            <a:ext cx="7451836" cy="3847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189" lvl="4" indent="-40639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Montserrat"/>
              <a:buChar char="❖"/>
            </a:pPr>
            <a:r>
              <a:rPr lang="en-GB" sz="1500" b="1" dirty="0">
                <a:solidFill>
                  <a:srgbClr val="002060"/>
                </a:solidFill>
                <a:latin typeface=""/>
                <a:ea typeface="Verdana"/>
                <a:sym typeface="Verdana"/>
              </a:rPr>
              <a:t>Action 5.3: </a:t>
            </a:r>
            <a:r>
              <a:rPr lang="en-GB" sz="1500" dirty="0">
                <a:solidFill>
                  <a:srgbClr val="002060"/>
                </a:solidFill>
                <a:latin typeface=""/>
                <a:ea typeface="Verdana"/>
                <a:sym typeface="Verdana"/>
              </a:rPr>
              <a:t>Consider best practice for including Blue Carbon Ecosystems (BCEs) in national inventories.                                                                            </a:t>
            </a:r>
            <a:r>
              <a:rPr lang="en-GB" sz="1500" b="1" dirty="0">
                <a:solidFill>
                  <a:srgbClr val="0070C0"/>
                </a:solidFill>
                <a:latin typeface=""/>
                <a:ea typeface="Verdana"/>
                <a:sym typeface="Verdana"/>
              </a:rPr>
              <a:t>GFOI MGD: Blue Carbon Guidance</a:t>
            </a:r>
          </a:p>
          <a:p>
            <a:pPr marL="457189" lvl="4" indent="-40639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Montserrat"/>
              <a:buChar char="❖"/>
            </a:pPr>
            <a:r>
              <a:rPr lang="en-GB" sz="1500" b="1" dirty="0">
                <a:solidFill>
                  <a:srgbClr val="002060"/>
                </a:solidFill>
                <a:latin typeface=""/>
                <a:ea typeface="Verdana"/>
                <a:sym typeface="Verdana"/>
              </a:rPr>
              <a:t>Action 5.4:</a:t>
            </a:r>
            <a:r>
              <a:rPr lang="en-GB" b="1" dirty="0">
                <a:solidFill>
                  <a:srgbClr val="002060"/>
                </a:solidFill>
                <a:latin typeface=""/>
                <a:ea typeface="Verdana"/>
                <a:sym typeface="Verdana"/>
              </a:rPr>
              <a:t> (a) </a:t>
            </a:r>
            <a:r>
              <a:rPr lang="en-GB" sz="1500" dirty="0">
                <a:solidFill>
                  <a:srgbClr val="002060"/>
                </a:solidFill>
                <a:latin typeface=""/>
                <a:ea typeface="Verdana"/>
                <a:sym typeface="Verdana"/>
              </a:rPr>
              <a:t>Explore the development of new CEOS initiatives on wetlands mapping and monitoring.</a:t>
            </a:r>
            <a:r>
              <a:rPr lang="en-GB" sz="1500" b="1" dirty="0">
                <a:solidFill>
                  <a:srgbClr val="002060"/>
                </a:solidFill>
                <a:latin typeface=""/>
                <a:ea typeface="Verdana"/>
                <a:sym typeface="Verdana"/>
              </a:rPr>
              <a:t>                                                                                     </a:t>
            </a:r>
            <a:r>
              <a:rPr lang="en-GB" b="1" dirty="0">
                <a:solidFill>
                  <a:srgbClr val="0070C0"/>
                </a:solidFill>
                <a:latin typeface=""/>
                <a:ea typeface="Verdana"/>
                <a:sym typeface="Verdana"/>
              </a:rPr>
              <a:t>Global Mangrove Watch;  ALOS-2 Forested Wetlands Inundation Mapping,                 GEO-Wetlands                                         </a:t>
            </a:r>
          </a:p>
          <a:p>
            <a:pPr marL="457189" lvl="4" indent="-40639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Montserrat"/>
              <a:buChar char="❖"/>
            </a:pPr>
            <a:r>
              <a:rPr lang="en-GB" b="1" dirty="0">
                <a:solidFill>
                  <a:srgbClr val="002060"/>
                </a:solidFill>
                <a:latin typeface=""/>
                <a:ea typeface="Verdana"/>
                <a:sym typeface="Verdana"/>
              </a:rPr>
              <a:t>(b) </a:t>
            </a:r>
            <a:r>
              <a:rPr lang="en-GB" sz="1500" dirty="0">
                <a:solidFill>
                  <a:srgbClr val="002060"/>
                </a:solidFill>
                <a:latin typeface=""/>
                <a:ea typeface="Verdana"/>
                <a:sym typeface="Verdana"/>
              </a:rPr>
              <a:t>Ensure that new CEOS missions consider wetlands amongst their mission goals. </a:t>
            </a:r>
            <a:r>
              <a:rPr lang="en-GB" sz="1500" b="1" dirty="0">
                <a:solidFill>
                  <a:srgbClr val="0070C0"/>
                </a:solidFill>
                <a:latin typeface=""/>
                <a:ea typeface="Verdana"/>
                <a:sym typeface="Verdana"/>
              </a:rPr>
              <a:t>ALOS-4 – BOS &amp; K&amp;C Wetlands; ESA wetlands programmes;         NISAR – Wetlands science objective </a:t>
            </a:r>
          </a:p>
          <a:p>
            <a:pPr marL="457189" lvl="4" indent="-406390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Montserrat"/>
              <a:buChar char="❖"/>
            </a:pPr>
            <a:r>
              <a:rPr lang="en-GB" sz="1500" b="1" dirty="0">
                <a:solidFill>
                  <a:srgbClr val="002060"/>
                </a:solidFill>
                <a:latin typeface=""/>
                <a:ea typeface="Verdana"/>
                <a:sym typeface="Verdana"/>
              </a:rPr>
              <a:t>Action 5.5: </a:t>
            </a:r>
            <a:r>
              <a:rPr lang="en-GB" sz="1500" dirty="0">
                <a:solidFill>
                  <a:srgbClr val="002060"/>
                </a:solidFill>
                <a:latin typeface=""/>
                <a:ea typeface="Verdana"/>
                <a:sym typeface="Verdana"/>
              </a:rPr>
              <a:t>Establish closer collaboration with the Ramsar Convention and Ramsar Science and Technology Review Panel (STRP)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146F1D-1F7C-E38C-3A96-B305CC54D9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680" y="3541867"/>
            <a:ext cx="4136805" cy="291764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350A89-EA10-880A-E5A4-FEFE28D09C08}"/>
              </a:ext>
            </a:extLst>
          </p:cNvPr>
          <p:cNvSpPr txBox="1"/>
          <p:nvPr/>
        </p:nvSpPr>
        <p:spPr>
          <a:xfrm>
            <a:off x="8799769" y="2680093"/>
            <a:ext cx="31684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i="1" dirty="0">
                <a:latin typeface="Arial" panose="020B0604020202020204" pitchFamily="34" charset="0"/>
                <a:ea typeface="Aptos" panose="020B0004020202020204" pitchFamily="34" charset="0"/>
              </a:rPr>
              <a:t>Activity Data. </a:t>
            </a:r>
            <a:r>
              <a:rPr lang="en-ZA" sz="1200" i="1" dirty="0">
                <a:latin typeface="Arial" panose="020B0604020202020204" pitchFamily="34" charset="0"/>
                <a:ea typeface="Aptos" panose="020B0004020202020204" pitchFamily="34" charset="0"/>
              </a:rPr>
              <a:t>Global Mangrove Watch map showing mangrove extent 2024 [</a:t>
            </a:r>
            <a:r>
              <a:rPr lang="en-ZA" sz="1200" i="1" dirty="0">
                <a:solidFill>
                  <a:srgbClr val="00B050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green</a:t>
            </a:r>
            <a:r>
              <a:rPr lang="en-ZA" sz="1200" i="1" dirty="0">
                <a:latin typeface="Arial" panose="020B0604020202020204" pitchFamily="34" charset="0"/>
                <a:ea typeface="Aptos" panose="020B0004020202020204" pitchFamily="34" charset="0"/>
              </a:rPr>
              <a:t>] annual losses [</a:t>
            </a:r>
            <a:r>
              <a:rPr lang="en-ZA" sz="1200" i="1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yellow/</a:t>
            </a:r>
            <a:r>
              <a:rPr lang="en-ZA" sz="1200" i="1" dirty="0">
                <a:solidFill>
                  <a:srgbClr val="FF8A09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orange</a:t>
            </a:r>
            <a:r>
              <a:rPr lang="en-ZA" sz="1200" i="1" dirty="0">
                <a:solidFill>
                  <a:srgbClr val="FFC000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/</a:t>
            </a:r>
            <a:r>
              <a:rPr lang="en-ZA" sz="1200" i="1" dirty="0">
                <a:solidFill>
                  <a:srgbClr val="C00000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red</a:t>
            </a:r>
            <a:r>
              <a:rPr lang="en-ZA" sz="1200" i="1" dirty="0">
                <a:latin typeface="Arial" panose="020B0604020202020204" pitchFamily="34" charset="0"/>
                <a:ea typeface="Aptos" panose="020B0004020202020204" pitchFamily="34" charset="0"/>
              </a:rPr>
              <a:t>] and annual gains [</a:t>
            </a:r>
            <a:r>
              <a:rPr lang="en-ZA" sz="1200" i="1" dirty="0">
                <a:solidFill>
                  <a:srgbClr val="0070C0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blue</a:t>
            </a:r>
            <a:r>
              <a:rPr lang="en-ZA" sz="1200" i="1" dirty="0">
                <a:latin typeface="Arial" panose="020B0604020202020204" pitchFamily="34" charset="0"/>
                <a:ea typeface="Aptos" panose="020B0004020202020204" pitchFamily="34" charset="0"/>
              </a:rPr>
              <a:t>] for 1990-2024</a:t>
            </a:r>
            <a:endParaRPr lang="en-JP" sz="1051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A19DD1-9ABA-7280-683A-B4E76B262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235" y="1105805"/>
            <a:ext cx="1503828" cy="27823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619FF3-10EF-C685-3BCB-3DFCCEEA4C37}"/>
              </a:ext>
            </a:extLst>
          </p:cNvPr>
          <p:cNvSpPr txBox="1"/>
          <p:nvPr/>
        </p:nvSpPr>
        <p:spPr>
          <a:xfrm>
            <a:off x="8764671" y="1940627"/>
            <a:ext cx="3030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i="1" dirty="0">
                <a:latin typeface="Arial" panose="020B0604020202020204" pitchFamily="34" charset="0"/>
                <a:ea typeface="Aptos" panose="020B0004020202020204" pitchFamily="34" charset="0"/>
                <a:hlinkClick r:id="rId4"/>
              </a:rPr>
              <a:t>https://www.reddcompass.org/</a:t>
            </a:r>
            <a:r>
              <a:rPr lang="en-ZA" i="1" dirty="0" err="1">
                <a:latin typeface="Arial" panose="020B0604020202020204" pitchFamily="34" charset="0"/>
                <a:ea typeface="Aptos" panose="020B0004020202020204" pitchFamily="34" charset="0"/>
                <a:hlinkClick r:id="rId4"/>
              </a:rPr>
              <a:t>mgd</a:t>
            </a:r>
            <a:r>
              <a:rPr lang="en-ZA" i="1" dirty="0">
                <a:latin typeface="Arial" panose="020B0604020202020204" pitchFamily="34" charset="0"/>
                <a:ea typeface="Aptos" panose="020B0004020202020204" pitchFamily="34" charset="0"/>
                <a:hlinkClick r:id="rId4"/>
              </a:rPr>
              <a:t> </a:t>
            </a:r>
            <a:endParaRPr lang="en-ZA" i="1" dirty="0">
              <a:latin typeface="Arial" panose="020B0604020202020204" pitchFamily="34" charset="0"/>
              <a:ea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451D80-CE09-48C5-7A77-78D194C22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5999" y="4862647"/>
            <a:ext cx="1079347" cy="11136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44DDDCD-FA8E-B99D-35D3-43027DCF1FB5}"/>
              </a:ext>
            </a:extLst>
          </p:cNvPr>
          <p:cNvSpPr txBox="1"/>
          <p:nvPr/>
        </p:nvSpPr>
        <p:spPr>
          <a:xfrm>
            <a:off x="8799769" y="1476208"/>
            <a:ext cx="21620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b="1" i="1" dirty="0">
                <a:latin typeface="Arial" panose="020B0604020202020204" pitchFamily="34" charset="0"/>
                <a:ea typeface="Aptos" panose="020B0004020202020204" pitchFamily="34" charset="0"/>
              </a:rPr>
              <a:t>Blue Carbon Guidance </a:t>
            </a:r>
            <a:r>
              <a:rPr lang="en-ZA" i="1" dirty="0">
                <a:latin typeface="Arial" panose="020B0604020202020204" pitchFamily="34" charset="0"/>
                <a:ea typeface="Aptos" panose="020B0004020202020204" pitchFamily="34" charset="0"/>
              </a:rPr>
              <a:t>for national reporting</a:t>
            </a:r>
            <a:endParaRPr lang="en-JP" sz="1100" i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1876F1-CEF0-0218-A9CB-360AF58D159F}"/>
              </a:ext>
            </a:extLst>
          </p:cNvPr>
          <p:cNvSpPr txBox="1"/>
          <p:nvPr/>
        </p:nvSpPr>
        <p:spPr>
          <a:xfrm>
            <a:off x="497641" y="4498930"/>
            <a:ext cx="59283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n-GB" sz="1500" b="1" dirty="0">
              <a:solidFill>
                <a:srgbClr val="0070C0"/>
              </a:solidFill>
              <a:latin typeface=""/>
              <a:ea typeface="Verdana"/>
              <a:sym typeface="Verdana"/>
            </a:endParaRPr>
          </a:p>
          <a:p>
            <a:pPr marL="285744" indent="-285744">
              <a:spcAft>
                <a:spcPts val="600"/>
              </a:spcAft>
              <a:buFontTx/>
              <a:buChar char="-"/>
            </a:pPr>
            <a:r>
              <a:rPr lang="en-GB" sz="1500" b="1" dirty="0">
                <a:solidFill>
                  <a:srgbClr val="0070C0"/>
                </a:solidFill>
                <a:latin typeface=""/>
                <a:ea typeface="Verdana"/>
                <a:sym typeface="Verdana"/>
              </a:rPr>
              <a:t>JAXA &amp; ESA long-term STRP Observer Organisations</a:t>
            </a:r>
          </a:p>
          <a:p>
            <a:pPr marL="285744" indent="-285744">
              <a:spcAft>
                <a:spcPts val="600"/>
              </a:spcAft>
              <a:buFontTx/>
              <a:buChar char="-"/>
            </a:pPr>
            <a:r>
              <a:rPr lang="en-GB" sz="1500" b="1" dirty="0">
                <a:solidFill>
                  <a:srgbClr val="0070C0"/>
                </a:solidFill>
                <a:latin typeface=""/>
                <a:ea typeface="Verdana"/>
                <a:sym typeface="Verdana"/>
              </a:rPr>
              <a:t>Earth Observation Side Event and GEO-Wetlands exhibition organised at Ramsar COP15</a:t>
            </a:r>
          </a:p>
          <a:p>
            <a:pPr marL="285744" indent="-285744">
              <a:spcAft>
                <a:spcPts val="600"/>
              </a:spcAft>
              <a:buFontTx/>
              <a:buChar char="-"/>
            </a:pPr>
            <a:r>
              <a:rPr lang="en-GB" sz="1500" b="1" dirty="0">
                <a:solidFill>
                  <a:srgbClr val="0070C0"/>
                </a:solidFill>
                <a:latin typeface=""/>
                <a:ea typeface="Verdana"/>
                <a:sym typeface="Verdana"/>
              </a:rPr>
              <a:t>EO in the STRP Work Plan for the next triennium 2025-2028. </a:t>
            </a:r>
            <a:endParaRPr lang="en-JP" sz="1500" b="1" dirty="0">
              <a:solidFill>
                <a:srgbClr val="0070C0"/>
              </a:solidFill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35032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>
          <a:extLst>
            <a:ext uri="{FF2B5EF4-FFF2-40B4-BE49-F238E27FC236}">
              <a16:creationId xmlns:a16="http://schemas.microsoft.com/office/drawing/2014/main" id="{036CA256-B217-E048-2B91-1A50DE63D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6">
            <a:extLst>
              <a:ext uri="{FF2B5EF4-FFF2-40B4-BE49-F238E27FC236}">
                <a16:creationId xmlns:a16="http://schemas.microsoft.com/office/drawing/2014/main" id="{410ED8E1-8058-3C7A-817D-5773FC4042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46618" y="1181345"/>
            <a:ext cx="3636896" cy="624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tx1"/>
                </a:solidFill>
              </a:rPr>
              <a:t>Thank you</a:t>
            </a:r>
            <a:endParaRPr sz="3600" dirty="0">
              <a:solidFill>
                <a:schemeClr val="tx1"/>
              </a:solidFill>
            </a:endParaRPr>
          </a:p>
        </p:txBody>
      </p:sp>
      <p:pic>
        <p:nvPicPr>
          <p:cNvPr id="166" name="Google Shape;166;p16">
            <a:extLst>
              <a:ext uri="{FF2B5EF4-FFF2-40B4-BE49-F238E27FC236}">
                <a16:creationId xmlns:a16="http://schemas.microsoft.com/office/drawing/2014/main" id="{1E4E52FA-A979-C85C-B625-53320973A19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03161" y="2945770"/>
            <a:ext cx="1328400" cy="13705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2458E3-F2EB-3A29-3626-90F217585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223" y="3190318"/>
            <a:ext cx="1627210" cy="1627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89A7DB-F6B4-C07A-6376-872295679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2227" y="2000891"/>
            <a:ext cx="6547546" cy="400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06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2"/>
          <p:cNvSpPr txBox="1">
            <a:spLocks noGrp="1"/>
          </p:cNvSpPr>
          <p:nvPr>
            <p:ph type="title"/>
          </p:nvPr>
        </p:nvSpPr>
        <p:spPr>
          <a:xfrm>
            <a:off x="176048" y="258589"/>
            <a:ext cx="9387200" cy="592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3300"/>
            </a:pPr>
            <a:r>
              <a:rPr lang="en-GB" sz="3733" dirty="0">
                <a:latin typeface="Montserrat" pitchFamily="2" charset="77"/>
              </a:rPr>
              <a:t>The Ramsar Convention</a:t>
            </a:r>
            <a:endParaRPr sz="3733" dirty="0">
              <a:latin typeface="Montserra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D97752-F06E-6D41-A5DA-BA565E58C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2290" y="1129799"/>
            <a:ext cx="1218265" cy="1256940"/>
          </a:xfrm>
          <a:prstGeom prst="rect">
            <a:avLst/>
          </a:prstGeom>
        </p:spPr>
      </p:pic>
      <p:sp>
        <p:nvSpPr>
          <p:cNvPr id="5" name="Google Shape;84;p3">
            <a:extLst>
              <a:ext uri="{FF2B5EF4-FFF2-40B4-BE49-F238E27FC236}">
                <a16:creationId xmlns:a16="http://schemas.microsoft.com/office/drawing/2014/main" id="{9C9A14C9-2634-4D41-9599-118A95951C7E}"/>
              </a:ext>
            </a:extLst>
          </p:cNvPr>
          <p:cNvSpPr txBox="1"/>
          <p:nvPr/>
        </p:nvSpPr>
        <p:spPr>
          <a:xfrm>
            <a:off x="347645" y="1319841"/>
            <a:ext cx="10625156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34267" rIns="68567" bIns="34267" anchor="t" anchorCtr="0">
            <a:noAutofit/>
          </a:bodyPr>
          <a:lstStyle/>
          <a:p>
            <a:pPr marL="219071">
              <a:lnSpc>
                <a:spcPct val="115000"/>
              </a:lnSpc>
              <a:spcBef>
                <a:spcPts val="375"/>
              </a:spcBef>
              <a:buClr>
                <a:srgbClr val="1F497D"/>
              </a:buClr>
              <a:buSzPts val="960"/>
            </a:pPr>
            <a:r>
              <a:rPr lang="en-AU" sz="2133" b="1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The Ramsar Convention on Wetlands </a:t>
            </a:r>
            <a:endParaRPr lang="en-AU" sz="400" b="1" dirty="0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9071">
              <a:lnSpc>
                <a:spcPct val="115000"/>
              </a:lnSpc>
              <a:spcBef>
                <a:spcPts val="375"/>
              </a:spcBef>
              <a:buClr>
                <a:srgbClr val="1F497D"/>
              </a:buClr>
              <a:buSzPts val="960"/>
            </a:pPr>
            <a:endParaRPr lang="en-AU" sz="400" b="1" dirty="0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189" indent="-238118">
              <a:lnSpc>
                <a:spcPct val="115000"/>
              </a:lnSpc>
              <a:spcBef>
                <a:spcPts val="375"/>
              </a:spcBef>
              <a:buClr>
                <a:srgbClr val="1F497D"/>
              </a:buClr>
              <a:buSzPts val="960"/>
              <a:buFont typeface="Noto Sans Symbols"/>
              <a:buChar char="❖"/>
            </a:pPr>
            <a:r>
              <a:rPr lang="en-AU" sz="2133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Established 1971 in Ramsar, Iran       </a:t>
            </a:r>
          </a:p>
          <a:p>
            <a:pPr marL="457189" indent="-238118">
              <a:lnSpc>
                <a:spcPct val="115000"/>
              </a:lnSpc>
              <a:spcBef>
                <a:spcPts val="375"/>
              </a:spcBef>
              <a:buClr>
                <a:srgbClr val="1F497D"/>
              </a:buClr>
              <a:buSzPts val="960"/>
              <a:buFont typeface="Noto Sans Symbols"/>
              <a:buChar char="❖"/>
            </a:pPr>
            <a:r>
              <a:rPr lang="en-AU" sz="2133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20 years before the UN Rio Conventions (UNFCCC, CBD, UNCCD)</a:t>
            </a:r>
          </a:p>
          <a:p>
            <a:pPr marL="457189" indent="-238118">
              <a:lnSpc>
                <a:spcPct val="115000"/>
              </a:lnSpc>
              <a:spcBef>
                <a:spcPts val="375"/>
              </a:spcBef>
              <a:buClr>
                <a:srgbClr val="1F497D"/>
              </a:buClr>
              <a:buSzPts val="960"/>
              <a:buFont typeface="Noto Sans Symbols"/>
              <a:buChar char="❖"/>
            </a:pPr>
            <a:r>
              <a:rPr lang="en-AU" sz="2133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172 Contracting Parties</a:t>
            </a:r>
          </a:p>
          <a:p>
            <a:pPr marL="457189" indent="-238118">
              <a:lnSpc>
                <a:spcPct val="115000"/>
              </a:lnSpc>
              <a:spcBef>
                <a:spcPts val="375"/>
              </a:spcBef>
              <a:buClr>
                <a:srgbClr val="1F497D"/>
              </a:buClr>
              <a:buSzPts val="960"/>
              <a:buFont typeface="Noto Sans Symbols"/>
              <a:buChar char="❖"/>
            </a:pPr>
            <a:r>
              <a:rPr lang="en-AU" sz="2133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Conference of the Parties (COP) every 3 years</a:t>
            </a:r>
          </a:p>
          <a:p>
            <a:pPr marL="457189" indent="-238118">
              <a:lnSpc>
                <a:spcPct val="115000"/>
              </a:lnSpc>
              <a:spcBef>
                <a:spcPts val="375"/>
              </a:spcBef>
              <a:buClr>
                <a:srgbClr val="1F497D"/>
              </a:buClr>
              <a:buSzPts val="960"/>
              <a:buFont typeface="Noto Sans Symbols"/>
              <a:buChar char="❖"/>
            </a:pPr>
            <a:r>
              <a:rPr lang="en-AU" sz="2133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Ramsar Convention Strategic Plan:</a:t>
            </a:r>
          </a:p>
          <a:p>
            <a:pPr marL="219071" lvl="5">
              <a:lnSpc>
                <a:spcPct val="115000"/>
              </a:lnSpc>
              <a:spcBef>
                <a:spcPts val="375"/>
              </a:spcBef>
              <a:buClr>
                <a:srgbClr val="1F497D"/>
              </a:buClr>
              <a:buSzPts val="960"/>
            </a:pPr>
            <a:r>
              <a:rPr lang="en-AU" sz="2133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	Goal 1 - Addressing the drivers of wetland loss and degradation</a:t>
            </a:r>
          </a:p>
          <a:p>
            <a:pPr marL="219071" lvl="5">
              <a:lnSpc>
                <a:spcPct val="115000"/>
              </a:lnSpc>
              <a:spcBef>
                <a:spcPts val="375"/>
              </a:spcBef>
              <a:buClr>
                <a:srgbClr val="1F497D"/>
              </a:buClr>
              <a:buSzPts val="960"/>
            </a:pPr>
            <a:r>
              <a:rPr lang="en-AU" sz="2133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	Goal 2 - Conservation and management of the Ramsar Site Network</a:t>
            </a:r>
          </a:p>
          <a:p>
            <a:pPr marL="219071" lvl="5">
              <a:lnSpc>
                <a:spcPct val="115000"/>
              </a:lnSpc>
              <a:spcBef>
                <a:spcPts val="375"/>
              </a:spcBef>
              <a:buClr>
                <a:srgbClr val="1F497D"/>
              </a:buClr>
              <a:buSzPts val="960"/>
            </a:pPr>
            <a:r>
              <a:rPr lang="en-AU" sz="2133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	Goal 3 - Wise use* of </a:t>
            </a:r>
            <a:r>
              <a:rPr lang="en-AU" sz="2133" i="1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all</a:t>
            </a:r>
            <a:r>
              <a:rPr lang="en-AU" sz="2133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wetlands</a:t>
            </a:r>
          </a:p>
          <a:p>
            <a:pPr marL="219071" lvl="5">
              <a:lnSpc>
                <a:spcPct val="115000"/>
              </a:lnSpc>
              <a:spcBef>
                <a:spcPts val="375"/>
              </a:spcBef>
              <a:buClr>
                <a:srgbClr val="1F497D"/>
              </a:buClr>
              <a:buSzPts val="960"/>
            </a:pPr>
            <a:r>
              <a:rPr lang="en-AU" sz="2133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	Goal 4 - Enhancing implementation of the Convention</a:t>
            </a:r>
            <a:endParaRPr lang="en-AU" sz="133" dirty="0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9071" lvl="5">
              <a:lnSpc>
                <a:spcPct val="115000"/>
              </a:lnSpc>
              <a:spcBef>
                <a:spcPts val="375"/>
              </a:spcBef>
              <a:buClr>
                <a:srgbClr val="1F497D"/>
              </a:buClr>
              <a:buSzPts val="960"/>
            </a:pPr>
            <a:endParaRPr lang="en-AU" sz="133" dirty="0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9071" lvl="5">
              <a:lnSpc>
                <a:spcPct val="115000"/>
              </a:lnSpc>
              <a:spcBef>
                <a:spcPts val="375"/>
              </a:spcBef>
              <a:buClr>
                <a:srgbClr val="1F497D"/>
              </a:buClr>
              <a:buSzPts val="960"/>
            </a:pPr>
            <a:r>
              <a:rPr lang="en-AU" sz="1600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* Wise use: conservation and sustainable use of wetlands and all the services they provide, for the benefit of people and nature.</a:t>
            </a:r>
          </a:p>
        </p:txBody>
      </p:sp>
    </p:spTree>
    <p:extLst>
      <p:ext uri="{BB962C8B-B14F-4D97-AF65-F5344CB8AC3E}">
        <p14:creationId xmlns:p14="http://schemas.microsoft.com/office/powerpoint/2010/main" val="1706744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2"/>
          <p:cNvSpPr txBox="1">
            <a:spLocks noGrp="1"/>
          </p:cNvSpPr>
          <p:nvPr>
            <p:ph type="title"/>
          </p:nvPr>
        </p:nvSpPr>
        <p:spPr>
          <a:xfrm>
            <a:off x="176048" y="258589"/>
            <a:ext cx="9387200" cy="592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3300"/>
            </a:pPr>
            <a:r>
              <a:rPr lang="en-GB" sz="3733" dirty="0">
                <a:latin typeface="Montserrat" pitchFamily="2" charset="77"/>
              </a:rPr>
              <a:t>The Data Gap</a:t>
            </a:r>
            <a:endParaRPr sz="3733" dirty="0">
              <a:latin typeface="Montserra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4DE21E-AC27-FF43-86C2-D1B9059B8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2290" y="1129799"/>
            <a:ext cx="1218265" cy="1256940"/>
          </a:xfrm>
          <a:prstGeom prst="rect">
            <a:avLst/>
          </a:prstGeom>
        </p:spPr>
      </p:pic>
      <p:sp>
        <p:nvSpPr>
          <p:cNvPr id="13" name="Google Shape;84;p3">
            <a:extLst>
              <a:ext uri="{FF2B5EF4-FFF2-40B4-BE49-F238E27FC236}">
                <a16:creationId xmlns:a16="http://schemas.microsoft.com/office/drawing/2014/main" id="{00B66595-7ABF-3D43-B2D4-CF60190E0D59}"/>
              </a:ext>
            </a:extLst>
          </p:cNvPr>
          <p:cNvSpPr txBox="1"/>
          <p:nvPr/>
        </p:nvSpPr>
        <p:spPr>
          <a:xfrm>
            <a:off x="347653" y="1676400"/>
            <a:ext cx="9719456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34267" rIns="68567" bIns="34267" anchor="t" anchorCtr="0">
            <a:noAutofit/>
          </a:bodyPr>
          <a:lstStyle/>
          <a:p>
            <a:pPr marL="219071">
              <a:lnSpc>
                <a:spcPct val="115000"/>
              </a:lnSpc>
              <a:spcBef>
                <a:spcPts val="375"/>
              </a:spcBef>
              <a:buClr>
                <a:srgbClr val="1F497D"/>
              </a:buClr>
              <a:buSzPts val="960"/>
            </a:pPr>
            <a:endParaRPr lang="en-AU" sz="400" b="1" dirty="0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189" indent="-238118">
              <a:lnSpc>
                <a:spcPct val="115000"/>
              </a:lnSpc>
              <a:spcBef>
                <a:spcPts val="375"/>
              </a:spcBef>
              <a:buClr>
                <a:srgbClr val="1F497D"/>
              </a:buClr>
              <a:buSzPts val="960"/>
              <a:buFont typeface="Noto Sans Symbols"/>
              <a:buChar char="❖"/>
            </a:pPr>
            <a:r>
              <a:rPr lang="en-AU" sz="2133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Only a fraction of Contracting Parties fulfil their reporting req.</a:t>
            </a:r>
          </a:p>
          <a:p>
            <a:pPr marL="457189" indent="-238118">
              <a:lnSpc>
                <a:spcPct val="115000"/>
              </a:lnSpc>
              <a:spcBef>
                <a:spcPts val="375"/>
              </a:spcBef>
              <a:buClr>
                <a:srgbClr val="1F497D"/>
              </a:buClr>
              <a:buSzPts val="960"/>
              <a:buFont typeface="Noto Sans Symbols"/>
              <a:buChar char="❖"/>
            </a:pPr>
            <a:r>
              <a:rPr lang="en-AU" sz="2133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“Critical need” for improved wetland mapping and inventory. </a:t>
            </a:r>
          </a:p>
          <a:p>
            <a:pPr marL="457189" indent="-238118">
              <a:lnSpc>
                <a:spcPct val="115000"/>
              </a:lnSpc>
              <a:spcBef>
                <a:spcPts val="375"/>
              </a:spcBef>
              <a:buClr>
                <a:srgbClr val="1F497D"/>
              </a:buClr>
              <a:buSzPts val="960"/>
              <a:buFont typeface="Noto Sans Symbols"/>
              <a:buChar char="❖"/>
            </a:pPr>
            <a:r>
              <a:rPr lang="en-AU" sz="2133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Gap of adequate and up-to-date data on wetlands – both for Ramsar Sites and wetlands globally – major impediment to effective implementation of the Convention (Strategic Goal 4).</a:t>
            </a:r>
          </a:p>
          <a:p>
            <a:pPr marL="457189" indent="-238118">
              <a:lnSpc>
                <a:spcPct val="115000"/>
              </a:lnSpc>
              <a:spcBef>
                <a:spcPts val="375"/>
              </a:spcBef>
              <a:buClr>
                <a:srgbClr val="1F497D"/>
              </a:buClr>
              <a:buSzPts val="960"/>
              <a:buFont typeface="Noto Sans Symbols"/>
              <a:buChar char="❖"/>
            </a:pPr>
            <a:endParaRPr lang="en-AU" sz="2133" dirty="0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9071">
              <a:lnSpc>
                <a:spcPct val="115000"/>
              </a:lnSpc>
              <a:spcBef>
                <a:spcPts val="375"/>
              </a:spcBef>
              <a:buClr>
                <a:srgbClr val="1F497D"/>
              </a:buClr>
              <a:buSzPts val="960"/>
            </a:pPr>
            <a:r>
              <a:rPr lang="en-AU" sz="2133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Wingdings" pitchFamily="2" charset="2"/>
              </a:rPr>
              <a:t> 	“</a:t>
            </a:r>
            <a:r>
              <a:rPr lang="en-AU" sz="2133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Consultation with the Earth Observation community” and Earth Observation Day organised by SRTP in Dec 2024 to kick-start new activity on EO in the next triennium </a:t>
            </a:r>
          </a:p>
          <a:p>
            <a:pPr marL="219071">
              <a:lnSpc>
                <a:spcPct val="115000"/>
              </a:lnSpc>
              <a:spcBef>
                <a:spcPts val="375"/>
              </a:spcBef>
              <a:buClr>
                <a:srgbClr val="1F497D"/>
              </a:buClr>
              <a:buSzPts val="960"/>
            </a:pPr>
            <a:endParaRPr lang="en-AU" sz="2133" dirty="0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851273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>
          <a:extLst>
            <a:ext uri="{FF2B5EF4-FFF2-40B4-BE49-F238E27FC236}">
              <a16:creationId xmlns:a16="http://schemas.microsoft.com/office/drawing/2014/main" id="{A563D28A-38BC-CF33-41A3-9643E6712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6">
            <a:extLst>
              <a:ext uri="{FF2B5EF4-FFF2-40B4-BE49-F238E27FC236}">
                <a16:creationId xmlns:a16="http://schemas.microsoft.com/office/drawing/2014/main" id="{51367C58-18E5-D069-4EA2-D184A6B066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0825" y="235048"/>
            <a:ext cx="9387000" cy="624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/>
              <a:t>Ramsar COP15</a:t>
            </a:r>
            <a:endParaRPr sz="3600" dirty="0"/>
          </a:p>
        </p:txBody>
      </p:sp>
      <p:pic>
        <p:nvPicPr>
          <p:cNvPr id="166" name="Google Shape;166;p16">
            <a:extLst>
              <a:ext uri="{FF2B5EF4-FFF2-40B4-BE49-F238E27FC236}">
                <a16:creationId xmlns:a16="http://schemas.microsoft.com/office/drawing/2014/main" id="{7226DE00-B2E6-3A6F-4029-1728A83FA4E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4427" y="1276458"/>
            <a:ext cx="1328400" cy="13705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80A61-5BBC-4365-E66F-8A6AAE44B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2162" y="3002741"/>
            <a:ext cx="4120614" cy="3084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525E58-05D0-9116-161C-3193740E29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1809" y="4586688"/>
            <a:ext cx="963927" cy="1556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DB5CAB-35C7-F545-3734-4C001570BA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7382" y="1148140"/>
            <a:ext cx="1627210" cy="16272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031713-7A02-A13D-6D49-D3A6484E959B}"/>
              </a:ext>
            </a:extLst>
          </p:cNvPr>
          <p:cNvSpPr txBox="1"/>
          <p:nvPr/>
        </p:nvSpPr>
        <p:spPr>
          <a:xfrm>
            <a:off x="3951182" y="6143473"/>
            <a:ext cx="49613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/>
              <a:t>Opening by Zimbabwe President Emmerson Mnangagwa</a:t>
            </a:r>
            <a:endParaRPr lang="en-US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C7F95D-F560-9094-7A7C-D0806C5BE2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087" y="3883900"/>
            <a:ext cx="3331779" cy="24988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F4A1F9-EAC2-FAD7-8C4B-A16ABB01A7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768" y="1273211"/>
            <a:ext cx="3331779" cy="24762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C8C898-9E97-A997-6C0E-424CFC714A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06609" y="4617063"/>
            <a:ext cx="1627211" cy="15264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E33A89-CB97-A36B-09BE-9D54CFD603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8710" y="3006009"/>
            <a:ext cx="3448777" cy="1486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Google Shape;165;p16">
            <a:extLst>
              <a:ext uri="{FF2B5EF4-FFF2-40B4-BE49-F238E27FC236}">
                <a16:creationId xmlns:a16="http://schemas.microsoft.com/office/drawing/2014/main" id="{2DA822F8-79D7-2BAF-4A21-04EA7F35A786}"/>
              </a:ext>
            </a:extLst>
          </p:cNvPr>
          <p:cNvSpPr txBox="1">
            <a:spLocks/>
          </p:cNvSpPr>
          <p:nvPr/>
        </p:nvSpPr>
        <p:spPr>
          <a:xfrm>
            <a:off x="5758175" y="1283312"/>
            <a:ext cx="4627165" cy="147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3600" dirty="0">
                <a:solidFill>
                  <a:schemeClr val="tx1"/>
                </a:solidFill>
              </a:rPr>
              <a:t>Ramsar COP15</a:t>
            </a:r>
          </a:p>
          <a:p>
            <a:pPr algn="ctr"/>
            <a:r>
              <a:rPr lang="en-GB" sz="2800" dirty="0">
                <a:solidFill>
                  <a:schemeClr val="tx1"/>
                </a:solidFill>
              </a:rPr>
              <a:t>Victoria Falls, Zimbabwe July 24-31, 2025</a:t>
            </a:r>
          </a:p>
        </p:txBody>
      </p:sp>
    </p:spTree>
    <p:extLst>
      <p:ext uri="{BB962C8B-B14F-4D97-AF65-F5344CB8AC3E}">
        <p14:creationId xmlns:p14="http://schemas.microsoft.com/office/powerpoint/2010/main" val="2719188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>
          <a:extLst>
            <a:ext uri="{FF2B5EF4-FFF2-40B4-BE49-F238E27FC236}">
              <a16:creationId xmlns:a16="http://schemas.microsoft.com/office/drawing/2014/main" id="{76F2F6C0-1BA1-E1C8-8CA3-DA2EF5036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6">
            <a:extLst>
              <a:ext uri="{FF2B5EF4-FFF2-40B4-BE49-F238E27FC236}">
                <a16:creationId xmlns:a16="http://schemas.microsoft.com/office/drawing/2014/main" id="{7A8460B0-FF3F-CC9F-858A-D64AF55D0E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0825" y="235048"/>
            <a:ext cx="9387000" cy="624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/>
              <a:t>Resolution COP15 23.10</a:t>
            </a:r>
            <a:endParaRPr sz="3600" dirty="0"/>
          </a:p>
        </p:txBody>
      </p:sp>
      <p:pic>
        <p:nvPicPr>
          <p:cNvPr id="166" name="Google Shape;166;p16">
            <a:extLst>
              <a:ext uri="{FF2B5EF4-FFF2-40B4-BE49-F238E27FC236}">
                <a16:creationId xmlns:a16="http://schemas.microsoft.com/office/drawing/2014/main" id="{FBA88DFC-8CD6-C821-E6A2-05D059CB500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4427" y="1276458"/>
            <a:ext cx="1328400" cy="13705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85DECF-4F82-585A-AF85-0F20592D7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4345" y="2958296"/>
            <a:ext cx="1627210" cy="16272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6EFBDF-F4BB-D151-EC22-79EFAE2A45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3025"/>
          <a:stretch>
            <a:fillRect/>
          </a:stretch>
        </p:blipFill>
        <p:spPr>
          <a:xfrm>
            <a:off x="1459899" y="2042704"/>
            <a:ext cx="7772400" cy="9155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07CCF7-BC31-19F0-D47A-D88AC4A6CF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1617" y="3093649"/>
            <a:ext cx="7772400" cy="1356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E05261-8A77-804D-72F7-A82AE523E6B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78976"/>
          <a:stretch>
            <a:fillRect/>
          </a:stretch>
        </p:blipFill>
        <p:spPr>
          <a:xfrm>
            <a:off x="1459899" y="1220994"/>
            <a:ext cx="7772400" cy="7135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4977AE-933D-0D86-242D-2EA60F6F2E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1617" y="4513522"/>
            <a:ext cx="7772400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42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>
          <a:extLst>
            <a:ext uri="{FF2B5EF4-FFF2-40B4-BE49-F238E27FC236}">
              <a16:creationId xmlns:a16="http://schemas.microsoft.com/office/drawing/2014/main" id="{0A0A6D66-5C1C-6580-041B-ECBA9138F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6">
            <a:extLst>
              <a:ext uri="{FF2B5EF4-FFF2-40B4-BE49-F238E27FC236}">
                <a16:creationId xmlns:a16="http://schemas.microsoft.com/office/drawing/2014/main" id="{0DC02D1D-C979-6300-D280-A10D524BFC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0825" y="235048"/>
            <a:ext cx="9387000" cy="624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/>
              <a:t>Resolution COP15 23.10</a:t>
            </a:r>
            <a:endParaRPr sz="3600" dirty="0"/>
          </a:p>
        </p:txBody>
      </p:sp>
      <p:pic>
        <p:nvPicPr>
          <p:cNvPr id="166" name="Google Shape;166;p16">
            <a:extLst>
              <a:ext uri="{FF2B5EF4-FFF2-40B4-BE49-F238E27FC236}">
                <a16:creationId xmlns:a16="http://schemas.microsoft.com/office/drawing/2014/main" id="{497097C7-835A-B075-7CA3-93CE01A54C7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4427" y="1276458"/>
            <a:ext cx="1328400" cy="13705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12252A-787E-95C2-D0EC-4850B62F0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4345" y="2958296"/>
            <a:ext cx="1627210" cy="16272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F7075D-1E75-A825-5F6E-04D52BFC2D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3025"/>
          <a:stretch>
            <a:fillRect/>
          </a:stretch>
        </p:blipFill>
        <p:spPr>
          <a:xfrm>
            <a:off x="1459899" y="2042704"/>
            <a:ext cx="7772400" cy="915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98A164-6F5A-7F1F-209F-A3338DCE8F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78976"/>
          <a:stretch>
            <a:fillRect/>
          </a:stretch>
        </p:blipFill>
        <p:spPr>
          <a:xfrm>
            <a:off x="1459899" y="1220994"/>
            <a:ext cx="7772400" cy="7135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85FA2C-6E1A-0DF4-8BB6-B708378F56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4377" y="3557735"/>
            <a:ext cx="7772400" cy="20845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686F62-B519-2082-3435-57DA8F9647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3986" y="3145011"/>
            <a:ext cx="6285614" cy="56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72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>
          <a:extLst>
            <a:ext uri="{FF2B5EF4-FFF2-40B4-BE49-F238E27FC236}">
              <a16:creationId xmlns:a16="http://schemas.microsoft.com/office/drawing/2014/main" id="{EEDCE7A6-FDF5-7912-C542-35751052E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6">
            <a:extLst>
              <a:ext uri="{FF2B5EF4-FFF2-40B4-BE49-F238E27FC236}">
                <a16:creationId xmlns:a16="http://schemas.microsoft.com/office/drawing/2014/main" id="{B4713704-E016-02E7-5388-EC41C799BD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0825" y="235048"/>
            <a:ext cx="9387000" cy="624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/>
              <a:t>Resolution COP15 23.10</a:t>
            </a:r>
            <a:endParaRPr sz="3600" dirty="0"/>
          </a:p>
        </p:txBody>
      </p:sp>
      <p:pic>
        <p:nvPicPr>
          <p:cNvPr id="166" name="Google Shape;166;p16">
            <a:extLst>
              <a:ext uri="{FF2B5EF4-FFF2-40B4-BE49-F238E27FC236}">
                <a16:creationId xmlns:a16="http://schemas.microsoft.com/office/drawing/2014/main" id="{FE3933AA-898B-F880-C5FD-161B269E880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4427" y="1276458"/>
            <a:ext cx="1328400" cy="13705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800103-9B79-5397-CB4A-B6451EF6B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4345" y="2958296"/>
            <a:ext cx="1627210" cy="16272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CFF877-5576-FA47-A60B-237C3407D5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3025"/>
          <a:stretch>
            <a:fillRect/>
          </a:stretch>
        </p:blipFill>
        <p:spPr>
          <a:xfrm>
            <a:off x="1459899" y="2042704"/>
            <a:ext cx="7772400" cy="915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A5F543-2502-E3DE-B271-714B78BC9C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78976"/>
          <a:stretch>
            <a:fillRect/>
          </a:stretch>
        </p:blipFill>
        <p:spPr>
          <a:xfrm>
            <a:off x="1459899" y="1220994"/>
            <a:ext cx="7772400" cy="7135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0C1FCE-DAF1-EC4F-60F7-899A0B34E3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3986" y="3145011"/>
            <a:ext cx="6285614" cy="5679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41A4BC-58B9-E00F-3A92-6D9A80FA8E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9004" y="3665571"/>
            <a:ext cx="7772400" cy="237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68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>
          <a:extLst>
            <a:ext uri="{FF2B5EF4-FFF2-40B4-BE49-F238E27FC236}">
              <a16:creationId xmlns:a16="http://schemas.microsoft.com/office/drawing/2014/main" id="{FB2D0F10-3D1C-A4DB-C2AC-2BC9010A9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6">
            <a:extLst>
              <a:ext uri="{FF2B5EF4-FFF2-40B4-BE49-F238E27FC236}">
                <a16:creationId xmlns:a16="http://schemas.microsoft.com/office/drawing/2014/main" id="{D9F5BA89-C43C-7C21-051A-CE39EF8076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0825" y="235048"/>
            <a:ext cx="9387000" cy="624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/>
              <a:t>STRP work programme 2025-2028</a:t>
            </a:r>
            <a:endParaRPr sz="3600" dirty="0"/>
          </a:p>
        </p:txBody>
      </p:sp>
      <p:pic>
        <p:nvPicPr>
          <p:cNvPr id="166" name="Google Shape;166;p16">
            <a:extLst>
              <a:ext uri="{FF2B5EF4-FFF2-40B4-BE49-F238E27FC236}">
                <a16:creationId xmlns:a16="http://schemas.microsoft.com/office/drawing/2014/main" id="{97BD5BAD-4025-83D4-5EBC-7D7D1DE7340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4427" y="1276458"/>
            <a:ext cx="1328400" cy="13705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67255DC-3A1A-ABB2-8284-ED3A170DEEDD}"/>
              </a:ext>
            </a:extLst>
          </p:cNvPr>
          <p:cNvGrpSpPr/>
          <p:nvPr/>
        </p:nvGrpSpPr>
        <p:grpSpPr>
          <a:xfrm>
            <a:off x="1511782" y="1428640"/>
            <a:ext cx="7772400" cy="5069097"/>
            <a:chOff x="492682" y="1226220"/>
            <a:chExt cx="7772400" cy="506909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F77A9AE-867B-2DB4-E029-1E5012247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2682" y="2012099"/>
              <a:ext cx="7772400" cy="428321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F1FCD40-D519-22CA-78C4-1271987A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2682" y="1226220"/>
              <a:ext cx="6445590" cy="785879"/>
            </a:xfrm>
            <a:prstGeom prst="rect">
              <a:avLst/>
            </a:prstGeom>
          </p:spPr>
        </p:pic>
        <p:sp>
          <p:nvSpPr>
            <p:cNvPr id="7" name="Frame 6">
              <a:extLst>
                <a:ext uri="{FF2B5EF4-FFF2-40B4-BE49-F238E27FC236}">
                  <a16:creationId xmlns:a16="http://schemas.microsoft.com/office/drawing/2014/main" id="{30160361-A661-7DF5-BEBC-4D61F0B4307C}"/>
                </a:ext>
              </a:extLst>
            </p:cNvPr>
            <p:cNvSpPr/>
            <p:nvPr/>
          </p:nvSpPr>
          <p:spPr>
            <a:xfrm>
              <a:off x="544452" y="5074570"/>
              <a:ext cx="4195072" cy="1165685"/>
            </a:xfrm>
            <a:prstGeom prst="frame">
              <a:avLst>
                <a:gd name="adj1" fmla="val 1"/>
              </a:avLst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AD6AB53-D890-8971-7D33-A2B73D8310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4345" y="2958296"/>
            <a:ext cx="1627210" cy="162721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9A9C536-30D9-10EC-1A9A-9E66B86D87A5}"/>
              </a:ext>
            </a:extLst>
          </p:cNvPr>
          <p:cNvCxnSpPr>
            <a:cxnSpLocks/>
          </p:cNvCxnSpPr>
          <p:nvPr/>
        </p:nvCxnSpPr>
        <p:spPr>
          <a:xfrm flipH="1">
            <a:off x="4837246" y="3673304"/>
            <a:ext cx="3713441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26B7A39C-7C2F-773D-E07E-19B4FFB58C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858" y="1160043"/>
            <a:ext cx="1972378" cy="30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54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>
          <a:extLst>
            <a:ext uri="{FF2B5EF4-FFF2-40B4-BE49-F238E27FC236}">
              <a16:creationId xmlns:a16="http://schemas.microsoft.com/office/drawing/2014/main" id="{464169A8-D39B-DBAD-0838-2F5D0D094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6">
            <a:extLst>
              <a:ext uri="{FF2B5EF4-FFF2-40B4-BE49-F238E27FC236}">
                <a16:creationId xmlns:a16="http://schemas.microsoft.com/office/drawing/2014/main" id="{29E209AE-C63B-E20F-C8F9-87CBEA240E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0825" y="235048"/>
            <a:ext cx="9387000" cy="624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/>
              <a:t>Ramsar COP15 – EO Side Event</a:t>
            </a:r>
            <a:endParaRPr sz="3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93D180-CEC7-E19F-9162-3014A8D24CCC}"/>
              </a:ext>
            </a:extLst>
          </p:cNvPr>
          <p:cNvGrpSpPr/>
          <p:nvPr/>
        </p:nvGrpSpPr>
        <p:grpSpPr>
          <a:xfrm>
            <a:off x="190825" y="1201145"/>
            <a:ext cx="7772400" cy="5221826"/>
            <a:chOff x="2001456" y="1120122"/>
            <a:chExt cx="7772400" cy="522182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4AB1639-6FAE-45AC-FA9A-33B69F257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1456" y="1120122"/>
              <a:ext cx="7772400" cy="170095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52540EC-027D-62AC-336E-25C2DB74A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01456" y="2367023"/>
              <a:ext cx="7772400" cy="3974925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AE0B67F-719B-E374-2D21-D849FB720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1646" y="1201145"/>
            <a:ext cx="3704706" cy="18190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D11EAD-3926-9D06-8DA4-DF2745B0918F}"/>
              </a:ext>
            </a:extLst>
          </p:cNvPr>
          <p:cNvSpPr txBox="1"/>
          <p:nvPr/>
        </p:nvSpPr>
        <p:spPr>
          <a:xfrm>
            <a:off x="7173913" y="5918284"/>
            <a:ext cx="45951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i="1" dirty="0"/>
              <a:t>Keynote by Ramsar Secretary General Musonda Mumba</a:t>
            </a:r>
            <a:endParaRPr lang="en-US" sz="1200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5AA74B-692D-7EED-5E63-2FF70ED375AC}"/>
              </a:ext>
            </a:extLst>
          </p:cNvPr>
          <p:cNvSpPr txBox="1"/>
          <p:nvPr/>
        </p:nvSpPr>
        <p:spPr>
          <a:xfrm>
            <a:off x="5097044" y="3585304"/>
            <a:ext cx="228958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u="sng" dirty="0"/>
              <a:t>Presentations:</a:t>
            </a:r>
          </a:p>
          <a:p>
            <a:r>
              <a:rPr lang="en-GB" i="1" dirty="0"/>
              <a:t>Ramsar SG</a:t>
            </a:r>
          </a:p>
          <a:p>
            <a:r>
              <a:rPr lang="en-GB" i="1" dirty="0"/>
              <a:t>GEO Wetlands</a:t>
            </a:r>
          </a:p>
          <a:p>
            <a:r>
              <a:rPr lang="en-GB" i="1" dirty="0"/>
              <a:t>Wetlands Int’l</a:t>
            </a:r>
          </a:p>
          <a:p>
            <a:r>
              <a:rPr lang="en-GB" i="1" dirty="0"/>
              <a:t>ESA</a:t>
            </a:r>
          </a:p>
          <a:p>
            <a:r>
              <a:rPr lang="en-GB" i="1" dirty="0"/>
              <a:t>JAXA</a:t>
            </a:r>
          </a:p>
          <a:p>
            <a:r>
              <a:rPr lang="en-GB" i="1" dirty="0"/>
              <a:t>UNEP</a:t>
            </a:r>
          </a:p>
          <a:p>
            <a:r>
              <a:rPr lang="en-GB" i="1" dirty="0"/>
              <a:t>Digital Earth Africa</a:t>
            </a:r>
          </a:p>
          <a:p>
            <a:endParaRPr lang="en-US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5E7385-5FDE-6C8B-AF59-1D41D3FB1900}"/>
              </a:ext>
            </a:extLst>
          </p:cNvPr>
          <p:cNvSpPr txBox="1"/>
          <p:nvPr/>
        </p:nvSpPr>
        <p:spPr>
          <a:xfrm>
            <a:off x="8391646" y="3041095"/>
            <a:ext cx="37047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i="1" dirty="0"/>
              <a:t>ALOS-2 Forested Wetlands Mapping</a:t>
            </a:r>
            <a:endParaRPr lang="en-US" sz="1200" i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560DA0-4CD7-8A00-1008-29947CBDE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6632" y="3665707"/>
            <a:ext cx="4382386" cy="222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72484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7891</TotalTime>
  <Words>957</Words>
  <Application>Microsoft Macintosh PowerPoint</Application>
  <PresentationFormat>Widescreen</PresentationFormat>
  <Paragraphs>95</Paragraphs>
  <Slides>15</Slides>
  <Notes>14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Noto Sans Symbols</vt:lpstr>
      <vt:lpstr>Montserrat</vt:lpstr>
      <vt:lpstr>ceos</vt:lpstr>
      <vt:lpstr>LSI-VC-18  EO for Wetlands &amp; the Ramsar Convention</vt:lpstr>
      <vt:lpstr>The Ramsar Convention</vt:lpstr>
      <vt:lpstr>The Data Gap</vt:lpstr>
      <vt:lpstr>Ramsar COP15</vt:lpstr>
      <vt:lpstr>Resolution COP15 23.10</vt:lpstr>
      <vt:lpstr>Resolution COP15 23.10</vt:lpstr>
      <vt:lpstr>Resolution COP15 23.10</vt:lpstr>
      <vt:lpstr>STRP work programme 2025-2028</vt:lpstr>
      <vt:lpstr>Ramsar COP15 – EO Side Event</vt:lpstr>
      <vt:lpstr>GEO-Wetlands Exhibition</vt:lpstr>
      <vt:lpstr>GEO Wetlands</vt:lpstr>
      <vt:lpstr>GEO Wetlands</vt:lpstr>
      <vt:lpstr>GEO-Wetlands</vt:lpstr>
      <vt:lpstr>AFOLU Roadmap &amp; GEO-Wetlands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Ake Rosenqvist</cp:lastModifiedBy>
  <cp:revision>42</cp:revision>
  <dcterms:modified xsi:type="dcterms:W3CDTF">2025-09-03T07:51:42Z</dcterms:modified>
</cp:coreProperties>
</file>