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embeddedFontLst>
    <p:embeddedFont>
      <p:font typeface="Montserrat"/>
      <p:regular r:id="rId30"/>
      <p:bold r:id="rId31"/>
      <p:italic r:id="rId32"/>
      <p:boldItalic r:id="rId33"/>
    </p:embeddedFont>
    <p:embeddedFont>
      <p:font typeface="Arial Narrow"/>
      <p:regular r:id="rId34"/>
      <p:bold r:id="rId35"/>
      <p:italic r:id="rId36"/>
      <p:boldItalic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6.xml"/><Relationship Id="rId41" Type="http://schemas.openxmlformats.org/officeDocument/2006/relationships/font" Target="fonts/OpenSans-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fntdata"/><Relationship Id="rId30" Type="http://schemas.openxmlformats.org/officeDocument/2006/relationships/font" Target="fonts/Montserrat-regular.fntdata"/><Relationship Id="rId11" Type="http://schemas.openxmlformats.org/officeDocument/2006/relationships/slide" Target="slides/slide7.xml"/><Relationship Id="rId33" Type="http://schemas.openxmlformats.org/officeDocument/2006/relationships/font" Target="fonts/Montserrat-boldItalic.fntdata"/><Relationship Id="rId10" Type="http://schemas.openxmlformats.org/officeDocument/2006/relationships/slide" Target="slides/slide6.xml"/><Relationship Id="rId32" Type="http://schemas.openxmlformats.org/officeDocument/2006/relationships/font" Target="fonts/Montserrat-italic.fntdata"/><Relationship Id="rId13" Type="http://schemas.openxmlformats.org/officeDocument/2006/relationships/slide" Target="slides/slide9.xml"/><Relationship Id="rId35" Type="http://schemas.openxmlformats.org/officeDocument/2006/relationships/font" Target="fonts/ArialNarrow-bold.fntdata"/><Relationship Id="rId12" Type="http://schemas.openxmlformats.org/officeDocument/2006/relationships/slide" Target="slides/slide8.xml"/><Relationship Id="rId34" Type="http://schemas.openxmlformats.org/officeDocument/2006/relationships/font" Target="fonts/ArialNarrow-regular.fntdata"/><Relationship Id="rId15" Type="http://schemas.openxmlformats.org/officeDocument/2006/relationships/slide" Target="slides/slide11.xml"/><Relationship Id="rId37" Type="http://schemas.openxmlformats.org/officeDocument/2006/relationships/font" Target="fonts/ArialNarrow-boldItalic.fntdata"/><Relationship Id="rId14" Type="http://schemas.openxmlformats.org/officeDocument/2006/relationships/slide" Target="slides/slide10.xml"/><Relationship Id="rId36" Type="http://schemas.openxmlformats.org/officeDocument/2006/relationships/font" Target="fonts/ArialNarrow-italic.fntdata"/><Relationship Id="rId17" Type="http://schemas.openxmlformats.org/officeDocument/2006/relationships/slide" Target="slides/slide13.xml"/><Relationship Id="rId39" Type="http://schemas.openxmlformats.org/officeDocument/2006/relationships/font" Target="fonts/OpenSans-bold.fntdata"/><Relationship Id="rId16" Type="http://schemas.openxmlformats.org/officeDocument/2006/relationships/slide" Target="slides/slide12.xml"/><Relationship Id="rId38" Type="http://schemas.openxmlformats.org/officeDocument/2006/relationships/font" Target="fonts/OpenSans-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esa.int/en/news-events/Forests-turn-from-carbon-sinks-to-emitters/" TargetMode="External"/><Relationship Id="rId3" Type="http://schemas.openxmlformats.org/officeDocument/2006/relationships/hyperlink" Target="https://climate.esa.int/en/news-events/Europes-forests-losing-their-carbon-sink-power/" TargetMode="External"/><Relationship Id="rId4" Type="http://schemas.openxmlformats.org/officeDocument/2006/relationships/hyperlink" Target="https://www.nature.com/articles/s41467-025-61856-1"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72fb983870_4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72fb983870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23825" lvl="0" marL="228600" rtl="0" algn="l">
              <a:lnSpc>
                <a:spcPct val="140000"/>
              </a:lnSpc>
              <a:spcBef>
                <a:spcPts val="0"/>
              </a:spcBef>
              <a:spcAft>
                <a:spcPts val="0"/>
              </a:spcAft>
              <a:buClr>
                <a:srgbClr val="3F3F3F"/>
              </a:buClr>
              <a:buSzPts val="1150"/>
              <a:buFont typeface="Noto Sans Symbols"/>
              <a:buChar char="❖"/>
            </a:pPr>
            <a:r>
              <a:rPr b="1" lang="en-GB" sz="1150">
                <a:solidFill>
                  <a:srgbClr val="3F3F3F"/>
                </a:solidFill>
                <a:latin typeface="Montserrat"/>
                <a:ea typeface="Montserrat"/>
                <a:cs typeface="Montserrat"/>
                <a:sym typeface="Montserrat"/>
              </a:rPr>
              <a:t>Facilitates international efforts</a:t>
            </a:r>
            <a:r>
              <a:rPr lang="en-GB" sz="1150">
                <a:solidFill>
                  <a:srgbClr val="3F3F3F"/>
                </a:solidFill>
                <a:latin typeface="Montserrat"/>
                <a:ea typeface="Montserrat"/>
                <a:cs typeface="Montserrat"/>
                <a:sym typeface="Montserrat"/>
              </a:rPr>
              <a:t> to bring EO data and research towards operational uptake by countries in the tropics</a:t>
            </a:r>
            <a:endParaRPr sz="1150">
              <a:solidFill>
                <a:srgbClr val="3F3F3F"/>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Identifying gaps and needs to advance research and data provision</a:t>
            </a:r>
            <a:endParaRPr sz="964">
              <a:solidFill>
                <a:srgbClr val="3F3F3F"/>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Foster a scientific community knowledgeable of country uptake needs</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Contribute to the GFOI process, organization of expert meetings, support in capacity building workshops, assessment of maturity of methods and datasets…  </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lang="en-GB" sz="964">
                <a:solidFill>
                  <a:srgbClr val="3F3F3F"/>
                </a:solidFill>
                <a:latin typeface="Montserrat"/>
                <a:ea typeface="Montserrat"/>
                <a:cs typeface="Montserrat"/>
                <a:sym typeface="Montserrat"/>
              </a:rPr>
              <a:t>Involvement in international forums (UNFCCC, GCOS/TOPC, GEO-TREES, CEOS cal/val efforts, UN-SDGs…)</a:t>
            </a:r>
            <a:endParaRPr sz="1700">
              <a:solidFill>
                <a:schemeClr val="dk1"/>
              </a:solidFill>
              <a:latin typeface="Montserrat"/>
              <a:ea typeface="Montserrat"/>
              <a:cs typeface="Montserrat"/>
              <a:sym typeface="Montserrat"/>
            </a:endParaRPr>
          </a:p>
          <a:p>
            <a:pPr indent="-137477" lvl="1" marL="685800" rtl="0" algn="l">
              <a:lnSpc>
                <a:spcPct val="140000"/>
              </a:lnSpc>
              <a:spcBef>
                <a:spcPts val="0"/>
              </a:spcBef>
              <a:spcAft>
                <a:spcPts val="0"/>
              </a:spcAft>
              <a:buClr>
                <a:srgbClr val="3F3F3F"/>
              </a:buClr>
              <a:buSzPts val="965"/>
              <a:buFont typeface="Arial"/>
              <a:buChar char="▪"/>
            </a:pPr>
            <a:r>
              <a:rPr b="1" lang="en-GB" sz="964">
                <a:solidFill>
                  <a:srgbClr val="3C7341"/>
                </a:solidFill>
                <a:latin typeface="Montserrat"/>
                <a:ea typeface="Montserrat"/>
                <a:cs typeface="Montserrat"/>
                <a:sym typeface="Montserrat"/>
              </a:rPr>
              <a:t>Advocate for the use of remote sensing coupled with in-situ observations</a:t>
            </a:r>
            <a:endParaRPr sz="964">
              <a:solidFill>
                <a:srgbClr val="3C7341"/>
              </a:solidFill>
              <a:latin typeface="Montserrat"/>
              <a:ea typeface="Montserrat"/>
              <a:cs typeface="Montserrat"/>
              <a:sym typeface="Montserrat"/>
            </a:endParaRPr>
          </a:p>
          <a:p>
            <a:pPr indent="-292100" lvl="0" marL="457200" rtl="0" algn="l">
              <a:lnSpc>
                <a:spcPct val="115000"/>
              </a:lnSpc>
              <a:spcBef>
                <a:spcPts val="1000"/>
              </a:spcBef>
              <a:spcAft>
                <a:spcPts val="0"/>
              </a:spcAft>
              <a:buClr>
                <a:schemeClr val="dk1"/>
              </a:buClr>
              <a:buSzPts val="1000"/>
              <a:buFont typeface="Open Sans"/>
              <a:buChar char="❖"/>
            </a:pPr>
            <a:r>
              <a:t/>
            </a:r>
            <a:endParaRPr sz="1000">
              <a:solidFill>
                <a:schemeClr val="dk1"/>
              </a:solidFill>
              <a:latin typeface="Open Sans"/>
              <a:ea typeface="Open Sans"/>
              <a:cs typeface="Open Sans"/>
              <a:sym typeface="Open Sans"/>
            </a:endParaRPr>
          </a:p>
          <a:p>
            <a:pPr indent="-342900" lvl="0" marL="457200" rtl="0" algn="l">
              <a:lnSpc>
                <a:spcPct val="115000"/>
              </a:lnSpc>
              <a:spcBef>
                <a:spcPts val="1000"/>
              </a:spcBef>
              <a:spcAft>
                <a:spcPts val="0"/>
              </a:spcAft>
              <a:buClr>
                <a:schemeClr val="dk1"/>
              </a:buClr>
              <a:buSzPts val="1800"/>
              <a:buFont typeface="Montserrat"/>
              <a:buChar char="❖"/>
            </a:pPr>
            <a:r>
              <a:rPr lang="en-GB" sz="1000">
                <a:solidFill>
                  <a:schemeClr val="dk1"/>
                </a:solidFill>
                <a:latin typeface="Open Sans"/>
                <a:ea typeface="Open Sans"/>
                <a:cs typeface="Open Sans"/>
                <a:sym typeface="Open Sans"/>
              </a:rPr>
              <a:t>Global gathering for countries, donors, development partners and practitioners in the forest monitoring sector</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72fb983870_4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72fb983870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72fb983870_2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72fb983870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4 new ECV projects:</a:t>
            </a:r>
            <a:endParaRPr/>
          </a:p>
          <a:p>
            <a:pPr indent="0" lvl="0" marL="0" rtl="0" algn="l">
              <a:spcBef>
                <a:spcPts val="0"/>
              </a:spcBef>
              <a:spcAft>
                <a:spcPts val="0"/>
              </a:spcAft>
              <a:buNone/>
            </a:pPr>
            <a:r>
              <a:rPr lang="en-GB"/>
              <a:t>Land evaporation</a:t>
            </a:r>
            <a:endParaRPr/>
          </a:p>
          <a:p>
            <a:pPr indent="0" lvl="0" marL="0" rtl="0" algn="l">
              <a:spcBef>
                <a:spcPts val="0"/>
              </a:spcBef>
              <a:spcAft>
                <a:spcPts val="0"/>
              </a:spcAft>
              <a:buNone/>
            </a:pPr>
            <a:r>
              <a:rPr lang="en-GB"/>
              <a:t>Ocean Surface Heat Flux, Phytoplankton biomass and diversity, Sea Ice Age and Drift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7a468626a9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7a468626a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7c0685df3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7c0685df3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7360ccf226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7360ccf22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7360ccf226_1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7360ccf226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749b5826ff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749b5826ff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72fb983870_2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72fb983870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7360ccf226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7360ccf226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airborne component is the UKRI BAS Twin Otter aircraft</a:t>
            </a:r>
            <a:endParaRPr/>
          </a:p>
          <a:p>
            <a:pPr indent="0" lvl="0" marL="0" rtl="0" algn="l">
              <a:lnSpc>
                <a:spcPct val="115000"/>
              </a:lnSpc>
              <a:spcBef>
                <a:spcPts val="600"/>
              </a:spcBef>
              <a:spcAft>
                <a:spcPts val="0"/>
              </a:spcAft>
              <a:buClr>
                <a:schemeClr val="dk1"/>
              </a:buClr>
              <a:buSzPts val="1100"/>
              <a:buFont typeface="Arial"/>
              <a:buNone/>
            </a:pPr>
            <a:r>
              <a:rPr lang="en-GB" sz="1600">
                <a:solidFill>
                  <a:schemeClr val="dk1"/>
                </a:solidFill>
              </a:rPr>
              <a:t>the shippment of a large part - two tonnes and more - of the equipment has arrived in Santarem and is now at UFOPA. </a:t>
            </a:r>
            <a:endParaRPr sz="16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GB" sz="1600">
                <a:solidFill>
                  <a:schemeClr val="dk1"/>
                </a:solidFill>
              </a:rPr>
              <a:t>(aircraft instruments, ground equipment).</a:t>
            </a:r>
            <a:endParaRPr sz="1600">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GB" sz="1600">
                <a:solidFill>
                  <a:schemeClr val="dk1"/>
                </a:solidFill>
              </a:rPr>
              <a:t>First science flight at the moment is expected (fingers crossed) around 27th Sept. </a:t>
            </a:r>
            <a:endParaRPr sz="16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75a775809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g375a775809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72fb983870_2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72fb983870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7360ccf226_1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7360ccf226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72fb983870_2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72fb983870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lang="en-GB" sz="1200">
                <a:solidFill>
                  <a:schemeClr val="dk1"/>
                </a:solidFill>
              </a:rPr>
              <a:t>Currently under discussion the new year to be processed 2024 vs. 2025 with all the crops present</a:t>
            </a:r>
            <a:endParaRPr sz="12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200">
                <a:solidFill>
                  <a:schemeClr val="dk1"/>
                </a:solidFill>
              </a:rPr>
              <a:t>The cloud based system is basically ready and it will be deployed in the NoR asap (people can call the functions and run the system independently, pay only for the processing)</a:t>
            </a:r>
            <a:endParaRPr sz="12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200">
                <a:solidFill>
                  <a:schemeClr val="dk1"/>
                </a:solidFill>
              </a:rPr>
              <a:t>The local/hpc based system (mirroring the cloud based system) is almost done, and it will be ready to be deployed anywhere by anyone who has the computing capabilities</a:t>
            </a:r>
            <a:endParaRPr sz="12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sz="1200">
                <a:solidFill>
                  <a:schemeClr val="dk1"/>
                </a:solidFill>
              </a:rPr>
              <a:t>Both 2 and 3 systems will be capable to run global, regional, national etc levels.  </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72fb983870_2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72fb983870_2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100"/>
              <a:buFont typeface="Arial"/>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100"/>
              <a:buFont typeface="Arial"/>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7643223568_2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7643223568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7643223568_2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7643223568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GB" sz="1500" u="sng">
                <a:solidFill>
                  <a:srgbClr val="0563C1"/>
                </a:solidFill>
                <a:hlinkClick r:id="rId2">
                  <a:extLst>
                    <a:ext uri="{A12FA001-AC4F-418D-AE19-62706E023703}">
                      <ahyp:hlinkClr val="tx"/>
                    </a:ext>
                  </a:extLst>
                </a:hlinkClick>
              </a:rPr>
              <a:t>Northern hemisphere forests have shifted from carbon sinks to carbon emitters</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3">
                  <a:extLst>
                    <a:ext uri="{A12FA001-AC4F-418D-AE19-62706E023703}">
                      <ahyp:hlinkClr val="tx"/>
                    </a:ext>
                  </a:extLst>
                </a:hlinkClick>
              </a:rPr>
              <a:t>Europe’s forests losing their carbon sink power</a:t>
            </a:r>
            <a:endParaRPr sz="3200">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rPr lang="en-GB" sz="1500" u="sng">
                <a:solidFill>
                  <a:srgbClr val="0563C1"/>
                </a:solidFill>
                <a:hlinkClick r:id="rId4">
                  <a:extLst>
                    <a:ext uri="{A12FA001-AC4F-418D-AE19-62706E023703}">
                      <ahyp:hlinkClr val="tx"/>
                    </a:ext>
                  </a:extLst>
                </a:hlinkClick>
              </a:rPr>
              <a:t>Human influence on Amazon’s aboveground carbon dynamics intensified over the last decade | Nature Communications</a:t>
            </a:r>
            <a:endParaRPr sz="3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75a775809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g375a775809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75a775809a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g375a775809a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75a775809a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375a775809a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75a775809a_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g375a775809a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72ec402ef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372ec402ef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GB" sz="1100"/>
              <a:t>- </a:t>
            </a:r>
            <a:r>
              <a:rPr i="1" lang="en-GB" sz="1100">
                <a:solidFill>
                  <a:srgbClr val="0070C0"/>
                </a:solidFill>
              </a:rPr>
              <a:t>focus at this stage on two action classes above for technical reasons on MVS integration)</a:t>
            </a:r>
            <a:endParaRPr sz="1100">
              <a:solidFill>
                <a:srgbClr val="0070C0"/>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72fb983870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72fb983870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50">
                <a:solidFill>
                  <a:srgbClr val="1D1C1D"/>
                </a:solidFill>
                <a:highlight>
                  <a:srgbClr val="F8F8F8"/>
                </a:highlight>
              </a:rPr>
              <a:t>The biomass harmonization activity is transitioning to a new phase (Phase 2) in recognition of the recent launches of the ESA BIOMASS and NISAR missions, and advances in reference data availability from GEOTREES. Phase 2 will rekindle communication between NASA, ISRO, ESA, and JAXA mission teams focused on intercomparison of new datasets from these new missions, as well as independent validation using available biomass reference maps from GEOTREES. Both ESA and NASA are supporting the development of a biomass validation tool via the MAAP platform to link new mission datasets to GEOTREES.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793e0da99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793e0da9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150">
                <a:solidFill>
                  <a:srgbClr val="1D1C1D"/>
                </a:solidFill>
                <a:highlight>
                  <a:srgbClr val="F8F8F8"/>
                </a:highlight>
              </a:rPr>
              <a:t> ‘partner networks are being engaged to join, for example TERN in Australia is already a GEOTREES partner, and there are plans to collaborate with NEON in the US to expand beyond the tropics.’</a:t>
            </a:r>
            <a:endParaRPr sz="1150">
              <a:solidFill>
                <a:srgbClr val="1D1C1D"/>
              </a:solidFill>
              <a:highlight>
                <a:srgbClr val="F8F8F8"/>
              </a:highlight>
            </a:endParaRPr>
          </a:p>
          <a:p>
            <a:pPr indent="0" lvl="0" marL="0" rtl="0" algn="l">
              <a:spcBef>
                <a:spcPts val="0"/>
              </a:spcBef>
              <a:spcAft>
                <a:spcPts val="0"/>
              </a:spcAft>
              <a:buNone/>
            </a:pPr>
            <a:r>
              <a:t/>
            </a:r>
            <a:endParaRPr sz="1150">
              <a:solidFill>
                <a:srgbClr val="1D1C1D"/>
              </a:solidFill>
              <a:highlight>
                <a:srgbClr val="F8F8F8"/>
              </a:highlight>
            </a:endParaRPr>
          </a:p>
          <a:p>
            <a:pPr indent="0" lvl="0" marL="0" rtl="0" algn="l">
              <a:spcBef>
                <a:spcPts val="0"/>
              </a:spcBef>
              <a:spcAft>
                <a:spcPts val="0"/>
              </a:spcAft>
              <a:buNone/>
            </a:pPr>
            <a:r>
              <a:rPr lang="en-GB" sz="1150">
                <a:solidFill>
                  <a:srgbClr val="1D1C1D"/>
                </a:solidFill>
                <a:highlight>
                  <a:srgbClr val="F8F8F8"/>
                </a:highlight>
              </a:rPr>
              <a:t> ISRO being a key partner </a:t>
            </a:r>
            <a:endParaRPr sz="1150">
              <a:solidFill>
                <a:srgbClr val="1D1C1D"/>
              </a:solidFill>
              <a:highlight>
                <a:srgbClr val="F8F8F8"/>
              </a:highlight>
            </a:endParaRPr>
          </a:p>
          <a:p>
            <a:pPr indent="0" lvl="0" marL="0" rtl="0" algn="l">
              <a:spcBef>
                <a:spcPts val="0"/>
              </a:spcBef>
              <a:spcAft>
                <a:spcPts val="0"/>
              </a:spcAft>
              <a:buNone/>
            </a:pPr>
            <a:r>
              <a:t/>
            </a:r>
            <a:endParaRPr sz="1150">
              <a:solidFill>
                <a:srgbClr val="1D1C1D"/>
              </a:solidFill>
              <a:highlight>
                <a:srgbClr val="F8F8F8"/>
              </a:highlight>
            </a:endParaRPr>
          </a:p>
          <a:p>
            <a:pPr indent="0" lvl="0" marL="0" rtl="0" algn="l">
              <a:lnSpc>
                <a:spcPct val="115000"/>
              </a:lnSpc>
              <a:spcBef>
                <a:spcPts val="1200"/>
              </a:spcBef>
              <a:spcAft>
                <a:spcPts val="0"/>
              </a:spcAft>
              <a:buNone/>
            </a:pPr>
            <a:r>
              <a:rPr lang="en-GB" sz="1150">
                <a:solidFill>
                  <a:srgbClr val="1D1C1D"/>
                </a:solidFill>
                <a:highlight>
                  <a:srgbClr val="F8F8F8"/>
                </a:highlight>
              </a:rPr>
              <a:t>We have right now 42 sites in the doing. Data should be available starting end of this year and throughout 2026. </a:t>
            </a:r>
            <a:endParaRPr sz="1150">
              <a:solidFill>
                <a:srgbClr val="1D1C1D"/>
              </a:solidFill>
              <a:highlight>
                <a:srgbClr val="F8F8F8"/>
              </a:highlight>
            </a:endParaRPr>
          </a:p>
          <a:p>
            <a:pPr indent="0" lvl="0" marL="0" rtl="0" algn="l">
              <a:spcBef>
                <a:spcPts val="1200"/>
              </a:spcBef>
              <a:spcAft>
                <a:spcPts val="0"/>
              </a:spcAft>
              <a:buNone/>
            </a:pPr>
            <a:r>
              <a:t/>
            </a:r>
            <a:endParaRPr sz="1150">
              <a:solidFill>
                <a:srgbClr val="1D1C1D"/>
              </a:solidFill>
              <a:highlight>
                <a:srgbClr val="F8F8F8"/>
              </a:highlight>
            </a:endParaRPr>
          </a:p>
          <a:p>
            <a:pPr indent="0" lvl="0" marL="0" rtl="0" algn="l">
              <a:lnSpc>
                <a:spcPct val="115000"/>
              </a:lnSpc>
              <a:spcBef>
                <a:spcPts val="0"/>
              </a:spcBef>
              <a:spcAft>
                <a:spcPts val="0"/>
              </a:spcAft>
              <a:buClr>
                <a:schemeClr val="dk1"/>
              </a:buClr>
              <a:buSzPts val="1100"/>
              <a:buFont typeface="Arial"/>
              <a:buNone/>
            </a:pPr>
            <a:r>
              <a:rPr lang="en-GB">
                <a:solidFill>
                  <a:srgbClr val="212121"/>
                </a:solidFill>
              </a:rPr>
              <a:t>Other points of interest for SIT:</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Data from the first sites should become available in the next weeks. There is still some technical issues pending (agreeing on formats, versioning numbers etc) but nothing critical.</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Complementing observation</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All sites are covered with high priority by Tandem-X</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All sites are covered by EnMAP though with low priority and cloud cover is an issue (usually we have ~10 acquisitions per site of which 80% are cloud covered). I agreed with them to select ~20 sites for which we will get higher priority to improve the coverage.</a:t>
            </a:r>
            <a:endParaRPr>
              <a:solidFill>
                <a:srgbClr val="212121"/>
              </a:solidFill>
            </a:endParaRPr>
          </a:p>
          <a:p>
            <a:pPr indent="-304800" lvl="1" marL="914400" rtl="0" algn="l">
              <a:lnSpc>
                <a:spcPct val="115000"/>
              </a:lnSpc>
              <a:spcBef>
                <a:spcPts val="0"/>
              </a:spcBef>
              <a:spcAft>
                <a:spcPts val="0"/>
              </a:spcAft>
              <a:buClr>
                <a:srgbClr val="212121"/>
              </a:buClr>
              <a:buSzPts val="1200"/>
              <a:buChar char="○"/>
            </a:pPr>
            <a:r>
              <a:rPr lang="en-GB">
                <a:solidFill>
                  <a:srgbClr val="212121"/>
                </a:solidFill>
              </a:rPr>
              <a:t>CSA RCM, and ALOS cover all sites but I have no visibility about the status.</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Engagement of Agencies is still weak. So far ISRO, ESA, CNES and CSIRO (I assume they co-fund TERN activities) are the only ones providing funding for ground data collection. DLR, JAXA, CSA providing EO capacities. Maybe the expansion to the North can be a hook for other Agencies.</a:t>
            </a:r>
            <a:endParaRPr>
              <a:solidFill>
                <a:srgbClr val="212121"/>
              </a:solidFill>
            </a:endParaRPr>
          </a:p>
          <a:p>
            <a:pPr indent="-304800" lvl="0" marL="457200" rtl="0" algn="l">
              <a:lnSpc>
                <a:spcPct val="115000"/>
              </a:lnSpc>
              <a:spcBef>
                <a:spcPts val="0"/>
              </a:spcBef>
              <a:spcAft>
                <a:spcPts val="0"/>
              </a:spcAft>
              <a:buClr>
                <a:srgbClr val="212121"/>
              </a:buClr>
              <a:buSzPts val="1200"/>
              <a:buChar char="●"/>
            </a:pPr>
            <a:r>
              <a:rPr lang="en-GB">
                <a:solidFill>
                  <a:srgbClr val="212121"/>
                </a:solidFill>
              </a:rPr>
              <a:t>I believe we have a unique multi source EO data set. Agencies could support GT by supporting the analysis of this data.  CEOS could coordinate these efforts?</a:t>
            </a:r>
            <a:endParaRPr sz="1150">
              <a:solidFill>
                <a:srgbClr val="1D1C1D"/>
              </a:solidFill>
              <a:highlight>
                <a:srgbClr val="F8F8F8"/>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3.png"/><Relationship Id="rId6"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b="673" l="54016" r="11355" t="36081"/>
          <a:stretch/>
        </p:blipFill>
        <p:spPr>
          <a:xfrm rot="-5400000">
            <a:off x="5792642" y="4819952"/>
            <a:ext cx="1719709" cy="2366806"/>
          </a:xfrm>
          <a:prstGeom prst="rtTriangle">
            <a:avLst/>
          </a:prstGeom>
          <a:noFill/>
          <a:ln>
            <a:noFill/>
          </a:ln>
        </p:spPr>
      </p:pic>
      <p:sp>
        <p:nvSpPr>
          <p:cNvPr id="20" name="Google Shape;20;p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6" name="Google Shape;26;p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GB" sz="1400" u="none" cap="none" strike="noStrike">
                <a:solidFill>
                  <a:schemeClr val="accent1"/>
                </a:solidFill>
                <a:latin typeface="Montserrat"/>
                <a:ea typeface="Montserrat"/>
                <a:cs typeface="Montserrat"/>
                <a:sym typeface="Montserrat"/>
              </a:rPr>
              <a:t>Slide </a:t>
            </a:r>
            <a:fld id="{00000000-1234-1234-1234-123412341234}" type="slidenum">
              <a:rPr b="1" i="0" lang="en-GB"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28" name="Google Shape;28;p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SIT TW 2025, 9-11 September 2025</a:t>
            </a:r>
            <a:endParaRPr b="1">
              <a:solidFill>
                <a:schemeClr val="accent1"/>
              </a:solidFill>
              <a:latin typeface="Montserrat"/>
              <a:ea typeface="Montserrat"/>
              <a:cs typeface="Montserrat"/>
              <a:sym typeface="Montserrat"/>
            </a:endParaRPr>
          </a:p>
        </p:txBody>
      </p:sp>
      <p:sp>
        <p:nvSpPr>
          <p:cNvPr id="29" name="Google Shape;29;p3"/>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0" name="Google Shape;30;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6" name="Google Shape;36;p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37" name="Google Shape;37;p4"/>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8" name="Google Shape;38;p4"/>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39" name="Google Shape;39;p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0" name="Google Shape;40;p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41" name="Google Shape;41;p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SIT TW 2025, 9-11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7" name="Google Shape;47;p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49" name="Google Shape;49;p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50" name="Google Shape;50;p5"/>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SIT TW 2025, 9-11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6" name="Google Shape;56;p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2"/>
              </a:solidFill>
              <a:latin typeface="Arial"/>
              <a:ea typeface="Arial"/>
              <a:cs typeface="Arial"/>
              <a:sym typeface="Arial"/>
            </a:endParaRPr>
          </a:p>
        </p:txBody>
      </p:sp>
      <p:sp>
        <p:nvSpPr>
          <p:cNvPr id="57" name="Google Shape;57;p6"/>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58" name="Google Shape;58;p6"/>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i="0" sz="1000" u="none" cap="none" strike="noStrike">
                <a:solidFill>
                  <a:schemeClr val="dk1"/>
                </a:solidFill>
                <a:latin typeface="Montserrat"/>
                <a:ea typeface="Montserrat"/>
                <a:cs typeface="Montserrat"/>
                <a:sym typeface="Montserrat"/>
              </a:defRPr>
            </a:lvl9pPr>
          </a:lstStyle>
          <a:p/>
        </p:txBody>
      </p:sp>
      <p:sp>
        <p:nvSpPr>
          <p:cNvPr id="59" name="Google Shape;59;p6"/>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GB" sz="1400">
                <a:solidFill>
                  <a:schemeClr val="accent1"/>
                </a:solidFill>
                <a:latin typeface="Montserrat"/>
                <a:ea typeface="Montserrat"/>
                <a:cs typeface="Montserrat"/>
                <a:sym typeface="Montserrat"/>
              </a:rPr>
              <a:t>Slide </a:t>
            </a:r>
            <a:fld id="{00000000-1234-1234-1234-123412341234}" type="slidenum">
              <a:rPr b="1" lang="en-GB" sz="1400">
                <a:solidFill>
                  <a:schemeClr val="accent1"/>
                </a:solidFill>
                <a:latin typeface="Montserrat"/>
                <a:ea typeface="Montserrat"/>
                <a:cs typeface="Montserrat"/>
                <a:sym typeface="Montserrat"/>
              </a:rPr>
              <a:t>‹#›</a:t>
            </a:fld>
            <a:endParaRPr b="1" sz="1400">
              <a:solidFill>
                <a:schemeClr val="accent1"/>
              </a:solidFill>
              <a:latin typeface="Montserrat"/>
              <a:ea typeface="Montserrat"/>
              <a:cs typeface="Montserrat"/>
              <a:sym typeface="Montserrat"/>
            </a:endParaRPr>
          </a:p>
        </p:txBody>
      </p:sp>
      <p:sp>
        <p:nvSpPr>
          <p:cNvPr id="60" name="Google Shape;60;p6"/>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i="0" sz="4400" u="none" cap="none" strike="noStrik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p:txBody>
      </p:sp>
      <p:sp>
        <p:nvSpPr>
          <p:cNvPr id="61" name="Google Shape;61;p6"/>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a:solidFill>
                  <a:schemeClr val="accent1"/>
                </a:solidFill>
                <a:latin typeface="Montserrat"/>
                <a:ea typeface="Montserrat"/>
                <a:cs typeface="Montserrat"/>
                <a:sym typeface="Montserrat"/>
              </a:rPr>
              <a:t>SIT TW 2025, 9-11 September 2025</a:t>
            </a:r>
            <a:endParaRPr b="1">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pic>
        <p:nvPicPr>
          <p:cNvPr id="7" name="Google Shape;7;p1"/>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
        <p:nvSpPr>
          <p:cNvPr id="10" name="Google Shape;10;p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hyperlink" Target="https://www.fao.org/gfoi/plenaries/plenary-202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1.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7"/>
          <p:cNvSpPr txBox="1"/>
          <p:nvPr>
            <p:ph type="title"/>
          </p:nvPr>
        </p:nvSpPr>
        <p:spPr>
          <a:xfrm>
            <a:off x="176050" y="175950"/>
            <a:ext cx="89322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GB" sz="7500"/>
              <a:t>AFOLU Roadmap Status and Outlook</a:t>
            </a:r>
            <a:endParaRPr sz="7500">
              <a:latin typeface="Montserrat"/>
              <a:ea typeface="Montserrat"/>
              <a:cs typeface="Montserrat"/>
              <a:sym typeface="Montserrat"/>
            </a:endParaRPr>
          </a:p>
          <a:p>
            <a:pPr indent="0" lvl="0" marL="0" rtl="0" algn="l">
              <a:lnSpc>
                <a:spcPct val="115000"/>
              </a:lnSpc>
              <a:spcBef>
                <a:spcPts val="0"/>
              </a:spcBef>
              <a:spcAft>
                <a:spcPts val="0"/>
              </a:spcAft>
              <a:buClr>
                <a:schemeClr val="lt1"/>
              </a:buClr>
              <a:buSzPts val="8000"/>
              <a:buFont typeface="Arial"/>
              <a:buNone/>
            </a:pPr>
            <a:r>
              <a:t/>
            </a:r>
            <a:endParaRPr i="1" sz="4000">
              <a:latin typeface="Montserrat"/>
              <a:ea typeface="Montserrat"/>
              <a:cs typeface="Montserrat"/>
              <a:sym typeface="Montserrat"/>
            </a:endParaRPr>
          </a:p>
        </p:txBody>
      </p:sp>
      <p:sp>
        <p:nvSpPr>
          <p:cNvPr id="67" name="Google Shape;67;p7"/>
          <p:cNvSpPr/>
          <p:nvPr/>
        </p:nvSpPr>
        <p:spPr>
          <a:xfrm>
            <a:off x="6412948" y="3643200"/>
            <a:ext cx="5693100" cy="26052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None/>
            </a:pPr>
            <a:r>
              <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lt1"/>
                </a:solidFill>
                <a:latin typeface="Montserrat"/>
                <a:ea typeface="Montserrat"/>
                <a:cs typeface="Montserrat"/>
                <a:sym typeface="Montserrat"/>
              </a:rPr>
              <a:t>Takeo Tadono (JAXA)</a:t>
            </a:r>
            <a:endParaRPr b="1" sz="2200">
              <a:solidFill>
                <a:schemeClr val="l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lt1"/>
                </a:solidFill>
                <a:latin typeface="Montserrat"/>
                <a:ea typeface="Montserrat"/>
                <a:cs typeface="Montserrat"/>
                <a:sym typeface="Montserrat"/>
              </a:rPr>
              <a:t>Neha Hunka &amp; Clement Albergel (ESA)</a:t>
            </a:r>
            <a:endParaRPr b="1" sz="2200">
              <a:solidFill>
                <a:schemeClr val="l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GB" sz="2200" u="none" cap="none" strike="noStrike">
                <a:solidFill>
                  <a:schemeClr val="accent1"/>
                </a:solidFill>
                <a:latin typeface="Montserrat"/>
                <a:ea typeface="Montserrat"/>
                <a:cs typeface="Montserrat"/>
                <a:sym typeface="Montserrat"/>
              </a:rPr>
              <a:t>Agenda Item </a:t>
            </a:r>
            <a:r>
              <a:rPr b="1" lang="en-GB" sz="2200">
                <a:solidFill>
                  <a:schemeClr val="accent1"/>
                </a:solidFill>
                <a:latin typeface="Montserrat"/>
                <a:ea typeface="Montserrat"/>
                <a:cs typeface="Montserrat"/>
                <a:sym typeface="Montserrat"/>
              </a:rPr>
              <a:t>2.2</a:t>
            </a:r>
            <a:endParaRPr>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SIT TW 2025</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Darmstadt, Germany</a:t>
            </a:r>
            <a:endParaRPr b="1" sz="2200">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lang="en-GB" sz="2200">
                <a:solidFill>
                  <a:schemeClr val="accent1"/>
                </a:solidFill>
                <a:latin typeface="Montserrat"/>
                <a:ea typeface="Montserrat"/>
                <a:cs typeface="Montserrat"/>
                <a:sym typeface="Montserrat"/>
              </a:rPr>
              <a:t>9-11 September, 2025</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6"/>
          <p:cNvSpPr txBox="1"/>
          <p:nvPr>
            <p:ph type="title"/>
          </p:nvPr>
        </p:nvSpPr>
        <p:spPr>
          <a:xfrm>
            <a:off x="190323" y="1046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800"/>
              <a:t>Action 2.6/2.8/3.1: GFOI R&amp;D efforts on informed uptake of space-based biomass products</a:t>
            </a:r>
            <a:endParaRPr sz="4200"/>
          </a:p>
        </p:txBody>
      </p:sp>
      <p:sp>
        <p:nvSpPr>
          <p:cNvPr id="131" name="Google Shape;131;p16"/>
          <p:cNvSpPr txBox="1"/>
          <p:nvPr/>
        </p:nvSpPr>
        <p:spPr>
          <a:xfrm>
            <a:off x="76582" y="1047750"/>
            <a:ext cx="11820000" cy="5505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t/>
            </a:r>
            <a:endParaRPr sz="2800">
              <a:solidFill>
                <a:srgbClr val="000000"/>
              </a:solidFill>
              <a:latin typeface="Montserrat"/>
              <a:ea typeface="Montserrat"/>
              <a:cs typeface="Montserrat"/>
              <a:sym typeface="Montserrat"/>
            </a:endParaRPr>
          </a:p>
        </p:txBody>
      </p:sp>
      <p:sp>
        <p:nvSpPr>
          <p:cNvPr id="132" name="Google Shape;132;p16"/>
          <p:cNvSpPr txBox="1"/>
          <p:nvPr/>
        </p:nvSpPr>
        <p:spPr>
          <a:xfrm>
            <a:off x="4063575" y="5566300"/>
            <a:ext cx="7833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GB" sz="1400" u="none" cap="none" strike="noStrike">
                <a:solidFill>
                  <a:srgbClr val="006400"/>
                </a:solidFill>
                <a:latin typeface="Arial Narrow"/>
                <a:ea typeface="Arial Narrow"/>
                <a:cs typeface="Arial Narrow"/>
                <a:sym typeface="Arial Narrow"/>
              </a:rPr>
              <a:t>Key operational and research examples for the use of space-based forest biomass-related data as auxiliary information for reporting purposes</a:t>
            </a:r>
            <a:endParaRPr b="1" i="0" sz="1400" u="none" cap="none" strike="noStrike">
              <a:solidFill>
                <a:srgbClr val="006400"/>
              </a:solidFill>
              <a:latin typeface="Arial Narrow"/>
              <a:ea typeface="Arial Narrow"/>
              <a:cs typeface="Arial Narrow"/>
              <a:sym typeface="Arial Narrow"/>
            </a:endParaRPr>
          </a:p>
        </p:txBody>
      </p:sp>
      <p:pic>
        <p:nvPicPr>
          <p:cNvPr id="133" name="Google Shape;133;p16"/>
          <p:cNvPicPr preferRelativeResize="0"/>
          <p:nvPr/>
        </p:nvPicPr>
        <p:blipFill rotWithShape="1">
          <a:blip r:embed="rId3">
            <a:alphaModFix/>
          </a:blip>
          <a:srcRect b="0" l="0" r="0" t="0"/>
          <a:stretch/>
        </p:blipFill>
        <p:spPr>
          <a:xfrm>
            <a:off x="3578776" y="1385712"/>
            <a:ext cx="8505226" cy="4049375"/>
          </a:xfrm>
          <a:prstGeom prst="rect">
            <a:avLst/>
          </a:prstGeom>
          <a:noFill/>
          <a:ln>
            <a:noFill/>
          </a:ln>
        </p:spPr>
      </p:pic>
      <p:sp>
        <p:nvSpPr>
          <p:cNvPr id="134" name="Google Shape;134;p16"/>
          <p:cNvSpPr txBox="1"/>
          <p:nvPr/>
        </p:nvSpPr>
        <p:spPr>
          <a:xfrm>
            <a:off x="190325" y="4336375"/>
            <a:ext cx="3502500" cy="1984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600">
                <a:solidFill>
                  <a:schemeClr val="dk1"/>
                </a:solidFill>
                <a:latin typeface="Montserrat"/>
                <a:ea typeface="Montserrat"/>
                <a:cs typeface="Montserrat"/>
                <a:sym typeface="Montserrat"/>
              </a:rPr>
              <a:t>Review</a:t>
            </a:r>
            <a:r>
              <a:rPr b="1" lang="en-GB" sz="1600">
                <a:solidFill>
                  <a:schemeClr val="dk1"/>
                </a:solidFill>
                <a:latin typeface="Montserrat"/>
                <a:ea typeface="Montserrat"/>
                <a:cs typeface="Montserrat"/>
                <a:sym typeface="Montserrat"/>
              </a:rPr>
              <a:t> of </a:t>
            </a:r>
            <a:r>
              <a:rPr b="1" lang="en-GB" sz="1600">
                <a:solidFill>
                  <a:srgbClr val="3C7341"/>
                </a:solidFill>
                <a:latin typeface="Montserrat"/>
                <a:ea typeface="Montserrat"/>
                <a:cs typeface="Montserrat"/>
                <a:sym typeface="Montserrat"/>
              </a:rPr>
              <a:t>Biomass Rapid Response Module </a:t>
            </a:r>
            <a:r>
              <a:rPr b="1" lang="en-GB" sz="1600">
                <a:solidFill>
                  <a:schemeClr val="dk1"/>
                </a:solidFill>
                <a:latin typeface="Montserrat"/>
                <a:ea typeface="Montserrat"/>
                <a:cs typeface="Montserrat"/>
                <a:sym typeface="Montserrat"/>
              </a:rPr>
              <a:t>(to be launched at GFOI Plenary)</a:t>
            </a:r>
            <a:endParaRPr sz="2400">
              <a:solidFill>
                <a:schemeClr val="dk1"/>
              </a:solidFill>
              <a:latin typeface="Montserrat"/>
              <a:ea typeface="Montserrat"/>
              <a:cs typeface="Montserrat"/>
              <a:sym typeface="Montserrat"/>
            </a:endParaRPr>
          </a:p>
          <a:p>
            <a:pPr indent="0" lvl="0" marL="0" rtl="0" algn="l">
              <a:lnSpc>
                <a:spcPct val="115000"/>
              </a:lnSpc>
              <a:spcBef>
                <a:spcPts val="50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500"/>
              </a:spcBef>
              <a:spcAft>
                <a:spcPts val="0"/>
              </a:spcAft>
              <a:buNone/>
            </a:pPr>
            <a:r>
              <a:rPr lang="en-GB" sz="1200">
                <a:solidFill>
                  <a:schemeClr val="dk1"/>
                </a:solidFill>
                <a:latin typeface="Montserrat"/>
                <a:ea typeface="Montserrat"/>
                <a:cs typeface="Montserrat"/>
                <a:sym typeface="Montserrat"/>
              </a:rPr>
              <a:t>Possible applications of EO-based biomass data (in combination with existing ground data), and their current level of maturity</a:t>
            </a:r>
            <a:endParaRPr/>
          </a:p>
        </p:txBody>
      </p:sp>
      <p:sp>
        <p:nvSpPr>
          <p:cNvPr id="135" name="Google Shape;135;p16"/>
          <p:cNvSpPr txBox="1"/>
          <p:nvPr/>
        </p:nvSpPr>
        <p:spPr>
          <a:xfrm>
            <a:off x="119000" y="1199375"/>
            <a:ext cx="3573900" cy="2750100"/>
          </a:xfrm>
          <a:prstGeom prst="rect">
            <a:avLst/>
          </a:prstGeom>
          <a:noFill/>
          <a:ln>
            <a:noFill/>
          </a:ln>
        </p:spPr>
        <p:txBody>
          <a:bodyPr anchorCtr="0" anchor="t" bIns="45700" lIns="91425" spcFirstLastPara="1" rIns="91425" wrap="square" tIns="45700">
            <a:noAutofit/>
          </a:bodyPr>
          <a:lstStyle/>
          <a:p>
            <a:pPr indent="0" lvl="0" marL="228600" rtl="0" algn="l">
              <a:lnSpc>
                <a:spcPct val="115000"/>
              </a:lnSpc>
              <a:spcBef>
                <a:spcPts val="1000"/>
              </a:spcBef>
              <a:spcAft>
                <a:spcPts val="0"/>
              </a:spcAft>
              <a:buNone/>
            </a:pPr>
            <a:r>
              <a:rPr b="1" lang="en-GB" sz="1600">
                <a:latin typeface="Open Sans"/>
                <a:ea typeface="Open Sans"/>
                <a:cs typeface="Open Sans"/>
                <a:sym typeface="Open Sans"/>
              </a:rPr>
              <a:t>GFOI Plenary 2025</a:t>
            </a:r>
            <a:endParaRPr b="1" sz="1600">
              <a:latin typeface="Open Sans"/>
              <a:ea typeface="Open Sans"/>
              <a:cs typeface="Open Sans"/>
              <a:sym typeface="Open Sans"/>
            </a:endParaRPr>
          </a:p>
          <a:p>
            <a:pPr indent="0" lvl="0" marL="228600" rtl="0" algn="l">
              <a:lnSpc>
                <a:spcPct val="115000"/>
              </a:lnSpc>
              <a:spcBef>
                <a:spcPts val="1000"/>
              </a:spcBef>
              <a:spcAft>
                <a:spcPts val="0"/>
              </a:spcAft>
              <a:buNone/>
            </a:pPr>
            <a:r>
              <a:rPr b="1" lang="en-GB" sz="1600">
                <a:solidFill>
                  <a:srgbClr val="000000"/>
                </a:solidFill>
                <a:latin typeface="Open Sans"/>
                <a:ea typeface="Open Sans"/>
                <a:cs typeface="Open Sans"/>
                <a:sym typeface="Open Sans"/>
              </a:rPr>
              <a:t>21–23 October 2025</a:t>
            </a:r>
            <a:r>
              <a:rPr lang="en-GB" sz="1600">
                <a:solidFill>
                  <a:srgbClr val="000000"/>
                </a:solidFill>
                <a:latin typeface="Open Sans"/>
                <a:ea typeface="Open Sans"/>
                <a:cs typeface="Open Sans"/>
                <a:sym typeface="Open Sans"/>
              </a:rPr>
              <a:t> in </a:t>
            </a:r>
            <a:r>
              <a:rPr b="1" lang="en-GB" sz="1600">
                <a:solidFill>
                  <a:srgbClr val="000000"/>
                </a:solidFill>
                <a:latin typeface="Open Sans"/>
                <a:ea typeface="Open Sans"/>
                <a:cs typeface="Open Sans"/>
                <a:sym typeface="Open Sans"/>
              </a:rPr>
              <a:t>Bali, Indonesia</a:t>
            </a:r>
            <a:r>
              <a:rPr lang="en-GB" sz="1600">
                <a:solidFill>
                  <a:srgbClr val="000000"/>
                </a:solidFill>
                <a:latin typeface="Open Sans"/>
                <a:ea typeface="Open Sans"/>
                <a:cs typeface="Open Sans"/>
                <a:sym typeface="Open Sans"/>
              </a:rPr>
              <a:t>, and </a:t>
            </a:r>
            <a:r>
              <a:rPr b="1" lang="en-GB" sz="1600">
                <a:solidFill>
                  <a:srgbClr val="000000"/>
                </a:solidFill>
                <a:latin typeface="Open Sans"/>
                <a:ea typeface="Open Sans"/>
                <a:cs typeface="Open Sans"/>
                <a:sym typeface="Open Sans"/>
              </a:rPr>
              <a:t>online</a:t>
            </a:r>
            <a:endParaRPr sz="1600">
              <a:solidFill>
                <a:srgbClr val="000000"/>
              </a:solidFill>
              <a:latin typeface="Open Sans"/>
              <a:ea typeface="Open Sans"/>
              <a:cs typeface="Open Sans"/>
              <a:sym typeface="Open Sans"/>
            </a:endParaRPr>
          </a:p>
          <a:p>
            <a:pPr indent="0" lvl="0" marL="228600" rtl="0" algn="l">
              <a:lnSpc>
                <a:spcPct val="115000"/>
              </a:lnSpc>
              <a:spcBef>
                <a:spcPts val="1000"/>
              </a:spcBef>
              <a:spcAft>
                <a:spcPts val="0"/>
              </a:spcAft>
              <a:buNone/>
            </a:pPr>
            <a:r>
              <a:rPr lang="en-GB" sz="1600">
                <a:solidFill>
                  <a:srgbClr val="000000"/>
                </a:solidFill>
                <a:latin typeface="Open Sans"/>
                <a:ea typeface="Open Sans"/>
                <a:cs typeface="Open Sans"/>
                <a:sym typeface="Open Sans"/>
              </a:rPr>
              <a:t>Theme: </a:t>
            </a:r>
            <a:r>
              <a:rPr b="1" lang="en-GB" sz="1600">
                <a:solidFill>
                  <a:srgbClr val="000000"/>
                </a:solidFill>
                <a:latin typeface="Open Sans"/>
                <a:ea typeface="Open Sans"/>
                <a:cs typeface="Open Sans"/>
                <a:sym typeface="Open Sans"/>
              </a:rPr>
              <a:t>”Forests and the marvel of monitoring”</a:t>
            </a:r>
            <a:endParaRPr sz="2400">
              <a:solidFill>
                <a:srgbClr val="000000"/>
              </a:solidFill>
              <a:latin typeface="Montserrat"/>
              <a:ea typeface="Montserrat"/>
              <a:cs typeface="Montserrat"/>
              <a:sym typeface="Montserrat"/>
            </a:endParaRPr>
          </a:p>
          <a:p>
            <a:pPr indent="0" lvl="0" marL="228600" rtl="0" algn="l">
              <a:lnSpc>
                <a:spcPct val="115000"/>
              </a:lnSpc>
              <a:spcBef>
                <a:spcPts val="1000"/>
              </a:spcBef>
              <a:spcAft>
                <a:spcPts val="0"/>
              </a:spcAft>
              <a:buNone/>
            </a:pPr>
            <a:r>
              <a:rPr b="1" lang="en-GB" sz="1600">
                <a:solidFill>
                  <a:srgbClr val="000000"/>
                </a:solidFill>
                <a:latin typeface="Open Sans"/>
                <a:ea typeface="Open Sans"/>
                <a:cs typeface="Open Sans"/>
                <a:sym typeface="Open Sans"/>
              </a:rPr>
              <a:t>Information: </a:t>
            </a:r>
            <a:r>
              <a:rPr b="1" lang="en-GB" sz="1600" u="sng">
                <a:solidFill>
                  <a:srgbClr val="0563C1"/>
                </a:solidFill>
                <a:latin typeface="Open Sans"/>
                <a:ea typeface="Open Sans"/>
                <a:cs typeface="Open Sans"/>
                <a:sym typeface="Open Sans"/>
                <a:hlinkClick r:id="rId4">
                  <a:extLst>
                    <a:ext uri="{A12FA001-AC4F-418D-AE19-62706E023703}">
                      <ahyp:hlinkClr val="tx"/>
                    </a:ext>
                  </a:extLst>
                </a:hlinkClick>
              </a:rPr>
              <a:t>https://www.fao.org/gfoi/plenaries/plenary-2025</a:t>
            </a:r>
            <a:r>
              <a:rPr b="1" lang="en-GB"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7"/>
          <p:cNvSpPr txBox="1"/>
          <p:nvPr>
            <p:ph type="title"/>
          </p:nvPr>
        </p:nvSpPr>
        <p:spPr>
          <a:xfrm>
            <a:off x="161800" y="290000"/>
            <a:ext cx="97332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500"/>
              <a:t>Action 2.8: Scaling from global to national inventory needs</a:t>
            </a:r>
            <a:endParaRPr sz="3900"/>
          </a:p>
        </p:txBody>
      </p:sp>
      <p:sp>
        <p:nvSpPr>
          <p:cNvPr id="141" name="Google Shape;141;p17"/>
          <p:cNvSpPr txBox="1"/>
          <p:nvPr/>
        </p:nvSpPr>
        <p:spPr>
          <a:xfrm>
            <a:off x="161800" y="1154875"/>
            <a:ext cx="11948100" cy="1340400"/>
          </a:xfrm>
          <a:prstGeom prst="rect">
            <a:avLst/>
          </a:prstGeom>
          <a:noFill/>
          <a:ln>
            <a:noFill/>
          </a:ln>
        </p:spPr>
        <p:txBody>
          <a:bodyPr anchorCtr="0" anchor="t" bIns="91425" lIns="91425" spcFirstLastPara="1" rIns="91425" wrap="square" tIns="91425">
            <a:spAutoFit/>
          </a:bodyPr>
          <a:lstStyle/>
          <a:p>
            <a:pPr indent="0" lvl="0" marL="5080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GFOI R&amp;D Broad Assessment of satellite data needs and integration into reporting systems</a:t>
            </a:r>
            <a:endParaRPr sz="1500">
              <a:solidFill>
                <a:schemeClr val="dk1"/>
              </a:solidFill>
              <a:latin typeface="Montserrat"/>
              <a:ea typeface="Montserrat"/>
              <a:cs typeface="Montserrat"/>
              <a:sym typeface="Montserrat"/>
            </a:endParaRPr>
          </a:p>
          <a:p>
            <a:pPr indent="-323850" lvl="0" marL="457200" rtl="0" algn="l">
              <a:lnSpc>
                <a:spcPct val="115000"/>
              </a:lnSpc>
              <a:spcBef>
                <a:spcPts val="1000"/>
              </a:spcBef>
              <a:spcAft>
                <a:spcPts val="0"/>
              </a:spcAft>
              <a:buClr>
                <a:schemeClr val="dk1"/>
              </a:buClr>
              <a:buSzPts val="1500"/>
              <a:buFont typeface="Montserrat"/>
              <a:buAutoNum type="arabicPeriod"/>
            </a:pPr>
            <a:r>
              <a:rPr lang="en-GB" sz="1500">
                <a:solidFill>
                  <a:schemeClr val="dk1"/>
                </a:solidFill>
                <a:latin typeface="Montserrat"/>
                <a:ea typeface="Montserrat"/>
                <a:cs typeface="Montserrat"/>
                <a:sym typeface="Montserrat"/>
              </a:rPr>
              <a:t>Survey deployed to 34 countries, and currently collecting results</a:t>
            </a:r>
            <a:endParaRPr sz="1500">
              <a:solidFill>
                <a:schemeClr val="dk1"/>
              </a:solidFill>
              <a:latin typeface="Montserrat"/>
              <a:ea typeface="Montserrat"/>
              <a:cs typeface="Montserrat"/>
              <a:sym typeface="Montserrat"/>
            </a:endParaRPr>
          </a:p>
          <a:p>
            <a:pPr indent="-323850" lvl="0" marL="457200" rtl="0" algn="l">
              <a:lnSpc>
                <a:spcPct val="115000"/>
              </a:lnSpc>
              <a:spcBef>
                <a:spcPts val="0"/>
              </a:spcBef>
              <a:spcAft>
                <a:spcPts val="0"/>
              </a:spcAft>
              <a:buClr>
                <a:schemeClr val="dk1"/>
              </a:buClr>
              <a:buSzPts val="1500"/>
              <a:buFont typeface="Montserrat"/>
              <a:buAutoNum type="arabicPeriod"/>
            </a:pPr>
            <a:r>
              <a:rPr lang="en-GB" sz="1500">
                <a:solidFill>
                  <a:schemeClr val="dk1"/>
                </a:solidFill>
                <a:latin typeface="Montserrat"/>
                <a:ea typeface="Montserrat"/>
                <a:cs typeface="Montserrat"/>
                <a:sym typeface="Montserrat"/>
              </a:rPr>
              <a:t>Analysis and presentation at the GFOI summit in Bali</a:t>
            </a:r>
            <a:endParaRPr sz="1500">
              <a:solidFill>
                <a:schemeClr val="dk1"/>
              </a:solidFill>
              <a:latin typeface="Montserrat"/>
              <a:ea typeface="Montserrat"/>
              <a:cs typeface="Montserrat"/>
              <a:sym typeface="Montserrat"/>
            </a:endParaRPr>
          </a:p>
          <a:p>
            <a:pPr indent="-323850" lvl="0" marL="457200" rtl="0" algn="l">
              <a:lnSpc>
                <a:spcPct val="115000"/>
              </a:lnSpc>
              <a:spcBef>
                <a:spcPts val="0"/>
              </a:spcBef>
              <a:spcAft>
                <a:spcPts val="0"/>
              </a:spcAft>
              <a:buClr>
                <a:schemeClr val="dk1"/>
              </a:buClr>
              <a:buSzPts val="1500"/>
              <a:buFont typeface="Montserrat"/>
              <a:buAutoNum type="arabicPeriod"/>
            </a:pPr>
            <a:r>
              <a:rPr lang="en-GB" sz="1500">
                <a:solidFill>
                  <a:schemeClr val="dk1"/>
                </a:solidFill>
                <a:latin typeface="Montserrat"/>
                <a:ea typeface="Montserrat"/>
                <a:cs typeface="Montserrat"/>
                <a:sym typeface="Montserrat"/>
              </a:rPr>
              <a:t>Results to inform R&amp;D and Capacity Building efforts</a:t>
            </a:r>
            <a:endParaRPr sz="1500">
              <a:solidFill>
                <a:schemeClr val="dk1"/>
              </a:solidFill>
              <a:latin typeface="Montserrat"/>
              <a:ea typeface="Montserrat"/>
              <a:cs typeface="Montserrat"/>
              <a:sym typeface="Montserrat"/>
            </a:endParaRPr>
          </a:p>
        </p:txBody>
      </p:sp>
      <p:sp>
        <p:nvSpPr>
          <p:cNvPr id="142" name="Google Shape;142;p17"/>
          <p:cNvSpPr txBox="1"/>
          <p:nvPr/>
        </p:nvSpPr>
        <p:spPr>
          <a:xfrm>
            <a:off x="229825" y="4419900"/>
            <a:ext cx="7954200" cy="1862400"/>
          </a:xfrm>
          <a:prstGeom prst="rect">
            <a:avLst/>
          </a:prstGeom>
          <a:noFill/>
          <a:ln>
            <a:noFill/>
          </a:ln>
        </p:spPr>
        <p:txBody>
          <a:bodyPr anchorCtr="0" anchor="t" bIns="91425" lIns="91425" spcFirstLastPara="1" rIns="91425" wrap="square" tIns="91425">
            <a:spAutoFit/>
          </a:bodyPr>
          <a:lstStyle/>
          <a:p>
            <a:pPr indent="0" lvl="0" marL="50800" marR="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Success stories using EO for AFOLU - Central American case study (Guatemala, Mexico, Belize) – ongoing and will be publish December 2025</a:t>
            </a:r>
            <a:endParaRPr sz="1500">
              <a:solidFill>
                <a:schemeClr val="dk1"/>
              </a:solidFill>
              <a:latin typeface="Montserrat"/>
              <a:ea typeface="Montserrat"/>
              <a:cs typeface="Montserrat"/>
              <a:sym typeface="Montserrat"/>
            </a:endParaRPr>
          </a:p>
          <a:p>
            <a:pPr indent="0" lvl="0" marL="50800" marR="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EO supporting emission reductions and reporting CO₂ in mangroves ecosystems</a:t>
            </a:r>
            <a:endParaRPr sz="1500">
              <a:solidFill>
                <a:schemeClr val="dk1"/>
              </a:solidFill>
              <a:latin typeface="Montserrat"/>
              <a:ea typeface="Montserrat"/>
              <a:cs typeface="Montserrat"/>
              <a:sym typeface="Montserrat"/>
            </a:endParaRPr>
          </a:p>
          <a:p>
            <a:pPr indent="0" lvl="0" marL="50800" marR="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Analysis with multiple datasets, including Tropical Moist Forest (ESA)</a:t>
            </a:r>
            <a:endParaRPr sz="1500">
              <a:solidFill>
                <a:schemeClr val="dk1"/>
              </a:solidFill>
              <a:latin typeface="Montserrat"/>
              <a:ea typeface="Montserrat"/>
              <a:cs typeface="Montserrat"/>
              <a:sym typeface="Montserrat"/>
            </a:endParaRPr>
          </a:p>
          <a:p>
            <a:pPr indent="0" lvl="0" marL="50800" marR="0" rtl="0" algn="l">
              <a:lnSpc>
                <a:spcPct val="115000"/>
              </a:lnSpc>
              <a:spcBef>
                <a:spcPts val="1000"/>
              </a:spcBef>
              <a:spcAft>
                <a:spcPts val="0"/>
              </a:spcAft>
              <a:buNone/>
            </a:pPr>
            <a:r>
              <a:rPr lang="en-GB" sz="1500">
                <a:solidFill>
                  <a:schemeClr val="dk1"/>
                </a:solidFill>
                <a:latin typeface="Montserrat"/>
                <a:ea typeface="Montserrat"/>
                <a:cs typeface="Montserrat"/>
                <a:sym typeface="Montserrat"/>
              </a:rPr>
              <a:t>Two more case studies (Africa, and Asia) for 2026</a:t>
            </a:r>
            <a:endParaRPr sz="2400">
              <a:solidFill>
                <a:schemeClr val="dk1"/>
              </a:solidFill>
            </a:endParaRPr>
          </a:p>
        </p:txBody>
      </p:sp>
      <p:pic>
        <p:nvPicPr>
          <p:cNvPr id="143" name="Google Shape;143;p17"/>
          <p:cNvPicPr preferRelativeResize="0"/>
          <p:nvPr/>
        </p:nvPicPr>
        <p:blipFill>
          <a:blip r:embed="rId3">
            <a:alphaModFix/>
          </a:blip>
          <a:stretch>
            <a:fillRect/>
          </a:stretch>
        </p:blipFill>
        <p:spPr>
          <a:xfrm>
            <a:off x="8051275" y="1917175"/>
            <a:ext cx="3996575" cy="4455375"/>
          </a:xfrm>
          <a:prstGeom prst="rect">
            <a:avLst/>
          </a:prstGeom>
          <a:noFill/>
          <a:ln>
            <a:noFill/>
          </a:ln>
        </p:spPr>
      </p:pic>
      <p:pic>
        <p:nvPicPr>
          <p:cNvPr id="144" name="Google Shape;144;p17"/>
          <p:cNvPicPr preferRelativeResize="0"/>
          <p:nvPr/>
        </p:nvPicPr>
        <p:blipFill>
          <a:blip r:embed="rId4">
            <a:alphaModFix/>
          </a:blip>
          <a:stretch>
            <a:fillRect/>
          </a:stretch>
        </p:blipFill>
        <p:spPr>
          <a:xfrm>
            <a:off x="339275" y="2669040"/>
            <a:ext cx="7531077" cy="15770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8"/>
          <p:cNvSpPr txBox="1"/>
          <p:nvPr>
            <p:ph type="title"/>
          </p:nvPr>
        </p:nvSpPr>
        <p:spPr>
          <a:xfrm>
            <a:off x="176048" y="235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2.9: Supporting GCOS for NRT and low latency variables</a:t>
            </a:r>
            <a:endParaRPr/>
          </a:p>
        </p:txBody>
      </p:sp>
      <p:pic>
        <p:nvPicPr>
          <p:cNvPr id="150" name="Google Shape;150;p18"/>
          <p:cNvPicPr preferRelativeResize="0"/>
          <p:nvPr/>
        </p:nvPicPr>
        <p:blipFill>
          <a:blip r:embed="rId3">
            <a:alphaModFix/>
          </a:blip>
          <a:stretch>
            <a:fillRect/>
          </a:stretch>
        </p:blipFill>
        <p:spPr>
          <a:xfrm>
            <a:off x="152400" y="1031239"/>
            <a:ext cx="11887204" cy="56822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9"/>
          <p:cNvSpPr txBox="1"/>
          <p:nvPr>
            <p:ph type="title"/>
          </p:nvPr>
        </p:nvSpPr>
        <p:spPr>
          <a:xfrm>
            <a:off x="176048" y="235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2.9: Supporting GCOS for NRT and low latency variables</a:t>
            </a:r>
            <a:endParaRPr/>
          </a:p>
        </p:txBody>
      </p:sp>
      <p:pic>
        <p:nvPicPr>
          <p:cNvPr id="156" name="Google Shape;156;p19" title="image (7).png"/>
          <p:cNvPicPr preferRelativeResize="0"/>
          <p:nvPr/>
        </p:nvPicPr>
        <p:blipFill>
          <a:blip r:embed="rId3">
            <a:alphaModFix/>
          </a:blip>
          <a:stretch>
            <a:fillRect/>
          </a:stretch>
        </p:blipFill>
        <p:spPr>
          <a:xfrm>
            <a:off x="984388" y="1107439"/>
            <a:ext cx="10223220" cy="57505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ph type="title"/>
          </p:nvPr>
        </p:nvSpPr>
        <p:spPr>
          <a:xfrm>
            <a:off x="176048" y="235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2.9: Supporting GCOS for NRT and low latency variables</a:t>
            </a:r>
            <a:endParaRPr/>
          </a:p>
        </p:txBody>
      </p:sp>
      <p:pic>
        <p:nvPicPr>
          <p:cNvPr id="162" name="Google Shape;162;p20"/>
          <p:cNvPicPr preferRelativeResize="0"/>
          <p:nvPr/>
        </p:nvPicPr>
        <p:blipFill>
          <a:blip r:embed="rId3">
            <a:alphaModFix/>
          </a:blip>
          <a:stretch>
            <a:fillRect/>
          </a:stretch>
        </p:blipFill>
        <p:spPr>
          <a:xfrm>
            <a:off x="1604700" y="1044825"/>
            <a:ext cx="8590774" cy="5454574"/>
          </a:xfrm>
          <a:prstGeom prst="rect">
            <a:avLst/>
          </a:prstGeom>
          <a:noFill/>
          <a:ln>
            <a:noFill/>
          </a:ln>
        </p:spPr>
      </p:pic>
      <p:sp>
        <p:nvSpPr>
          <p:cNvPr id="163" name="Google Shape;163;p20"/>
          <p:cNvSpPr/>
          <p:nvPr/>
        </p:nvSpPr>
        <p:spPr>
          <a:xfrm>
            <a:off x="1667425" y="3137650"/>
            <a:ext cx="4150800" cy="591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4" name="Google Shape;164;p20"/>
          <p:cNvSpPr/>
          <p:nvPr/>
        </p:nvSpPr>
        <p:spPr>
          <a:xfrm>
            <a:off x="1667425" y="4451725"/>
            <a:ext cx="4150800" cy="724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1"/>
          <p:cNvSpPr txBox="1"/>
          <p:nvPr>
            <p:ph type="title"/>
          </p:nvPr>
        </p:nvSpPr>
        <p:spPr>
          <a:xfrm>
            <a:off x="176048" y="235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2.9: Supporting GCOS for NRT and low latency variables</a:t>
            </a:r>
            <a:endParaRPr/>
          </a:p>
        </p:txBody>
      </p:sp>
      <p:pic>
        <p:nvPicPr>
          <p:cNvPr id="170" name="Google Shape;170;p21"/>
          <p:cNvPicPr preferRelativeResize="0"/>
          <p:nvPr/>
        </p:nvPicPr>
        <p:blipFill>
          <a:blip r:embed="rId3">
            <a:alphaModFix/>
          </a:blip>
          <a:stretch>
            <a:fillRect/>
          </a:stretch>
        </p:blipFill>
        <p:spPr>
          <a:xfrm>
            <a:off x="974050" y="802650"/>
            <a:ext cx="9752025" cy="83877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4" name="Shape 174"/>
        <p:cNvGrpSpPr/>
        <p:nvPr/>
      </p:nvGrpSpPr>
      <p:grpSpPr>
        <a:xfrm>
          <a:off x="0" y="0"/>
          <a:ext cx="0" cy="0"/>
          <a:chOff x="0" y="0"/>
          <a:chExt cx="0" cy="0"/>
        </a:xfrm>
      </p:grpSpPr>
      <p:sp>
        <p:nvSpPr>
          <p:cNvPr id="175" name="Google Shape;175;p22"/>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176" name="Google Shape;176;p22"/>
          <p:cNvPicPr preferRelativeResize="0"/>
          <p:nvPr/>
        </p:nvPicPr>
        <p:blipFill>
          <a:blip r:embed="rId3">
            <a:alphaModFix/>
          </a:blip>
          <a:stretch>
            <a:fillRect/>
          </a:stretch>
        </p:blipFill>
        <p:spPr>
          <a:xfrm>
            <a:off x="386475" y="955039"/>
            <a:ext cx="11887201" cy="5368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80" name="Shape 180"/>
        <p:cNvGrpSpPr/>
        <p:nvPr/>
      </p:nvGrpSpPr>
      <p:grpSpPr>
        <a:xfrm>
          <a:off x="0" y="0"/>
          <a:ext cx="0" cy="0"/>
          <a:chOff x="0" y="0"/>
          <a:chExt cx="0" cy="0"/>
        </a:xfrm>
      </p:grpSpPr>
      <p:sp>
        <p:nvSpPr>
          <p:cNvPr id="181" name="Google Shape;181;p23"/>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182" name="Google Shape;182;p23"/>
          <p:cNvPicPr preferRelativeResize="0"/>
          <p:nvPr/>
        </p:nvPicPr>
        <p:blipFill>
          <a:blip r:embed="rId3">
            <a:alphaModFix/>
          </a:blip>
          <a:stretch>
            <a:fillRect/>
          </a:stretch>
        </p:blipFill>
        <p:spPr>
          <a:xfrm>
            <a:off x="276290" y="0"/>
            <a:ext cx="11162371"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86" name="Shape 186"/>
        <p:cNvGrpSpPr/>
        <p:nvPr/>
      </p:nvGrpSpPr>
      <p:grpSpPr>
        <a:xfrm>
          <a:off x="0" y="0"/>
          <a:ext cx="0" cy="0"/>
          <a:chOff x="0" y="0"/>
          <a:chExt cx="0" cy="0"/>
        </a:xfrm>
      </p:grpSpPr>
      <p:sp>
        <p:nvSpPr>
          <p:cNvPr id="187" name="Google Shape;187;p24"/>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188" name="Google Shape;188;p24"/>
          <p:cNvPicPr preferRelativeResize="0"/>
          <p:nvPr/>
        </p:nvPicPr>
        <p:blipFill>
          <a:blip r:embed="rId3">
            <a:alphaModFix/>
          </a:blip>
          <a:stretch>
            <a:fillRect/>
          </a:stretch>
        </p:blipFill>
        <p:spPr>
          <a:xfrm>
            <a:off x="238850" y="848014"/>
            <a:ext cx="3885449" cy="5598160"/>
          </a:xfrm>
          <a:prstGeom prst="rect">
            <a:avLst/>
          </a:prstGeom>
          <a:noFill/>
          <a:ln>
            <a:noFill/>
          </a:ln>
        </p:spPr>
      </p:pic>
      <p:pic>
        <p:nvPicPr>
          <p:cNvPr id="189" name="Google Shape;189;p24"/>
          <p:cNvPicPr preferRelativeResize="0"/>
          <p:nvPr/>
        </p:nvPicPr>
        <p:blipFill>
          <a:blip r:embed="rId4">
            <a:alphaModFix/>
          </a:blip>
          <a:stretch>
            <a:fillRect/>
          </a:stretch>
        </p:blipFill>
        <p:spPr>
          <a:xfrm>
            <a:off x="4276699" y="1510964"/>
            <a:ext cx="7762904" cy="46520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5"/>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3.2/6.1: ESA-INPE Campaign</a:t>
            </a:r>
            <a:endParaRPr/>
          </a:p>
        </p:txBody>
      </p:sp>
      <p:pic>
        <p:nvPicPr>
          <p:cNvPr id="195" name="Google Shape;195;p25"/>
          <p:cNvPicPr preferRelativeResize="0"/>
          <p:nvPr/>
        </p:nvPicPr>
        <p:blipFill>
          <a:blip r:embed="rId3">
            <a:alphaModFix/>
          </a:blip>
          <a:stretch>
            <a:fillRect/>
          </a:stretch>
        </p:blipFill>
        <p:spPr>
          <a:xfrm>
            <a:off x="176050" y="955050"/>
            <a:ext cx="11602275" cy="1039950"/>
          </a:xfrm>
          <a:prstGeom prst="rect">
            <a:avLst/>
          </a:prstGeom>
          <a:noFill/>
          <a:ln>
            <a:noFill/>
          </a:ln>
        </p:spPr>
      </p:pic>
      <p:pic>
        <p:nvPicPr>
          <p:cNvPr id="196" name="Google Shape;196;p25"/>
          <p:cNvPicPr preferRelativeResize="0"/>
          <p:nvPr/>
        </p:nvPicPr>
        <p:blipFill>
          <a:blip r:embed="rId4">
            <a:alphaModFix/>
          </a:blip>
          <a:stretch>
            <a:fillRect/>
          </a:stretch>
        </p:blipFill>
        <p:spPr>
          <a:xfrm>
            <a:off x="176050" y="1895625"/>
            <a:ext cx="4409200" cy="4906675"/>
          </a:xfrm>
          <a:prstGeom prst="rect">
            <a:avLst/>
          </a:prstGeom>
          <a:noFill/>
          <a:ln>
            <a:noFill/>
          </a:ln>
        </p:spPr>
      </p:pic>
      <p:pic>
        <p:nvPicPr>
          <p:cNvPr id="197" name="Google Shape;197;p25"/>
          <p:cNvPicPr preferRelativeResize="0"/>
          <p:nvPr/>
        </p:nvPicPr>
        <p:blipFill>
          <a:blip r:embed="rId5">
            <a:alphaModFix/>
          </a:blip>
          <a:stretch>
            <a:fillRect/>
          </a:stretch>
        </p:blipFill>
        <p:spPr>
          <a:xfrm>
            <a:off x="4967856" y="1776350"/>
            <a:ext cx="6668956" cy="45581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8"/>
          <p:cNvSpPr txBox="1"/>
          <p:nvPr>
            <p:ph idx="1" type="body"/>
          </p:nvPr>
        </p:nvSpPr>
        <p:spPr>
          <a:xfrm>
            <a:off x="176050" y="1130200"/>
            <a:ext cx="78528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Update for community on status</a:t>
            </a:r>
            <a:endParaRPr/>
          </a:p>
          <a:p>
            <a:pPr indent="0" lvl="0" marL="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Way forward on key actions</a:t>
            </a:r>
            <a:endParaRPr/>
          </a:p>
          <a:p>
            <a:pPr indent="-228600" lvl="0" marL="45720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Seeking engagement from relevant agencies</a:t>
            </a:r>
            <a:endParaRPr sz="2000"/>
          </a:p>
          <a:p>
            <a:pPr indent="0" lvl="0" marL="228600" rtl="0" algn="l">
              <a:lnSpc>
                <a:spcPct val="115000"/>
              </a:lnSpc>
              <a:spcBef>
                <a:spcPts val="0"/>
              </a:spcBef>
              <a:spcAft>
                <a:spcPts val="0"/>
              </a:spcAft>
              <a:buNone/>
            </a:pPr>
            <a:r>
              <a:t/>
            </a:r>
            <a:endParaRPr sz="2000"/>
          </a:p>
          <a:p>
            <a:pPr indent="-406400" lvl="0" marL="457200" rtl="0" algn="l">
              <a:lnSpc>
                <a:spcPct val="115000"/>
              </a:lnSpc>
              <a:spcBef>
                <a:spcPts val="0"/>
              </a:spcBef>
              <a:spcAft>
                <a:spcPts val="0"/>
              </a:spcAft>
              <a:buSzPts val="2800"/>
              <a:buChar char="❖"/>
            </a:pPr>
            <a:r>
              <a:rPr lang="en-GB" sz="2000"/>
              <a:t>Ensuring continuity and progress</a:t>
            </a:r>
            <a:endParaRPr sz="2000"/>
          </a:p>
        </p:txBody>
      </p:sp>
      <p:sp>
        <p:nvSpPr>
          <p:cNvPr id="73" name="Google Shape;73;p8"/>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Purpose</a:t>
            </a:r>
            <a:endParaRPr/>
          </a:p>
        </p:txBody>
      </p:sp>
      <p:pic>
        <p:nvPicPr>
          <p:cNvPr id="74" name="Google Shape;74;p8"/>
          <p:cNvPicPr preferRelativeResize="0"/>
          <p:nvPr/>
        </p:nvPicPr>
        <p:blipFill rotWithShape="1">
          <a:blip r:embed="rId3">
            <a:alphaModFix/>
          </a:blip>
          <a:srcRect b="0" l="0" r="0" t="0"/>
          <a:stretch/>
        </p:blipFill>
        <p:spPr>
          <a:xfrm>
            <a:off x="8220497" y="1097550"/>
            <a:ext cx="3753788" cy="53122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176048" y="-52661"/>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5.6: Improve grassland and rangeland mapping</a:t>
            </a:r>
            <a:endParaRPr/>
          </a:p>
        </p:txBody>
      </p:sp>
      <p:pic>
        <p:nvPicPr>
          <p:cNvPr id="203" name="Google Shape;203;p26"/>
          <p:cNvPicPr preferRelativeResize="0"/>
          <p:nvPr/>
        </p:nvPicPr>
        <p:blipFill>
          <a:blip r:embed="rId3">
            <a:alphaModFix/>
          </a:blip>
          <a:stretch>
            <a:fillRect/>
          </a:stretch>
        </p:blipFill>
        <p:spPr>
          <a:xfrm>
            <a:off x="748750" y="878839"/>
            <a:ext cx="10520688" cy="58267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type="title"/>
          </p:nvPr>
        </p:nvSpPr>
        <p:spPr>
          <a:xfrm>
            <a:off x="176048" y="-52661"/>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800">
                <a:solidFill>
                  <a:srgbClr val="FFFFFF"/>
                </a:solidFill>
              </a:rPr>
              <a:t>Action 5.6: Improve grassland and rangeland mapping</a:t>
            </a:r>
            <a:endParaRPr/>
          </a:p>
        </p:txBody>
      </p:sp>
      <p:pic>
        <p:nvPicPr>
          <p:cNvPr id="209" name="Google Shape;209;p27"/>
          <p:cNvPicPr preferRelativeResize="0"/>
          <p:nvPr/>
        </p:nvPicPr>
        <p:blipFill>
          <a:blip r:embed="rId3">
            <a:alphaModFix/>
          </a:blip>
          <a:stretch>
            <a:fillRect/>
          </a:stretch>
        </p:blipFill>
        <p:spPr>
          <a:xfrm>
            <a:off x="5903825" y="918589"/>
            <a:ext cx="5758588" cy="5826764"/>
          </a:xfrm>
          <a:prstGeom prst="rect">
            <a:avLst/>
          </a:prstGeom>
          <a:noFill/>
          <a:ln>
            <a:noFill/>
          </a:ln>
        </p:spPr>
      </p:pic>
      <p:pic>
        <p:nvPicPr>
          <p:cNvPr id="210" name="Google Shape;210;p27"/>
          <p:cNvPicPr preferRelativeResize="0"/>
          <p:nvPr/>
        </p:nvPicPr>
        <p:blipFill>
          <a:blip r:embed="rId4">
            <a:alphaModFix/>
          </a:blip>
          <a:stretch>
            <a:fillRect/>
          </a:stretch>
        </p:blipFill>
        <p:spPr>
          <a:xfrm>
            <a:off x="6008050" y="2442598"/>
            <a:ext cx="4037525" cy="671650"/>
          </a:xfrm>
          <a:prstGeom prst="rect">
            <a:avLst/>
          </a:prstGeom>
          <a:noFill/>
          <a:ln>
            <a:noFill/>
          </a:ln>
        </p:spPr>
      </p:pic>
      <p:sp>
        <p:nvSpPr>
          <p:cNvPr id="211" name="Google Shape;211;p27"/>
          <p:cNvSpPr txBox="1"/>
          <p:nvPr/>
        </p:nvSpPr>
        <p:spPr>
          <a:xfrm>
            <a:off x="0" y="1494025"/>
            <a:ext cx="5903700" cy="453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GB" sz="1600">
                <a:solidFill>
                  <a:schemeClr val="dk1"/>
                </a:solidFill>
              </a:rPr>
              <a:t>E</a:t>
            </a:r>
            <a:r>
              <a:rPr b="1" lang="en-GB" sz="1600">
                <a:solidFill>
                  <a:schemeClr val="dk1"/>
                </a:solidFill>
              </a:rPr>
              <a:t>SA plans to operationalise the RAMONA production system to enable on-demand generation of rangeland products in the near future</a:t>
            </a:r>
            <a:endParaRPr b="1"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rPr lang="en-GB" sz="1600">
                <a:solidFill>
                  <a:schemeClr val="dk1"/>
                </a:solidFill>
              </a:rPr>
              <a:t>Currently validation and quality control is ongoing:</a:t>
            </a:r>
            <a:endParaRPr sz="1600">
              <a:solidFill>
                <a:schemeClr val="dk1"/>
              </a:solidFill>
            </a:endParaRPr>
          </a:p>
          <a:p>
            <a:pPr indent="0" lvl="0" marL="12700" rtl="0" algn="l">
              <a:lnSpc>
                <a:spcPct val="115000"/>
              </a:lnSpc>
              <a:spcBef>
                <a:spcPts val="0"/>
              </a:spcBef>
              <a:spcAft>
                <a:spcPts val="0"/>
              </a:spcAft>
              <a:buNone/>
            </a:pPr>
            <a:r>
              <a:rPr lang="en-GB" sz="1600">
                <a:solidFill>
                  <a:schemeClr val="dk1"/>
                </a:solidFill>
              </a:rPr>
              <a:t>•Ground data collection at selected sites in 2022 (Senegal, Sudan, Kenya, South Africa);</a:t>
            </a:r>
            <a:endParaRPr sz="1600">
              <a:solidFill>
                <a:schemeClr val="dk1"/>
              </a:solidFill>
            </a:endParaRPr>
          </a:p>
          <a:p>
            <a:pPr indent="0" lvl="0" marL="12700" rtl="0" algn="l">
              <a:lnSpc>
                <a:spcPct val="115000"/>
              </a:lnSpc>
              <a:spcBef>
                <a:spcPts val="0"/>
              </a:spcBef>
              <a:spcAft>
                <a:spcPts val="0"/>
              </a:spcAft>
              <a:buNone/>
            </a:pPr>
            <a:r>
              <a:rPr lang="en-GB" sz="1600">
                <a:solidFill>
                  <a:schemeClr val="dk1"/>
                </a:solidFill>
              </a:rPr>
              <a:t>•Limited flux tower in-situ measurements;</a:t>
            </a:r>
            <a:endParaRPr sz="1600">
              <a:solidFill>
                <a:schemeClr val="dk1"/>
              </a:solidFill>
            </a:endParaRPr>
          </a:p>
          <a:p>
            <a:pPr indent="0" lvl="0" marL="12700" rtl="0" algn="l">
              <a:lnSpc>
                <a:spcPct val="115000"/>
              </a:lnSpc>
              <a:spcBef>
                <a:spcPts val="0"/>
              </a:spcBef>
              <a:spcAft>
                <a:spcPts val="0"/>
              </a:spcAft>
              <a:buNone/>
            </a:pPr>
            <a:r>
              <a:rPr lang="en-GB" sz="1600">
                <a:solidFill>
                  <a:schemeClr val="dk1"/>
                </a:solidFill>
              </a:rPr>
              <a:t>•Intercomparison with other products</a:t>
            </a:r>
            <a:endParaRPr sz="1600">
              <a:solidFill>
                <a:schemeClr val="dk1"/>
              </a:solidFill>
            </a:endParaRPr>
          </a:p>
          <a:p>
            <a:pPr indent="0" lvl="0" marL="12700" rtl="0" algn="l">
              <a:lnSpc>
                <a:spcPct val="115000"/>
              </a:lnSpc>
              <a:spcBef>
                <a:spcPts val="0"/>
              </a:spcBef>
              <a:spcAft>
                <a:spcPts val="0"/>
              </a:spcAft>
              <a:buNone/>
            </a:pPr>
            <a:r>
              <a:rPr lang="en-GB" sz="1600">
                <a:solidFill>
                  <a:schemeClr val="dk1"/>
                </a:solidFill>
              </a:rPr>
              <a:t>•</a:t>
            </a:r>
            <a:r>
              <a:rPr i="1" lang="en-GB" sz="1600">
                <a:solidFill>
                  <a:schemeClr val="dk1"/>
                </a:solidFill>
              </a:rPr>
              <a:t>Eyes on the ground</a:t>
            </a:r>
            <a:r>
              <a:rPr lang="en-GB" sz="1600">
                <a:solidFill>
                  <a:schemeClr val="dk1"/>
                </a:solidFill>
              </a:rPr>
              <a:t> from partners</a:t>
            </a:r>
            <a:endParaRPr sz="1600">
              <a:solidFill>
                <a:schemeClr val="dk1"/>
              </a:solidFill>
            </a:endParaRPr>
          </a:p>
          <a:p>
            <a:pPr indent="0" lvl="0" marL="12700" rtl="0" algn="l">
              <a:lnSpc>
                <a:spcPct val="115000"/>
              </a:lnSpc>
              <a:spcBef>
                <a:spcPts val="0"/>
              </a:spcBef>
              <a:spcAft>
                <a:spcPts val="0"/>
              </a:spcAft>
              <a:buNone/>
            </a:pPr>
            <a:r>
              <a:t/>
            </a:r>
            <a:endParaRPr sz="1600">
              <a:solidFill>
                <a:schemeClr val="dk1"/>
              </a:solidFill>
            </a:endParaRPr>
          </a:p>
          <a:p>
            <a:pPr indent="0" lvl="0" marL="0" rtl="0" algn="l">
              <a:spcBef>
                <a:spcPts val="0"/>
              </a:spcBef>
              <a:spcAft>
                <a:spcPts val="0"/>
              </a:spcAft>
              <a:buNone/>
            </a:pPr>
            <a:r>
              <a:rPr lang="en-GB" sz="1600">
                <a:solidFill>
                  <a:schemeClr val="dk1"/>
                </a:solidFill>
              </a:rPr>
              <a:t>The RAMONA project would greatly </a:t>
            </a:r>
            <a:r>
              <a:rPr b="1" lang="en-GB" sz="1600">
                <a:solidFill>
                  <a:schemeClr val="dk1"/>
                </a:solidFill>
              </a:rPr>
              <a:t>appreciate additional (qualitative/quantitative) investigations into product quality by local/regional experts</a:t>
            </a:r>
            <a:r>
              <a:rPr lang="en-GB" sz="1600">
                <a:solidFill>
                  <a:schemeClr val="dk1"/>
                </a:solidFill>
              </a:rPr>
              <a:t> – national/regional scale product mosaic can be made available </a:t>
            </a:r>
            <a:endParaRPr sz="1600">
              <a:solidFill>
                <a:schemeClr val="dk1"/>
              </a:solidFill>
            </a:endParaRPr>
          </a:p>
          <a:p>
            <a:pPr indent="0" lvl="0" marL="0" rtl="0" algn="l">
              <a:spcBef>
                <a:spcPts val="0"/>
              </a:spcBef>
              <a:spcAft>
                <a:spcPts val="0"/>
              </a:spcAft>
              <a:buNone/>
            </a:pPr>
            <a:r>
              <a:t/>
            </a:r>
            <a:endParaRPr sz="16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txBox="1"/>
          <p:nvPr>
            <p:ph type="title"/>
          </p:nvPr>
        </p:nvSpPr>
        <p:spPr>
          <a:xfrm>
            <a:off x="176048" y="8388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4100">
                <a:solidFill>
                  <a:srgbClr val="FFFFFF"/>
                </a:solidFill>
                <a:latin typeface="Arial"/>
                <a:ea typeface="Arial"/>
                <a:cs typeface="Arial"/>
                <a:sym typeface="Arial"/>
              </a:rPr>
              <a:t>Action 5.7 &amp; 5.8: WorldCereal products</a:t>
            </a:r>
            <a:endParaRPr sz="4100"/>
          </a:p>
        </p:txBody>
      </p:sp>
      <p:pic>
        <p:nvPicPr>
          <p:cNvPr id="217" name="Google Shape;217;p28"/>
          <p:cNvPicPr preferRelativeResize="0"/>
          <p:nvPr/>
        </p:nvPicPr>
        <p:blipFill>
          <a:blip r:embed="rId3">
            <a:alphaModFix/>
          </a:blip>
          <a:stretch>
            <a:fillRect/>
          </a:stretch>
        </p:blipFill>
        <p:spPr>
          <a:xfrm>
            <a:off x="176050" y="1112733"/>
            <a:ext cx="11536829" cy="5195317"/>
          </a:xfrm>
          <a:prstGeom prst="rect">
            <a:avLst/>
          </a:prstGeom>
          <a:noFill/>
          <a:ln>
            <a:noFill/>
          </a:ln>
        </p:spPr>
      </p:pic>
      <p:pic>
        <p:nvPicPr>
          <p:cNvPr id="218" name="Google Shape;218;p28"/>
          <p:cNvPicPr preferRelativeResize="0"/>
          <p:nvPr/>
        </p:nvPicPr>
        <p:blipFill>
          <a:blip r:embed="rId4">
            <a:alphaModFix/>
          </a:blip>
          <a:stretch>
            <a:fillRect/>
          </a:stretch>
        </p:blipFill>
        <p:spPr>
          <a:xfrm>
            <a:off x="10635913" y="4693750"/>
            <a:ext cx="1190625" cy="1485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9"/>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solidFill>
                  <a:srgbClr val="FFFFFF"/>
                </a:solidFill>
              </a:rPr>
              <a:t>Action 7.1: REgional Carbon Cycle Assessment &amp; Processes study (ESA &amp; RECCAP 2) </a:t>
            </a:r>
            <a:endParaRPr sz="4100"/>
          </a:p>
        </p:txBody>
      </p:sp>
      <p:pic>
        <p:nvPicPr>
          <p:cNvPr id="224" name="Google Shape;224;p29"/>
          <p:cNvPicPr preferRelativeResize="0"/>
          <p:nvPr/>
        </p:nvPicPr>
        <p:blipFill>
          <a:blip r:embed="rId3">
            <a:alphaModFix/>
          </a:blip>
          <a:stretch>
            <a:fillRect/>
          </a:stretch>
        </p:blipFill>
        <p:spPr>
          <a:xfrm>
            <a:off x="152400" y="1107439"/>
            <a:ext cx="11362194" cy="559816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0"/>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solidFill>
                  <a:srgbClr val="FFFFFF"/>
                </a:solidFill>
              </a:rPr>
              <a:t>Action 7.1: REgional Carbon Cycle Assessment &amp; Processes study (ESA &amp; RECCAP 2) </a:t>
            </a:r>
            <a:endParaRPr sz="4100"/>
          </a:p>
        </p:txBody>
      </p:sp>
      <p:pic>
        <p:nvPicPr>
          <p:cNvPr id="230" name="Google Shape;230;p30"/>
          <p:cNvPicPr preferRelativeResize="0"/>
          <p:nvPr/>
        </p:nvPicPr>
        <p:blipFill>
          <a:blip r:embed="rId3">
            <a:alphaModFix/>
          </a:blip>
          <a:stretch>
            <a:fillRect/>
          </a:stretch>
        </p:blipFill>
        <p:spPr>
          <a:xfrm>
            <a:off x="152400" y="1107439"/>
            <a:ext cx="11887199" cy="1363089"/>
          </a:xfrm>
          <a:prstGeom prst="rect">
            <a:avLst/>
          </a:prstGeom>
          <a:noFill/>
          <a:ln>
            <a:noFill/>
          </a:ln>
        </p:spPr>
      </p:pic>
      <p:pic>
        <p:nvPicPr>
          <p:cNvPr id="231" name="Google Shape;231;p30"/>
          <p:cNvPicPr preferRelativeResize="0"/>
          <p:nvPr/>
        </p:nvPicPr>
        <p:blipFill>
          <a:blip r:embed="rId4">
            <a:alphaModFix/>
          </a:blip>
          <a:stretch>
            <a:fillRect/>
          </a:stretch>
        </p:blipFill>
        <p:spPr>
          <a:xfrm>
            <a:off x="1305350" y="2251878"/>
            <a:ext cx="9203420" cy="40826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sz="3000">
                <a:solidFill>
                  <a:srgbClr val="FFFFFF"/>
                </a:solidFill>
              </a:rPr>
              <a:t>Action 7.1: REgional Carbon Cycle Assessment &amp; Processes study (ESA &amp; RECCAP 2) </a:t>
            </a:r>
            <a:endParaRPr sz="4100"/>
          </a:p>
        </p:txBody>
      </p:sp>
      <p:pic>
        <p:nvPicPr>
          <p:cNvPr id="237" name="Google Shape;237;p31"/>
          <p:cNvPicPr preferRelativeResize="0"/>
          <p:nvPr/>
        </p:nvPicPr>
        <p:blipFill>
          <a:blip r:embed="rId3">
            <a:alphaModFix/>
          </a:blip>
          <a:stretch>
            <a:fillRect/>
          </a:stretch>
        </p:blipFill>
        <p:spPr>
          <a:xfrm>
            <a:off x="152400" y="1107439"/>
            <a:ext cx="11887198" cy="54845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9"/>
          <p:cNvSpPr txBox="1"/>
          <p:nvPr>
            <p:ph idx="1" type="body"/>
          </p:nvPr>
        </p:nvSpPr>
        <p:spPr>
          <a:xfrm>
            <a:off x="176050" y="1130200"/>
            <a:ext cx="78528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AFOLU Roadmap approved by CEOS Plenary Nov 2023</a:t>
            </a:r>
            <a:endParaRPr/>
          </a:p>
          <a:p>
            <a:pPr indent="0" lvl="0" marL="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Draft actions presented at SIT 39 in April 2024 and finalised at SIT 40 in April 2025</a:t>
            </a:r>
            <a:endParaRPr/>
          </a:p>
          <a:p>
            <a:pPr indent="-228600" lvl="0" marL="457200" rtl="0" algn="l">
              <a:lnSpc>
                <a:spcPct val="115000"/>
              </a:lnSpc>
              <a:spcBef>
                <a:spcPts val="0"/>
              </a:spcBef>
              <a:spcAft>
                <a:spcPts val="0"/>
              </a:spcAft>
              <a:buSzPts val="2800"/>
              <a:buNone/>
            </a:pPr>
            <a:r>
              <a:t/>
            </a:r>
            <a:endParaRPr sz="2000"/>
          </a:p>
          <a:p>
            <a:pPr indent="-406400" lvl="0" marL="457200" rtl="0" algn="l">
              <a:lnSpc>
                <a:spcPct val="115000"/>
              </a:lnSpc>
              <a:spcBef>
                <a:spcPts val="0"/>
              </a:spcBef>
              <a:spcAft>
                <a:spcPts val="0"/>
              </a:spcAft>
              <a:buSzPts val="2800"/>
              <a:buChar char="❖"/>
            </a:pPr>
            <a:r>
              <a:rPr lang="en-GB" sz="2000"/>
              <a:t>Co-leads:</a:t>
            </a:r>
            <a:endParaRPr sz="2000"/>
          </a:p>
          <a:p>
            <a:pPr indent="-203200" lvl="1" marL="685800" rtl="0" algn="l">
              <a:spcBef>
                <a:spcPts val="0"/>
              </a:spcBef>
              <a:spcAft>
                <a:spcPts val="0"/>
              </a:spcAft>
              <a:buSzPts val="2000"/>
              <a:buChar char="▪"/>
            </a:pPr>
            <a:r>
              <a:rPr lang="en-GB" sz="2000"/>
              <a:t>JAXA: Takeo Tadono</a:t>
            </a:r>
            <a:endParaRPr sz="2000"/>
          </a:p>
          <a:p>
            <a:pPr indent="-203200" lvl="1" marL="685800" rtl="0" algn="l">
              <a:lnSpc>
                <a:spcPct val="115000"/>
              </a:lnSpc>
              <a:spcBef>
                <a:spcPts val="0"/>
              </a:spcBef>
              <a:spcAft>
                <a:spcPts val="0"/>
              </a:spcAft>
              <a:buSzPts val="2000"/>
              <a:buChar char="▪"/>
            </a:pPr>
            <a:r>
              <a:rPr lang="en-GB" sz="2000"/>
              <a:t>ESA: Neha Hunka</a:t>
            </a:r>
            <a:endParaRPr sz="2000"/>
          </a:p>
          <a:p>
            <a:pPr indent="-203200" lvl="1" marL="685800" rtl="0" algn="l">
              <a:lnSpc>
                <a:spcPct val="115000"/>
              </a:lnSpc>
              <a:spcBef>
                <a:spcPts val="0"/>
              </a:spcBef>
              <a:spcAft>
                <a:spcPts val="0"/>
              </a:spcAft>
              <a:buSzPts val="2000"/>
              <a:buChar char="▪"/>
            </a:pPr>
            <a:r>
              <a:rPr lang="en-GB" sz="2000"/>
              <a:t>NASA: vacant</a:t>
            </a:r>
            <a:endParaRPr sz="2000"/>
          </a:p>
        </p:txBody>
      </p:sp>
      <p:sp>
        <p:nvSpPr>
          <p:cNvPr id="80" name="Google Shape;80;p9"/>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AFOLU Roadmap - Status</a:t>
            </a:r>
            <a:endParaRPr/>
          </a:p>
        </p:txBody>
      </p:sp>
      <p:pic>
        <p:nvPicPr>
          <p:cNvPr id="81" name="Google Shape;81;p9"/>
          <p:cNvPicPr preferRelativeResize="0"/>
          <p:nvPr/>
        </p:nvPicPr>
        <p:blipFill rotWithShape="1">
          <a:blip r:embed="rId3">
            <a:alphaModFix/>
          </a:blip>
          <a:srcRect b="0" l="0" r="0" t="0"/>
          <a:stretch/>
        </p:blipFill>
        <p:spPr>
          <a:xfrm>
            <a:off x="8220497" y="1097550"/>
            <a:ext cx="3753788" cy="53122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0"/>
          <p:cNvSpPr txBox="1"/>
          <p:nvPr>
            <p:ph idx="1" type="body"/>
          </p:nvPr>
        </p:nvSpPr>
        <p:spPr>
          <a:xfrm>
            <a:off x="525522" y="1097550"/>
            <a:ext cx="6240900" cy="46629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400"/>
          </a:p>
          <a:p>
            <a:pPr indent="-355600" lvl="0" marL="457200" rtl="0" algn="l">
              <a:lnSpc>
                <a:spcPct val="115000"/>
              </a:lnSpc>
              <a:spcBef>
                <a:spcPts val="0"/>
              </a:spcBef>
              <a:spcAft>
                <a:spcPts val="0"/>
              </a:spcAft>
              <a:buSzPts val="2000"/>
              <a:buChar char="❖"/>
            </a:pPr>
            <a:r>
              <a:rPr lang="en-GB" sz="1600"/>
              <a:t>A framework for long-term coordination of agency programmes in support of the needs of society for Agriculture, Forestry and Other Land Use (AFOLU)-related information, with a particular focus on the needs and ambition cycle of the Global Stocktake of the 2015 Paris Climate Agreement.</a:t>
            </a:r>
            <a:endParaRPr sz="1600"/>
          </a:p>
          <a:p>
            <a:pPr indent="-355600" lvl="0" marL="457200" rtl="0" algn="l">
              <a:lnSpc>
                <a:spcPct val="115000"/>
              </a:lnSpc>
              <a:spcBef>
                <a:spcPts val="0"/>
              </a:spcBef>
              <a:spcAft>
                <a:spcPts val="0"/>
              </a:spcAft>
              <a:buSzPts val="2000"/>
              <a:buChar char="❖"/>
            </a:pPr>
            <a:r>
              <a:rPr lang="en-GB" sz="1600"/>
              <a:t>A guiding vision for long-term space agency coordination around AFOLU. </a:t>
            </a:r>
            <a:endParaRPr sz="1600"/>
          </a:p>
          <a:p>
            <a:pPr indent="-355600" lvl="0" marL="457200" rtl="0" algn="l">
              <a:lnSpc>
                <a:spcPct val="115000"/>
              </a:lnSpc>
              <a:spcBef>
                <a:spcPts val="0"/>
              </a:spcBef>
              <a:spcAft>
                <a:spcPts val="0"/>
              </a:spcAft>
              <a:buSzPts val="2000"/>
              <a:buChar char="❖"/>
            </a:pPr>
            <a:r>
              <a:rPr lang="en-GB" sz="1600"/>
              <a:t>An effective means for communicating the intentions of CEOS </a:t>
            </a:r>
            <a:endParaRPr sz="1600"/>
          </a:p>
          <a:p>
            <a:pPr indent="-355600" lvl="0" marL="457200" rtl="0" algn="l">
              <a:lnSpc>
                <a:spcPct val="115000"/>
              </a:lnSpc>
              <a:spcBef>
                <a:spcPts val="0"/>
              </a:spcBef>
              <a:spcAft>
                <a:spcPts val="0"/>
              </a:spcAft>
              <a:buSzPts val="2000"/>
              <a:buChar char="❖"/>
            </a:pPr>
            <a:r>
              <a:rPr lang="en-GB" sz="1600"/>
              <a:t>Address basic observation continuity and necessary agency coordination to achieve goals of sustained land-imaging of land-use and land cover change and biomass estimates </a:t>
            </a:r>
            <a:endParaRPr sz="2400"/>
          </a:p>
        </p:txBody>
      </p:sp>
      <p:sp>
        <p:nvSpPr>
          <p:cNvPr id="87" name="Google Shape;87;p10"/>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AFOLU Roadmap </a:t>
            </a:r>
            <a:endParaRPr/>
          </a:p>
        </p:txBody>
      </p:sp>
      <p:pic>
        <p:nvPicPr>
          <p:cNvPr id="88" name="Google Shape;88;p10"/>
          <p:cNvPicPr preferRelativeResize="0"/>
          <p:nvPr/>
        </p:nvPicPr>
        <p:blipFill rotWithShape="1">
          <a:blip r:embed="rId3">
            <a:alphaModFix/>
          </a:blip>
          <a:srcRect b="0" l="0" r="0" t="0"/>
          <a:stretch/>
        </p:blipFill>
        <p:spPr>
          <a:xfrm>
            <a:off x="7419525" y="1316074"/>
            <a:ext cx="3779176" cy="49070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1"/>
          <p:cNvSpPr txBox="1"/>
          <p:nvPr>
            <p:ph idx="1" type="body"/>
          </p:nvPr>
        </p:nvSpPr>
        <p:spPr>
          <a:xfrm>
            <a:off x="143325" y="1411825"/>
            <a:ext cx="11959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rPr b="1" lang="en-GB" sz="2300"/>
              <a:t>Recommendations from AFOLU Roadmap:</a:t>
            </a:r>
            <a:endParaRPr b="1" sz="2300"/>
          </a:p>
          <a:p>
            <a:pPr indent="0" lvl="0" marL="50800" rtl="0" algn="l">
              <a:lnSpc>
                <a:spcPct val="115000"/>
              </a:lnSpc>
              <a:spcBef>
                <a:spcPts val="1000"/>
              </a:spcBef>
              <a:spcAft>
                <a:spcPts val="0"/>
              </a:spcAft>
              <a:buSzPts val="2800"/>
              <a:buNone/>
            </a:pPr>
            <a:r>
              <a:t/>
            </a:r>
            <a:endParaRPr sz="2300"/>
          </a:p>
          <a:p>
            <a:pPr indent="-165100" lvl="0" marL="228600" rtl="0" algn="l">
              <a:lnSpc>
                <a:spcPct val="115000"/>
              </a:lnSpc>
              <a:spcBef>
                <a:spcPts val="0"/>
              </a:spcBef>
              <a:spcAft>
                <a:spcPts val="0"/>
              </a:spcAft>
              <a:buSzPts val="1800"/>
              <a:buAutoNum type="arabicPeriod" startAt="0"/>
            </a:pPr>
            <a:r>
              <a:rPr lang="en-GB" sz="1800"/>
              <a:t> Universal access to satellite data needed for national reporting</a:t>
            </a:r>
            <a:endParaRPr sz="1800"/>
          </a:p>
          <a:p>
            <a:pPr indent="-165100" lvl="0" marL="228600" rtl="0" algn="l">
              <a:spcBef>
                <a:spcPts val="0"/>
              </a:spcBef>
              <a:spcAft>
                <a:spcPts val="0"/>
              </a:spcAft>
              <a:buSzPts val="1800"/>
              <a:buAutoNum type="arabicPeriod" startAt="0"/>
            </a:pPr>
            <a:r>
              <a:rPr lang="en-GB" sz="1800"/>
              <a:t> Continuity  and backward compatibility for missions providing activity data and emission factors</a:t>
            </a:r>
            <a:endParaRPr sz="1800"/>
          </a:p>
          <a:p>
            <a:pPr indent="-165100" lvl="0" marL="228600" rtl="0" algn="l">
              <a:spcBef>
                <a:spcPts val="0"/>
              </a:spcBef>
              <a:spcAft>
                <a:spcPts val="0"/>
              </a:spcAft>
              <a:buSzPts val="1800"/>
              <a:buAutoNum type="arabicPeriod" startAt="0"/>
            </a:pPr>
            <a:r>
              <a:rPr lang="en-GB" sz="1800"/>
              <a:t> Improve data use in UNFCCC reporting and IPCC Guidelines</a:t>
            </a:r>
            <a:endParaRPr sz="1800"/>
          </a:p>
          <a:p>
            <a:pPr indent="-165100" lvl="0" marL="228600" rtl="0" algn="l">
              <a:spcBef>
                <a:spcPts val="0"/>
              </a:spcBef>
              <a:spcAft>
                <a:spcPts val="0"/>
              </a:spcAft>
              <a:buSzPts val="1800"/>
              <a:buAutoNum type="arabicPeriod" startAt="0"/>
            </a:pPr>
            <a:r>
              <a:rPr lang="en-GB" sz="1800"/>
              <a:t> Enable dialogue between inventory practitioners and CEOS community</a:t>
            </a:r>
            <a:endParaRPr sz="1800"/>
          </a:p>
          <a:p>
            <a:pPr indent="-165100" lvl="0" marL="228600" rtl="0" algn="l">
              <a:spcBef>
                <a:spcPts val="0"/>
              </a:spcBef>
              <a:spcAft>
                <a:spcPts val="0"/>
              </a:spcAft>
              <a:buSzPts val="1800"/>
              <a:buAutoNum type="arabicPeriod" startAt="0"/>
            </a:pPr>
            <a:r>
              <a:rPr lang="en-GB" sz="1800"/>
              <a:t> Reconcile bottom-up, top-down, and inventory estimates of GHG emissions and removals</a:t>
            </a:r>
            <a:endParaRPr sz="1800"/>
          </a:p>
          <a:p>
            <a:pPr indent="-165100" lvl="0" marL="228600" rtl="0" algn="l">
              <a:spcBef>
                <a:spcPts val="0"/>
              </a:spcBef>
              <a:spcAft>
                <a:spcPts val="0"/>
              </a:spcAft>
              <a:buSzPts val="1800"/>
              <a:buAutoNum type="arabicPeriod" startAt="0"/>
            </a:pPr>
            <a:r>
              <a:rPr lang="en-GB" sz="1800"/>
              <a:t> Systematically target activities to support IPCC Land Cover classes</a:t>
            </a:r>
            <a:endParaRPr sz="1800"/>
          </a:p>
          <a:p>
            <a:pPr indent="-165100" lvl="0" marL="228600" rtl="0" algn="l">
              <a:spcBef>
                <a:spcPts val="0"/>
              </a:spcBef>
              <a:spcAft>
                <a:spcPts val="0"/>
              </a:spcAft>
              <a:buSzPts val="1800"/>
              <a:buAutoNum type="arabicPeriod" startAt="0"/>
            </a:pPr>
            <a:r>
              <a:rPr lang="en-GB" sz="1800"/>
              <a:t> Work with New Space to provide comprehensive coverage for national GHG inventories</a:t>
            </a:r>
            <a:endParaRPr sz="1800"/>
          </a:p>
          <a:p>
            <a:pPr indent="-165100" lvl="0" marL="228600" rtl="0" algn="l">
              <a:spcBef>
                <a:spcPts val="0"/>
              </a:spcBef>
              <a:spcAft>
                <a:spcPts val="0"/>
              </a:spcAft>
              <a:buSzPts val="1800"/>
              <a:buAutoNum type="arabicPeriod" startAt="0"/>
            </a:pPr>
            <a:r>
              <a:rPr lang="en-GB" sz="1800"/>
              <a:t> Consistency of AFOLU and GHG Roadmaps for integrated national GHG inventory system, GHG+.</a:t>
            </a:r>
            <a:endParaRPr sz="1800"/>
          </a:p>
          <a:p>
            <a:pPr indent="-228600" lvl="1" marL="914400" rtl="0" algn="l">
              <a:lnSpc>
                <a:spcPct val="115000"/>
              </a:lnSpc>
              <a:spcBef>
                <a:spcPts val="0"/>
              </a:spcBef>
              <a:spcAft>
                <a:spcPts val="0"/>
              </a:spcAft>
              <a:buSzPts val="2800"/>
              <a:buNone/>
            </a:pPr>
            <a:r>
              <a:t/>
            </a:r>
            <a:endParaRPr sz="1900"/>
          </a:p>
        </p:txBody>
      </p:sp>
      <p:sp>
        <p:nvSpPr>
          <p:cNvPr id="94" name="Google Shape;94;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Recommendations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2"/>
          <p:cNvSpPr txBox="1"/>
          <p:nvPr>
            <p:ph idx="1" type="body"/>
          </p:nvPr>
        </p:nvSpPr>
        <p:spPr>
          <a:xfrm>
            <a:off x="176048" y="6150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300"/>
          </a:p>
          <a:p>
            <a:pPr indent="-400050" lvl="0" marL="457200" rtl="0" algn="l">
              <a:lnSpc>
                <a:spcPct val="115000"/>
              </a:lnSpc>
              <a:spcBef>
                <a:spcPts val="0"/>
              </a:spcBef>
              <a:spcAft>
                <a:spcPts val="0"/>
              </a:spcAft>
              <a:buSzPts val="2700"/>
              <a:buChar char="❖"/>
            </a:pPr>
            <a:r>
              <a:rPr lang="en-GB" sz="2300"/>
              <a:t>Actions across all Recommendations broadly fall into three categories:</a:t>
            </a:r>
            <a:endParaRPr sz="2700"/>
          </a:p>
          <a:p>
            <a:pPr indent="-228600" lvl="0" marL="457200" rtl="0" algn="l">
              <a:lnSpc>
                <a:spcPct val="115000"/>
              </a:lnSpc>
              <a:spcBef>
                <a:spcPts val="0"/>
              </a:spcBef>
              <a:spcAft>
                <a:spcPts val="0"/>
              </a:spcAft>
              <a:buSzPts val="2800"/>
              <a:buNone/>
            </a:pPr>
            <a:r>
              <a:t/>
            </a:r>
            <a:endParaRPr sz="2300"/>
          </a:p>
          <a:p>
            <a:pPr indent="-400050" lvl="1" marL="914400" rtl="0" algn="l">
              <a:lnSpc>
                <a:spcPct val="115000"/>
              </a:lnSpc>
              <a:spcBef>
                <a:spcPts val="0"/>
              </a:spcBef>
              <a:spcAft>
                <a:spcPts val="0"/>
              </a:spcAft>
              <a:buSzPts val="2700"/>
              <a:buChar char="❖"/>
            </a:pPr>
            <a:r>
              <a:rPr lang="en-GB" sz="1900"/>
              <a:t>Those pertaining to </a:t>
            </a:r>
            <a:r>
              <a:rPr b="1" lang="en-GB" sz="1900"/>
              <a:t>presently available data to support AFOLU procedures </a:t>
            </a:r>
            <a:r>
              <a:rPr lang="en-GB" sz="1900"/>
              <a:t>as in the 2006 IPCC Guidelines for National GHG Inventories vol.4, and their 2019 Refinement.</a:t>
            </a:r>
            <a:endParaRPr sz="2300"/>
          </a:p>
          <a:p>
            <a:pPr indent="-228600" lvl="1" marL="914400" rtl="0" algn="l">
              <a:lnSpc>
                <a:spcPct val="115000"/>
              </a:lnSpc>
              <a:spcBef>
                <a:spcPts val="0"/>
              </a:spcBef>
              <a:spcAft>
                <a:spcPts val="0"/>
              </a:spcAft>
              <a:buSzPts val="2800"/>
              <a:buNone/>
            </a:pPr>
            <a:r>
              <a:t/>
            </a:r>
            <a:endParaRPr sz="1900"/>
          </a:p>
          <a:p>
            <a:pPr indent="-400050" lvl="1" marL="914400" rtl="0" algn="l">
              <a:lnSpc>
                <a:spcPct val="115000"/>
              </a:lnSpc>
              <a:spcBef>
                <a:spcPts val="0"/>
              </a:spcBef>
              <a:spcAft>
                <a:spcPts val="0"/>
              </a:spcAft>
              <a:buSzPts val="2700"/>
              <a:buChar char="❖"/>
            </a:pPr>
            <a:r>
              <a:rPr lang="en-GB" sz="1900"/>
              <a:t>Actions to develop </a:t>
            </a:r>
            <a:r>
              <a:rPr b="1" lang="en-GB" sz="1900"/>
              <a:t>new or improved products</a:t>
            </a:r>
            <a:r>
              <a:rPr lang="en-GB" sz="1900"/>
              <a:t> that would allow more accurate and/or easier implementation of the Guidelines</a:t>
            </a:r>
            <a:endParaRPr sz="2300"/>
          </a:p>
          <a:p>
            <a:pPr indent="-228600" lvl="1" marL="914400" rtl="0" algn="l">
              <a:lnSpc>
                <a:spcPct val="115000"/>
              </a:lnSpc>
              <a:spcBef>
                <a:spcPts val="0"/>
              </a:spcBef>
              <a:spcAft>
                <a:spcPts val="0"/>
              </a:spcAft>
              <a:buSzPts val="2800"/>
              <a:buNone/>
            </a:pPr>
            <a:r>
              <a:t/>
            </a:r>
            <a:endParaRPr sz="1900"/>
          </a:p>
          <a:p>
            <a:pPr indent="-400050" lvl="1" marL="914400" rtl="0" algn="l">
              <a:lnSpc>
                <a:spcPct val="115000"/>
              </a:lnSpc>
              <a:spcBef>
                <a:spcPts val="0"/>
              </a:spcBef>
              <a:spcAft>
                <a:spcPts val="0"/>
              </a:spcAft>
              <a:buSzPts val="2700"/>
              <a:buFont typeface="Montserrat"/>
              <a:buChar char="❖"/>
            </a:pPr>
            <a:r>
              <a:rPr lang="en-GB" sz="1900"/>
              <a:t>Actions to </a:t>
            </a:r>
            <a:r>
              <a:rPr b="1" lang="en-GB" sz="1900"/>
              <a:t>facilitate greater interaction with the GHG Roadmap</a:t>
            </a:r>
            <a:r>
              <a:rPr lang="en-GB" sz="1900"/>
              <a:t> and hence improve characterisation of land management emissions through MVS based on satellite-based atmospheric inversions. </a:t>
            </a:r>
            <a:endParaRPr sz="2300"/>
          </a:p>
          <a:p>
            <a:pPr indent="0" lvl="0" marL="0" rtl="0" algn="l">
              <a:lnSpc>
                <a:spcPct val="115000"/>
              </a:lnSpc>
              <a:spcBef>
                <a:spcPts val="0"/>
              </a:spcBef>
              <a:spcAft>
                <a:spcPts val="0"/>
              </a:spcAft>
              <a:buNone/>
            </a:pPr>
            <a:r>
              <a:t/>
            </a:r>
            <a:endParaRPr sz="1900">
              <a:solidFill>
                <a:srgbClr val="0070C0"/>
              </a:solidFill>
            </a:endParaRPr>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sp>
        <p:nvSpPr>
          <p:cNvPr id="100" name="Google Shape;100;p1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Three Classes of actions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3"/>
          <p:cNvSpPr txBox="1"/>
          <p:nvPr>
            <p:ph idx="1" type="body"/>
          </p:nvPr>
        </p:nvSpPr>
        <p:spPr>
          <a:xfrm>
            <a:off x="176048" y="615029"/>
            <a:ext cx="11725800" cy="5916300"/>
          </a:xfrm>
          <a:prstGeom prst="rect">
            <a:avLst/>
          </a:prstGeom>
          <a:noFill/>
          <a:ln>
            <a:noFill/>
          </a:ln>
        </p:spPr>
        <p:txBody>
          <a:bodyPr anchorCtr="0" anchor="t" bIns="45700" lIns="91425" spcFirstLastPara="1" rIns="91425" wrap="square" tIns="45700">
            <a:noAutofit/>
          </a:bodyPr>
          <a:lstStyle/>
          <a:p>
            <a:pPr indent="0" lvl="0" marL="50800" rtl="0" algn="l">
              <a:lnSpc>
                <a:spcPct val="115000"/>
              </a:lnSpc>
              <a:spcBef>
                <a:spcPts val="1000"/>
              </a:spcBef>
              <a:spcAft>
                <a:spcPts val="0"/>
              </a:spcAft>
              <a:buSzPts val="2800"/>
              <a:buNone/>
            </a:pPr>
            <a:r>
              <a:t/>
            </a:r>
            <a:endParaRPr sz="2700"/>
          </a:p>
          <a:p>
            <a:pPr indent="-425450" lvl="0" marL="457200" rtl="0" algn="l">
              <a:lnSpc>
                <a:spcPct val="115000"/>
              </a:lnSpc>
              <a:spcBef>
                <a:spcPts val="0"/>
              </a:spcBef>
              <a:spcAft>
                <a:spcPts val="0"/>
              </a:spcAft>
              <a:buSzPts val="3100"/>
              <a:buChar char="❖"/>
            </a:pPr>
            <a:r>
              <a:rPr lang="en-GB" sz="2700"/>
              <a:t>LSI-VC is the formal home for AFOLU in CEOS, within the Forests and Biomass team</a:t>
            </a:r>
            <a:endParaRPr sz="2700"/>
          </a:p>
          <a:p>
            <a:pPr indent="0" lvl="0" marL="228600" rtl="0" algn="l">
              <a:lnSpc>
                <a:spcPct val="115000"/>
              </a:lnSpc>
              <a:spcBef>
                <a:spcPts val="0"/>
              </a:spcBef>
              <a:spcAft>
                <a:spcPts val="0"/>
              </a:spcAft>
              <a:buNone/>
            </a:pPr>
            <a:r>
              <a:t/>
            </a:r>
            <a:endParaRPr sz="2300"/>
          </a:p>
          <a:p>
            <a:pPr indent="-400050" lvl="0" marL="457200" rtl="0" algn="l">
              <a:lnSpc>
                <a:spcPct val="115000"/>
              </a:lnSpc>
              <a:spcBef>
                <a:spcPts val="0"/>
              </a:spcBef>
              <a:spcAft>
                <a:spcPts val="0"/>
              </a:spcAft>
              <a:buSzPts val="2700"/>
              <a:buChar char="❖"/>
            </a:pPr>
            <a:r>
              <a:rPr lang="en-GB" sz="2700"/>
              <a:t>LSI-VC is also home to our thematic work in ag (GEOGLAM) and forests (GFOI)</a:t>
            </a:r>
            <a:endParaRPr sz="2700"/>
          </a:p>
          <a:p>
            <a:pPr indent="0" lvl="0" marL="228600" rtl="0" algn="l">
              <a:lnSpc>
                <a:spcPct val="115000"/>
              </a:lnSpc>
              <a:spcBef>
                <a:spcPts val="0"/>
              </a:spcBef>
              <a:spcAft>
                <a:spcPts val="0"/>
              </a:spcAft>
              <a:buNone/>
            </a:pPr>
            <a:r>
              <a:t/>
            </a:r>
            <a:endParaRPr sz="2700"/>
          </a:p>
          <a:p>
            <a:pPr indent="-400050" lvl="0" marL="457200" rtl="0" algn="l">
              <a:lnSpc>
                <a:spcPct val="115000"/>
              </a:lnSpc>
              <a:spcBef>
                <a:spcPts val="0"/>
              </a:spcBef>
              <a:spcAft>
                <a:spcPts val="0"/>
              </a:spcAft>
              <a:buSzPts val="2700"/>
              <a:buChar char="❖"/>
            </a:pPr>
            <a:r>
              <a:rPr lang="en-GB" sz="2700"/>
              <a:t>LSI-VC Leads recognise the need to ensure suitable ownership and tracking of these threads and arranging agenda time on their meetings and calls for at least virtual representation and reporting</a:t>
            </a:r>
            <a:endParaRPr sz="2700"/>
          </a:p>
          <a:p>
            <a:pPr indent="0" lvl="0" marL="0" rtl="0" algn="l">
              <a:lnSpc>
                <a:spcPct val="115000"/>
              </a:lnSpc>
              <a:spcBef>
                <a:spcPts val="0"/>
              </a:spcBef>
              <a:spcAft>
                <a:spcPts val="0"/>
              </a:spcAft>
              <a:buNone/>
            </a:pPr>
            <a:r>
              <a:t/>
            </a:r>
            <a:endParaRPr sz="2700"/>
          </a:p>
          <a:p>
            <a:pPr indent="0" lvl="0" marL="0" rtl="0" algn="l">
              <a:lnSpc>
                <a:spcPct val="115000"/>
              </a:lnSpc>
              <a:spcBef>
                <a:spcPts val="0"/>
              </a:spcBef>
              <a:spcAft>
                <a:spcPts val="0"/>
              </a:spcAft>
              <a:buNone/>
            </a:pPr>
            <a:r>
              <a:t/>
            </a:r>
            <a:endParaRPr sz="1900">
              <a:solidFill>
                <a:srgbClr val="0070C0"/>
              </a:solidFill>
            </a:endParaRPr>
          </a:p>
          <a:p>
            <a:pPr indent="-228600" lvl="1" marL="914400" rtl="0" algn="l">
              <a:lnSpc>
                <a:spcPct val="115000"/>
              </a:lnSpc>
              <a:spcBef>
                <a:spcPts val="0"/>
              </a:spcBef>
              <a:spcAft>
                <a:spcPts val="0"/>
              </a:spcAft>
              <a:buSzPts val="2800"/>
              <a:buNone/>
            </a:pPr>
            <a:r>
              <a:t/>
            </a:r>
            <a:endParaRPr sz="2300"/>
          </a:p>
          <a:p>
            <a:pPr indent="-228600" lvl="1" marL="914400" rtl="0" algn="l">
              <a:lnSpc>
                <a:spcPct val="115000"/>
              </a:lnSpc>
              <a:spcBef>
                <a:spcPts val="0"/>
              </a:spcBef>
              <a:spcAft>
                <a:spcPts val="0"/>
              </a:spcAft>
              <a:buSzPts val="2800"/>
              <a:buNone/>
            </a:pPr>
            <a:r>
              <a:t/>
            </a:r>
            <a:endParaRPr sz="1900"/>
          </a:p>
          <a:p>
            <a:pPr indent="-228600" lvl="1" marL="914400" rtl="0" algn="l">
              <a:lnSpc>
                <a:spcPct val="115000"/>
              </a:lnSpc>
              <a:spcBef>
                <a:spcPts val="0"/>
              </a:spcBef>
              <a:spcAft>
                <a:spcPts val="0"/>
              </a:spcAft>
              <a:buSzPts val="2800"/>
              <a:buNone/>
            </a:pPr>
            <a:r>
              <a:t/>
            </a:r>
            <a:endParaRPr sz="1900"/>
          </a:p>
        </p:txBody>
      </p:sp>
      <p:sp>
        <p:nvSpPr>
          <p:cNvPr id="106" name="Google Shape;106;p1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GB"/>
              <a:t>Governance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4"/>
          <p:cNvSpPr txBox="1"/>
          <p:nvPr>
            <p:ph type="title"/>
          </p:nvPr>
        </p:nvSpPr>
        <p:spPr>
          <a:xfrm>
            <a:off x="176048" y="261486"/>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800"/>
              <a:t>Action 0.3: Support biomass harmonization efforts</a:t>
            </a:r>
            <a:endParaRPr sz="3800"/>
          </a:p>
        </p:txBody>
      </p:sp>
      <p:pic>
        <p:nvPicPr>
          <p:cNvPr id="112" name="Google Shape;112;p14"/>
          <p:cNvPicPr preferRelativeResize="0"/>
          <p:nvPr/>
        </p:nvPicPr>
        <p:blipFill>
          <a:blip r:embed="rId3">
            <a:alphaModFix/>
          </a:blip>
          <a:stretch>
            <a:fillRect/>
          </a:stretch>
        </p:blipFill>
        <p:spPr>
          <a:xfrm>
            <a:off x="32050" y="1043675"/>
            <a:ext cx="12192001" cy="5700275"/>
          </a:xfrm>
          <a:prstGeom prst="rect">
            <a:avLst/>
          </a:prstGeom>
          <a:noFill/>
          <a:ln>
            <a:noFill/>
          </a:ln>
        </p:spPr>
      </p:pic>
      <p:pic>
        <p:nvPicPr>
          <p:cNvPr id="113" name="Google Shape;113;p14"/>
          <p:cNvPicPr preferRelativeResize="0"/>
          <p:nvPr/>
        </p:nvPicPr>
        <p:blipFill>
          <a:blip r:embed="rId4">
            <a:alphaModFix/>
          </a:blip>
          <a:stretch>
            <a:fillRect/>
          </a:stretch>
        </p:blipFill>
        <p:spPr>
          <a:xfrm>
            <a:off x="9023800" y="5988500"/>
            <a:ext cx="1061876" cy="388900"/>
          </a:xfrm>
          <a:prstGeom prst="rect">
            <a:avLst/>
          </a:prstGeom>
          <a:noFill/>
          <a:ln>
            <a:noFill/>
          </a:ln>
        </p:spPr>
      </p:pic>
      <p:pic>
        <p:nvPicPr>
          <p:cNvPr id="114" name="Google Shape;114;p14"/>
          <p:cNvPicPr preferRelativeResize="0"/>
          <p:nvPr/>
        </p:nvPicPr>
        <p:blipFill>
          <a:blip r:embed="rId5">
            <a:alphaModFix/>
          </a:blip>
          <a:stretch>
            <a:fillRect/>
          </a:stretch>
        </p:blipFill>
        <p:spPr>
          <a:xfrm>
            <a:off x="11210235" y="5673950"/>
            <a:ext cx="1015475" cy="849374"/>
          </a:xfrm>
          <a:prstGeom prst="rect">
            <a:avLst/>
          </a:prstGeom>
          <a:noFill/>
          <a:ln>
            <a:noFill/>
          </a:ln>
        </p:spPr>
      </p:pic>
      <p:pic>
        <p:nvPicPr>
          <p:cNvPr id="115" name="Google Shape;115;p14"/>
          <p:cNvPicPr preferRelativeResize="0"/>
          <p:nvPr/>
        </p:nvPicPr>
        <p:blipFill>
          <a:blip r:embed="rId6">
            <a:alphaModFix/>
          </a:blip>
          <a:stretch>
            <a:fillRect/>
          </a:stretch>
        </p:blipFill>
        <p:spPr>
          <a:xfrm>
            <a:off x="10337975" y="5729952"/>
            <a:ext cx="737376" cy="737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5"/>
          <p:cNvSpPr txBox="1"/>
          <p:nvPr>
            <p:ph type="title"/>
          </p:nvPr>
        </p:nvSpPr>
        <p:spPr>
          <a:xfrm>
            <a:off x="176048" y="275744"/>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4400"/>
              <a:buFont typeface="Montserrat"/>
              <a:buNone/>
            </a:pPr>
            <a:r>
              <a:rPr lang="en-GB" sz="2800"/>
              <a:t>Action 2.5: Support GEO-TREES efforts</a:t>
            </a:r>
            <a:endParaRPr sz="3800"/>
          </a:p>
        </p:txBody>
      </p:sp>
      <p:pic>
        <p:nvPicPr>
          <p:cNvPr id="121" name="Google Shape;121;p15"/>
          <p:cNvPicPr preferRelativeResize="0"/>
          <p:nvPr/>
        </p:nvPicPr>
        <p:blipFill>
          <a:blip r:embed="rId3">
            <a:alphaModFix/>
          </a:blip>
          <a:stretch>
            <a:fillRect/>
          </a:stretch>
        </p:blipFill>
        <p:spPr>
          <a:xfrm>
            <a:off x="104749" y="2997325"/>
            <a:ext cx="7070808" cy="3500975"/>
          </a:xfrm>
          <a:prstGeom prst="rect">
            <a:avLst/>
          </a:prstGeom>
          <a:noFill/>
          <a:ln>
            <a:noFill/>
          </a:ln>
        </p:spPr>
      </p:pic>
      <p:pic>
        <p:nvPicPr>
          <p:cNvPr id="122" name="Google Shape;122;p15"/>
          <p:cNvPicPr preferRelativeResize="0"/>
          <p:nvPr/>
        </p:nvPicPr>
        <p:blipFill>
          <a:blip r:embed="rId4">
            <a:alphaModFix/>
          </a:blip>
          <a:stretch>
            <a:fillRect/>
          </a:stretch>
        </p:blipFill>
        <p:spPr>
          <a:xfrm>
            <a:off x="176050" y="1121250"/>
            <a:ext cx="4444040" cy="1923249"/>
          </a:xfrm>
          <a:prstGeom prst="rect">
            <a:avLst/>
          </a:prstGeom>
          <a:noFill/>
          <a:ln cap="flat" cmpd="sng" w="9525">
            <a:solidFill>
              <a:schemeClr val="dk2"/>
            </a:solidFill>
            <a:prstDash val="solid"/>
            <a:round/>
            <a:headEnd len="sm" w="sm" type="none"/>
            <a:tailEnd len="sm" w="sm" type="none"/>
          </a:ln>
        </p:spPr>
      </p:pic>
      <p:sp>
        <p:nvSpPr>
          <p:cNvPr id="123" name="Google Shape;123;p15"/>
          <p:cNvSpPr txBox="1"/>
          <p:nvPr/>
        </p:nvSpPr>
        <p:spPr>
          <a:xfrm>
            <a:off x="4204967" y="61783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200">
                <a:solidFill>
                  <a:schemeClr val="dk1"/>
                </a:solidFill>
                <a:latin typeface="Trebuchet MS"/>
                <a:ea typeface="Trebuchet MS"/>
                <a:cs typeface="Trebuchet MS"/>
                <a:sym typeface="Trebuchet MS"/>
              </a:rPr>
              <a:t>GEOTREES ALS Sites (Status August 2025)</a:t>
            </a:r>
            <a:endParaRPr sz="1200">
              <a:solidFill>
                <a:schemeClr val="dk1"/>
              </a:solidFill>
              <a:latin typeface="Trebuchet MS"/>
              <a:ea typeface="Trebuchet MS"/>
              <a:cs typeface="Trebuchet MS"/>
              <a:sym typeface="Trebuchet MS"/>
            </a:endParaRPr>
          </a:p>
        </p:txBody>
      </p:sp>
      <p:pic>
        <p:nvPicPr>
          <p:cNvPr id="124" name="Google Shape;124;p15"/>
          <p:cNvPicPr preferRelativeResize="0"/>
          <p:nvPr/>
        </p:nvPicPr>
        <p:blipFill>
          <a:blip r:embed="rId5">
            <a:alphaModFix/>
          </a:blip>
          <a:stretch>
            <a:fillRect/>
          </a:stretch>
        </p:blipFill>
        <p:spPr>
          <a:xfrm>
            <a:off x="5873574" y="1108600"/>
            <a:ext cx="6318426" cy="1888737"/>
          </a:xfrm>
          <a:prstGeom prst="rect">
            <a:avLst/>
          </a:prstGeom>
          <a:noFill/>
          <a:ln>
            <a:noFill/>
          </a:ln>
        </p:spPr>
      </p:pic>
      <p:pic>
        <p:nvPicPr>
          <p:cNvPr id="125" name="Google Shape;125;p15"/>
          <p:cNvPicPr preferRelativeResize="0"/>
          <p:nvPr/>
        </p:nvPicPr>
        <p:blipFill>
          <a:blip r:embed="rId6">
            <a:alphaModFix/>
          </a:blip>
          <a:stretch>
            <a:fillRect/>
          </a:stretch>
        </p:blipFill>
        <p:spPr>
          <a:xfrm>
            <a:off x="7699975" y="3195750"/>
            <a:ext cx="3631000" cy="31041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