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Montserrat"/>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FFA03D5-DBA6-4225-B776-746138CD7D2A}">
  <a:tblStyle styleId="{7FFA03D5-DBA6-4225-B776-746138CD7D2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Montserrat-bold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academies.org/beckman-center"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7a6599d5b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7a6599d5b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78a28ef761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78a28ef76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7a9593ce4d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7a9593ce4d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7a9593ce4d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7a9593ce4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7a6599d5bb_0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7a6599d5bb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7a9593ce4d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7a9593ce4d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7a6599d5bb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7a6599d5bb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78a28ef761_0_1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78a28ef761_0_1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7a9593ce4d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7a9593ce4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7a6599d5bb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7a6599d5b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78a28ef76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78a28ef7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01612" lvl="0" marL="214312" rtl="0" algn="l">
              <a:lnSpc>
                <a:spcPct val="150000"/>
              </a:lnSpc>
              <a:spcBef>
                <a:spcPts val="1800"/>
              </a:spcBef>
              <a:spcAft>
                <a:spcPts val="0"/>
              </a:spcAft>
              <a:buClr>
                <a:schemeClr val="dk1"/>
              </a:buClr>
              <a:buSzPts val="1400"/>
              <a:buFont typeface="Montserrat"/>
              <a:buChar char="❖"/>
            </a:pPr>
            <a:r>
              <a:rPr lang="en-GB" sz="1400">
                <a:solidFill>
                  <a:schemeClr val="dk1"/>
                </a:solidFill>
                <a:latin typeface="Montserrat"/>
                <a:ea typeface="Montserrat"/>
                <a:cs typeface="Montserrat"/>
                <a:sym typeface="Montserrat"/>
              </a:rPr>
              <a:t>Please explicitly highlight the decisions, outcomes, or actions you are seeking. The more explicit you are, the better. i.e., feel free to provide text for a proposed action – it may be revised later, but this approach will help with the efficient preparation of the actions record of the meeting.</a:t>
            </a:r>
            <a:endParaRPr sz="14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1400">
                <a:solidFill>
                  <a:schemeClr val="dk1"/>
                </a:solidFill>
                <a:latin typeface="Montserrat"/>
                <a:ea typeface="Montserrat"/>
                <a:cs typeface="Montserrat"/>
                <a:sym typeface="Montserrat"/>
              </a:rPr>
              <a:t>Desired Actions coming from SIT TW?</a:t>
            </a:r>
            <a:endParaRPr sz="1400">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GB" sz="1400">
                <a:solidFill>
                  <a:schemeClr val="dk1"/>
                </a:solidFill>
                <a:latin typeface="Montserrat"/>
                <a:ea typeface="Montserrat"/>
                <a:cs typeface="Montserrat"/>
                <a:sym typeface="Montserrat"/>
              </a:rPr>
              <a:t>Matt suggests that we make agency-targeted requests </a:t>
            </a:r>
            <a:endParaRPr sz="1400">
              <a:solidFill>
                <a:schemeClr val="dk1"/>
              </a:solidFill>
              <a:latin typeface="Montserrat"/>
              <a:ea typeface="Montserrat"/>
              <a:cs typeface="Montserrat"/>
              <a:sym typeface="Montserrat"/>
            </a:endParaRPr>
          </a:p>
          <a:p>
            <a:pPr indent="-317500" lvl="0" marL="914400" rtl="0" algn="l">
              <a:lnSpc>
                <a:spcPct val="115000"/>
              </a:lnSpc>
              <a:spcBef>
                <a:spcPts val="0"/>
              </a:spcBef>
              <a:spcAft>
                <a:spcPts val="0"/>
              </a:spcAft>
              <a:buClr>
                <a:schemeClr val="dk1"/>
              </a:buClr>
              <a:buSzPts val="1400"/>
              <a:buFont typeface="Montserrat"/>
              <a:buChar char="-"/>
            </a:pPr>
            <a:r>
              <a:rPr lang="en-GB" sz="1400">
                <a:solidFill>
                  <a:schemeClr val="dk1"/>
                </a:solidFill>
                <a:latin typeface="Montserrat"/>
                <a:ea typeface="Montserrat"/>
                <a:cs typeface="Montserrat"/>
                <a:sym typeface="Montserrat"/>
              </a:rPr>
              <a:t>“We need this information from you” - coach them</a:t>
            </a:r>
            <a:endParaRPr sz="1400">
              <a:solidFill>
                <a:schemeClr val="dk1"/>
              </a:solidFill>
              <a:latin typeface="Montserrat"/>
              <a:ea typeface="Montserrat"/>
              <a:cs typeface="Montserrat"/>
              <a:sym typeface="Montserrat"/>
            </a:endParaRPr>
          </a:p>
          <a:p>
            <a:pPr indent="-317500" lvl="0" marL="914400" rtl="0" algn="l">
              <a:lnSpc>
                <a:spcPct val="115000"/>
              </a:lnSpc>
              <a:spcBef>
                <a:spcPts val="0"/>
              </a:spcBef>
              <a:spcAft>
                <a:spcPts val="0"/>
              </a:spcAft>
              <a:buClr>
                <a:schemeClr val="dk1"/>
              </a:buClr>
              <a:buSzPts val="1400"/>
              <a:buFont typeface="Montserrat"/>
              <a:buChar char="-"/>
            </a:pPr>
            <a:r>
              <a:rPr lang="en-GB" sz="1400">
                <a:solidFill>
                  <a:schemeClr val="dk1"/>
                </a:solidFill>
                <a:latin typeface="Montserrat"/>
                <a:ea typeface="Montserrat"/>
                <a:cs typeface="Montserrat"/>
                <a:sym typeface="Montserrat"/>
              </a:rPr>
              <a:t>What are the questions we have of agencies that we wish we knew, related to EAVs?</a:t>
            </a:r>
            <a:endParaRPr sz="1400">
              <a:solidFill>
                <a:schemeClr val="dk1"/>
              </a:solidFill>
              <a:latin typeface="Montserrat"/>
              <a:ea typeface="Montserrat"/>
              <a:cs typeface="Montserrat"/>
              <a:sym typeface="Montserra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78a28ef761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78a28ef76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7a6599d5b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7a6599d5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7a6599d5bb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7a6599d5b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7a6599d5bb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7a6599d5b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7a6599d5bb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7a6599d5b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7a9593ce4d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7a9593ce4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7a9593ce4d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7a9593ce4d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78a28ef761_0_13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78a28ef761_0_1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100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By Plenary-39 → Review SIT-41 action - and set some deadline after which the ToR simply is assumed endorsed (?)</a:t>
            </a:r>
            <a:endParaRPr sz="1700">
              <a:solidFill>
                <a:schemeClr val="dk1"/>
              </a:solidFill>
              <a:latin typeface="Montserrat"/>
              <a:ea typeface="Montserrat"/>
              <a:cs typeface="Montserrat"/>
              <a:sym typeface="Montserrat"/>
            </a:endParaRPr>
          </a:p>
          <a:p>
            <a:pPr indent="-336550" lvl="0" marL="457200" rtl="0" algn="l">
              <a:lnSpc>
                <a:spcPct val="115000"/>
              </a:lnSpc>
              <a:spcBef>
                <a:spcPts val="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By Plenary-39 → Agencies to fill in the blanks on LSI-VC group</a:t>
            </a:r>
            <a:endParaRPr sz="1700">
              <a:solidFill>
                <a:schemeClr val="dk1"/>
              </a:solidFill>
              <a:latin typeface="Montserrat"/>
              <a:ea typeface="Montserrat"/>
              <a:cs typeface="Montserrat"/>
              <a:sym typeface="Montserrat"/>
            </a:endParaRPr>
          </a:p>
          <a:p>
            <a:pPr indent="-336550" lvl="1" marL="914400" rtl="0" algn="l">
              <a:lnSpc>
                <a:spcPct val="115000"/>
              </a:lnSpc>
              <a:spcBef>
                <a:spcPts val="0"/>
              </a:spcBef>
              <a:spcAft>
                <a:spcPts val="0"/>
              </a:spcAft>
              <a:buClr>
                <a:schemeClr val="dk1"/>
              </a:buClr>
              <a:buSzPts val="1700"/>
              <a:buFont typeface="Montserrat"/>
              <a:buChar char="-"/>
            </a:pPr>
            <a:r>
              <a:rPr i="1" lang="en-GB" sz="1700">
                <a:solidFill>
                  <a:schemeClr val="dk1"/>
                </a:solidFill>
                <a:latin typeface="Montserrat"/>
                <a:ea typeface="Montserrat"/>
                <a:cs typeface="Montserrat"/>
                <a:sym typeface="Montserrat"/>
              </a:rPr>
              <a:t>Beginning in the context of the stocktake support for the 6 actions</a:t>
            </a:r>
            <a:endParaRPr i="1" sz="1700">
              <a:solidFill>
                <a:schemeClr val="dk1"/>
              </a:solidFill>
              <a:latin typeface="Montserrat"/>
              <a:ea typeface="Montserrat"/>
              <a:cs typeface="Montserrat"/>
              <a:sym typeface="Montserrat"/>
            </a:endParaRPr>
          </a:p>
          <a:p>
            <a:pPr indent="-336550" lvl="1" marL="914400" rtl="0" algn="l">
              <a:lnSpc>
                <a:spcPct val="115000"/>
              </a:lnSpc>
              <a:spcBef>
                <a:spcPts val="0"/>
              </a:spcBef>
              <a:spcAft>
                <a:spcPts val="0"/>
              </a:spcAft>
              <a:buClr>
                <a:schemeClr val="dk1"/>
              </a:buClr>
              <a:buSzPts val="1700"/>
              <a:buFont typeface="Montserrat"/>
              <a:buChar char="-"/>
            </a:pPr>
            <a:r>
              <a:rPr i="1" lang="en-GB" sz="1700">
                <a:solidFill>
                  <a:schemeClr val="dk1"/>
                </a:solidFill>
                <a:latin typeface="Montserrat"/>
                <a:ea typeface="Montserrat"/>
                <a:cs typeface="Montserrat"/>
                <a:sym typeface="Montserrat"/>
              </a:rPr>
              <a:t>We could name the individual agencies who have been active in the past (see right pane)</a:t>
            </a:r>
            <a:endParaRPr i="1" sz="17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0" lvl="0" marL="457200" rtl="0" algn="l">
              <a:lnSpc>
                <a:spcPct val="115000"/>
              </a:lnSpc>
              <a:spcBef>
                <a:spcPts val="0"/>
              </a:spcBef>
              <a:spcAft>
                <a:spcPts val="0"/>
              </a:spcAft>
              <a:buNone/>
            </a:pPr>
            <a:r>
              <a:t/>
            </a:r>
            <a:endParaRPr>
              <a:solidFill>
                <a:srgbClr val="222222"/>
              </a:solidFill>
              <a:highlight>
                <a:srgbClr val="FFFFFF"/>
              </a:highlight>
            </a:endParaRPr>
          </a:p>
          <a:p>
            <a:pPr indent="0" lvl="0" marL="457200" rtl="0" algn="l">
              <a:lnSpc>
                <a:spcPct val="115000"/>
              </a:lnSpc>
              <a:spcBef>
                <a:spcPts val="0"/>
              </a:spcBef>
              <a:spcAft>
                <a:spcPts val="0"/>
              </a:spcAft>
              <a:buNone/>
            </a:pPr>
            <a:r>
              <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lang="en-GB">
                <a:solidFill>
                  <a:srgbClr val="222222"/>
                </a:solidFill>
                <a:highlight>
                  <a:srgbClr val="FFFFFF"/>
                </a:highlight>
              </a:rPr>
              <a:t>April 14-16, 2026 - NASEM Beckman Center in Irvine, CA - </a:t>
            </a:r>
            <a:r>
              <a:rPr lang="en-GB" u="sng">
                <a:solidFill>
                  <a:srgbClr val="1155CC"/>
                </a:solidFill>
                <a:highlight>
                  <a:srgbClr val="FFFFFF"/>
                </a:highlight>
                <a:hlinkClick r:id="rId2">
                  <a:extLst>
                    <a:ext uri="{A12FA001-AC4F-418D-AE19-62706E023703}">
                      <ahyp:hlinkClr val="tx"/>
                    </a:ext>
                  </a:extLst>
                </a:hlinkClick>
              </a:rPr>
              <a:t>https://www.nationalacademies.org/beckman-center</a:t>
            </a:r>
            <a:endParaRPr u="sng">
              <a:solidFill>
                <a:srgbClr val="1155CC"/>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Agencies work on prioritized stocktake for 2 months (?)</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More MIM</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June-July period… GEOGLAM Prioritisation workshop (because full req’s + stocktake (as much as agencies want) + gap analysis can be complete) … outcome of this = prioritisation plan</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lang="en-GB">
                <a:solidFill>
                  <a:srgbClr val="222222"/>
                </a:solidFill>
                <a:highlight>
                  <a:srgbClr val="FFFFFF"/>
                </a:highlight>
              </a:rPr>
              <a:t>Sept. 8-10, 2026 - NASEM in Washington, D.C. → review prioritisation plan</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Plenary 2026… present final stocktake and operationalised MIM</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lang="en-GB">
                <a:solidFill>
                  <a:srgbClr val="222222"/>
                </a:solidFill>
                <a:highlight>
                  <a:srgbClr val="FFFFFF"/>
                </a:highlight>
              </a:rPr>
              <a:t>April 20-22, 2027 - NASEM in Washington, D.C.</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lang="en-GB">
                <a:solidFill>
                  <a:srgbClr val="222222"/>
                </a:solidFill>
                <a:highlight>
                  <a:srgbClr val="FFFFFF"/>
                </a:highlight>
              </a:rPr>
              <a:t>Sept. 7-9, 2027 – NASEM Beckman Center in Irvine, CA</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a:t>
            </a:r>
            <a:endParaRPr>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7.jpg"/><Relationship Id="rId4" Type="http://schemas.openxmlformats.org/officeDocument/2006/relationships/image" Target="../media/image5.jpg"/><Relationship Id="rId5" Type="http://schemas.openxmlformats.org/officeDocument/2006/relationships/image" Target="../media/image3.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6" cy="2756714"/>
          </a:xfrm>
          <a:prstGeom prst="rect">
            <a:avLst/>
          </a:prstGeom>
          <a:noFill/>
          <a:ln>
            <a:noFill/>
          </a:ln>
        </p:spPr>
      </p:pic>
      <p:pic>
        <p:nvPicPr>
          <p:cNvPr id="13" name="Google Shape;13;p2"/>
          <p:cNvPicPr preferRelativeResize="0"/>
          <p:nvPr/>
        </p:nvPicPr>
        <p:blipFill rotWithShape="1">
          <a:blip r:embed="rId3">
            <a:alphaModFix/>
          </a:blip>
          <a:srcRect b="-110"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21101" y="-14542"/>
            <a:ext cx="12215481" cy="6870483"/>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5" l="32581" r="8553" t="2403"/>
          <a:stretch/>
        </p:blipFill>
        <p:spPr>
          <a:xfrm rot="5400000">
            <a:off x="5734365" y="-1016162"/>
            <a:ext cx="5455200" cy="7480800"/>
          </a:xfrm>
          <a:prstGeom prst="rtTriangle">
            <a:avLst/>
          </a:prstGeom>
          <a:noFill/>
          <a:ln>
            <a:noFill/>
          </a:ln>
        </p:spPr>
      </p:pic>
      <p:pic>
        <p:nvPicPr>
          <p:cNvPr id="19" name="Google Shape;19;p2"/>
          <p:cNvPicPr preferRelativeResize="0"/>
          <p:nvPr/>
        </p:nvPicPr>
        <p:blipFill rotWithShape="1">
          <a:blip r:embed="rId6">
            <a:alphaModFix amt="34000"/>
          </a:blip>
          <a:srcRect b="676" l="54016" r="11354" t="36080"/>
          <a:stretch/>
        </p:blipFill>
        <p:spPr>
          <a:xfrm rot="-5400000">
            <a:off x="5792644" y="4820060"/>
            <a:ext cx="1719600" cy="2366700"/>
          </a:xfrm>
          <a:prstGeom prst="rtTriangle">
            <a:avLst/>
          </a:prstGeom>
          <a:noFill/>
          <a:ln>
            <a:noFill/>
          </a:ln>
        </p:spPr>
      </p:pic>
      <p:sp>
        <p:nvSpPr>
          <p:cNvPr id="20" name="Google Shape;20;p2"/>
          <p:cNvSpPr txBox="1"/>
          <p:nvPr>
            <p:ph type="title"/>
          </p:nvPr>
        </p:nvSpPr>
        <p:spPr>
          <a:xfrm>
            <a:off x="176047" y="175938"/>
            <a:ext cx="6157200" cy="39726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41" r="-2842" t="39268"/>
          <a:stretch/>
        </p:blipFill>
        <p:spPr>
          <a:xfrm flipH="1">
            <a:off x="9304423" y="0"/>
            <a:ext cx="2887577"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CEOS LSI-VC-18, 2-5 September 2025</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41" r="-2842" t="39268"/>
          <a:stretch/>
        </p:blipFill>
        <p:spPr>
          <a:xfrm flipH="1">
            <a:off x="9304423" y="0"/>
            <a:ext cx="2887577"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8900" cy="4775400"/>
          </a:xfrm>
          <a:prstGeom prst="rect">
            <a:avLst/>
          </a:prstGeom>
          <a:noFill/>
          <a:ln>
            <a:noFill/>
          </a:ln>
        </p:spPr>
        <p:txBody>
          <a:bodyPr anchorCtr="0" anchor="t" bIns="45700" lIns="91425" spcFirstLastPara="1" rIns="91425" wrap="square" tIns="45700">
            <a:noAutofit/>
          </a:bodyPr>
          <a:lstStyle>
            <a:lvl1pPr indent="-406400" lvl="0" marL="457200" marR="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8900" cy="4775400"/>
          </a:xfrm>
          <a:prstGeom prst="rect">
            <a:avLst/>
          </a:prstGeom>
          <a:noFill/>
          <a:ln>
            <a:noFill/>
          </a:ln>
        </p:spPr>
        <p:txBody>
          <a:bodyPr anchorCtr="0" anchor="t" bIns="45700" lIns="91425" spcFirstLastPara="1" rIns="91425" wrap="square" tIns="45700">
            <a:noAutofit/>
          </a:bodyPr>
          <a:lstStyle>
            <a:lvl1pPr indent="-406400" lvl="0" marL="457200" marR="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CEOS LSI-VC-18, 2-5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41" r="-2842" t="39268"/>
          <a:stretch/>
        </p:blipFill>
        <p:spPr>
          <a:xfrm flipH="1">
            <a:off x="9304423" y="0"/>
            <a:ext cx="2887577"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CEOS LSI-VC-18, 2-5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41" r="-2842" t="39268"/>
          <a:stretch/>
        </p:blipFill>
        <p:spPr>
          <a:xfrm flipH="1">
            <a:off x="9304423" y="0"/>
            <a:ext cx="2887577"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0"/>
          </a:xfrm>
          <a:prstGeom prst="rect">
            <a:avLst/>
          </a:prstGeom>
          <a:noFill/>
          <a:ln>
            <a:noFill/>
          </a:ln>
        </p:spPr>
        <p:txBody>
          <a:bodyPr anchorCtr="0" anchor="t" bIns="45700" lIns="91425" spcFirstLastPara="1" rIns="91425" wrap="square" tIns="45700">
            <a:noAutofit/>
          </a:bodyPr>
          <a:lstStyle>
            <a:lvl1pPr indent="-431800" lvl="0" marL="457200" marR="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100" cy="4630500"/>
          </a:xfrm>
          <a:prstGeom prst="rect">
            <a:avLst/>
          </a:prstGeom>
          <a:noFill/>
          <a:ln>
            <a:noFill/>
          </a:ln>
        </p:spPr>
        <p:txBody>
          <a:bodyPr anchorCtr="0" anchor="t" bIns="45700" lIns="91425" spcFirstLastPara="1" rIns="91425" wrap="square" tIns="45700">
            <a:noAutofit/>
          </a:bodyPr>
          <a:lstStyle>
            <a:lvl1pPr indent="-228600" lvl="0" marL="457200" marR="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CEOS LSI-VC-18, 2-5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41" r="-2842" t="39268"/>
          <a:stretch/>
        </p:blipFill>
        <p:spPr>
          <a:xfrm flipH="1">
            <a:off x="9304423" y="0"/>
            <a:ext cx="2887577"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hyperlink" Target="https://go.umd.edu/GEOGLAM-LSIVC-LIST" TargetMode="External"/><Relationship Id="rId5" Type="http://schemas.openxmlformats.org/officeDocument/2006/relationships/hyperlink" Target="https://go.umd.edu/GEOGLAM-LSIVC_ToR" TargetMode="External"/><Relationship Id="rId6"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hyperlink" Target="https://go.umd.edu/GEOGLAM-LSIVC-LIST" TargetMode="External"/><Relationship Id="rId5" Type="http://schemas.openxmlformats.org/officeDocument/2006/relationships/hyperlink" Target="https://go.umd.edu/GEOGLAM-LSIVC_ToR" TargetMode="External"/><Relationship Id="rId6"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drive.google.com/drive/folders/1PtxiLbbGupqmX2ZbkzAnM5sOzuQc2Wen?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hyperlink" Target="https://docs.google.com/spreadsheets/d/1pFRRStzudrNsmhgfQi_80LZhmLcVhEEyxTYVO4DBWaE/edit?gid=1409055044#gid=140905504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LSI-VC-18</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GB" sz="4000"/>
              <a:t>GEOGLAM</a:t>
            </a:r>
            <a:endParaRPr i="1" sz="4000">
              <a:latin typeface="Montserrat"/>
              <a:ea typeface="Montserrat"/>
              <a:cs typeface="Montserrat"/>
              <a:sym typeface="Montserrat"/>
            </a:endParaRPr>
          </a:p>
        </p:txBody>
      </p:sp>
      <p:sp>
        <p:nvSpPr>
          <p:cNvPr id="67" name="Google Shape;67;p7"/>
          <p:cNvSpPr/>
          <p:nvPr/>
        </p:nvSpPr>
        <p:spPr>
          <a:xfrm>
            <a:off x="7272909" y="3746432"/>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Alyssa Whitcraft</a:t>
            </a:r>
            <a:br>
              <a:rPr b="1" lang="en-GB" sz="2200">
                <a:solidFill>
                  <a:schemeClr val="accent1"/>
                </a:solidFill>
                <a:latin typeface="Montserrat"/>
                <a:ea typeface="Montserrat"/>
                <a:cs typeface="Montserrat"/>
                <a:sym typeface="Montserrat"/>
              </a:rPr>
            </a:br>
            <a:r>
              <a:rPr b="1" lang="en-GB" sz="2200">
                <a:solidFill>
                  <a:schemeClr val="accent1"/>
                </a:solidFill>
                <a:latin typeface="Montserrat"/>
                <a:ea typeface="Montserrat"/>
                <a:cs typeface="Montserrat"/>
                <a:sym typeface="Montserrat"/>
              </a:rPr>
              <a:t>GEOGLAM Secretariat</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#2.4</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LSI-VC-18</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Ispra, Italy</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2-5 September,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SIT-TW-40 → </a:t>
            </a:r>
            <a:r>
              <a:rPr lang="en-GB" sz="4000"/>
              <a:t>2</a:t>
            </a:r>
            <a:r>
              <a:rPr lang="en-GB" sz="4000"/>
              <a:t> Requested Actions</a:t>
            </a:r>
            <a:endParaRPr sz="4000"/>
          </a:p>
        </p:txBody>
      </p:sp>
      <p:sp>
        <p:nvSpPr>
          <p:cNvPr id="154" name="Google Shape;154;p16"/>
          <p:cNvSpPr txBox="1"/>
          <p:nvPr>
            <p:ph idx="1" type="body"/>
          </p:nvPr>
        </p:nvSpPr>
        <p:spPr>
          <a:xfrm>
            <a:off x="386800" y="1249700"/>
            <a:ext cx="7862700" cy="4971600"/>
          </a:xfrm>
          <a:prstGeom prst="rect">
            <a:avLst/>
          </a:prstGeom>
        </p:spPr>
        <p:txBody>
          <a:bodyPr anchorCtr="0" anchor="t" bIns="45700" lIns="91425" spcFirstLastPara="1" rIns="91425" wrap="square" tIns="45700">
            <a:noAutofit/>
          </a:bodyPr>
          <a:lstStyle/>
          <a:p>
            <a:pPr indent="0" lvl="0" marL="0" rtl="0" algn="l">
              <a:lnSpc>
                <a:spcPct val="100000"/>
              </a:lnSpc>
              <a:spcBef>
                <a:spcPts val="600"/>
              </a:spcBef>
              <a:spcAft>
                <a:spcPts val="0"/>
              </a:spcAft>
              <a:buNone/>
            </a:pPr>
            <a:r>
              <a:rPr b="1" lang="en-GB" sz="1700"/>
              <a:t>1. By Plenary-39, CEOS agencies are asked to:</a:t>
            </a:r>
            <a:endParaRPr i="1" sz="1700"/>
          </a:p>
          <a:p>
            <a:pPr indent="-336550" lvl="0" marL="914400" rtl="0" algn="l">
              <a:lnSpc>
                <a:spcPct val="100000"/>
              </a:lnSpc>
              <a:spcBef>
                <a:spcPts val="600"/>
              </a:spcBef>
              <a:spcAft>
                <a:spcPts val="0"/>
              </a:spcAft>
              <a:buSzPts val="1700"/>
              <a:buChar char="❖"/>
            </a:pPr>
            <a:r>
              <a:rPr lang="en-GB" sz="1700"/>
              <a:t>Review the submitted “LSI-VC Subgroup on GEOGLAM Terms of Reference” and provide suggested revisions or additions to GEOGLAM points of contact </a:t>
            </a:r>
            <a:r>
              <a:rPr b="1" i="1" lang="en-GB" sz="900"/>
              <a:t>(from SIT-40-12)</a:t>
            </a:r>
            <a:r>
              <a:rPr lang="en-GB" sz="1700"/>
              <a:t> </a:t>
            </a:r>
            <a:r>
              <a:rPr b="1" i="1" lang="en-GB" sz="900"/>
              <a:t>(from SIT-40-12)</a:t>
            </a:r>
            <a:endParaRPr b="1" i="1" sz="900"/>
          </a:p>
          <a:p>
            <a:pPr indent="-336550" lvl="0" marL="914400" rtl="0" algn="l">
              <a:lnSpc>
                <a:spcPct val="100000"/>
              </a:lnSpc>
              <a:spcBef>
                <a:spcPts val="600"/>
              </a:spcBef>
              <a:spcAft>
                <a:spcPts val="0"/>
              </a:spcAft>
              <a:buSzPts val="1700"/>
              <a:buChar char="❖"/>
            </a:pPr>
            <a:r>
              <a:rPr lang="en-GB" sz="1700"/>
              <a:t>Formally appoint a PoC to the GEOGLAM LSI-VC Subgroup </a:t>
            </a:r>
            <a:r>
              <a:rPr b="1" i="1" lang="en-GB" sz="900"/>
              <a:t>(from Plenary-38-08)</a:t>
            </a:r>
            <a:endParaRPr i="1" sz="1700"/>
          </a:p>
          <a:p>
            <a:pPr indent="-323850" lvl="1" marL="1371600" rtl="0" algn="l">
              <a:lnSpc>
                <a:spcPct val="100000"/>
              </a:lnSpc>
              <a:spcBef>
                <a:spcPts val="600"/>
              </a:spcBef>
              <a:spcAft>
                <a:spcPts val="0"/>
              </a:spcAft>
              <a:buSzPts val="1500"/>
              <a:buChar char="▪"/>
            </a:pPr>
            <a:r>
              <a:rPr b="1" lang="en-GB" sz="1500"/>
              <a:t>Confirmed</a:t>
            </a:r>
            <a:r>
              <a:rPr lang="en-GB" sz="1500"/>
              <a:t>: ESA, ISRO, CSIRO, SANSA, Geoscience Australia, CONAE</a:t>
            </a:r>
            <a:endParaRPr sz="1500"/>
          </a:p>
          <a:p>
            <a:pPr indent="-323850" lvl="1" marL="1371600" rtl="0" algn="l">
              <a:lnSpc>
                <a:spcPct val="100000"/>
              </a:lnSpc>
              <a:spcBef>
                <a:spcPts val="600"/>
              </a:spcBef>
              <a:spcAft>
                <a:spcPts val="0"/>
              </a:spcAft>
              <a:buClr>
                <a:srgbClr val="38761D"/>
              </a:buClr>
              <a:buSzPts val="1500"/>
              <a:buChar char="▪"/>
            </a:pPr>
            <a:r>
              <a:rPr b="1" lang="en-GB" sz="1500">
                <a:solidFill>
                  <a:srgbClr val="38761D"/>
                </a:solidFill>
              </a:rPr>
              <a:t>Historically-engaged agencies without formal PoC</a:t>
            </a:r>
            <a:r>
              <a:rPr lang="en-GB" sz="1500">
                <a:solidFill>
                  <a:srgbClr val="38761D"/>
                </a:solidFill>
              </a:rPr>
              <a:t>: NASA, DLR, CSA, JAXA, UKSA, USGS, NOAA, CNES</a:t>
            </a:r>
            <a:endParaRPr sz="1500">
              <a:solidFill>
                <a:srgbClr val="38761D"/>
              </a:solidFill>
            </a:endParaRPr>
          </a:p>
          <a:p>
            <a:pPr indent="-323850" lvl="2" marL="1828800" rtl="0" algn="l">
              <a:lnSpc>
                <a:spcPct val="100000"/>
              </a:lnSpc>
              <a:spcBef>
                <a:spcPts val="600"/>
              </a:spcBef>
              <a:spcAft>
                <a:spcPts val="0"/>
              </a:spcAft>
              <a:buClr>
                <a:srgbClr val="38761D"/>
              </a:buClr>
              <a:buSzPts val="1500"/>
              <a:buChar char="o"/>
            </a:pPr>
            <a:r>
              <a:rPr lang="en-GB" sz="1500">
                <a:solidFill>
                  <a:srgbClr val="38761D"/>
                </a:solidFill>
              </a:rPr>
              <a:t>All other agencies very much welcome!</a:t>
            </a:r>
            <a:endParaRPr b="1" sz="1500"/>
          </a:p>
          <a:p>
            <a:pPr indent="-323850" lvl="1" marL="1371600" rtl="0" algn="l">
              <a:lnSpc>
                <a:spcPct val="100000"/>
              </a:lnSpc>
              <a:spcBef>
                <a:spcPts val="600"/>
              </a:spcBef>
              <a:spcAft>
                <a:spcPts val="0"/>
              </a:spcAft>
              <a:buSzPts val="1500"/>
              <a:buChar char="▪"/>
            </a:pPr>
            <a:r>
              <a:rPr b="1" lang="en-GB" sz="1500"/>
              <a:t>Effort can be incremental </a:t>
            </a:r>
            <a:r>
              <a:rPr lang="en-GB" sz="1500"/>
              <a:t>→ short-term commitment to support for first 6 variables of the stocktake</a:t>
            </a:r>
            <a:r>
              <a:rPr lang="en-GB" sz="1700"/>
              <a:t> </a:t>
            </a:r>
            <a:r>
              <a:rPr b="1" i="1" lang="en-GB" sz="900"/>
              <a:t>(from SIT-39-05)</a:t>
            </a:r>
            <a:br>
              <a:rPr lang="en-GB" sz="1500"/>
            </a:br>
            <a:endParaRPr sz="1500"/>
          </a:p>
          <a:p>
            <a:pPr indent="0" lvl="0" marL="0" rtl="0" algn="l">
              <a:lnSpc>
                <a:spcPct val="100000"/>
              </a:lnSpc>
              <a:spcBef>
                <a:spcPts val="600"/>
              </a:spcBef>
              <a:spcAft>
                <a:spcPts val="0"/>
              </a:spcAft>
              <a:buNone/>
            </a:pPr>
            <a:r>
              <a:rPr b="1" lang="en-GB" sz="1700"/>
              <a:t>2. WG Cal-Val asked to work with GEOGLAM PoCs to scope “Joint Workshop on Good Practices for ET Validation”</a:t>
            </a:r>
            <a:endParaRPr sz="1700"/>
          </a:p>
          <a:p>
            <a:pPr indent="-336550" lvl="0" marL="914400" rtl="0" algn="l">
              <a:lnSpc>
                <a:spcPct val="100000"/>
              </a:lnSpc>
              <a:spcBef>
                <a:spcPts val="600"/>
              </a:spcBef>
              <a:spcAft>
                <a:spcPts val="0"/>
              </a:spcAft>
              <a:buSzPts val="1700"/>
              <a:buChar char="❖"/>
            </a:pPr>
            <a:r>
              <a:rPr lang="en-GB" sz="1700"/>
              <a:t>UN FAO (ET-EAV Lead Steward) is able to host</a:t>
            </a:r>
            <a:endParaRPr sz="1700"/>
          </a:p>
          <a:p>
            <a:pPr indent="-336550" lvl="0" marL="914400" rtl="0" algn="l">
              <a:lnSpc>
                <a:spcPct val="100000"/>
              </a:lnSpc>
              <a:spcBef>
                <a:spcPts val="600"/>
              </a:spcBef>
              <a:spcAft>
                <a:spcPts val="0"/>
              </a:spcAft>
              <a:buSzPts val="1700"/>
              <a:buChar char="❖"/>
            </a:pPr>
            <a:r>
              <a:rPr lang="en-GB" sz="1700"/>
              <a:t>Next step → Report workshop proposal at Plenary-39</a:t>
            </a:r>
            <a:endParaRPr sz="1700"/>
          </a:p>
        </p:txBody>
      </p:sp>
      <p:pic>
        <p:nvPicPr>
          <p:cNvPr id="155" name="Google Shape;155;p16" title="umd-GEOGLAM-LSIVC-LIST.png"/>
          <p:cNvPicPr preferRelativeResize="0"/>
          <p:nvPr/>
        </p:nvPicPr>
        <p:blipFill>
          <a:blip r:embed="rId3">
            <a:alphaModFix/>
          </a:blip>
          <a:stretch>
            <a:fillRect/>
          </a:stretch>
        </p:blipFill>
        <p:spPr>
          <a:xfrm>
            <a:off x="8606400" y="3542900"/>
            <a:ext cx="1142100" cy="1142100"/>
          </a:xfrm>
          <a:prstGeom prst="rect">
            <a:avLst/>
          </a:prstGeom>
          <a:noFill/>
          <a:ln>
            <a:noFill/>
          </a:ln>
        </p:spPr>
      </p:pic>
      <p:sp>
        <p:nvSpPr>
          <p:cNvPr id="156" name="Google Shape;156;p16"/>
          <p:cNvSpPr txBox="1"/>
          <p:nvPr/>
        </p:nvSpPr>
        <p:spPr>
          <a:xfrm>
            <a:off x="9795125" y="3676700"/>
            <a:ext cx="22365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GB" sz="1500">
                <a:solidFill>
                  <a:schemeClr val="dk1"/>
                </a:solidFill>
                <a:latin typeface="Montserrat"/>
                <a:ea typeface="Montserrat"/>
                <a:cs typeface="Montserrat"/>
                <a:sym typeface="Montserrat"/>
              </a:rPr>
              <a:t>View PoC List</a:t>
            </a:r>
            <a:r>
              <a:rPr b="1" lang="en-GB" sz="1500">
                <a:solidFill>
                  <a:schemeClr val="dk1"/>
                </a:solidFill>
                <a:latin typeface="Montserrat"/>
                <a:ea typeface="Montserrat"/>
                <a:cs typeface="Montserrat"/>
                <a:sym typeface="Montserrat"/>
              </a:rPr>
              <a:t> here: </a:t>
            </a:r>
            <a:r>
              <a:rPr lang="en-GB" sz="1500" u="sng">
                <a:solidFill>
                  <a:schemeClr val="hlink"/>
                </a:solidFill>
                <a:latin typeface="Montserrat"/>
                <a:ea typeface="Montserrat"/>
                <a:cs typeface="Montserrat"/>
                <a:sym typeface="Montserrat"/>
                <a:hlinkClick r:id="rId4"/>
              </a:rPr>
              <a:t>https://go.umd.edu/GEOGLAM-LSIVC-LIST</a:t>
            </a:r>
            <a:r>
              <a:rPr lang="en-GB" sz="1500">
                <a:solidFill>
                  <a:schemeClr val="dk1"/>
                </a:solidFill>
                <a:latin typeface="Montserrat"/>
                <a:ea typeface="Montserrat"/>
                <a:cs typeface="Montserrat"/>
                <a:sym typeface="Montserrat"/>
              </a:rPr>
              <a:t> </a:t>
            </a:r>
            <a:endParaRPr sz="1500">
              <a:solidFill>
                <a:schemeClr val="dk1"/>
              </a:solidFill>
              <a:latin typeface="Montserrat"/>
              <a:ea typeface="Montserrat"/>
              <a:cs typeface="Montserrat"/>
              <a:sym typeface="Montserrat"/>
            </a:endParaRPr>
          </a:p>
        </p:txBody>
      </p:sp>
      <p:sp>
        <p:nvSpPr>
          <p:cNvPr id="157" name="Google Shape;157;p16"/>
          <p:cNvSpPr txBox="1"/>
          <p:nvPr/>
        </p:nvSpPr>
        <p:spPr>
          <a:xfrm>
            <a:off x="9795125" y="1364100"/>
            <a:ext cx="22365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GB" sz="1500">
                <a:solidFill>
                  <a:schemeClr val="dk1"/>
                </a:solidFill>
                <a:latin typeface="Montserrat"/>
                <a:ea typeface="Montserrat"/>
                <a:cs typeface="Montserrat"/>
                <a:sym typeface="Montserrat"/>
              </a:rPr>
              <a:t>View</a:t>
            </a:r>
            <a:r>
              <a:rPr b="1" lang="en-GB" sz="1500">
                <a:solidFill>
                  <a:schemeClr val="dk1"/>
                </a:solidFill>
                <a:latin typeface="Montserrat"/>
                <a:ea typeface="Montserrat"/>
                <a:cs typeface="Montserrat"/>
                <a:sym typeface="Montserrat"/>
              </a:rPr>
              <a:t> ToR here: </a:t>
            </a:r>
            <a:br>
              <a:rPr b="1" lang="en-GB" sz="1500">
                <a:solidFill>
                  <a:schemeClr val="dk1"/>
                </a:solidFill>
                <a:latin typeface="Montserrat"/>
                <a:ea typeface="Montserrat"/>
                <a:cs typeface="Montserrat"/>
                <a:sym typeface="Montserrat"/>
              </a:rPr>
            </a:br>
            <a:r>
              <a:rPr lang="en-GB" sz="1500" u="sng">
                <a:solidFill>
                  <a:schemeClr val="hlink"/>
                </a:solidFill>
                <a:latin typeface="Montserrat"/>
                <a:ea typeface="Montserrat"/>
                <a:cs typeface="Montserrat"/>
                <a:sym typeface="Montserrat"/>
                <a:hlinkClick r:id="rId5"/>
              </a:rPr>
              <a:t>https://go.umd.edu/GEOGLAM-LSIVC_ToR</a:t>
            </a:r>
            <a:r>
              <a:rPr lang="en-GB" sz="1500">
                <a:solidFill>
                  <a:schemeClr val="dk1"/>
                </a:solidFill>
                <a:latin typeface="Montserrat"/>
                <a:ea typeface="Montserrat"/>
                <a:cs typeface="Montserrat"/>
                <a:sym typeface="Montserrat"/>
              </a:rPr>
              <a:t> </a:t>
            </a:r>
            <a:endParaRPr sz="1500">
              <a:solidFill>
                <a:schemeClr val="dk1"/>
              </a:solidFill>
              <a:latin typeface="Montserrat"/>
              <a:ea typeface="Montserrat"/>
              <a:cs typeface="Montserrat"/>
              <a:sym typeface="Montserrat"/>
            </a:endParaRPr>
          </a:p>
        </p:txBody>
      </p:sp>
      <p:pic>
        <p:nvPicPr>
          <p:cNvPr id="158" name="Google Shape;158;p16" title="umd-GEOGLAM-LSIVC_ToR.png"/>
          <p:cNvPicPr preferRelativeResize="0"/>
          <p:nvPr/>
        </p:nvPicPr>
        <p:blipFill>
          <a:blip r:embed="rId6">
            <a:alphaModFix/>
          </a:blip>
          <a:stretch>
            <a:fillRect/>
          </a:stretch>
        </p:blipFill>
        <p:spPr>
          <a:xfrm>
            <a:off x="8606400" y="1308550"/>
            <a:ext cx="1142100" cy="1142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7"/>
          <p:cNvSpPr txBox="1"/>
          <p:nvPr>
            <p:ph idx="1" type="body"/>
          </p:nvPr>
        </p:nvSpPr>
        <p:spPr>
          <a:xfrm>
            <a:off x="324225" y="1155325"/>
            <a:ext cx="11495400" cy="5066100"/>
          </a:xfrm>
          <a:prstGeom prst="rect">
            <a:avLst/>
          </a:prstGeom>
        </p:spPr>
        <p:txBody>
          <a:bodyPr anchorCtr="0" anchor="t" bIns="45700" lIns="91425" spcFirstLastPara="1" rIns="91425" wrap="square" tIns="45700">
            <a:noAutofit/>
          </a:bodyPr>
          <a:lstStyle/>
          <a:p>
            <a:pPr indent="-323850" lvl="0" marL="457200" rtl="0" algn="l">
              <a:spcBef>
                <a:spcPts val="0"/>
              </a:spcBef>
              <a:spcAft>
                <a:spcPts val="0"/>
              </a:spcAft>
              <a:buSzPts val="1500"/>
              <a:buChar char="●"/>
            </a:pPr>
            <a:r>
              <a:rPr i="1" lang="en-GB" sz="1500">
                <a:solidFill>
                  <a:schemeClr val="accent6"/>
                </a:solidFill>
              </a:rPr>
              <a:t>SIT-TW-40 + Plenary-39 Ask →</a:t>
            </a:r>
            <a:r>
              <a:rPr lang="en-GB" sz="1500">
                <a:solidFill>
                  <a:schemeClr val="accent6"/>
                </a:solidFill>
              </a:rPr>
              <a:t> </a:t>
            </a:r>
            <a:r>
              <a:rPr b="1" lang="en-GB" sz="1500"/>
              <a:t>Scoping the breadth of activities, roles, and responsibilities between GEOGLAM and CEOS</a:t>
            </a:r>
            <a:r>
              <a:rPr lang="en-GB" sz="1500"/>
              <a:t> (SIT-39-06)</a:t>
            </a:r>
            <a:endParaRPr sz="1500"/>
          </a:p>
          <a:p>
            <a:pPr indent="-323850" lvl="1" marL="914400" rtl="0" algn="l">
              <a:spcBef>
                <a:spcPts val="0"/>
              </a:spcBef>
              <a:spcAft>
                <a:spcPts val="0"/>
              </a:spcAft>
              <a:buSzPts val="1500"/>
              <a:buChar char="○"/>
            </a:pPr>
            <a:r>
              <a:rPr b="1" lang="en-GB" sz="1500"/>
              <a:t>Confirming ToR</a:t>
            </a:r>
            <a:r>
              <a:rPr lang="en-GB" sz="1500"/>
              <a:t> for LSI-VC Subgroup on GEOGLAM (SIT-40-12)</a:t>
            </a:r>
            <a:endParaRPr sz="1500"/>
          </a:p>
          <a:p>
            <a:pPr indent="-323850" lvl="1" marL="914400" rtl="0" algn="l">
              <a:spcBef>
                <a:spcPts val="0"/>
              </a:spcBef>
              <a:spcAft>
                <a:spcPts val="0"/>
              </a:spcAft>
              <a:buSzPts val="1500"/>
              <a:buChar char="○"/>
            </a:pPr>
            <a:r>
              <a:rPr lang="en-GB" sz="1500"/>
              <a:t>Identifying communication modalities and procedures for GEOGLAM collaboration with other CEOS Working Groups and activities, including the AFOLU initiative, where EAVs already feature.</a:t>
            </a:r>
            <a:endParaRPr sz="1500"/>
          </a:p>
          <a:p>
            <a:pPr indent="-311150" lvl="2" marL="1371600" rtl="0" algn="l">
              <a:spcBef>
                <a:spcPts val="0"/>
              </a:spcBef>
              <a:spcAft>
                <a:spcPts val="0"/>
              </a:spcAft>
              <a:buSzPts val="1300"/>
              <a:buChar char="■"/>
            </a:pPr>
            <a:r>
              <a:rPr i="1" lang="en-GB" sz="1300"/>
              <a:t>This was an objective of the GEOGLAM EAV Workshop that did not get resolved</a:t>
            </a:r>
            <a:endParaRPr i="1" sz="1300"/>
          </a:p>
          <a:p>
            <a:pPr indent="-323850" lvl="1" marL="914400" rtl="0" algn="l">
              <a:spcBef>
                <a:spcPts val="0"/>
              </a:spcBef>
              <a:spcAft>
                <a:spcPts val="0"/>
              </a:spcAft>
              <a:buSzPts val="1500"/>
              <a:buChar char="○"/>
            </a:pPr>
            <a:r>
              <a:rPr i="1" lang="en-GB" sz="1500">
                <a:solidFill>
                  <a:schemeClr val="accent6"/>
                </a:solidFill>
              </a:rPr>
              <a:t>SIT-TW-40 Ask →</a:t>
            </a:r>
            <a:r>
              <a:rPr lang="en-GB" sz="1500">
                <a:solidFill>
                  <a:schemeClr val="accent6"/>
                </a:solidFill>
              </a:rPr>
              <a:t> </a:t>
            </a:r>
            <a:r>
              <a:rPr lang="en-GB" sz="1500"/>
              <a:t>Identifying </a:t>
            </a:r>
            <a:r>
              <a:rPr lang="en-GB" sz="1500" u="sng"/>
              <a:t>engaged/active</a:t>
            </a:r>
            <a:r>
              <a:rPr lang="en-GB" sz="1500"/>
              <a:t> points of contact for each agency to serve on the LSI-VC Subgroup on GEOGLAM (SIT-39-05)</a:t>
            </a:r>
            <a:endParaRPr i="1" sz="1500">
              <a:solidFill>
                <a:schemeClr val="accent6"/>
              </a:solidFill>
            </a:endParaRPr>
          </a:p>
          <a:p>
            <a:pPr indent="0" lvl="0" marL="457200" rtl="0" algn="l">
              <a:spcBef>
                <a:spcPts val="0"/>
              </a:spcBef>
              <a:spcAft>
                <a:spcPts val="0"/>
              </a:spcAft>
              <a:buNone/>
            </a:pPr>
            <a:r>
              <a:t/>
            </a:r>
            <a:endParaRPr i="1" sz="1500">
              <a:solidFill>
                <a:schemeClr val="accent6"/>
              </a:solidFill>
            </a:endParaRPr>
          </a:p>
          <a:p>
            <a:pPr indent="-323850" lvl="0" marL="457200" rtl="0" algn="l">
              <a:spcBef>
                <a:spcPts val="0"/>
              </a:spcBef>
              <a:spcAft>
                <a:spcPts val="0"/>
              </a:spcAft>
              <a:buSzPts val="1500"/>
              <a:buChar char="●"/>
            </a:pPr>
            <a:r>
              <a:rPr i="1" lang="en-GB" sz="1500">
                <a:solidFill>
                  <a:schemeClr val="accent6"/>
                </a:solidFill>
              </a:rPr>
              <a:t>Embedded within GEOGLAM EAV Stocktake, Gap Analysis, and Prioritisation (SIT-39 + Plenary-38)</a:t>
            </a:r>
            <a:r>
              <a:rPr i="1" lang="en-GB" sz="1500"/>
              <a:t> → </a:t>
            </a:r>
            <a:r>
              <a:rPr b="1" lang="en-GB" sz="1500"/>
              <a:t>Undertaking a “stocktake”</a:t>
            </a:r>
            <a:r>
              <a:rPr b="1" lang="en-GB" sz="1500"/>
              <a:t> </a:t>
            </a:r>
            <a:r>
              <a:rPr lang="en-GB" sz="1500"/>
              <a:t>of (and formally documenting) past, current, and future EAV-related projects, activities, and missions/instruments, with CEOS agency participation. </a:t>
            </a:r>
            <a:endParaRPr sz="1500"/>
          </a:p>
          <a:p>
            <a:pPr indent="0" lvl="0" marL="457200" rtl="0" algn="l">
              <a:spcBef>
                <a:spcPts val="0"/>
              </a:spcBef>
              <a:spcAft>
                <a:spcPts val="0"/>
              </a:spcAft>
              <a:buNone/>
            </a:pPr>
            <a:r>
              <a:t/>
            </a:r>
            <a:endParaRPr i="1" sz="1500">
              <a:solidFill>
                <a:schemeClr val="accent6"/>
              </a:solidFill>
            </a:endParaRPr>
          </a:p>
          <a:p>
            <a:pPr indent="-323850" lvl="0" marL="457200" rtl="0" algn="l">
              <a:spcBef>
                <a:spcPts val="0"/>
              </a:spcBef>
              <a:spcAft>
                <a:spcPts val="0"/>
              </a:spcAft>
              <a:buSzPts val="1500"/>
              <a:buChar char="●"/>
            </a:pPr>
            <a:r>
              <a:rPr i="1" lang="en-GB" sz="1500">
                <a:solidFill>
                  <a:schemeClr val="accent6"/>
                </a:solidFill>
              </a:rPr>
              <a:t>Embedded within GEOGLAM EAV Stocktake, Gap Analysis, and Prioritisation (Plenary-38) → </a:t>
            </a:r>
            <a:r>
              <a:rPr lang="en-GB" sz="1500"/>
              <a:t>Reflect on the stocktake to create a robust gap analysis related to the EAVs toward </a:t>
            </a:r>
            <a:r>
              <a:rPr b="1" lang="en-GB" sz="1500"/>
              <a:t>identifying 2-3 of the highest-priority gaps</a:t>
            </a:r>
            <a:r>
              <a:rPr lang="en-GB" sz="1500"/>
              <a:t>, their source (e.g. observation, method, product…), and opportunities to address them.</a:t>
            </a:r>
            <a:endParaRPr i="1" sz="1500">
              <a:solidFill>
                <a:schemeClr val="accent6"/>
              </a:solidFill>
            </a:endParaRPr>
          </a:p>
          <a:p>
            <a:pPr indent="0" lvl="0" marL="457200" rtl="0" algn="l">
              <a:spcBef>
                <a:spcPts val="0"/>
              </a:spcBef>
              <a:spcAft>
                <a:spcPts val="0"/>
              </a:spcAft>
              <a:buNone/>
            </a:pPr>
            <a:r>
              <a:t/>
            </a:r>
            <a:endParaRPr i="1" sz="1500">
              <a:solidFill>
                <a:schemeClr val="accent6"/>
              </a:solidFill>
            </a:endParaRPr>
          </a:p>
          <a:p>
            <a:pPr indent="-323850" lvl="0" marL="457200" rtl="0" algn="l">
              <a:spcBef>
                <a:spcPts val="0"/>
              </a:spcBef>
              <a:spcAft>
                <a:spcPts val="0"/>
              </a:spcAft>
              <a:buSzPts val="1500"/>
              <a:buChar char="●"/>
            </a:pPr>
            <a:r>
              <a:rPr i="1" lang="en-GB" sz="1500">
                <a:solidFill>
                  <a:schemeClr val="accent6"/>
                </a:solidFill>
              </a:rPr>
              <a:t>SIT-TW-40 Ask</a:t>
            </a:r>
            <a:r>
              <a:rPr i="1" lang="en-GB" sz="1500"/>
              <a:t> → </a:t>
            </a:r>
            <a:r>
              <a:rPr lang="en-GB" sz="1500"/>
              <a:t>Progressing the work already initiated with </a:t>
            </a:r>
            <a:r>
              <a:rPr b="1" lang="en-GB" sz="1500"/>
              <a:t>CEOS WG Cal/Val Land Product Validation.</a:t>
            </a:r>
            <a:endParaRPr b="1" sz="1500"/>
          </a:p>
        </p:txBody>
      </p:sp>
      <p:sp>
        <p:nvSpPr>
          <p:cNvPr id="164" name="Google Shape;164;p17"/>
          <p:cNvSpPr txBox="1"/>
          <p:nvPr>
            <p:ph type="title"/>
          </p:nvPr>
        </p:nvSpPr>
        <p:spPr>
          <a:xfrm>
            <a:off x="176048" y="3052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solidFill>
                  <a:srgbClr val="93C47D"/>
                </a:solidFill>
              </a:rPr>
              <a:t>GEOGLAM Priorities for CEOS</a:t>
            </a:r>
            <a:br>
              <a:rPr lang="en-GB" sz="3600"/>
            </a:br>
            <a:r>
              <a:rPr lang="en-GB" sz="2800"/>
              <a:t>LSI-VC Subgroup on GEOGLAM</a:t>
            </a:r>
            <a:r>
              <a:rPr lang="en-GB" sz="3400"/>
              <a:t> ToR Excerpt</a:t>
            </a:r>
            <a:endParaRPr sz="3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Look ahead → Plenary-39</a:t>
            </a:r>
            <a:endParaRPr sz="4000"/>
          </a:p>
          <a:p>
            <a:pPr indent="0" lvl="0" marL="0" rtl="0" algn="l">
              <a:spcBef>
                <a:spcPts val="0"/>
              </a:spcBef>
              <a:spcAft>
                <a:spcPts val="0"/>
              </a:spcAft>
              <a:buNone/>
            </a:pPr>
            <a:r>
              <a:t/>
            </a:r>
            <a:endParaRPr/>
          </a:p>
        </p:txBody>
      </p:sp>
      <p:sp>
        <p:nvSpPr>
          <p:cNvPr id="170" name="Google Shape;170;p18"/>
          <p:cNvSpPr/>
          <p:nvPr/>
        </p:nvSpPr>
        <p:spPr>
          <a:xfrm>
            <a:off x="354076" y="1886347"/>
            <a:ext cx="1973700" cy="3120900"/>
          </a:xfrm>
          <a:prstGeom prst="rect">
            <a:avLst/>
          </a:prstGeom>
          <a:solidFill>
            <a:schemeClr val="lt2"/>
          </a:solidFill>
          <a:ln cap="flat" cmpd="sng" w="7925">
            <a:solidFill>
              <a:schemeClr val="dk2"/>
            </a:solidFill>
            <a:prstDash val="solid"/>
            <a:round/>
            <a:headEnd len="sm" w="sm" type="none"/>
            <a:tailEnd len="sm" w="sm" type="none"/>
          </a:ln>
        </p:spPr>
        <p:txBody>
          <a:bodyPr anchorCtr="0" anchor="b" bIns="76150" lIns="76150" spcFirstLastPara="1" rIns="76150" wrap="square" tIns="76150">
            <a:noAutofit/>
          </a:bodyPr>
          <a:lstStyle/>
          <a:p>
            <a:pPr indent="0" lvl="0" marL="0" rtl="0" algn="l">
              <a:spcBef>
                <a:spcPts val="0"/>
              </a:spcBef>
              <a:spcAft>
                <a:spcPts val="0"/>
              </a:spcAft>
              <a:buNone/>
            </a:pPr>
            <a:r>
              <a:rPr b="1" lang="en-GB" sz="1082">
                <a:latin typeface="Montserrat"/>
                <a:ea typeface="Montserrat"/>
                <a:cs typeface="Montserrat"/>
                <a:sym typeface="Montserrat"/>
              </a:rPr>
              <a:t>SIT-TW-40</a:t>
            </a:r>
            <a:endParaRPr b="1" sz="1082">
              <a:latin typeface="Montserrat"/>
              <a:ea typeface="Montserrat"/>
              <a:cs typeface="Montserrat"/>
              <a:sym typeface="Montserrat"/>
            </a:endParaRPr>
          </a:p>
          <a:p>
            <a:pPr indent="0" lvl="0" marL="0" rtl="0" algn="l">
              <a:spcBef>
                <a:spcPts val="0"/>
              </a:spcBef>
              <a:spcAft>
                <a:spcPts val="0"/>
              </a:spcAft>
              <a:buNone/>
            </a:pPr>
            <a:r>
              <a:t/>
            </a:r>
            <a:endParaRPr sz="1082">
              <a:latin typeface="Montserrat"/>
              <a:ea typeface="Montserrat"/>
              <a:cs typeface="Montserrat"/>
              <a:sym typeface="Montserrat"/>
            </a:endParaRPr>
          </a:p>
          <a:p>
            <a:pPr indent="0" lvl="0" marL="0" rtl="0" algn="l">
              <a:spcBef>
                <a:spcPts val="0"/>
              </a:spcBef>
              <a:spcAft>
                <a:spcPts val="0"/>
              </a:spcAft>
              <a:buNone/>
            </a:pPr>
            <a:r>
              <a:rPr b="1" lang="en-GB" sz="1082">
                <a:latin typeface="Montserrat"/>
                <a:ea typeface="Montserrat"/>
                <a:cs typeface="Montserrat"/>
                <a:sym typeface="Montserrat"/>
              </a:rPr>
              <a:t>Report</a:t>
            </a:r>
            <a:r>
              <a:rPr lang="en-GB" sz="1082">
                <a:latin typeface="Montserrat"/>
                <a:ea typeface="Montserrat"/>
                <a:cs typeface="Montserrat"/>
                <a:sym typeface="Montserrat"/>
              </a:rPr>
              <a:t>:</a:t>
            </a:r>
            <a:endParaRPr sz="1082">
              <a:latin typeface="Montserrat"/>
              <a:ea typeface="Montserrat"/>
              <a:cs typeface="Montserrat"/>
              <a:sym typeface="Montserrat"/>
            </a:endParaRPr>
          </a:p>
          <a:p>
            <a:pPr indent="0" lvl="0" marL="0" rtl="0" algn="l">
              <a:spcBef>
                <a:spcPts val="0"/>
              </a:spcBef>
              <a:spcAft>
                <a:spcPts val="0"/>
              </a:spcAft>
              <a:buNone/>
            </a:pPr>
            <a:r>
              <a:rPr lang="en-GB" sz="1082">
                <a:latin typeface="Montserrat"/>
                <a:ea typeface="Montserrat"/>
                <a:cs typeface="Montserrat"/>
                <a:sym typeface="Montserrat"/>
              </a:rPr>
              <a:t>Progress on EAVs</a:t>
            </a:r>
            <a:endParaRPr sz="1082">
              <a:latin typeface="Montserrat"/>
              <a:ea typeface="Montserrat"/>
              <a:cs typeface="Montserrat"/>
              <a:sym typeface="Montserrat"/>
            </a:endParaRPr>
          </a:p>
          <a:p>
            <a:pPr indent="0" lvl="0" marL="0" rtl="0" algn="l">
              <a:spcBef>
                <a:spcPts val="0"/>
              </a:spcBef>
              <a:spcAft>
                <a:spcPts val="0"/>
              </a:spcAft>
              <a:buNone/>
            </a:pPr>
            <a:r>
              <a:t/>
            </a:r>
            <a:endParaRPr sz="1082">
              <a:latin typeface="Montserrat"/>
              <a:ea typeface="Montserrat"/>
              <a:cs typeface="Montserrat"/>
              <a:sym typeface="Montserrat"/>
            </a:endParaRPr>
          </a:p>
          <a:p>
            <a:pPr indent="0" lvl="0" marL="0" rtl="0" algn="l">
              <a:spcBef>
                <a:spcPts val="0"/>
              </a:spcBef>
              <a:spcAft>
                <a:spcPts val="0"/>
              </a:spcAft>
              <a:buNone/>
            </a:pPr>
            <a:r>
              <a:rPr b="1" lang="en-GB" sz="1082">
                <a:latin typeface="Montserrat"/>
                <a:ea typeface="Montserrat"/>
                <a:cs typeface="Montserrat"/>
                <a:sym typeface="Montserrat"/>
              </a:rPr>
              <a:t>Discussing</a:t>
            </a:r>
            <a:r>
              <a:rPr lang="en-GB" sz="1082">
                <a:latin typeface="Montserrat"/>
                <a:ea typeface="Montserrat"/>
                <a:cs typeface="Montserrat"/>
                <a:sym typeface="Montserrat"/>
              </a:rPr>
              <a:t>: </a:t>
            </a:r>
            <a:br>
              <a:rPr lang="en-GB" sz="1082">
                <a:latin typeface="Montserrat"/>
                <a:ea typeface="Montserrat"/>
                <a:cs typeface="Montserrat"/>
                <a:sym typeface="Montserrat"/>
              </a:rPr>
            </a:br>
            <a:r>
              <a:rPr lang="en-GB" sz="1082">
                <a:latin typeface="Montserrat"/>
                <a:ea typeface="Montserrat"/>
                <a:cs typeface="Montserrat"/>
                <a:sym typeface="Montserrat"/>
              </a:rPr>
              <a:t>Way Forward</a:t>
            </a:r>
            <a:endParaRPr sz="1082">
              <a:latin typeface="Montserrat"/>
              <a:ea typeface="Montserrat"/>
              <a:cs typeface="Montserrat"/>
              <a:sym typeface="Montserrat"/>
            </a:endParaRPr>
          </a:p>
          <a:p>
            <a:pPr indent="0" lvl="0" marL="0" rtl="0" algn="l">
              <a:spcBef>
                <a:spcPts val="0"/>
              </a:spcBef>
              <a:spcAft>
                <a:spcPts val="0"/>
              </a:spcAft>
              <a:buNone/>
            </a:pPr>
            <a:r>
              <a:t/>
            </a:r>
            <a:endParaRPr sz="1082">
              <a:latin typeface="Montserrat"/>
              <a:ea typeface="Montserrat"/>
              <a:cs typeface="Montserrat"/>
              <a:sym typeface="Montserrat"/>
            </a:endParaRPr>
          </a:p>
          <a:p>
            <a:pPr indent="0" lvl="0" marL="0" rtl="0" algn="l">
              <a:spcBef>
                <a:spcPts val="0"/>
              </a:spcBef>
              <a:spcAft>
                <a:spcPts val="0"/>
              </a:spcAft>
              <a:buNone/>
            </a:pPr>
            <a:r>
              <a:rPr b="1" lang="en-GB" sz="1082">
                <a:latin typeface="Montserrat"/>
                <a:ea typeface="Montserrat"/>
                <a:cs typeface="Montserrat"/>
                <a:sym typeface="Montserrat"/>
              </a:rPr>
              <a:t>Actions:</a:t>
            </a:r>
            <a:endParaRPr b="1" sz="1082">
              <a:latin typeface="Montserrat"/>
              <a:ea typeface="Montserrat"/>
              <a:cs typeface="Montserrat"/>
              <a:sym typeface="Montserrat"/>
            </a:endParaRPr>
          </a:p>
          <a:p>
            <a:pPr indent="-259139" lvl="0" marL="380777" rtl="0" algn="l">
              <a:spcBef>
                <a:spcPts val="0"/>
              </a:spcBef>
              <a:spcAft>
                <a:spcPts val="0"/>
              </a:spcAft>
              <a:buSzPts val="1083"/>
              <a:buFont typeface="Montserrat"/>
              <a:buAutoNum type="arabicPeriod"/>
            </a:pPr>
            <a:r>
              <a:rPr lang="en-GB" sz="1082">
                <a:latin typeface="Montserrat"/>
                <a:ea typeface="Montserrat"/>
                <a:cs typeface="Montserrat"/>
                <a:sym typeface="Montserrat"/>
              </a:rPr>
              <a:t>Agencies Complete SIT-40 Action, including filling empty LSI-VC appointments</a:t>
            </a:r>
            <a:endParaRPr sz="1082">
              <a:latin typeface="Montserrat"/>
              <a:ea typeface="Montserrat"/>
              <a:cs typeface="Montserrat"/>
              <a:sym typeface="Montserrat"/>
            </a:endParaRPr>
          </a:p>
          <a:p>
            <a:pPr indent="-259139" lvl="0" marL="380777" rtl="0" algn="l">
              <a:spcBef>
                <a:spcPts val="0"/>
              </a:spcBef>
              <a:spcAft>
                <a:spcPts val="0"/>
              </a:spcAft>
              <a:buSzPts val="1083"/>
              <a:buFont typeface="Montserrat"/>
              <a:buAutoNum type="arabicPeriod"/>
            </a:pPr>
            <a:r>
              <a:rPr lang="en-GB" sz="1082">
                <a:latin typeface="Montserrat"/>
                <a:ea typeface="Montserrat"/>
                <a:cs typeface="Montserrat"/>
                <a:sym typeface="Montserrat"/>
              </a:rPr>
              <a:t>Scoping of Joint ET Workshop with Cal-Val</a:t>
            </a:r>
            <a:endParaRPr sz="1082">
              <a:latin typeface="Montserrat"/>
              <a:ea typeface="Montserrat"/>
              <a:cs typeface="Montserrat"/>
              <a:sym typeface="Montserrat"/>
            </a:endParaRPr>
          </a:p>
        </p:txBody>
      </p:sp>
      <p:sp>
        <p:nvSpPr>
          <p:cNvPr id="171" name="Google Shape;171;p18"/>
          <p:cNvSpPr/>
          <p:nvPr/>
        </p:nvSpPr>
        <p:spPr>
          <a:xfrm>
            <a:off x="2531785" y="1886347"/>
            <a:ext cx="2925900" cy="3120900"/>
          </a:xfrm>
          <a:prstGeom prst="rect">
            <a:avLst/>
          </a:prstGeom>
          <a:solidFill>
            <a:schemeClr val="lt2"/>
          </a:solidFill>
          <a:ln cap="flat" cmpd="sng" w="7925">
            <a:solidFill>
              <a:schemeClr val="dk2"/>
            </a:solidFill>
            <a:prstDash val="solid"/>
            <a:round/>
            <a:headEnd len="sm" w="sm" type="none"/>
            <a:tailEnd len="sm" w="sm" type="none"/>
          </a:ln>
        </p:spPr>
        <p:txBody>
          <a:bodyPr anchorCtr="0" anchor="b" bIns="76150" lIns="76150" spcFirstLastPara="1" rIns="76150" wrap="square" tIns="76150">
            <a:noAutofit/>
          </a:bodyPr>
          <a:lstStyle/>
          <a:p>
            <a:pPr indent="0" lvl="0" marL="0" rtl="0" algn="l">
              <a:spcBef>
                <a:spcPts val="0"/>
              </a:spcBef>
              <a:spcAft>
                <a:spcPts val="0"/>
              </a:spcAft>
              <a:buNone/>
            </a:pPr>
            <a:r>
              <a:rPr b="1" lang="en-GB" sz="1082">
                <a:latin typeface="Montserrat"/>
                <a:ea typeface="Montserrat"/>
                <a:cs typeface="Montserrat"/>
                <a:sym typeface="Montserrat"/>
              </a:rPr>
              <a:t>Plenary-39</a:t>
            </a:r>
            <a:endParaRPr b="1" sz="1082">
              <a:latin typeface="Montserrat"/>
              <a:ea typeface="Montserrat"/>
              <a:cs typeface="Montserrat"/>
              <a:sym typeface="Montserrat"/>
            </a:endParaRPr>
          </a:p>
          <a:p>
            <a:pPr indent="0" lvl="0" marL="0" rtl="0" algn="l">
              <a:spcBef>
                <a:spcPts val="0"/>
              </a:spcBef>
              <a:spcAft>
                <a:spcPts val="0"/>
              </a:spcAft>
              <a:buNone/>
            </a:pPr>
            <a:r>
              <a:t/>
            </a:r>
            <a:endParaRPr sz="1082">
              <a:latin typeface="Montserrat"/>
              <a:ea typeface="Montserrat"/>
              <a:cs typeface="Montserrat"/>
              <a:sym typeface="Montserrat"/>
            </a:endParaRPr>
          </a:p>
          <a:p>
            <a:pPr indent="0" lvl="0" marL="0" rtl="0" algn="l">
              <a:spcBef>
                <a:spcPts val="0"/>
              </a:spcBef>
              <a:spcAft>
                <a:spcPts val="0"/>
              </a:spcAft>
              <a:buNone/>
            </a:pPr>
            <a:r>
              <a:rPr b="1" lang="en-GB" sz="1082">
                <a:latin typeface="Montserrat"/>
                <a:ea typeface="Montserrat"/>
                <a:cs typeface="Montserrat"/>
                <a:sym typeface="Montserrat"/>
              </a:rPr>
              <a:t>Report:</a:t>
            </a:r>
            <a:endParaRPr sz="1082">
              <a:latin typeface="Montserrat"/>
              <a:ea typeface="Montserrat"/>
              <a:cs typeface="Montserrat"/>
              <a:sym typeface="Montserrat"/>
            </a:endParaRPr>
          </a:p>
          <a:p>
            <a:pPr indent="-259139" lvl="0" marL="380777" rtl="0" algn="l">
              <a:spcBef>
                <a:spcPts val="0"/>
              </a:spcBef>
              <a:spcAft>
                <a:spcPts val="0"/>
              </a:spcAft>
              <a:buSzPts val="1083"/>
              <a:buFont typeface="Montserrat"/>
              <a:buChar char="-"/>
            </a:pPr>
            <a:r>
              <a:rPr lang="en-GB" sz="1082">
                <a:latin typeface="Montserrat"/>
                <a:ea typeface="Montserrat"/>
                <a:cs typeface="Montserrat"/>
                <a:sym typeface="Montserrat"/>
              </a:rPr>
              <a:t>1st Set of EAVs</a:t>
            </a:r>
            <a:endParaRPr sz="1082">
              <a:latin typeface="Montserrat"/>
              <a:ea typeface="Montserrat"/>
              <a:cs typeface="Montserrat"/>
              <a:sym typeface="Montserrat"/>
            </a:endParaRPr>
          </a:p>
          <a:p>
            <a:pPr indent="-259139" lvl="0" marL="380777" rtl="0" algn="l">
              <a:spcBef>
                <a:spcPts val="0"/>
              </a:spcBef>
              <a:spcAft>
                <a:spcPts val="0"/>
              </a:spcAft>
              <a:buSzPts val="1083"/>
              <a:buFont typeface="Montserrat"/>
              <a:buChar char="-"/>
            </a:pPr>
            <a:r>
              <a:rPr lang="en-GB" sz="1082">
                <a:latin typeface="Montserrat"/>
                <a:ea typeface="Montserrat"/>
                <a:cs typeface="Montserrat"/>
                <a:sym typeface="Montserrat"/>
              </a:rPr>
              <a:t>Proposed Cal-Val Workshop for ET</a:t>
            </a:r>
            <a:endParaRPr sz="1082">
              <a:latin typeface="Montserrat"/>
              <a:ea typeface="Montserrat"/>
              <a:cs typeface="Montserrat"/>
              <a:sym typeface="Montserrat"/>
            </a:endParaRPr>
          </a:p>
          <a:p>
            <a:pPr indent="0" lvl="0" marL="0" rtl="0" algn="l">
              <a:spcBef>
                <a:spcPts val="0"/>
              </a:spcBef>
              <a:spcAft>
                <a:spcPts val="0"/>
              </a:spcAft>
              <a:buNone/>
            </a:pPr>
            <a:r>
              <a:t/>
            </a:r>
            <a:endParaRPr sz="1082">
              <a:latin typeface="Montserrat"/>
              <a:ea typeface="Montserrat"/>
              <a:cs typeface="Montserrat"/>
              <a:sym typeface="Montserrat"/>
            </a:endParaRPr>
          </a:p>
          <a:p>
            <a:pPr indent="0" lvl="0" marL="0" rtl="0" algn="l">
              <a:spcBef>
                <a:spcPts val="0"/>
              </a:spcBef>
              <a:spcAft>
                <a:spcPts val="0"/>
              </a:spcAft>
              <a:buNone/>
            </a:pPr>
            <a:r>
              <a:rPr b="1" lang="en-GB" sz="1082">
                <a:latin typeface="Montserrat"/>
                <a:ea typeface="Montserrat"/>
                <a:cs typeface="Montserrat"/>
                <a:sym typeface="Montserrat"/>
              </a:rPr>
              <a:t>Decision: </a:t>
            </a:r>
            <a:endParaRPr b="1" sz="1082">
              <a:latin typeface="Montserrat"/>
              <a:ea typeface="Montserrat"/>
              <a:cs typeface="Montserrat"/>
              <a:sym typeface="Montserrat"/>
            </a:endParaRPr>
          </a:p>
          <a:p>
            <a:pPr indent="-259139" lvl="0" marL="380777" rtl="0" algn="l">
              <a:spcBef>
                <a:spcPts val="0"/>
              </a:spcBef>
              <a:spcAft>
                <a:spcPts val="0"/>
              </a:spcAft>
              <a:buSzPts val="1083"/>
              <a:buFont typeface="Montserrat"/>
              <a:buAutoNum type="arabicPeriod"/>
            </a:pPr>
            <a:r>
              <a:rPr lang="en-GB" sz="1082">
                <a:latin typeface="Montserrat"/>
                <a:ea typeface="Montserrat"/>
                <a:cs typeface="Montserrat"/>
                <a:sym typeface="Montserrat"/>
              </a:rPr>
              <a:t>LSI-VC GEOGLAM Subgroup ToR approved</a:t>
            </a:r>
            <a:endParaRPr sz="1082">
              <a:latin typeface="Montserrat"/>
              <a:ea typeface="Montserrat"/>
              <a:cs typeface="Montserrat"/>
              <a:sym typeface="Montserrat"/>
            </a:endParaRPr>
          </a:p>
          <a:p>
            <a:pPr indent="0" lvl="0" marL="0" rtl="0" algn="l">
              <a:spcBef>
                <a:spcPts val="0"/>
              </a:spcBef>
              <a:spcAft>
                <a:spcPts val="0"/>
              </a:spcAft>
              <a:buNone/>
            </a:pPr>
            <a:r>
              <a:t/>
            </a:r>
            <a:endParaRPr b="1" sz="1082">
              <a:latin typeface="Montserrat"/>
              <a:ea typeface="Montserrat"/>
              <a:cs typeface="Montserrat"/>
              <a:sym typeface="Montserrat"/>
            </a:endParaRPr>
          </a:p>
          <a:p>
            <a:pPr indent="0" lvl="0" marL="0" rtl="0" algn="l">
              <a:spcBef>
                <a:spcPts val="0"/>
              </a:spcBef>
              <a:spcAft>
                <a:spcPts val="0"/>
              </a:spcAft>
              <a:buNone/>
            </a:pPr>
            <a:r>
              <a:rPr b="1" lang="en-GB" sz="1082">
                <a:latin typeface="Montserrat"/>
                <a:ea typeface="Montserrat"/>
                <a:cs typeface="Montserrat"/>
                <a:sym typeface="Montserrat"/>
              </a:rPr>
              <a:t>Actions</a:t>
            </a:r>
            <a:r>
              <a:rPr lang="en-GB" sz="1082">
                <a:latin typeface="Montserrat"/>
                <a:ea typeface="Montserrat"/>
                <a:cs typeface="Montserrat"/>
                <a:sym typeface="Montserrat"/>
              </a:rPr>
              <a:t>: </a:t>
            </a:r>
            <a:endParaRPr sz="1082">
              <a:latin typeface="Montserrat"/>
              <a:ea typeface="Montserrat"/>
              <a:cs typeface="Montserrat"/>
              <a:sym typeface="Montserrat"/>
            </a:endParaRPr>
          </a:p>
          <a:p>
            <a:pPr indent="-259139" lvl="0" marL="380777" rtl="0" algn="l">
              <a:spcBef>
                <a:spcPts val="0"/>
              </a:spcBef>
              <a:spcAft>
                <a:spcPts val="0"/>
              </a:spcAft>
              <a:buSzPts val="1083"/>
              <a:buFont typeface="Montserrat"/>
              <a:buAutoNum type="arabicPeriod"/>
            </a:pPr>
            <a:r>
              <a:rPr lang="en-GB" sz="1082">
                <a:latin typeface="Montserrat"/>
                <a:ea typeface="Montserrat"/>
                <a:cs typeface="Montserrat"/>
                <a:sym typeface="Montserrat"/>
              </a:rPr>
              <a:t>Agencies Work on Stocktake for 1st 6 Variables </a:t>
            </a:r>
            <a:endParaRPr sz="1082">
              <a:latin typeface="Montserrat"/>
              <a:ea typeface="Montserrat"/>
              <a:cs typeface="Montserrat"/>
              <a:sym typeface="Montserrat"/>
            </a:endParaRPr>
          </a:p>
          <a:p>
            <a:pPr indent="-259139" lvl="0" marL="380777" rtl="0" algn="l">
              <a:spcBef>
                <a:spcPts val="0"/>
              </a:spcBef>
              <a:spcAft>
                <a:spcPts val="0"/>
              </a:spcAft>
              <a:buSzPts val="1083"/>
              <a:buFont typeface="Montserrat"/>
              <a:buAutoNum type="arabicPeriod"/>
            </a:pPr>
            <a:r>
              <a:rPr lang="en-GB" sz="1082">
                <a:latin typeface="Montserrat"/>
                <a:ea typeface="Montserrat"/>
                <a:cs typeface="Montserrat"/>
                <a:sym typeface="Montserrat"/>
              </a:rPr>
              <a:t>CEOS MIM Ag Component Database Design Scoping</a:t>
            </a:r>
            <a:endParaRPr sz="1082">
              <a:latin typeface="Montserrat"/>
              <a:ea typeface="Montserrat"/>
              <a:cs typeface="Montserrat"/>
              <a:sym typeface="Montserrat"/>
            </a:endParaRPr>
          </a:p>
          <a:p>
            <a:pPr indent="-259139" lvl="0" marL="380777" rtl="0" algn="l">
              <a:spcBef>
                <a:spcPts val="0"/>
              </a:spcBef>
              <a:spcAft>
                <a:spcPts val="0"/>
              </a:spcAft>
              <a:buSzPts val="1083"/>
              <a:buFont typeface="Montserrat"/>
              <a:buAutoNum type="arabicPeriod"/>
            </a:pPr>
            <a:r>
              <a:rPr lang="en-GB" sz="1082">
                <a:latin typeface="Montserrat"/>
                <a:ea typeface="Montserrat"/>
                <a:cs typeface="Montserrat"/>
                <a:sym typeface="Montserrat"/>
              </a:rPr>
              <a:t>WG Cal-Val Workshop “Green-light”</a:t>
            </a:r>
            <a:endParaRPr sz="1082">
              <a:latin typeface="Montserrat"/>
              <a:ea typeface="Montserrat"/>
              <a:cs typeface="Montserrat"/>
              <a:sym typeface="Montserrat"/>
            </a:endParaRPr>
          </a:p>
        </p:txBody>
      </p:sp>
      <p:sp>
        <p:nvSpPr>
          <p:cNvPr id="172" name="Google Shape;172;p18"/>
          <p:cNvSpPr/>
          <p:nvPr/>
        </p:nvSpPr>
        <p:spPr>
          <a:xfrm>
            <a:off x="1295895" y="1189752"/>
            <a:ext cx="1682100" cy="887100"/>
          </a:xfrm>
          <a:prstGeom prst="rightArrow">
            <a:avLst>
              <a:gd fmla="val 50000" name="adj1"/>
              <a:gd fmla="val 50000" name="adj2"/>
            </a:avLst>
          </a:prstGeom>
          <a:solidFill>
            <a:schemeClr val="lt2"/>
          </a:solidFill>
          <a:ln cap="flat" cmpd="sng" w="7925">
            <a:solidFill>
              <a:schemeClr val="dk2"/>
            </a:solidFill>
            <a:prstDash val="solid"/>
            <a:round/>
            <a:headEnd len="sm" w="sm" type="none"/>
            <a:tailEnd len="sm" w="sm" type="none"/>
          </a:ln>
        </p:spPr>
        <p:txBody>
          <a:bodyPr anchorCtr="0" anchor="ctr" bIns="76150" lIns="76150" spcFirstLastPara="1" rIns="76150" wrap="square" tIns="76150">
            <a:noAutofit/>
          </a:bodyPr>
          <a:lstStyle/>
          <a:p>
            <a:pPr indent="0" lvl="0" marL="0" rtl="0" algn="ctr">
              <a:spcBef>
                <a:spcPts val="0"/>
              </a:spcBef>
              <a:spcAft>
                <a:spcPts val="0"/>
              </a:spcAft>
              <a:buNone/>
            </a:pPr>
            <a:r>
              <a:rPr lang="en-GB" sz="1082">
                <a:latin typeface="Montserrat"/>
                <a:ea typeface="Montserrat"/>
                <a:cs typeface="Montserrat"/>
                <a:sym typeface="Montserrat"/>
              </a:rPr>
              <a:t>Agencies Do SIT-TW-41 Actions</a:t>
            </a:r>
            <a:endParaRPr sz="1082">
              <a:latin typeface="Montserrat"/>
              <a:ea typeface="Montserrat"/>
              <a:cs typeface="Montserrat"/>
              <a:sym typeface="Montserrat"/>
            </a:endParaRPr>
          </a:p>
        </p:txBody>
      </p:sp>
      <p:sp>
        <p:nvSpPr>
          <p:cNvPr id="173" name="Google Shape;173;p18"/>
          <p:cNvSpPr/>
          <p:nvPr/>
        </p:nvSpPr>
        <p:spPr>
          <a:xfrm>
            <a:off x="3414794" y="5560086"/>
            <a:ext cx="2820000" cy="1008000"/>
          </a:xfrm>
          <a:prstGeom prst="rightArrow">
            <a:avLst>
              <a:gd fmla="val 50000" name="adj1"/>
              <a:gd fmla="val 44637" name="adj2"/>
            </a:avLst>
          </a:prstGeom>
          <a:solidFill>
            <a:srgbClr val="B6D7A8"/>
          </a:solidFill>
          <a:ln cap="flat" cmpd="sng" w="7925">
            <a:solidFill>
              <a:schemeClr val="dk2"/>
            </a:solidFill>
            <a:prstDash val="solid"/>
            <a:round/>
            <a:headEnd len="sm" w="sm" type="none"/>
            <a:tailEnd len="sm" w="sm" type="none"/>
          </a:ln>
        </p:spPr>
        <p:txBody>
          <a:bodyPr anchorCtr="0" anchor="ctr" bIns="76150" lIns="76150" spcFirstLastPara="1" rIns="76150" wrap="square" tIns="76150">
            <a:noAutofit/>
          </a:bodyPr>
          <a:lstStyle/>
          <a:p>
            <a:pPr indent="0" lvl="0" marL="0" rtl="0" algn="ctr">
              <a:spcBef>
                <a:spcPts val="0"/>
              </a:spcBef>
              <a:spcAft>
                <a:spcPts val="0"/>
              </a:spcAft>
              <a:buNone/>
            </a:pPr>
            <a:r>
              <a:rPr lang="en-GB" sz="1082">
                <a:latin typeface="Montserrat"/>
                <a:ea typeface="Montserrat"/>
                <a:cs typeface="Montserrat"/>
                <a:sym typeface="Montserrat"/>
              </a:rPr>
              <a:t>Asynchronous Work on Phase 2 Def’s + Req’s for Other Variables</a:t>
            </a:r>
            <a:endParaRPr sz="1082">
              <a:latin typeface="Montserrat"/>
              <a:ea typeface="Montserrat"/>
              <a:cs typeface="Montserrat"/>
              <a:sym typeface="Montserrat"/>
            </a:endParaRPr>
          </a:p>
        </p:txBody>
      </p:sp>
      <p:sp>
        <p:nvSpPr>
          <p:cNvPr id="174" name="Google Shape;174;p18"/>
          <p:cNvSpPr/>
          <p:nvPr/>
        </p:nvSpPr>
        <p:spPr>
          <a:xfrm>
            <a:off x="1000782" y="5580803"/>
            <a:ext cx="2035200" cy="966300"/>
          </a:xfrm>
          <a:prstGeom prst="rightArrow">
            <a:avLst>
              <a:gd fmla="val 50000" name="adj1"/>
              <a:gd fmla="val 50000" name="adj2"/>
            </a:avLst>
          </a:prstGeom>
          <a:solidFill>
            <a:srgbClr val="B6D7A8"/>
          </a:solidFill>
          <a:ln cap="flat" cmpd="sng" w="7925">
            <a:solidFill>
              <a:schemeClr val="dk2"/>
            </a:solidFill>
            <a:prstDash val="solid"/>
            <a:round/>
            <a:headEnd len="sm" w="sm" type="none"/>
            <a:tailEnd len="sm" w="sm" type="none"/>
          </a:ln>
        </p:spPr>
        <p:txBody>
          <a:bodyPr anchorCtr="0" anchor="ctr" bIns="76150" lIns="76150" spcFirstLastPara="1" rIns="76150" wrap="square" tIns="76150">
            <a:noAutofit/>
          </a:bodyPr>
          <a:lstStyle/>
          <a:p>
            <a:pPr indent="0" lvl="0" marL="0" rtl="0" algn="ctr">
              <a:spcBef>
                <a:spcPts val="0"/>
              </a:spcBef>
              <a:spcAft>
                <a:spcPts val="0"/>
              </a:spcAft>
              <a:buNone/>
            </a:pPr>
            <a:r>
              <a:rPr lang="en-GB" sz="1082">
                <a:latin typeface="Montserrat"/>
                <a:ea typeface="Montserrat"/>
                <a:cs typeface="Montserrat"/>
                <a:sym typeface="Montserrat"/>
              </a:rPr>
              <a:t>Completes + Submits Phase 1 EAV Report</a:t>
            </a:r>
            <a:endParaRPr sz="1082">
              <a:latin typeface="Montserrat"/>
              <a:ea typeface="Montserrat"/>
              <a:cs typeface="Montserrat"/>
              <a:sym typeface="Montserrat"/>
            </a:endParaRPr>
          </a:p>
        </p:txBody>
      </p:sp>
      <p:sp>
        <p:nvSpPr>
          <p:cNvPr id="175" name="Google Shape;175;p18"/>
          <p:cNvSpPr txBox="1"/>
          <p:nvPr/>
        </p:nvSpPr>
        <p:spPr>
          <a:xfrm>
            <a:off x="663999" y="1093475"/>
            <a:ext cx="1069200" cy="275700"/>
          </a:xfrm>
          <a:prstGeom prst="rect">
            <a:avLst/>
          </a:prstGeom>
          <a:noFill/>
          <a:ln>
            <a:noFill/>
          </a:ln>
        </p:spPr>
        <p:txBody>
          <a:bodyPr anchorCtr="0" anchor="t" bIns="76150" lIns="76150" spcFirstLastPara="1" rIns="76150" wrap="square" tIns="76150">
            <a:noAutofit/>
          </a:bodyPr>
          <a:lstStyle/>
          <a:p>
            <a:pPr indent="0" lvl="0" marL="0" rtl="0" algn="l">
              <a:spcBef>
                <a:spcPts val="0"/>
              </a:spcBef>
              <a:spcAft>
                <a:spcPts val="0"/>
              </a:spcAft>
              <a:buNone/>
            </a:pPr>
            <a:r>
              <a:rPr b="1" i="1" lang="en-GB" sz="916">
                <a:solidFill>
                  <a:schemeClr val="dk2"/>
                </a:solidFill>
                <a:latin typeface="Montserrat"/>
                <a:ea typeface="Montserrat"/>
                <a:cs typeface="Montserrat"/>
                <a:sym typeface="Montserrat"/>
              </a:rPr>
              <a:t>Sep 2025</a:t>
            </a:r>
            <a:endParaRPr b="1" i="1" sz="916">
              <a:solidFill>
                <a:schemeClr val="dk2"/>
              </a:solidFill>
              <a:latin typeface="Montserrat"/>
              <a:ea typeface="Montserrat"/>
              <a:cs typeface="Montserrat"/>
              <a:sym typeface="Montserrat"/>
            </a:endParaRPr>
          </a:p>
        </p:txBody>
      </p:sp>
      <p:sp>
        <p:nvSpPr>
          <p:cNvPr id="176" name="Google Shape;176;p18"/>
          <p:cNvSpPr txBox="1"/>
          <p:nvPr/>
        </p:nvSpPr>
        <p:spPr>
          <a:xfrm>
            <a:off x="2785637" y="1093475"/>
            <a:ext cx="1069200" cy="275700"/>
          </a:xfrm>
          <a:prstGeom prst="rect">
            <a:avLst/>
          </a:prstGeom>
          <a:noFill/>
          <a:ln>
            <a:noFill/>
          </a:ln>
        </p:spPr>
        <p:txBody>
          <a:bodyPr anchorCtr="0" anchor="t" bIns="76150" lIns="76150" spcFirstLastPara="1" rIns="76150" wrap="square" tIns="76150">
            <a:noAutofit/>
          </a:bodyPr>
          <a:lstStyle/>
          <a:p>
            <a:pPr indent="0" lvl="0" marL="0" rtl="0" algn="l">
              <a:spcBef>
                <a:spcPts val="0"/>
              </a:spcBef>
              <a:spcAft>
                <a:spcPts val="0"/>
              </a:spcAft>
              <a:buNone/>
            </a:pPr>
            <a:r>
              <a:rPr b="1" i="1" lang="en-GB" sz="916">
                <a:solidFill>
                  <a:schemeClr val="dk2"/>
                </a:solidFill>
                <a:latin typeface="Montserrat"/>
                <a:ea typeface="Montserrat"/>
                <a:cs typeface="Montserrat"/>
                <a:sym typeface="Montserrat"/>
              </a:rPr>
              <a:t>Nov 2025</a:t>
            </a:r>
            <a:endParaRPr b="1" i="1" sz="916">
              <a:solidFill>
                <a:schemeClr val="dk2"/>
              </a:solidFill>
              <a:latin typeface="Montserrat"/>
              <a:ea typeface="Montserrat"/>
              <a:cs typeface="Montserrat"/>
              <a:sym typeface="Montserrat"/>
            </a:endParaRPr>
          </a:p>
        </p:txBody>
      </p:sp>
      <p:sp>
        <p:nvSpPr>
          <p:cNvPr id="177" name="Google Shape;177;p18"/>
          <p:cNvSpPr txBox="1"/>
          <p:nvPr>
            <p:ph idx="1" type="body"/>
          </p:nvPr>
        </p:nvSpPr>
        <p:spPr>
          <a:xfrm>
            <a:off x="6285675" y="1373850"/>
            <a:ext cx="5623800" cy="4694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sz="1600"/>
              <a:t>What will have been completed for 1st 6 Variables:</a:t>
            </a:r>
            <a:endParaRPr b="1" sz="1600"/>
          </a:p>
          <a:p>
            <a:pPr indent="-323850" lvl="0" marL="457200" rtl="0" algn="l">
              <a:spcBef>
                <a:spcPts val="1000"/>
              </a:spcBef>
              <a:spcAft>
                <a:spcPts val="0"/>
              </a:spcAft>
              <a:buSzPts val="1500"/>
              <a:buChar char="❖"/>
            </a:pPr>
            <a:r>
              <a:rPr lang="en-GB" sz="1500"/>
              <a:t>Definition + Descriptions</a:t>
            </a:r>
            <a:endParaRPr sz="1500"/>
          </a:p>
          <a:p>
            <a:pPr indent="-323850" lvl="0" marL="457200" rtl="0" algn="l">
              <a:spcBef>
                <a:spcPts val="0"/>
              </a:spcBef>
              <a:spcAft>
                <a:spcPts val="0"/>
              </a:spcAft>
              <a:buSzPts val="1500"/>
              <a:buChar char="❖"/>
            </a:pPr>
            <a:r>
              <a:rPr lang="en-GB" sz="1500"/>
              <a:t>Product Requirements</a:t>
            </a:r>
            <a:endParaRPr sz="1500"/>
          </a:p>
          <a:p>
            <a:pPr indent="-323850" lvl="0" marL="457200" rtl="0" algn="l">
              <a:spcBef>
                <a:spcPts val="0"/>
              </a:spcBef>
              <a:spcAft>
                <a:spcPts val="0"/>
              </a:spcAft>
              <a:buSzPts val="1500"/>
              <a:buChar char="❖"/>
            </a:pPr>
            <a:r>
              <a:rPr lang="en-GB" sz="1500"/>
              <a:t>GEOGLAM community’s “accounting” of current and past products and related satellites</a:t>
            </a:r>
            <a:endParaRPr sz="1500"/>
          </a:p>
          <a:p>
            <a:pPr indent="-323850" lvl="0" marL="457200" rtl="0" algn="l">
              <a:spcBef>
                <a:spcPts val="0"/>
              </a:spcBef>
              <a:spcAft>
                <a:spcPts val="0"/>
              </a:spcAft>
              <a:buSzPts val="1500"/>
              <a:buChar char="❖"/>
            </a:pPr>
            <a:r>
              <a:rPr lang="en-GB" sz="1500"/>
              <a:t>GEOGLAM community’s assessment of gaps and prioritisation</a:t>
            </a:r>
            <a:endParaRPr sz="1500"/>
          </a:p>
          <a:p>
            <a:pPr indent="0" lvl="0" marL="457200" marR="0" rtl="0" algn="l">
              <a:lnSpc>
                <a:spcPct val="115000"/>
              </a:lnSpc>
              <a:spcBef>
                <a:spcPts val="1000"/>
              </a:spcBef>
              <a:spcAft>
                <a:spcPts val="0"/>
              </a:spcAft>
              <a:buNone/>
            </a:pPr>
            <a:r>
              <a:t/>
            </a:r>
            <a:endParaRPr sz="1500"/>
          </a:p>
        </p:txBody>
      </p:sp>
      <p:sp>
        <p:nvSpPr>
          <p:cNvPr id="178" name="Google Shape;178;p18"/>
          <p:cNvSpPr txBox="1"/>
          <p:nvPr/>
        </p:nvSpPr>
        <p:spPr>
          <a:xfrm>
            <a:off x="4213575" y="1464525"/>
            <a:ext cx="1530900" cy="1108200"/>
          </a:xfrm>
          <a:prstGeom prst="rect">
            <a:avLst/>
          </a:prstGeom>
          <a:solidFill>
            <a:schemeClr val="dk2"/>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Crop type</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Crop Yield</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ET</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Irrigated Cropland</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Cover Crop </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Field Boundaries</a:t>
            </a:r>
            <a:endParaRPr b="1" sz="800">
              <a:solidFill>
                <a:schemeClr val="lt1"/>
              </a:solidFill>
              <a:latin typeface="Montserrat"/>
              <a:ea typeface="Montserrat"/>
              <a:cs typeface="Montserrat"/>
              <a:sym typeface="Montserrat"/>
            </a:endParaRPr>
          </a:p>
        </p:txBody>
      </p:sp>
      <p:cxnSp>
        <p:nvCxnSpPr>
          <p:cNvPr id="179" name="Google Shape;179;p18"/>
          <p:cNvCxnSpPr>
            <a:endCxn id="178" idx="1"/>
          </p:cNvCxnSpPr>
          <p:nvPr/>
        </p:nvCxnSpPr>
        <p:spPr>
          <a:xfrm flipH="1" rot="10800000">
            <a:off x="3758175" y="2018625"/>
            <a:ext cx="455400" cy="624600"/>
          </a:xfrm>
          <a:prstGeom prst="straightConnector1">
            <a:avLst/>
          </a:prstGeom>
          <a:noFill/>
          <a:ln cap="flat" cmpd="sng" w="9525">
            <a:solidFill>
              <a:schemeClr val="dk2"/>
            </a:solidFill>
            <a:prstDash val="solid"/>
            <a:round/>
            <a:headEnd len="med" w="med" type="none"/>
            <a:tailEnd len="med" w="med" type="triangle"/>
          </a:ln>
        </p:spPr>
      </p:cxnSp>
      <p:sp>
        <p:nvSpPr>
          <p:cNvPr id="180" name="Google Shape;180;p18"/>
          <p:cNvSpPr/>
          <p:nvPr/>
        </p:nvSpPr>
        <p:spPr>
          <a:xfrm>
            <a:off x="47550" y="5294424"/>
            <a:ext cx="1069200" cy="1155900"/>
          </a:xfrm>
          <a:prstGeom prst="rect">
            <a:avLst/>
          </a:prstGeom>
          <a:solidFill>
            <a:schemeClr val="dk1"/>
          </a:solidFill>
          <a:ln cap="flat" cmpd="sng" w="5425">
            <a:solidFill>
              <a:schemeClr val="dk1"/>
            </a:solidFill>
            <a:prstDash val="solid"/>
            <a:round/>
            <a:headEnd len="sm" w="sm" type="none"/>
            <a:tailEnd len="sm" w="sm" type="none"/>
          </a:ln>
        </p:spPr>
        <p:txBody>
          <a:bodyPr anchorCtr="0" anchor="t" bIns="51975" lIns="51975" spcFirstLastPara="1" rIns="51975" wrap="square" tIns="51975">
            <a:noAutofit/>
          </a:bodyPr>
          <a:lstStyle/>
          <a:p>
            <a:pPr indent="0" lvl="0" marL="0" rtl="0" algn="ctr">
              <a:spcBef>
                <a:spcPts val="0"/>
              </a:spcBef>
              <a:spcAft>
                <a:spcPts val="0"/>
              </a:spcAft>
              <a:buNone/>
            </a:pPr>
            <a:r>
              <a:rPr b="1" lang="en-GB" sz="796">
                <a:solidFill>
                  <a:schemeClr val="lt1"/>
                </a:solidFill>
                <a:latin typeface="Montserrat"/>
                <a:ea typeface="Montserrat"/>
                <a:cs typeface="Montserrat"/>
                <a:sym typeface="Montserrat"/>
              </a:rPr>
              <a:t>Legend</a:t>
            </a:r>
            <a:endParaRPr b="1" sz="796">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796">
                <a:solidFill>
                  <a:schemeClr val="lt1"/>
                </a:solidFill>
                <a:latin typeface="Montserrat"/>
                <a:ea typeface="Montserrat"/>
                <a:cs typeface="Montserrat"/>
                <a:sym typeface="Montserrat"/>
              </a:rPr>
              <a:t>Boxes = Events</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796">
                <a:solidFill>
                  <a:schemeClr val="lt1"/>
                </a:solidFill>
                <a:latin typeface="Montserrat"/>
                <a:ea typeface="Montserrat"/>
                <a:cs typeface="Montserrat"/>
                <a:sym typeface="Montserrat"/>
              </a:rPr>
              <a:t>Arrows = Work</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796">
              <a:solidFill>
                <a:schemeClr val="lt1"/>
              </a:solidFill>
              <a:latin typeface="Montserrat"/>
              <a:ea typeface="Montserrat"/>
              <a:cs typeface="Montserrat"/>
              <a:sym typeface="Montserrat"/>
            </a:endParaRPr>
          </a:p>
        </p:txBody>
      </p:sp>
      <p:sp>
        <p:nvSpPr>
          <p:cNvPr id="181" name="Google Shape;181;p18"/>
          <p:cNvSpPr/>
          <p:nvPr/>
        </p:nvSpPr>
        <p:spPr>
          <a:xfrm>
            <a:off x="98468" y="5730031"/>
            <a:ext cx="967500" cy="188400"/>
          </a:xfrm>
          <a:prstGeom prst="rect">
            <a:avLst/>
          </a:prstGeom>
          <a:solidFill>
            <a:srgbClr val="B6D7A8"/>
          </a:solidFill>
          <a:ln cap="flat" cmpd="sng" w="5425">
            <a:solidFill>
              <a:schemeClr val="dk2"/>
            </a:solidFill>
            <a:prstDash val="solid"/>
            <a:round/>
            <a:headEnd len="sm" w="sm" type="none"/>
            <a:tailEnd len="sm" w="sm" type="none"/>
          </a:ln>
        </p:spPr>
        <p:txBody>
          <a:bodyPr anchorCtr="0" anchor="ctr" bIns="51975" lIns="51975" spcFirstLastPara="1" rIns="51975" wrap="square" tIns="51975">
            <a:noAutofit/>
          </a:bodyPr>
          <a:lstStyle/>
          <a:p>
            <a:pPr indent="0" lvl="0" marL="0" rtl="0" algn="ctr">
              <a:spcBef>
                <a:spcPts val="0"/>
              </a:spcBef>
              <a:spcAft>
                <a:spcPts val="0"/>
              </a:spcAft>
              <a:buNone/>
            </a:pPr>
            <a:r>
              <a:rPr lang="en-GB" sz="796">
                <a:latin typeface="Montserrat"/>
                <a:ea typeface="Montserrat"/>
                <a:cs typeface="Montserrat"/>
                <a:sym typeface="Montserrat"/>
              </a:rPr>
              <a:t>GEOGLAM</a:t>
            </a:r>
            <a:endParaRPr sz="796">
              <a:latin typeface="Montserrat"/>
              <a:ea typeface="Montserrat"/>
              <a:cs typeface="Montserrat"/>
              <a:sym typeface="Montserrat"/>
            </a:endParaRPr>
          </a:p>
        </p:txBody>
      </p:sp>
      <p:sp>
        <p:nvSpPr>
          <p:cNvPr id="182" name="Google Shape;182;p18"/>
          <p:cNvSpPr/>
          <p:nvPr/>
        </p:nvSpPr>
        <p:spPr>
          <a:xfrm>
            <a:off x="98468" y="5963868"/>
            <a:ext cx="967500" cy="188400"/>
          </a:xfrm>
          <a:prstGeom prst="rect">
            <a:avLst/>
          </a:prstGeom>
          <a:solidFill>
            <a:schemeClr val="lt2"/>
          </a:solidFill>
          <a:ln cap="flat" cmpd="sng" w="5425">
            <a:solidFill>
              <a:schemeClr val="dk2"/>
            </a:solidFill>
            <a:prstDash val="solid"/>
            <a:round/>
            <a:headEnd len="sm" w="sm" type="none"/>
            <a:tailEnd len="sm" w="sm" type="none"/>
          </a:ln>
        </p:spPr>
        <p:txBody>
          <a:bodyPr anchorCtr="0" anchor="ctr" bIns="51975" lIns="51975" spcFirstLastPara="1" rIns="51975" wrap="square" tIns="51975">
            <a:noAutofit/>
          </a:bodyPr>
          <a:lstStyle/>
          <a:p>
            <a:pPr indent="0" lvl="0" marL="0" rtl="0" algn="ctr">
              <a:spcBef>
                <a:spcPts val="0"/>
              </a:spcBef>
              <a:spcAft>
                <a:spcPts val="0"/>
              </a:spcAft>
              <a:buNone/>
            </a:pPr>
            <a:r>
              <a:rPr lang="en-GB" sz="796">
                <a:latin typeface="Montserrat"/>
                <a:ea typeface="Montserrat"/>
                <a:cs typeface="Montserrat"/>
                <a:sym typeface="Montserrat"/>
              </a:rPr>
              <a:t>CEOS/Agencies</a:t>
            </a:r>
            <a:endParaRPr sz="796">
              <a:latin typeface="Montserrat"/>
              <a:ea typeface="Montserrat"/>
              <a:cs typeface="Montserrat"/>
              <a:sym typeface="Montserrat"/>
            </a:endParaRPr>
          </a:p>
        </p:txBody>
      </p:sp>
      <p:sp>
        <p:nvSpPr>
          <p:cNvPr id="183" name="Google Shape;183;p18"/>
          <p:cNvSpPr/>
          <p:nvPr/>
        </p:nvSpPr>
        <p:spPr>
          <a:xfrm>
            <a:off x="98468" y="6197706"/>
            <a:ext cx="967500" cy="188400"/>
          </a:xfrm>
          <a:prstGeom prst="rect">
            <a:avLst/>
          </a:prstGeom>
          <a:solidFill>
            <a:srgbClr val="D0E0E3"/>
          </a:solidFill>
          <a:ln cap="flat" cmpd="sng" w="5425">
            <a:solidFill>
              <a:schemeClr val="dk2"/>
            </a:solidFill>
            <a:prstDash val="solid"/>
            <a:round/>
            <a:headEnd len="sm" w="sm" type="none"/>
            <a:tailEnd len="sm" w="sm" type="none"/>
          </a:ln>
        </p:spPr>
        <p:txBody>
          <a:bodyPr anchorCtr="0" anchor="ctr" bIns="51975" lIns="51975" spcFirstLastPara="1" rIns="51975" wrap="square" tIns="51975">
            <a:noAutofit/>
          </a:bodyPr>
          <a:lstStyle/>
          <a:p>
            <a:pPr indent="0" lvl="0" marL="0" rtl="0" algn="ctr">
              <a:spcBef>
                <a:spcPts val="0"/>
              </a:spcBef>
              <a:spcAft>
                <a:spcPts val="0"/>
              </a:spcAft>
              <a:buNone/>
            </a:pPr>
            <a:r>
              <a:rPr lang="en-GB" sz="796">
                <a:latin typeface="Montserrat"/>
                <a:ea typeface="Montserrat"/>
                <a:cs typeface="Montserrat"/>
                <a:sym typeface="Montserrat"/>
              </a:rPr>
              <a:t>Shared</a:t>
            </a:r>
            <a:endParaRPr sz="796">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9"/>
          <p:cNvSpPr/>
          <p:nvPr/>
        </p:nvSpPr>
        <p:spPr>
          <a:xfrm>
            <a:off x="6325200" y="2314550"/>
            <a:ext cx="5707500" cy="12441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 name="Google Shape;189;p1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Look ahead → Plenary-39</a:t>
            </a:r>
            <a:endParaRPr sz="4000"/>
          </a:p>
          <a:p>
            <a:pPr indent="0" lvl="0" marL="0" rtl="0" algn="l">
              <a:spcBef>
                <a:spcPts val="0"/>
              </a:spcBef>
              <a:spcAft>
                <a:spcPts val="0"/>
              </a:spcAft>
              <a:buNone/>
            </a:pPr>
            <a:r>
              <a:t/>
            </a:r>
            <a:endParaRPr/>
          </a:p>
        </p:txBody>
      </p:sp>
      <p:sp>
        <p:nvSpPr>
          <p:cNvPr id="190" name="Google Shape;190;p19"/>
          <p:cNvSpPr/>
          <p:nvPr/>
        </p:nvSpPr>
        <p:spPr>
          <a:xfrm>
            <a:off x="354076" y="1886347"/>
            <a:ext cx="1973700" cy="3120900"/>
          </a:xfrm>
          <a:prstGeom prst="rect">
            <a:avLst/>
          </a:prstGeom>
          <a:solidFill>
            <a:schemeClr val="lt2"/>
          </a:solidFill>
          <a:ln cap="flat" cmpd="sng" w="7925">
            <a:solidFill>
              <a:schemeClr val="dk2"/>
            </a:solidFill>
            <a:prstDash val="solid"/>
            <a:round/>
            <a:headEnd len="sm" w="sm" type="none"/>
            <a:tailEnd len="sm" w="sm" type="none"/>
          </a:ln>
        </p:spPr>
        <p:txBody>
          <a:bodyPr anchorCtr="0" anchor="b" bIns="76150" lIns="76150" spcFirstLastPara="1" rIns="76150" wrap="square" tIns="76150">
            <a:noAutofit/>
          </a:bodyPr>
          <a:lstStyle/>
          <a:p>
            <a:pPr indent="0" lvl="0" marL="0" rtl="0" algn="l">
              <a:spcBef>
                <a:spcPts val="0"/>
              </a:spcBef>
              <a:spcAft>
                <a:spcPts val="0"/>
              </a:spcAft>
              <a:buNone/>
            </a:pPr>
            <a:r>
              <a:rPr b="1" lang="en-GB" sz="1082">
                <a:latin typeface="Montserrat"/>
                <a:ea typeface="Montserrat"/>
                <a:cs typeface="Montserrat"/>
                <a:sym typeface="Montserrat"/>
              </a:rPr>
              <a:t>SIT-TW-40</a:t>
            </a:r>
            <a:endParaRPr b="1" sz="1082">
              <a:latin typeface="Montserrat"/>
              <a:ea typeface="Montserrat"/>
              <a:cs typeface="Montserrat"/>
              <a:sym typeface="Montserrat"/>
            </a:endParaRPr>
          </a:p>
          <a:p>
            <a:pPr indent="0" lvl="0" marL="0" rtl="0" algn="l">
              <a:spcBef>
                <a:spcPts val="0"/>
              </a:spcBef>
              <a:spcAft>
                <a:spcPts val="0"/>
              </a:spcAft>
              <a:buNone/>
            </a:pPr>
            <a:r>
              <a:t/>
            </a:r>
            <a:endParaRPr sz="1082">
              <a:latin typeface="Montserrat"/>
              <a:ea typeface="Montserrat"/>
              <a:cs typeface="Montserrat"/>
              <a:sym typeface="Montserrat"/>
            </a:endParaRPr>
          </a:p>
          <a:p>
            <a:pPr indent="0" lvl="0" marL="0" rtl="0" algn="l">
              <a:spcBef>
                <a:spcPts val="0"/>
              </a:spcBef>
              <a:spcAft>
                <a:spcPts val="0"/>
              </a:spcAft>
              <a:buNone/>
            </a:pPr>
            <a:r>
              <a:rPr b="1" lang="en-GB" sz="1082">
                <a:latin typeface="Montserrat"/>
                <a:ea typeface="Montserrat"/>
                <a:cs typeface="Montserrat"/>
                <a:sym typeface="Montserrat"/>
              </a:rPr>
              <a:t>Report</a:t>
            </a:r>
            <a:r>
              <a:rPr lang="en-GB" sz="1082">
                <a:latin typeface="Montserrat"/>
                <a:ea typeface="Montserrat"/>
                <a:cs typeface="Montserrat"/>
                <a:sym typeface="Montserrat"/>
              </a:rPr>
              <a:t>:</a:t>
            </a:r>
            <a:endParaRPr sz="1082">
              <a:latin typeface="Montserrat"/>
              <a:ea typeface="Montserrat"/>
              <a:cs typeface="Montserrat"/>
              <a:sym typeface="Montserrat"/>
            </a:endParaRPr>
          </a:p>
          <a:p>
            <a:pPr indent="0" lvl="0" marL="0" rtl="0" algn="l">
              <a:spcBef>
                <a:spcPts val="0"/>
              </a:spcBef>
              <a:spcAft>
                <a:spcPts val="0"/>
              </a:spcAft>
              <a:buNone/>
            </a:pPr>
            <a:r>
              <a:rPr lang="en-GB" sz="1082">
                <a:latin typeface="Montserrat"/>
                <a:ea typeface="Montserrat"/>
                <a:cs typeface="Montserrat"/>
                <a:sym typeface="Montserrat"/>
              </a:rPr>
              <a:t>Progress on EAVs</a:t>
            </a:r>
            <a:endParaRPr sz="1082">
              <a:latin typeface="Montserrat"/>
              <a:ea typeface="Montserrat"/>
              <a:cs typeface="Montserrat"/>
              <a:sym typeface="Montserrat"/>
            </a:endParaRPr>
          </a:p>
          <a:p>
            <a:pPr indent="0" lvl="0" marL="0" rtl="0" algn="l">
              <a:spcBef>
                <a:spcPts val="0"/>
              </a:spcBef>
              <a:spcAft>
                <a:spcPts val="0"/>
              </a:spcAft>
              <a:buNone/>
            </a:pPr>
            <a:r>
              <a:t/>
            </a:r>
            <a:endParaRPr sz="1082">
              <a:latin typeface="Montserrat"/>
              <a:ea typeface="Montserrat"/>
              <a:cs typeface="Montserrat"/>
              <a:sym typeface="Montserrat"/>
            </a:endParaRPr>
          </a:p>
          <a:p>
            <a:pPr indent="0" lvl="0" marL="0" rtl="0" algn="l">
              <a:spcBef>
                <a:spcPts val="0"/>
              </a:spcBef>
              <a:spcAft>
                <a:spcPts val="0"/>
              </a:spcAft>
              <a:buNone/>
            </a:pPr>
            <a:r>
              <a:rPr b="1" lang="en-GB" sz="1082">
                <a:latin typeface="Montserrat"/>
                <a:ea typeface="Montserrat"/>
                <a:cs typeface="Montserrat"/>
                <a:sym typeface="Montserrat"/>
              </a:rPr>
              <a:t>Discussing</a:t>
            </a:r>
            <a:r>
              <a:rPr lang="en-GB" sz="1082">
                <a:latin typeface="Montserrat"/>
                <a:ea typeface="Montserrat"/>
                <a:cs typeface="Montserrat"/>
                <a:sym typeface="Montserrat"/>
              </a:rPr>
              <a:t>: </a:t>
            </a:r>
            <a:br>
              <a:rPr lang="en-GB" sz="1082">
                <a:latin typeface="Montserrat"/>
                <a:ea typeface="Montserrat"/>
                <a:cs typeface="Montserrat"/>
                <a:sym typeface="Montserrat"/>
              </a:rPr>
            </a:br>
            <a:r>
              <a:rPr lang="en-GB" sz="1082">
                <a:latin typeface="Montserrat"/>
                <a:ea typeface="Montserrat"/>
                <a:cs typeface="Montserrat"/>
                <a:sym typeface="Montserrat"/>
              </a:rPr>
              <a:t>Way Forward</a:t>
            </a:r>
            <a:endParaRPr sz="1082">
              <a:latin typeface="Montserrat"/>
              <a:ea typeface="Montserrat"/>
              <a:cs typeface="Montserrat"/>
              <a:sym typeface="Montserrat"/>
            </a:endParaRPr>
          </a:p>
          <a:p>
            <a:pPr indent="0" lvl="0" marL="0" rtl="0" algn="l">
              <a:spcBef>
                <a:spcPts val="0"/>
              </a:spcBef>
              <a:spcAft>
                <a:spcPts val="0"/>
              </a:spcAft>
              <a:buNone/>
            </a:pPr>
            <a:r>
              <a:t/>
            </a:r>
            <a:endParaRPr sz="1082">
              <a:latin typeface="Montserrat"/>
              <a:ea typeface="Montserrat"/>
              <a:cs typeface="Montserrat"/>
              <a:sym typeface="Montserrat"/>
            </a:endParaRPr>
          </a:p>
          <a:p>
            <a:pPr indent="0" lvl="0" marL="0" rtl="0" algn="l">
              <a:spcBef>
                <a:spcPts val="0"/>
              </a:spcBef>
              <a:spcAft>
                <a:spcPts val="0"/>
              </a:spcAft>
              <a:buNone/>
            </a:pPr>
            <a:r>
              <a:rPr b="1" lang="en-GB" sz="1082">
                <a:latin typeface="Montserrat"/>
                <a:ea typeface="Montserrat"/>
                <a:cs typeface="Montserrat"/>
                <a:sym typeface="Montserrat"/>
              </a:rPr>
              <a:t>Actions:</a:t>
            </a:r>
            <a:endParaRPr b="1" sz="1082">
              <a:latin typeface="Montserrat"/>
              <a:ea typeface="Montserrat"/>
              <a:cs typeface="Montserrat"/>
              <a:sym typeface="Montserrat"/>
            </a:endParaRPr>
          </a:p>
          <a:p>
            <a:pPr indent="-259139" lvl="0" marL="380777" rtl="0" algn="l">
              <a:spcBef>
                <a:spcPts val="0"/>
              </a:spcBef>
              <a:spcAft>
                <a:spcPts val="0"/>
              </a:spcAft>
              <a:buSzPts val="1083"/>
              <a:buFont typeface="Montserrat"/>
              <a:buAutoNum type="arabicPeriod"/>
            </a:pPr>
            <a:r>
              <a:rPr lang="en-GB" sz="1082">
                <a:latin typeface="Montserrat"/>
                <a:ea typeface="Montserrat"/>
                <a:cs typeface="Montserrat"/>
                <a:sym typeface="Montserrat"/>
              </a:rPr>
              <a:t>Agencies Complete SIT-40 Action, including filling empty LSI-VC appointments</a:t>
            </a:r>
            <a:endParaRPr sz="1082">
              <a:latin typeface="Montserrat"/>
              <a:ea typeface="Montserrat"/>
              <a:cs typeface="Montserrat"/>
              <a:sym typeface="Montserrat"/>
            </a:endParaRPr>
          </a:p>
          <a:p>
            <a:pPr indent="-259139" lvl="0" marL="380777" rtl="0" algn="l">
              <a:spcBef>
                <a:spcPts val="0"/>
              </a:spcBef>
              <a:spcAft>
                <a:spcPts val="0"/>
              </a:spcAft>
              <a:buSzPts val="1083"/>
              <a:buFont typeface="Montserrat"/>
              <a:buAutoNum type="arabicPeriod"/>
            </a:pPr>
            <a:r>
              <a:rPr lang="en-GB" sz="1082">
                <a:latin typeface="Montserrat"/>
                <a:ea typeface="Montserrat"/>
                <a:cs typeface="Montserrat"/>
                <a:sym typeface="Montserrat"/>
              </a:rPr>
              <a:t>Scoping of Joint ET Workshop with Cal-Val</a:t>
            </a:r>
            <a:endParaRPr sz="1082">
              <a:latin typeface="Montserrat"/>
              <a:ea typeface="Montserrat"/>
              <a:cs typeface="Montserrat"/>
              <a:sym typeface="Montserrat"/>
            </a:endParaRPr>
          </a:p>
        </p:txBody>
      </p:sp>
      <p:sp>
        <p:nvSpPr>
          <p:cNvPr id="191" name="Google Shape;191;p19"/>
          <p:cNvSpPr/>
          <p:nvPr/>
        </p:nvSpPr>
        <p:spPr>
          <a:xfrm>
            <a:off x="2531785" y="1886347"/>
            <a:ext cx="2925900" cy="3120900"/>
          </a:xfrm>
          <a:prstGeom prst="rect">
            <a:avLst/>
          </a:prstGeom>
          <a:solidFill>
            <a:schemeClr val="lt2"/>
          </a:solidFill>
          <a:ln cap="flat" cmpd="sng" w="7925">
            <a:solidFill>
              <a:schemeClr val="dk2"/>
            </a:solidFill>
            <a:prstDash val="solid"/>
            <a:round/>
            <a:headEnd len="sm" w="sm" type="none"/>
            <a:tailEnd len="sm" w="sm" type="none"/>
          </a:ln>
        </p:spPr>
        <p:txBody>
          <a:bodyPr anchorCtr="0" anchor="b" bIns="76150" lIns="76150" spcFirstLastPara="1" rIns="76150" wrap="square" tIns="76150">
            <a:noAutofit/>
          </a:bodyPr>
          <a:lstStyle/>
          <a:p>
            <a:pPr indent="0" lvl="0" marL="0" rtl="0" algn="l">
              <a:spcBef>
                <a:spcPts val="0"/>
              </a:spcBef>
              <a:spcAft>
                <a:spcPts val="0"/>
              </a:spcAft>
              <a:buNone/>
            </a:pPr>
            <a:r>
              <a:rPr b="1" lang="en-GB" sz="1082">
                <a:latin typeface="Montserrat"/>
                <a:ea typeface="Montserrat"/>
                <a:cs typeface="Montserrat"/>
                <a:sym typeface="Montserrat"/>
              </a:rPr>
              <a:t>Plenary-39</a:t>
            </a:r>
            <a:endParaRPr b="1" sz="1082">
              <a:latin typeface="Montserrat"/>
              <a:ea typeface="Montserrat"/>
              <a:cs typeface="Montserrat"/>
              <a:sym typeface="Montserrat"/>
            </a:endParaRPr>
          </a:p>
          <a:p>
            <a:pPr indent="0" lvl="0" marL="0" rtl="0" algn="l">
              <a:spcBef>
                <a:spcPts val="0"/>
              </a:spcBef>
              <a:spcAft>
                <a:spcPts val="0"/>
              </a:spcAft>
              <a:buNone/>
            </a:pPr>
            <a:r>
              <a:t/>
            </a:r>
            <a:endParaRPr sz="1082">
              <a:latin typeface="Montserrat"/>
              <a:ea typeface="Montserrat"/>
              <a:cs typeface="Montserrat"/>
              <a:sym typeface="Montserrat"/>
            </a:endParaRPr>
          </a:p>
          <a:p>
            <a:pPr indent="0" lvl="0" marL="0" rtl="0" algn="l">
              <a:spcBef>
                <a:spcPts val="0"/>
              </a:spcBef>
              <a:spcAft>
                <a:spcPts val="0"/>
              </a:spcAft>
              <a:buNone/>
            </a:pPr>
            <a:r>
              <a:rPr b="1" lang="en-GB" sz="1082">
                <a:latin typeface="Montserrat"/>
                <a:ea typeface="Montserrat"/>
                <a:cs typeface="Montserrat"/>
                <a:sym typeface="Montserrat"/>
              </a:rPr>
              <a:t>Report:</a:t>
            </a:r>
            <a:endParaRPr sz="1082">
              <a:latin typeface="Montserrat"/>
              <a:ea typeface="Montserrat"/>
              <a:cs typeface="Montserrat"/>
              <a:sym typeface="Montserrat"/>
            </a:endParaRPr>
          </a:p>
          <a:p>
            <a:pPr indent="-259139" lvl="0" marL="380777" rtl="0" algn="l">
              <a:spcBef>
                <a:spcPts val="0"/>
              </a:spcBef>
              <a:spcAft>
                <a:spcPts val="0"/>
              </a:spcAft>
              <a:buSzPts val="1083"/>
              <a:buFont typeface="Montserrat"/>
              <a:buChar char="-"/>
            </a:pPr>
            <a:r>
              <a:rPr lang="en-GB" sz="1082">
                <a:latin typeface="Montserrat"/>
                <a:ea typeface="Montserrat"/>
                <a:cs typeface="Montserrat"/>
                <a:sym typeface="Montserrat"/>
              </a:rPr>
              <a:t>1st Set of EAVs</a:t>
            </a:r>
            <a:endParaRPr sz="1082">
              <a:latin typeface="Montserrat"/>
              <a:ea typeface="Montserrat"/>
              <a:cs typeface="Montserrat"/>
              <a:sym typeface="Montserrat"/>
            </a:endParaRPr>
          </a:p>
          <a:p>
            <a:pPr indent="-259139" lvl="0" marL="380777" rtl="0" algn="l">
              <a:spcBef>
                <a:spcPts val="0"/>
              </a:spcBef>
              <a:spcAft>
                <a:spcPts val="0"/>
              </a:spcAft>
              <a:buSzPts val="1083"/>
              <a:buFont typeface="Montserrat"/>
              <a:buChar char="-"/>
            </a:pPr>
            <a:r>
              <a:rPr lang="en-GB" sz="1082">
                <a:latin typeface="Montserrat"/>
                <a:ea typeface="Montserrat"/>
                <a:cs typeface="Montserrat"/>
                <a:sym typeface="Montserrat"/>
              </a:rPr>
              <a:t>Proposed Cal-Val Workshop for ET</a:t>
            </a:r>
            <a:endParaRPr sz="1082">
              <a:latin typeface="Montserrat"/>
              <a:ea typeface="Montserrat"/>
              <a:cs typeface="Montserrat"/>
              <a:sym typeface="Montserrat"/>
            </a:endParaRPr>
          </a:p>
          <a:p>
            <a:pPr indent="0" lvl="0" marL="0" rtl="0" algn="l">
              <a:spcBef>
                <a:spcPts val="0"/>
              </a:spcBef>
              <a:spcAft>
                <a:spcPts val="0"/>
              </a:spcAft>
              <a:buNone/>
            </a:pPr>
            <a:r>
              <a:t/>
            </a:r>
            <a:endParaRPr sz="1082">
              <a:latin typeface="Montserrat"/>
              <a:ea typeface="Montserrat"/>
              <a:cs typeface="Montserrat"/>
              <a:sym typeface="Montserrat"/>
            </a:endParaRPr>
          </a:p>
          <a:p>
            <a:pPr indent="0" lvl="0" marL="0" rtl="0" algn="l">
              <a:spcBef>
                <a:spcPts val="0"/>
              </a:spcBef>
              <a:spcAft>
                <a:spcPts val="0"/>
              </a:spcAft>
              <a:buNone/>
            </a:pPr>
            <a:r>
              <a:rPr b="1" lang="en-GB" sz="1082">
                <a:latin typeface="Montserrat"/>
                <a:ea typeface="Montserrat"/>
                <a:cs typeface="Montserrat"/>
                <a:sym typeface="Montserrat"/>
              </a:rPr>
              <a:t>Decision: </a:t>
            </a:r>
            <a:endParaRPr b="1" sz="1082">
              <a:latin typeface="Montserrat"/>
              <a:ea typeface="Montserrat"/>
              <a:cs typeface="Montserrat"/>
              <a:sym typeface="Montserrat"/>
            </a:endParaRPr>
          </a:p>
          <a:p>
            <a:pPr indent="-259139" lvl="0" marL="380777" rtl="0" algn="l">
              <a:spcBef>
                <a:spcPts val="0"/>
              </a:spcBef>
              <a:spcAft>
                <a:spcPts val="0"/>
              </a:spcAft>
              <a:buSzPts val="1083"/>
              <a:buFont typeface="Montserrat"/>
              <a:buAutoNum type="arabicPeriod"/>
            </a:pPr>
            <a:r>
              <a:rPr lang="en-GB" sz="1082">
                <a:latin typeface="Montserrat"/>
                <a:ea typeface="Montserrat"/>
                <a:cs typeface="Montserrat"/>
                <a:sym typeface="Montserrat"/>
              </a:rPr>
              <a:t>LSI-VC GEOGLAM Subgroup ToR approved</a:t>
            </a:r>
            <a:endParaRPr sz="1082">
              <a:latin typeface="Montserrat"/>
              <a:ea typeface="Montserrat"/>
              <a:cs typeface="Montserrat"/>
              <a:sym typeface="Montserrat"/>
            </a:endParaRPr>
          </a:p>
          <a:p>
            <a:pPr indent="0" lvl="0" marL="0" rtl="0" algn="l">
              <a:spcBef>
                <a:spcPts val="0"/>
              </a:spcBef>
              <a:spcAft>
                <a:spcPts val="0"/>
              </a:spcAft>
              <a:buNone/>
            </a:pPr>
            <a:r>
              <a:t/>
            </a:r>
            <a:endParaRPr b="1" sz="1082">
              <a:latin typeface="Montserrat"/>
              <a:ea typeface="Montserrat"/>
              <a:cs typeface="Montserrat"/>
              <a:sym typeface="Montserrat"/>
            </a:endParaRPr>
          </a:p>
          <a:p>
            <a:pPr indent="0" lvl="0" marL="0" rtl="0" algn="l">
              <a:spcBef>
                <a:spcPts val="0"/>
              </a:spcBef>
              <a:spcAft>
                <a:spcPts val="0"/>
              </a:spcAft>
              <a:buNone/>
            </a:pPr>
            <a:r>
              <a:rPr b="1" lang="en-GB" sz="1082">
                <a:latin typeface="Montserrat"/>
                <a:ea typeface="Montserrat"/>
                <a:cs typeface="Montserrat"/>
                <a:sym typeface="Montserrat"/>
              </a:rPr>
              <a:t>Actions</a:t>
            </a:r>
            <a:r>
              <a:rPr lang="en-GB" sz="1082">
                <a:latin typeface="Montserrat"/>
                <a:ea typeface="Montserrat"/>
                <a:cs typeface="Montserrat"/>
                <a:sym typeface="Montserrat"/>
              </a:rPr>
              <a:t>: </a:t>
            </a:r>
            <a:endParaRPr sz="1082">
              <a:latin typeface="Montserrat"/>
              <a:ea typeface="Montserrat"/>
              <a:cs typeface="Montserrat"/>
              <a:sym typeface="Montserrat"/>
            </a:endParaRPr>
          </a:p>
          <a:p>
            <a:pPr indent="-259139" lvl="0" marL="380777" rtl="0" algn="l">
              <a:spcBef>
                <a:spcPts val="0"/>
              </a:spcBef>
              <a:spcAft>
                <a:spcPts val="0"/>
              </a:spcAft>
              <a:buSzPts val="1083"/>
              <a:buFont typeface="Montserrat"/>
              <a:buAutoNum type="arabicPeriod"/>
            </a:pPr>
            <a:r>
              <a:rPr lang="en-GB" sz="1082">
                <a:latin typeface="Montserrat"/>
                <a:ea typeface="Montserrat"/>
                <a:cs typeface="Montserrat"/>
                <a:sym typeface="Montserrat"/>
              </a:rPr>
              <a:t>Agencies Work on Stocktake for 1st 6 Variables </a:t>
            </a:r>
            <a:endParaRPr sz="1082">
              <a:latin typeface="Montserrat"/>
              <a:ea typeface="Montserrat"/>
              <a:cs typeface="Montserrat"/>
              <a:sym typeface="Montserrat"/>
            </a:endParaRPr>
          </a:p>
          <a:p>
            <a:pPr indent="-259139" lvl="0" marL="380777" rtl="0" algn="l">
              <a:spcBef>
                <a:spcPts val="0"/>
              </a:spcBef>
              <a:spcAft>
                <a:spcPts val="0"/>
              </a:spcAft>
              <a:buSzPts val="1083"/>
              <a:buFont typeface="Montserrat"/>
              <a:buAutoNum type="arabicPeriod"/>
            </a:pPr>
            <a:r>
              <a:rPr lang="en-GB" sz="1082">
                <a:latin typeface="Montserrat"/>
                <a:ea typeface="Montserrat"/>
                <a:cs typeface="Montserrat"/>
                <a:sym typeface="Montserrat"/>
              </a:rPr>
              <a:t>CEOS MIM Ag Component Database Design Scoping</a:t>
            </a:r>
            <a:endParaRPr sz="1082">
              <a:latin typeface="Montserrat"/>
              <a:ea typeface="Montserrat"/>
              <a:cs typeface="Montserrat"/>
              <a:sym typeface="Montserrat"/>
            </a:endParaRPr>
          </a:p>
          <a:p>
            <a:pPr indent="-259139" lvl="0" marL="380777" rtl="0" algn="l">
              <a:spcBef>
                <a:spcPts val="0"/>
              </a:spcBef>
              <a:spcAft>
                <a:spcPts val="0"/>
              </a:spcAft>
              <a:buSzPts val="1083"/>
              <a:buFont typeface="Montserrat"/>
              <a:buAutoNum type="arabicPeriod"/>
            </a:pPr>
            <a:r>
              <a:rPr lang="en-GB" sz="1082">
                <a:latin typeface="Montserrat"/>
                <a:ea typeface="Montserrat"/>
                <a:cs typeface="Montserrat"/>
                <a:sym typeface="Montserrat"/>
              </a:rPr>
              <a:t>WG Cal-Val Workshop “Green-light”</a:t>
            </a:r>
            <a:endParaRPr sz="1082">
              <a:latin typeface="Montserrat"/>
              <a:ea typeface="Montserrat"/>
              <a:cs typeface="Montserrat"/>
              <a:sym typeface="Montserrat"/>
            </a:endParaRPr>
          </a:p>
        </p:txBody>
      </p:sp>
      <p:sp>
        <p:nvSpPr>
          <p:cNvPr id="192" name="Google Shape;192;p19"/>
          <p:cNvSpPr/>
          <p:nvPr/>
        </p:nvSpPr>
        <p:spPr>
          <a:xfrm>
            <a:off x="1295895" y="1189752"/>
            <a:ext cx="1682100" cy="887100"/>
          </a:xfrm>
          <a:prstGeom prst="rightArrow">
            <a:avLst>
              <a:gd fmla="val 50000" name="adj1"/>
              <a:gd fmla="val 50000" name="adj2"/>
            </a:avLst>
          </a:prstGeom>
          <a:solidFill>
            <a:schemeClr val="lt2"/>
          </a:solidFill>
          <a:ln cap="flat" cmpd="sng" w="7925">
            <a:solidFill>
              <a:schemeClr val="dk2"/>
            </a:solidFill>
            <a:prstDash val="solid"/>
            <a:round/>
            <a:headEnd len="sm" w="sm" type="none"/>
            <a:tailEnd len="sm" w="sm" type="none"/>
          </a:ln>
        </p:spPr>
        <p:txBody>
          <a:bodyPr anchorCtr="0" anchor="ctr" bIns="76150" lIns="76150" spcFirstLastPara="1" rIns="76150" wrap="square" tIns="76150">
            <a:noAutofit/>
          </a:bodyPr>
          <a:lstStyle/>
          <a:p>
            <a:pPr indent="0" lvl="0" marL="0" rtl="0" algn="ctr">
              <a:spcBef>
                <a:spcPts val="0"/>
              </a:spcBef>
              <a:spcAft>
                <a:spcPts val="0"/>
              </a:spcAft>
              <a:buNone/>
            </a:pPr>
            <a:r>
              <a:rPr lang="en-GB" sz="1082">
                <a:latin typeface="Montserrat"/>
                <a:ea typeface="Montserrat"/>
                <a:cs typeface="Montserrat"/>
                <a:sym typeface="Montserrat"/>
              </a:rPr>
              <a:t>Agencies Do SIT-TW-41 Actions</a:t>
            </a:r>
            <a:endParaRPr sz="1082">
              <a:latin typeface="Montserrat"/>
              <a:ea typeface="Montserrat"/>
              <a:cs typeface="Montserrat"/>
              <a:sym typeface="Montserrat"/>
            </a:endParaRPr>
          </a:p>
        </p:txBody>
      </p:sp>
      <p:sp>
        <p:nvSpPr>
          <p:cNvPr id="193" name="Google Shape;193;p19"/>
          <p:cNvSpPr/>
          <p:nvPr/>
        </p:nvSpPr>
        <p:spPr>
          <a:xfrm>
            <a:off x="3414794" y="5560086"/>
            <a:ext cx="2820000" cy="1008000"/>
          </a:xfrm>
          <a:prstGeom prst="rightArrow">
            <a:avLst>
              <a:gd fmla="val 50000" name="adj1"/>
              <a:gd fmla="val 44637" name="adj2"/>
            </a:avLst>
          </a:prstGeom>
          <a:solidFill>
            <a:srgbClr val="B6D7A8"/>
          </a:solidFill>
          <a:ln cap="flat" cmpd="sng" w="7925">
            <a:solidFill>
              <a:schemeClr val="dk2"/>
            </a:solidFill>
            <a:prstDash val="solid"/>
            <a:round/>
            <a:headEnd len="sm" w="sm" type="none"/>
            <a:tailEnd len="sm" w="sm" type="none"/>
          </a:ln>
        </p:spPr>
        <p:txBody>
          <a:bodyPr anchorCtr="0" anchor="ctr" bIns="76150" lIns="76150" spcFirstLastPara="1" rIns="76150" wrap="square" tIns="76150">
            <a:noAutofit/>
          </a:bodyPr>
          <a:lstStyle/>
          <a:p>
            <a:pPr indent="0" lvl="0" marL="0" rtl="0" algn="ctr">
              <a:spcBef>
                <a:spcPts val="0"/>
              </a:spcBef>
              <a:spcAft>
                <a:spcPts val="0"/>
              </a:spcAft>
              <a:buNone/>
            </a:pPr>
            <a:r>
              <a:rPr lang="en-GB" sz="1082">
                <a:latin typeface="Montserrat"/>
                <a:ea typeface="Montserrat"/>
                <a:cs typeface="Montserrat"/>
                <a:sym typeface="Montserrat"/>
              </a:rPr>
              <a:t>Asynchronous Work on Phase 2 Def’s + Req’s for Other Variables</a:t>
            </a:r>
            <a:endParaRPr sz="1082">
              <a:latin typeface="Montserrat"/>
              <a:ea typeface="Montserrat"/>
              <a:cs typeface="Montserrat"/>
              <a:sym typeface="Montserrat"/>
            </a:endParaRPr>
          </a:p>
        </p:txBody>
      </p:sp>
      <p:sp>
        <p:nvSpPr>
          <p:cNvPr id="194" name="Google Shape;194;p19"/>
          <p:cNvSpPr/>
          <p:nvPr/>
        </p:nvSpPr>
        <p:spPr>
          <a:xfrm>
            <a:off x="1000782" y="5580803"/>
            <a:ext cx="2035200" cy="966300"/>
          </a:xfrm>
          <a:prstGeom prst="rightArrow">
            <a:avLst>
              <a:gd fmla="val 50000" name="adj1"/>
              <a:gd fmla="val 50000" name="adj2"/>
            </a:avLst>
          </a:prstGeom>
          <a:solidFill>
            <a:srgbClr val="B6D7A8"/>
          </a:solidFill>
          <a:ln cap="flat" cmpd="sng" w="7925">
            <a:solidFill>
              <a:schemeClr val="dk2"/>
            </a:solidFill>
            <a:prstDash val="solid"/>
            <a:round/>
            <a:headEnd len="sm" w="sm" type="none"/>
            <a:tailEnd len="sm" w="sm" type="none"/>
          </a:ln>
        </p:spPr>
        <p:txBody>
          <a:bodyPr anchorCtr="0" anchor="ctr" bIns="76150" lIns="76150" spcFirstLastPara="1" rIns="76150" wrap="square" tIns="76150">
            <a:noAutofit/>
          </a:bodyPr>
          <a:lstStyle/>
          <a:p>
            <a:pPr indent="0" lvl="0" marL="0" rtl="0" algn="ctr">
              <a:spcBef>
                <a:spcPts val="0"/>
              </a:spcBef>
              <a:spcAft>
                <a:spcPts val="0"/>
              </a:spcAft>
              <a:buNone/>
            </a:pPr>
            <a:r>
              <a:rPr lang="en-GB" sz="1082">
                <a:latin typeface="Montserrat"/>
                <a:ea typeface="Montserrat"/>
                <a:cs typeface="Montserrat"/>
                <a:sym typeface="Montserrat"/>
              </a:rPr>
              <a:t>Completes + Submits Phase 1 EAV Report</a:t>
            </a:r>
            <a:endParaRPr sz="1082">
              <a:latin typeface="Montserrat"/>
              <a:ea typeface="Montserrat"/>
              <a:cs typeface="Montserrat"/>
              <a:sym typeface="Montserrat"/>
            </a:endParaRPr>
          </a:p>
        </p:txBody>
      </p:sp>
      <p:sp>
        <p:nvSpPr>
          <p:cNvPr id="195" name="Google Shape;195;p19"/>
          <p:cNvSpPr txBox="1"/>
          <p:nvPr/>
        </p:nvSpPr>
        <p:spPr>
          <a:xfrm>
            <a:off x="663999" y="1093475"/>
            <a:ext cx="1069200" cy="275700"/>
          </a:xfrm>
          <a:prstGeom prst="rect">
            <a:avLst/>
          </a:prstGeom>
          <a:noFill/>
          <a:ln>
            <a:noFill/>
          </a:ln>
        </p:spPr>
        <p:txBody>
          <a:bodyPr anchorCtr="0" anchor="t" bIns="76150" lIns="76150" spcFirstLastPara="1" rIns="76150" wrap="square" tIns="76150">
            <a:noAutofit/>
          </a:bodyPr>
          <a:lstStyle/>
          <a:p>
            <a:pPr indent="0" lvl="0" marL="0" rtl="0" algn="l">
              <a:spcBef>
                <a:spcPts val="0"/>
              </a:spcBef>
              <a:spcAft>
                <a:spcPts val="0"/>
              </a:spcAft>
              <a:buNone/>
            </a:pPr>
            <a:r>
              <a:rPr b="1" i="1" lang="en-GB" sz="916">
                <a:solidFill>
                  <a:schemeClr val="dk2"/>
                </a:solidFill>
                <a:latin typeface="Montserrat"/>
                <a:ea typeface="Montserrat"/>
                <a:cs typeface="Montserrat"/>
                <a:sym typeface="Montserrat"/>
              </a:rPr>
              <a:t>Sep 2025</a:t>
            </a:r>
            <a:endParaRPr b="1" i="1" sz="916">
              <a:solidFill>
                <a:schemeClr val="dk2"/>
              </a:solidFill>
              <a:latin typeface="Montserrat"/>
              <a:ea typeface="Montserrat"/>
              <a:cs typeface="Montserrat"/>
              <a:sym typeface="Montserrat"/>
            </a:endParaRPr>
          </a:p>
        </p:txBody>
      </p:sp>
      <p:sp>
        <p:nvSpPr>
          <p:cNvPr id="196" name="Google Shape;196;p19"/>
          <p:cNvSpPr txBox="1"/>
          <p:nvPr/>
        </p:nvSpPr>
        <p:spPr>
          <a:xfrm>
            <a:off x="2785637" y="1093475"/>
            <a:ext cx="1069200" cy="275700"/>
          </a:xfrm>
          <a:prstGeom prst="rect">
            <a:avLst/>
          </a:prstGeom>
          <a:noFill/>
          <a:ln>
            <a:noFill/>
          </a:ln>
        </p:spPr>
        <p:txBody>
          <a:bodyPr anchorCtr="0" anchor="t" bIns="76150" lIns="76150" spcFirstLastPara="1" rIns="76150" wrap="square" tIns="76150">
            <a:noAutofit/>
          </a:bodyPr>
          <a:lstStyle/>
          <a:p>
            <a:pPr indent="0" lvl="0" marL="0" rtl="0" algn="l">
              <a:spcBef>
                <a:spcPts val="0"/>
              </a:spcBef>
              <a:spcAft>
                <a:spcPts val="0"/>
              </a:spcAft>
              <a:buNone/>
            </a:pPr>
            <a:r>
              <a:rPr b="1" i="1" lang="en-GB" sz="916">
                <a:solidFill>
                  <a:schemeClr val="dk2"/>
                </a:solidFill>
                <a:latin typeface="Montserrat"/>
                <a:ea typeface="Montserrat"/>
                <a:cs typeface="Montserrat"/>
                <a:sym typeface="Montserrat"/>
              </a:rPr>
              <a:t>Nov 2025</a:t>
            </a:r>
            <a:endParaRPr b="1" i="1" sz="916">
              <a:solidFill>
                <a:schemeClr val="dk2"/>
              </a:solidFill>
              <a:latin typeface="Montserrat"/>
              <a:ea typeface="Montserrat"/>
              <a:cs typeface="Montserrat"/>
              <a:sym typeface="Montserrat"/>
            </a:endParaRPr>
          </a:p>
        </p:txBody>
      </p:sp>
      <p:sp>
        <p:nvSpPr>
          <p:cNvPr id="197" name="Google Shape;197;p19"/>
          <p:cNvSpPr txBox="1"/>
          <p:nvPr>
            <p:ph idx="1" type="body"/>
          </p:nvPr>
        </p:nvSpPr>
        <p:spPr>
          <a:xfrm>
            <a:off x="6285675" y="1373850"/>
            <a:ext cx="5623800" cy="4694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sz="1600"/>
              <a:t>What will have been completed for 1st 6 Variables:</a:t>
            </a:r>
            <a:endParaRPr b="1" sz="1600"/>
          </a:p>
          <a:p>
            <a:pPr indent="-323850" lvl="0" marL="457200" rtl="0" algn="l">
              <a:spcBef>
                <a:spcPts val="1000"/>
              </a:spcBef>
              <a:spcAft>
                <a:spcPts val="0"/>
              </a:spcAft>
              <a:buSzPts val="1500"/>
              <a:buChar char="❖"/>
            </a:pPr>
            <a:r>
              <a:rPr lang="en-GB" sz="1500"/>
              <a:t>Definition + Descriptions</a:t>
            </a:r>
            <a:endParaRPr sz="1500"/>
          </a:p>
          <a:p>
            <a:pPr indent="-323850" lvl="0" marL="457200" rtl="0" algn="l">
              <a:spcBef>
                <a:spcPts val="0"/>
              </a:spcBef>
              <a:spcAft>
                <a:spcPts val="0"/>
              </a:spcAft>
              <a:buSzPts val="1500"/>
              <a:buChar char="❖"/>
            </a:pPr>
            <a:r>
              <a:rPr lang="en-GB" sz="1500"/>
              <a:t>Product Requirements</a:t>
            </a:r>
            <a:endParaRPr sz="1500"/>
          </a:p>
          <a:p>
            <a:pPr indent="-323850" lvl="0" marL="457200" rtl="0" algn="l">
              <a:spcBef>
                <a:spcPts val="0"/>
              </a:spcBef>
              <a:spcAft>
                <a:spcPts val="0"/>
              </a:spcAft>
              <a:buSzPts val="1500"/>
              <a:buChar char="❖"/>
            </a:pPr>
            <a:r>
              <a:rPr lang="en-GB" sz="1500"/>
              <a:t>GEOGLAM community’s “accounting” of current and past products and related satellites</a:t>
            </a:r>
            <a:endParaRPr sz="1500"/>
          </a:p>
          <a:p>
            <a:pPr indent="-323850" lvl="0" marL="457200" rtl="0" algn="l">
              <a:spcBef>
                <a:spcPts val="0"/>
              </a:spcBef>
              <a:spcAft>
                <a:spcPts val="0"/>
              </a:spcAft>
              <a:buSzPts val="1500"/>
              <a:buChar char="❖"/>
            </a:pPr>
            <a:r>
              <a:rPr lang="en-GB" sz="1500"/>
              <a:t>GEOGLAM community’s assessment of gaps and prioritisation</a:t>
            </a:r>
            <a:endParaRPr sz="1500"/>
          </a:p>
          <a:p>
            <a:pPr indent="0" lvl="0" marL="0" rtl="0" algn="l">
              <a:spcBef>
                <a:spcPts val="1000"/>
              </a:spcBef>
              <a:spcAft>
                <a:spcPts val="0"/>
              </a:spcAft>
              <a:buNone/>
            </a:pPr>
            <a:br>
              <a:rPr b="1" lang="en-GB" sz="1600"/>
            </a:br>
            <a:r>
              <a:rPr b="1" lang="en-GB" sz="1600"/>
              <a:t>Planned Decisions &amp; Actions, Plenary-39:</a:t>
            </a:r>
            <a:endParaRPr b="1" sz="1600"/>
          </a:p>
          <a:p>
            <a:pPr indent="-323850" lvl="0" marL="457200" marR="0" rtl="0" algn="l">
              <a:lnSpc>
                <a:spcPct val="115000"/>
              </a:lnSpc>
              <a:spcBef>
                <a:spcPts val="1000"/>
              </a:spcBef>
              <a:spcAft>
                <a:spcPts val="0"/>
              </a:spcAft>
              <a:buSzPts val="1500"/>
              <a:buChar char="❖"/>
            </a:pPr>
            <a:r>
              <a:rPr lang="en-GB" sz="1500"/>
              <a:t>Decision → ToR endorsed </a:t>
            </a:r>
            <a:endParaRPr sz="1500"/>
          </a:p>
          <a:p>
            <a:pPr indent="-323850" lvl="0" marL="457200" marR="0" rtl="0" algn="l">
              <a:lnSpc>
                <a:spcPct val="115000"/>
              </a:lnSpc>
              <a:spcBef>
                <a:spcPts val="0"/>
              </a:spcBef>
              <a:spcAft>
                <a:spcPts val="0"/>
              </a:spcAft>
              <a:buSzPts val="1500"/>
              <a:buChar char="❖"/>
            </a:pPr>
            <a:r>
              <a:rPr lang="en-GB" sz="1500"/>
              <a:t>Action → Agency participants on LSI-VC GEOGLAM Subgroup work on stocktake for 6 variables</a:t>
            </a:r>
            <a:endParaRPr sz="1500"/>
          </a:p>
          <a:p>
            <a:pPr indent="-323850" lvl="0" marL="457200" marR="0" rtl="0" algn="l">
              <a:lnSpc>
                <a:spcPct val="115000"/>
              </a:lnSpc>
              <a:spcBef>
                <a:spcPts val="0"/>
              </a:spcBef>
              <a:spcAft>
                <a:spcPts val="0"/>
              </a:spcAft>
              <a:buSzPts val="1500"/>
              <a:buChar char="❖"/>
            </a:pPr>
            <a:r>
              <a:rPr lang="en-GB" sz="1500"/>
              <a:t>Action → CEOS SEO / Symbios (?) + GEOGLAM → scoping of ag component of MIM</a:t>
            </a:r>
            <a:endParaRPr sz="1500"/>
          </a:p>
          <a:p>
            <a:pPr indent="-323850" lvl="0" marL="457200" marR="0" rtl="0" algn="l">
              <a:lnSpc>
                <a:spcPct val="115000"/>
              </a:lnSpc>
              <a:spcBef>
                <a:spcPts val="0"/>
              </a:spcBef>
              <a:spcAft>
                <a:spcPts val="0"/>
              </a:spcAft>
              <a:buSzPts val="1500"/>
              <a:buChar char="❖"/>
            </a:pPr>
            <a:r>
              <a:rPr lang="en-GB" sz="1500"/>
              <a:t>Action → Green-light / commitment to WG Cal-Val Workshop </a:t>
            </a:r>
            <a:endParaRPr sz="1500"/>
          </a:p>
          <a:p>
            <a:pPr indent="0" lvl="0" marL="457200" marR="0" rtl="0" algn="l">
              <a:lnSpc>
                <a:spcPct val="115000"/>
              </a:lnSpc>
              <a:spcBef>
                <a:spcPts val="1000"/>
              </a:spcBef>
              <a:spcAft>
                <a:spcPts val="0"/>
              </a:spcAft>
              <a:buNone/>
            </a:pPr>
            <a:r>
              <a:t/>
            </a:r>
            <a:endParaRPr sz="1500"/>
          </a:p>
        </p:txBody>
      </p:sp>
      <p:sp>
        <p:nvSpPr>
          <p:cNvPr id="198" name="Google Shape;198;p19"/>
          <p:cNvSpPr txBox="1"/>
          <p:nvPr/>
        </p:nvSpPr>
        <p:spPr>
          <a:xfrm rot="1502">
            <a:off x="9672823" y="2997353"/>
            <a:ext cx="2747100" cy="47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0000"/>
                </a:solidFill>
                <a:latin typeface="Montserrat"/>
                <a:ea typeface="Montserrat"/>
                <a:cs typeface="Montserrat"/>
                <a:sym typeface="Montserrat"/>
              </a:rPr>
              <a:t>Missing = </a:t>
            </a:r>
            <a:br>
              <a:rPr b="1" lang="en-GB">
                <a:solidFill>
                  <a:srgbClr val="FF0000"/>
                </a:solidFill>
                <a:latin typeface="Montserrat"/>
                <a:ea typeface="Montserrat"/>
                <a:cs typeface="Montserrat"/>
                <a:sym typeface="Montserrat"/>
              </a:rPr>
            </a:br>
            <a:r>
              <a:rPr b="1" lang="en-GB">
                <a:solidFill>
                  <a:srgbClr val="FF0000"/>
                </a:solidFill>
                <a:latin typeface="Montserrat"/>
                <a:ea typeface="Montserrat"/>
                <a:cs typeface="Montserrat"/>
                <a:sym typeface="Montserrat"/>
              </a:rPr>
              <a:t>Agency’s accounting</a:t>
            </a:r>
            <a:endParaRPr b="1">
              <a:solidFill>
                <a:srgbClr val="FF0000"/>
              </a:solidFill>
              <a:latin typeface="Montserrat"/>
              <a:ea typeface="Montserrat"/>
              <a:cs typeface="Montserrat"/>
              <a:sym typeface="Montserrat"/>
            </a:endParaRPr>
          </a:p>
        </p:txBody>
      </p:sp>
      <p:sp>
        <p:nvSpPr>
          <p:cNvPr id="199" name="Google Shape;199;p19"/>
          <p:cNvSpPr txBox="1"/>
          <p:nvPr/>
        </p:nvSpPr>
        <p:spPr>
          <a:xfrm>
            <a:off x="4213575" y="1464525"/>
            <a:ext cx="1530900" cy="1108200"/>
          </a:xfrm>
          <a:prstGeom prst="rect">
            <a:avLst/>
          </a:prstGeom>
          <a:solidFill>
            <a:schemeClr val="dk2"/>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Crop type</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Crop Yield</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ET</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Irrigated Cropland</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Cover Crop </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Field Boundaries</a:t>
            </a:r>
            <a:endParaRPr b="1" sz="800">
              <a:solidFill>
                <a:schemeClr val="lt1"/>
              </a:solidFill>
              <a:latin typeface="Montserrat"/>
              <a:ea typeface="Montserrat"/>
              <a:cs typeface="Montserrat"/>
              <a:sym typeface="Montserrat"/>
            </a:endParaRPr>
          </a:p>
        </p:txBody>
      </p:sp>
      <p:cxnSp>
        <p:nvCxnSpPr>
          <p:cNvPr id="200" name="Google Shape;200;p19"/>
          <p:cNvCxnSpPr>
            <a:endCxn id="199" idx="1"/>
          </p:cNvCxnSpPr>
          <p:nvPr/>
        </p:nvCxnSpPr>
        <p:spPr>
          <a:xfrm flipH="1" rot="10800000">
            <a:off x="3758175" y="2018625"/>
            <a:ext cx="455400" cy="624600"/>
          </a:xfrm>
          <a:prstGeom prst="straightConnector1">
            <a:avLst/>
          </a:prstGeom>
          <a:noFill/>
          <a:ln cap="flat" cmpd="sng" w="9525">
            <a:solidFill>
              <a:schemeClr val="dk2"/>
            </a:solidFill>
            <a:prstDash val="solid"/>
            <a:round/>
            <a:headEnd len="med" w="med" type="none"/>
            <a:tailEnd len="med" w="med" type="triangle"/>
          </a:ln>
        </p:spPr>
      </p:cxnSp>
      <p:sp>
        <p:nvSpPr>
          <p:cNvPr id="201" name="Google Shape;201;p19"/>
          <p:cNvSpPr/>
          <p:nvPr/>
        </p:nvSpPr>
        <p:spPr>
          <a:xfrm>
            <a:off x="47550" y="5294424"/>
            <a:ext cx="1069200" cy="1155900"/>
          </a:xfrm>
          <a:prstGeom prst="rect">
            <a:avLst/>
          </a:prstGeom>
          <a:solidFill>
            <a:schemeClr val="dk1"/>
          </a:solidFill>
          <a:ln cap="flat" cmpd="sng" w="5425">
            <a:solidFill>
              <a:schemeClr val="dk1"/>
            </a:solidFill>
            <a:prstDash val="solid"/>
            <a:round/>
            <a:headEnd len="sm" w="sm" type="none"/>
            <a:tailEnd len="sm" w="sm" type="none"/>
          </a:ln>
        </p:spPr>
        <p:txBody>
          <a:bodyPr anchorCtr="0" anchor="t" bIns="51975" lIns="51975" spcFirstLastPara="1" rIns="51975" wrap="square" tIns="51975">
            <a:noAutofit/>
          </a:bodyPr>
          <a:lstStyle/>
          <a:p>
            <a:pPr indent="0" lvl="0" marL="0" rtl="0" algn="ctr">
              <a:spcBef>
                <a:spcPts val="0"/>
              </a:spcBef>
              <a:spcAft>
                <a:spcPts val="0"/>
              </a:spcAft>
              <a:buNone/>
            </a:pPr>
            <a:r>
              <a:rPr b="1" lang="en-GB" sz="796">
                <a:solidFill>
                  <a:schemeClr val="lt1"/>
                </a:solidFill>
                <a:latin typeface="Montserrat"/>
                <a:ea typeface="Montserrat"/>
                <a:cs typeface="Montserrat"/>
                <a:sym typeface="Montserrat"/>
              </a:rPr>
              <a:t>Legend</a:t>
            </a:r>
            <a:endParaRPr b="1" sz="796">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796">
                <a:solidFill>
                  <a:schemeClr val="lt1"/>
                </a:solidFill>
                <a:latin typeface="Montserrat"/>
                <a:ea typeface="Montserrat"/>
                <a:cs typeface="Montserrat"/>
                <a:sym typeface="Montserrat"/>
              </a:rPr>
              <a:t>Boxes = Events</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796">
                <a:solidFill>
                  <a:schemeClr val="lt1"/>
                </a:solidFill>
                <a:latin typeface="Montserrat"/>
                <a:ea typeface="Montserrat"/>
                <a:cs typeface="Montserrat"/>
                <a:sym typeface="Montserrat"/>
              </a:rPr>
              <a:t>Arrows = Work</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796">
              <a:solidFill>
                <a:schemeClr val="lt1"/>
              </a:solidFill>
              <a:latin typeface="Montserrat"/>
              <a:ea typeface="Montserrat"/>
              <a:cs typeface="Montserrat"/>
              <a:sym typeface="Montserrat"/>
            </a:endParaRPr>
          </a:p>
        </p:txBody>
      </p:sp>
      <p:sp>
        <p:nvSpPr>
          <p:cNvPr id="202" name="Google Shape;202;p19"/>
          <p:cNvSpPr/>
          <p:nvPr/>
        </p:nvSpPr>
        <p:spPr>
          <a:xfrm>
            <a:off x="98468" y="5730031"/>
            <a:ext cx="967500" cy="188400"/>
          </a:xfrm>
          <a:prstGeom prst="rect">
            <a:avLst/>
          </a:prstGeom>
          <a:solidFill>
            <a:srgbClr val="B6D7A8"/>
          </a:solidFill>
          <a:ln cap="flat" cmpd="sng" w="5425">
            <a:solidFill>
              <a:schemeClr val="dk2"/>
            </a:solidFill>
            <a:prstDash val="solid"/>
            <a:round/>
            <a:headEnd len="sm" w="sm" type="none"/>
            <a:tailEnd len="sm" w="sm" type="none"/>
          </a:ln>
        </p:spPr>
        <p:txBody>
          <a:bodyPr anchorCtr="0" anchor="ctr" bIns="51975" lIns="51975" spcFirstLastPara="1" rIns="51975" wrap="square" tIns="51975">
            <a:noAutofit/>
          </a:bodyPr>
          <a:lstStyle/>
          <a:p>
            <a:pPr indent="0" lvl="0" marL="0" rtl="0" algn="ctr">
              <a:spcBef>
                <a:spcPts val="0"/>
              </a:spcBef>
              <a:spcAft>
                <a:spcPts val="0"/>
              </a:spcAft>
              <a:buNone/>
            </a:pPr>
            <a:r>
              <a:rPr lang="en-GB" sz="796">
                <a:latin typeface="Montserrat"/>
                <a:ea typeface="Montserrat"/>
                <a:cs typeface="Montserrat"/>
                <a:sym typeface="Montserrat"/>
              </a:rPr>
              <a:t>GEOGLAM</a:t>
            </a:r>
            <a:endParaRPr sz="796">
              <a:latin typeface="Montserrat"/>
              <a:ea typeface="Montserrat"/>
              <a:cs typeface="Montserrat"/>
              <a:sym typeface="Montserrat"/>
            </a:endParaRPr>
          </a:p>
        </p:txBody>
      </p:sp>
      <p:sp>
        <p:nvSpPr>
          <p:cNvPr id="203" name="Google Shape;203;p19"/>
          <p:cNvSpPr/>
          <p:nvPr/>
        </p:nvSpPr>
        <p:spPr>
          <a:xfrm>
            <a:off x="98468" y="5963868"/>
            <a:ext cx="967500" cy="188400"/>
          </a:xfrm>
          <a:prstGeom prst="rect">
            <a:avLst/>
          </a:prstGeom>
          <a:solidFill>
            <a:schemeClr val="lt2"/>
          </a:solidFill>
          <a:ln cap="flat" cmpd="sng" w="5425">
            <a:solidFill>
              <a:schemeClr val="dk2"/>
            </a:solidFill>
            <a:prstDash val="solid"/>
            <a:round/>
            <a:headEnd len="sm" w="sm" type="none"/>
            <a:tailEnd len="sm" w="sm" type="none"/>
          </a:ln>
        </p:spPr>
        <p:txBody>
          <a:bodyPr anchorCtr="0" anchor="ctr" bIns="51975" lIns="51975" spcFirstLastPara="1" rIns="51975" wrap="square" tIns="51975">
            <a:noAutofit/>
          </a:bodyPr>
          <a:lstStyle/>
          <a:p>
            <a:pPr indent="0" lvl="0" marL="0" rtl="0" algn="ctr">
              <a:spcBef>
                <a:spcPts val="0"/>
              </a:spcBef>
              <a:spcAft>
                <a:spcPts val="0"/>
              </a:spcAft>
              <a:buNone/>
            </a:pPr>
            <a:r>
              <a:rPr lang="en-GB" sz="796">
                <a:latin typeface="Montserrat"/>
                <a:ea typeface="Montserrat"/>
                <a:cs typeface="Montserrat"/>
                <a:sym typeface="Montserrat"/>
              </a:rPr>
              <a:t>CEOS/Agencies</a:t>
            </a:r>
            <a:endParaRPr sz="796">
              <a:latin typeface="Montserrat"/>
              <a:ea typeface="Montserrat"/>
              <a:cs typeface="Montserrat"/>
              <a:sym typeface="Montserrat"/>
            </a:endParaRPr>
          </a:p>
        </p:txBody>
      </p:sp>
      <p:sp>
        <p:nvSpPr>
          <p:cNvPr id="204" name="Google Shape;204;p19"/>
          <p:cNvSpPr/>
          <p:nvPr/>
        </p:nvSpPr>
        <p:spPr>
          <a:xfrm>
            <a:off x="98468" y="6197706"/>
            <a:ext cx="967500" cy="188400"/>
          </a:xfrm>
          <a:prstGeom prst="rect">
            <a:avLst/>
          </a:prstGeom>
          <a:solidFill>
            <a:srgbClr val="D0E0E3"/>
          </a:solidFill>
          <a:ln cap="flat" cmpd="sng" w="5425">
            <a:solidFill>
              <a:schemeClr val="dk2"/>
            </a:solidFill>
            <a:prstDash val="solid"/>
            <a:round/>
            <a:headEnd len="sm" w="sm" type="none"/>
            <a:tailEnd len="sm" w="sm" type="none"/>
          </a:ln>
        </p:spPr>
        <p:txBody>
          <a:bodyPr anchorCtr="0" anchor="ctr" bIns="51975" lIns="51975" spcFirstLastPara="1" rIns="51975" wrap="square" tIns="51975">
            <a:noAutofit/>
          </a:bodyPr>
          <a:lstStyle/>
          <a:p>
            <a:pPr indent="0" lvl="0" marL="0" rtl="0" algn="ctr">
              <a:spcBef>
                <a:spcPts val="0"/>
              </a:spcBef>
              <a:spcAft>
                <a:spcPts val="0"/>
              </a:spcAft>
              <a:buNone/>
            </a:pPr>
            <a:r>
              <a:rPr lang="en-GB" sz="796">
                <a:latin typeface="Montserrat"/>
                <a:ea typeface="Montserrat"/>
                <a:cs typeface="Montserrat"/>
                <a:sym typeface="Montserrat"/>
              </a:rPr>
              <a:t>Shared</a:t>
            </a:r>
            <a:endParaRPr sz="796">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0"/>
          <p:cNvSpPr txBox="1"/>
          <p:nvPr>
            <p:ph idx="1" type="body"/>
          </p:nvPr>
        </p:nvSpPr>
        <p:spPr>
          <a:xfrm>
            <a:off x="324225" y="1151850"/>
            <a:ext cx="6240000" cy="5069700"/>
          </a:xfrm>
          <a:prstGeom prst="rect">
            <a:avLst/>
          </a:prstGeom>
        </p:spPr>
        <p:txBody>
          <a:bodyPr anchorCtr="0" anchor="t" bIns="45700" lIns="91425" spcFirstLastPara="1" rIns="91425" wrap="square" tIns="45700">
            <a:noAutofit/>
          </a:bodyPr>
          <a:lstStyle/>
          <a:p>
            <a:pPr indent="0" lvl="0" marL="0" rtl="0" algn="l">
              <a:lnSpc>
                <a:spcPct val="100000"/>
              </a:lnSpc>
              <a:spcBef>
                <a:spcPts val="600"/>
              </a:spcBef>
              <a:spcAft>
                <a:spcPts val="0"/>
              </a:spcAft>
              <a:buNone/>
            </a:pPr>
            <a:r>
              <a:rPr b="1" lang="en-GB" sz="1500"/>
              <a:t>Actions from Plenary:</a:t>
            </a:r>
            <a:endParaRPr b="1" sz="1500"/>
          </a:p>
          <a:p>
            <a:pPr indent="-285638" lvl="0" marL="380777" rtl="0" algn="l">
              <a:lnSpc>
                <a:spcPct val="100000"/>
              </a:lnSpc>
              <a:spcBef>
                <a:spcPts val="600"/>
              </a:spcBef>
              <a:spcAft>
                <a:spcPts val="0"/>
              </a:spcAft>
              <a:buSzPts val="1500"/>
              <a:buFont typeface="Montserrat"/>
              <a:buAutoNum type="arabicPeriod"/>
            </a:pPr>
            <a:r>
              <a:rPr lang="en-GB" sz="1500"/>
              <a:t>Agencies Work on Stocktake for 1st 6 Variables </a:t>
            </a:r>
            <a:endParaRPr sz="1500"/>
          </a:p>
          <a:p>
            <a:pPr indent="-285639" lvl="1" marL="761556" rtl="0" algn="l">
              <a:lnSpc>
                <a:spcPct val="100000"/>
              </a:lnSpc>
              <a:spcBef>
                <a:spcPts val="600"/>
              </a:spcBef>
              <a:spcAft>
                <a:spcPts val="0"/>
              </a:spcAft>
              <a:buClr>
                <a:srgbClr val="38761D"/>
              </a:buClr>
              <a:buSzPts val="1500"/>
              <a:buFont typeface="Arial"/>
              <a:buChar char="▪"/>
            </a:pPr>
            <a:r>
              <a:rPr i="1" lang="en-GB" sz="1500">
                <a:solidFill>
                  <a:srgbClr val="38761D"/>
                </a:solidFill>
              </a:rPr>
              <a:t>In parallel, GEOGLAM EAV Working Group continues undertaking EAV Framework for other EAVs.</a:t>
            </a:r>
            <a:endParaRPr i="1" sz="1500">
              <a:solidFill>
                <a:srgbClr val="38761D"/>
              </a:solidFill>
            </a:endParaRPr>
          </a:p>
          <a:p>
            <a:pPr indent="-285639" lvl="1" marL="761556" rtl="0" algn="l">
              <a:lnSpc>
                <a:spcPct val="100000"/>
              </a:lnSpc>
              <a:spcBef>
                <a:spcPts val="600"/>
              </a:spcBef>
              <a:spcAft>
                <a:spcPts val="0"/>
              </a:spcAft>
              <a:buSzPts val="1500"/>
              <a:buFont typeface="Arial"/>
              <a:buChar char="▪"/>
            </a:pPr>
            <a:r>
              <a:rPr lang="en-GB" sz="1500"/>
              <a:t>After ^^^, a joint CEOS-GEOGLAM “Prioritisation Workshop” to distill the EAV gaps into the most important areas of intervention for CEOS (observations, products, data systems, cal/val…), funding, etc. </a:t>
            </a:r>
            <a:endParaRPr sz="1500"/>
          </a:p>
          <a:p>
            <a:pPr indent="-285638" lvl="0" marL="380777" rtl="0" algn="l">
              <a:lnSpc>
                <a:spcPct val="100000"/>
              </a:lnSpc>
              <a:spcBef>
                <a:spcPts val="600"/>
              </a:spcBef>
              <a:spcAft>
                <a:spcPts val="0"/>
              </a:spcAft>
              <a:buSzPts val="1500"/>
              <a:buFont typeface="Montserrat"/>
              <a:buAutoNum type="arabicPeriod"/>
            </a:pPr>
            <a:r>
              <a:rPr lang="en-GB" sz="1500"/>
              <a:t>CEOS MIM Ag Component Database Design Scoping</a:t>
            </a:r>
            <a:endParaRPr sz="1500"/>
          </a:p>
          <a:p>
            <a:pPr indent="-285639" lvl="1" marL="761556" rtl="0" algn="l">
              <a:lnSpc>
                <a:spcPct val="100000"/>
              </a:lnSpc>
              <a:spcBef>
                <a:spcPts val="600"/>
              </a:spcBef>
              <a:spcAft>
                <a:spcPts val="0"/>
              </a:spcAft>
              <a:buSzPts val="1500"/>
              <a:buFont typeface="Arial"/>
              <a:buChar char="▪"/>
            </a:pPr>
            <a:r>
              <a:rPr lang="en-GB" sz="1500"/>
              <a:t>Eventual home for the EAV Framework</a:t>
            </a:r>
            <a:endParaRPr sz="1500"/>
          </a:p>
          <a:p>
            <a:pPr indent="-285638" lvl="0" marL="380777" rtl="0" algn="l">
              <a:lnSpc>
                <a:spcPct val="100000"/>
              </a:lnSpc>
              <a:spcBef>
                <a:spcPts val="600"/>
              </a:spcBef>
              <a:spcAft>
                <a:spcPts val="0"/>
              </a:spcAft>
              <a:buSzPts val="1500"/>
              <a:buFont typeface="Montserrat"/>
              <a:buAutoNum type="arabicPeriod"/>
            </a:pPr>
            <a:r>
              <a:rPr lang="en-GB" sz="1500"/>
              <a:t>Continued planning, possible execution of WG Cal-Val Workshop </a:t>
            </a:r>
            <a:endParaRPr sz="1500"/>
          </a:p>
          <a:p>
            <a:pPr indent="0" lvl="0" marL="0" rtl="0" algn="l">
              <a:lnSpc>
                <a:spcPct val="100000"/>
              </a:lnSpc>
              <a:spcBef>
                <a:spcPts val="600"/>
              </a:spcBef>
              <a:spcAft>
                <a:spcPts val="0"/>
              </a:spcAft>
              <a:buNone/>
            </a:pPr>
            <a:r>
              <a:t/>
            </a:r>
            <a:endParaRPr sz="1500"/>
          </a:p>
          <a:p>
            <a:pPr indent="0" lvl="0" marL="0" rtl="0" algn="l">
              <a:lnSpc>
                <a:spcPct val="100000"/>
              </a:lnSpc>
              <a:spcBef>
                <a:spcPts val="600"/>
              </a:spcBef>
              <a:spcAft>
                <a:spcPts val="0"/>
              </a:spcAft>
              <a:buNone/>
            </a:pPr>
            <a:r>
              <a:rPr b="1" lang="en-GB" sz="1500"/>
              <a:t>There are many dependencies in this plan, so SIT-41’s report could become SIT-TW-41’s:</a:t>
            </a:r>
            <a:endParaRPr b="1" sz="1500"/>
          </a:p>
          <a:p>
            <a:pPr indent="-323850" lvl="0" marL="457200" rtl="0" algn="l">
              <a:lnSpc>
                <a:spcPct val="100000"/>
              </a:lnSpc>
              <a:spcBef>
                <a:spcPts val="600"/>
              </a:spcBef>
              <a:spcAft>
                <a:spcPts val="0"/>
              </a:spcAft>
              <a:buSzPts val="1500"/>
              <a:buChar char="❖"/>
            </a:pPr>
            <a:r>
              <a:rPr lang="en-GB" sz="1500"/>
              <a:t>Finding engaged EAV Stewards for next tranche of variables</a:t>
            </a:r>
            <a:endParaRPr sz="1500"/>
          </a:p>
          <a:p>
            <a:pPr indent="-323850" lvl="0" marL="457200" rtl="0" algn="l">
              <a:lnSpc>
                <a:spcPct val="100000"/>
              </a:lnSpc>
              <a:spcBef>
                <a:spcPts val="0"/>
              </a:spcBef>
              <a:spcAft>
                <a:spcPts val="0"/>
              </a:spcAft>
              <a:buSzPts val="1500"/>
              <a:buChar char="❖"/>
            </a:pPr>
            <a:r>
              <a:rPr lang="en-GB" sz="1500"/>
              <a:t>Adequate agency engagement and buy-in</a:t>
            </a:r>
            <a:endParaRPr sz="1500"/>
          </a:p>
          <a:p>
            <a:pPr indent="-323850" lvl="0" marL="457200" rtl="0" algn="l">
              <a:lnSpc>
                <a:spcPct val="100000"/>
              </a:lnSpc>
              <a:spcBef>
                <a:spcPts val="0"/>
              </a:spcBef>
              <a:spcAft>
                <a:spcPts val="0"/>
              </a:spcAft>
              <a:buSzPts val="1500"/>
              <a:buChar char="❖"/>
            </a:pPr>
            <a:r>
              <a:rPr lang="en-GB" sz="1500"/>
              <a:t>Green-light of Cal-Val Workshop + travel availability of participants</a:t>
            </a:r>
            <a:endParaRPr sz="1500"/>
          </a:p>
        </p:txBody>
      </p:sp>
      <p:sp>
        <p:nvSpPr>
          <p:cNvPr id="210" name="Google Shape;210;p2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700"/>
              <a:t>Between Plenary-39 and SIT-41…</a:t>
            </a:r>
            <a:endParaRPr sz="3700"/>
          </a:p>
        </p:txBody>
      </p:sp>
      <p:sp>
        <p:nvSpPr>
          <p:cNvPr id="211" name="Google Shape;211;p20"/>
          <p:cNvSpPr/>
          <p:nvPr/>
        </p:nvSpPr>
        <p:spPr>
          <a:xfrm>
            <a:off x="8960815" y="3113664"/>
            <a:ext cx="978300" cy="1722600"/>
          </a:xfrm>
          <a:prstGeom prst="rect">
            <a:avLst/>
          </a:prstGeom>
          <a:solidFill>
            <a:srgbClr val="D0E0E3"/>
          </a:solidFill>
          <a:ln cap="flat" cmpd="sng" w="7250">
            <a:solidFill>
              <a:schemeClr val="dk2"/>
            </a:solidFill>
            <a:prstDash val="solid"/>
            <a:round/>
            <a:headEnd len="sm" w="sm" type="none"/>
            <a:tailEnd len="sm" w="sm" type="none"/>
          </a:ln>
        </p:spPr>
        <p:txBody>
          <a:bodyPr anchorCtr="0" anchor="t" bIns="69675" lIns="69675" spcFirstLastPara="1" rIns="69675" wrap="square" tIns="69675">
            <a:noAutofit/>
          </a:bodyPr>
          <a:lstStyle/>
          <a:p>
            <a:pPr indent="0" lvl="0" marL="0" marR="0" rtl="0" algn="ctr">
              <a:lnSpc>
                <a:spcPct val="100000"/>
              </a:lnSpc>
              <a:spcBef>
                <a:spcPts val="0"/>
              </a:spcBef>
              <a:spcAft>
                <a:spcPts val="0"/>
              </a:spcAft>
              <a:buNone/>
            </a:pPr>
            <a:r>
              <a:rPr b="1" lang="en-GB" sz="990">
                <a:latin typeface="Montserrat"/>
                <a:ea typeface="Montserrat"/>
                <a:cs typeface="Montserrat"/>
                <a:sym typeface="Montserrat"/>
              </a:rPr>
              <a:t>Spring 2026</a:t>
            </a:r>
            <a:endParaRPr b="1" sz="990">
              <a:latin typeface="Montserrat"/>
              <a:ea typeface="Montserrat"/>
              <a:cs typeface="Montserrat"/>
              <a:sym typeface="Montserrat"/>
            </a:endParaRPr>
          </a:p>
          <a:p>
            <a:pPr indent="0" lvl="0" marL="0" rtl="0" algn="ctr">
              <a:spcBef>
                <a:spcPts val="0"/>
              </a:spcBef>
              <a:spcAft>
                <a:spcPts val="0"/>
              </a:spcAft>
              <a:buNone/>
            </a:pPr>
            <a:r>
              <a:t/>
            </a:r>
            <a:endParaRPr sz="990">
              <a:latin typeface="Montserrat"/>
              <a:ea typeface="Montserrat"/>
              <a:cs typeface="Montserrat"/>
              <a:sym typeface="Montserrat"/>
            </a:endParaRPr>
          </a:p>
          <a:p>
            <a:pPr indent="0" lvl="0" marL="0" rtl="0" algn="ctr">
              <a:spcBef>
                <a:spcPts val="0"/>
              </a:spcBef>
              <a:spcAft>
                <a:spcPts val="0"/>
              </a:spcAft>
              <a:buNone/>
            </a:pPr>
            <a:r>
              <a:rPr lang="en-GB" sz="990">
                <a:latin typeface="Montserrat"/>
                <a:ea typeface="Montserrat"/>
                <a:cs typeface="Montserrat"/>
                <a:sym typeface="Montserrat"/>
              </a:rPr>
              <a:t>GEOGLAM LSI-VC Subgroup Prioritization Workshop</a:t>
            </a:r>
            <a:endParaRPr sz="990">
              <a:latin typeface="Montserrat"/>
              <a:ea typeface="Montserrat"/>
              <a:cs typeface="Montserrat"/>
              <a:sym typeface="Montserrat"/>
            </a:endParaRPr>
          </a:p>
        </p:txBody>
      </p:sp>
      <p:sp>
        <p:nvSpPr>
          <p:cNvPr id="212" name="Google Shape;212;p20"/>
          <p:cNvSpPr/>
          <p:nvPr/>
        </p:nvSpPr>
        <p:spPr>
          <a:xfrm>
            <a:off x="10673383" y="1979243"/>
            <a:ext cx="1433100" cy="2855700"/>
          </a:xfrm>
          <a:prstGeom prst="rect">
            <a:avLst/>
          </a:prstGeom>
          <a:solidFill>
            <a:schemeClr val="lt2"/>
          </a:solidFill>
          <a:ln cap="flat" cmpd="sng" w="7250">
            <a:solidFill>
              <a:schemeClr val="dk2"/>
            </a:solidFill>
            <a:prstDash val="solid"/>
            <a:round/>
            <a:headEnd len="sm" w="sm" type="none"/>
            <a:tailEnd len="sm" w="sm" type="none"/>
          </a:ln>
        </p:spPr>
        <p:txBody>
          <a:bodyPr anchorCtr="0" anchor="b" bIns="69675" lIns="69675" spcFirstLastPara="1" rIns="69675" wrap="square" tIns="69675">
            <a:noAutofit/>
          </a:bodyPr>
          <a:lstStyle/>
          <a:p>
            <a:pPr indent="0" lvl="0" marL="0" rtl="0" algn="l">
              <a:spcBef>
                <a:spcPts val="0"/>
              </a:spcBef>
              <a:spcAft>
                <a:spcPts val="0"/>
              </a:spcAft>
              <a:buNone/>
            </a:pPr>
            <a:r>
              <a:rPr b="1" lang="en-GB" sz="990">
                <a:latin typeface="Montserrat"/>
                <a:ea typeface="Montserrat"/>
                <a:cs typeface="Montserrat"/>
                <a:sym typeface="Montserrat"/>
              </a:rPr>
              <a:t>SIT-41</a:t>
            </a:r>
            <a:endParaRPr b="1" sz="990">
              <a:latin typeface="Montserrat"/>
              <a:ea typeface="Montserrat"/>
              <a:cs typeface="Montserrat"/>
              <a:sym typeface="Montserrat"/>
            </a:endParaRPr>
          </a:p>
          <a:p>
            <a:pPr indent="0" lvl="0" marL="0" rtl="0" algn="l">
              <a:spcBef>
                <a:spcPts val="0"/>
              </a:spcBef>
              <a:spcAft>
                <a:spcPts val="0"/>
              </a:spcAft>
              <a:buNone/>
            </a:pPr>
            <a:r>
              <a:t/>
            </a:r>
            <a:endParaRPr b="1" sz="990">
              <a:latin typeface="Montserrat"/>
              <a:ea typeface="Montserrat"/>
              <a:cs typeface="Montserrat"/>
              <a:sym typeface="Montserrat"/>
            </a:endParaRPr>
          </a:p>
          <a:p>
            <a:pPr indent="0" lvl="0" marL="0" rtl="0" algn="l">
              <a:spcBef>
                <a:spcPts val="0"/>
              </a:spcBef>
              <a:spcAft>
                <a:spcPts val="0"/>
              </a:spcAft>
              <a:buNone/>
            </a:pPr>
            <a:r>
              <a:rPr b="1" lang="en-GB" sz="990">
                <a:latin typeface="Montserrat"/>
                <a:ea typeface="Montserrat"/>
                <a:cs typeface="Montserrat"/>
                <a:sym typeface="Montserrat"/>
              </a:rPr>
              <a:t>Report</a:t>
            </a:r>
            <a:r>
              <a:rPr lang="en-GB" sz="990">
                <a:latin typeface="Montserrat"/>
                <a:ea typeface="Montserrat"/>
                <a:cs typeface="Montserrat"/>
                <a:sym typeface="Montserrat"/>
              </a:rPr>
              <a:t>:</a:t>
            </a:r>
            <a:endParaRPr sz="990">
              <a:latin typeface="Montserrat"/>
              <a:ea typeface="Montserrat"/>
              <a:cs typeface="Montserrat"/>
              <a:sym typeface="Montserrat"/>
            </a:endParaRPr>
          </a:p>
          <a:p>
            <a:pPr indent="-237126" lvl="0" marL="348430" rtl="0" algn="l">
              <a:spcBef>
                <a:spcPts val="0"/>
              </a:spcBef>
              <a:spcAft>
                <a:spcPts val="0"/>
              </a:spcAft>
              <a:buSzPts val="991"/>
              <a:buFont typeface="Montserrat"/>
              <a:buChar char="-"/>
            </a:pPr>
            <a:r>
              <a:rPr lang="en-GB" sz="990">
                <a:latin typeface="Montserrat"/>
                <a:ea typeface="Montserrat"/>
                <a:cs typeface="Montserrat"/>
                <a:sym typeface="Montserrat"/>
              </a:rPr>
              <a:t>EAV Requirements </a:t>
            </a:r>
            <a:endParaRPr sz="990">
              <a:latin typeface="Montserrat"/>
              <a:ea typeface="Montserrat"/>
              <a:cs typeface="Montserrat"/>
              <a:sym typeface="Montserrat"/>
            </a:endParaRPr>
          </a:p>
          <a:p>
            <a:pPr indent="-237126" lvl="0" marL="348430" rtl="0" algn="l">
              <a:spcBef>
                <a:spcPts val="0"/>
              </a:spcBef>
              <a:spcAft>
                <a:spcPts val="0"/>
              </a:spcAft>
              <a:buSzPts val="991"/>
              <a:buFont typeface="Montserrat"/>
              <a:buChar char="-"/>
            </a:pPr>
            <a:r>
              <a:rPr lang="en-GB" sz="990">
                <a:latin typeface="Montserrat"/>
                <a:ea typeface="Montserrat"/>
                <a:cs typeface="Montserrat"/>
                <a:sym typeface="Montserrat"/>
              </a:rPr>
              <a:t>Agency Priorities for next phase of EAV Stocktake</a:t>
            </a:r>
            <a:endParaRPr sz="990">
              <a:latin typeface="Montserrat"/>
              <a:ea typeface="Montserrat"/>
              <a:cs typeface="Montserrat"/>
              <a:sym typeface="Montserrat"/>
            </a:endParaRPr>
          </a:p>
          <a:p>
            <a:pPr indent="0" lvl="0" marL="0" rtl="0" algn="l">
              <a:spcBef>
                <a:spcPts val="0"/>
              </a:spcBef>
              <a:spcAft>
                <a:spcPts val="0"/>
              </a:spcAft>
              <a:buNone/>
            </a:pPr>
            <a:r>
              <a:t/>
            </a:r>
            <a:endParaRPr sz="990">
              <a:latin typeface="Montserrat"/>
              <a:ea typeface="Montserrat"/>
              <a:cs typeface="Montserrat"/>
              <a:sym typeface="Montserrat"/>
            </a:endParaRPr>
          </a:p>
          <a:p>
            <a:pPr indent="0" lvl="0" marL="0" rtl="0" algn="l">
              <a:spcBef>
                <a:spcPts val="0"/>
              </a:spcBef>
              <a:spcAft>
                <a:spcPts val="0"/>
              </a:spcAft>
              <a:buNone/>
            </a:pPr>
            <a:r>
              <a:rPr b="1" lang="en-GB" sz="990">
                <a:latin typeface="Montserrat"/>
                <a:ea typeface="Montserrat"/>
                <a:cs typeface="Montserrat"/>
                <a:sym typeface="Montserrat"/>
              </a:rPr>
              <a:t>Action</a:t>
            </a:r>
            <a:r>
              <a:rPr lang="en-GB" sz="990">
                <a:latin typeface="Montserrat"/>
                <a:ea typeface="Montserrat"/>
                <a:cs typeface="Montserrat"/>
                <a:sym typeface="Montserrat"/>
              </a:rPr>
              <a:t>:</a:t>
            </a:r>
            <a:endParaRPr sz="990">
              <a:latin typeface="Montserrat"/>
              <a:ea typeface="Montserrat"/>
              <a:cs typeface="Montserrat"/>
              <a:sym typeface="Montserrat"/>
            </a:endParaRPr>
          </a:p>
          <a:p>
            <a:pPr indent="-237126" lvl="0" marL="348430" rtl="0" algn="l">
              <a:spcBef>
                <a:spcPts val="0"/>
              </a:spcBef>
              <a:spcAft>
                <a:spcPts val="0"/>
              </a:spcAft>
              <a:buSzPts val="991"/>
              <a:buFont typeface="Montserrat"/>
              <a:buAutoNum type="arabicPeriod"/>
            </a:pPr>
            <a:r>
              <a:rPr lang="en-GB" sz="990">
                <a:latin typeface="Montserrat"/>
                <a:ea typeface="Montserrat"/>
                <a:cs typeface="Montserrat"/>
                <a:sym typeface="Montserrat"/>
              </a:rPr>
              <a:t>Agencies continues Stocktake based on their priorities </a:t>
            </a:r>
            <a:endParaRPr sz="990">
              <a:latin typeface="Montserrat"/>
              <a:ea typeface="Montserrat"/>
              <a:cs typeface="Montserrat"/>
              <a:sym typeface="Montserrat"/>
            </a:endParaRPr>
          </a:p>
          <a:p>
            <a:pPr indent="0" lvl="0" marL="348430" rtl="0" algn="l">
              <a:spcBef>
                <a:spcPts val="0"/>
              </a:spcBef>
              <a:spcAft>
                <a:spcPts val="0"/>
              </a:spcAft>
              <a:buNone/>
            </a:pPr>
            <a:r>
              <a:t/>
            </a:r>
            <a:endParaRPr sz="990">
              <a:latin typeface="Montserrat"/>
              <a:ea typeface="Montserrat"/>
              <a:cs typeface="Montserrat"/>
              <a:sym typeface="Montserrat"/>
            </a:endParaRPr>
          </a:p>
        </p:txBody>
      </p:sp>
      <p:sp>
        <p:nvSpPr>
          <p:cNvPr id="213" name="Google Shape;213;p20"/>
          <p:cNvSpPr/>
          <p:nvPr/>
        </p:nvSpPr>
        <p:spPr>
          <a:xfrm>
            <a:off x="8038931" y="4647216"/>
            <a:ext cx="1334700" cy="827700"/>
          </a:xfrm>
          <a:prstGeom prst="rightArrow">
            <a:avLst>
              <a:gd fmla="val 50000" name="adj1"/>
              <a:gd fmla="val 50000" name="adj2"/>
            </a:avLst>
          </a:prstGeom>
          <a:solidFill>
            <a:schemeClr val="lt2"/>
          </a:solidFill>
          <a:ln cap="flat" cmpd="sng" w="7250">
            <a:solidFill>
              <a:schemeClr val="dk2"/>
            </a:solidFill>
            <a:prstDash val="solid"/>
            <a:round/>
            <a:headEnd len="sm" w="sm" type="none"/>
            <a:tailEnd len="sm" w="sm" type="none"/>
          </a:ln>
        </p:spPr>
        <p:txBody>
          <a:bodyPr anchorCtr="0" anchor="ctr" bIns="69675" lIns="69675" spcFirstLastPara="1" rIns="69675" wrap="square" tIns="69675">
            <a:noAutofit/>
          </a:bodyPr>
          <a:lstStyle/>
          <a:p>
            <a:pPr indent="0" lvl="0" marL="0" rtl="0" algn="ctr">
              <a:spcBef>
                <a:spcPts val="0"/>
              </a:spcBef>
              <a:spcAft>
                <a:spcPts val="0"/>
              </a:spcAft>
              <a:buNone/>
            </a:pPr>
            <a:r>
              <a:rPr lang="en-GB" sz="990">
                <a:latin typeface="Montserrat"/>
                <a:ea typeface="Montserrat"/>
                <a:cs typeface="Montserrat"/>
                <a:sym typeface="Montserrat"/>
              </a:rPr>
              <a:t>Agencies Do Action #1</a:t>
            </a:r>
            <a:endParaRPr sz="990">
              <a:latin typeface="Montserrat"/>
              <a:ea typeface="Montserrat"/>
              <a:cs typeface="Montserrat"/>
              <a:sym typeface="Montserrat"/>
            </a:endParaRPr>
          </a:p>
        </p:txBody>
      </p:sp>
      <p:sp>
        <p:nvSpPr>
          <p:cNvPr id="214" name="Google Shape;214;p20"/>
          <p:cNvSpPr/>
          <p:nvPr/>
        </p:nvSpPr>
        <p:spPr>
          <a:xfrm>
            <a:off x="6793373" y="5340897"/>
            <a:ext cx="2580600" cy="922500"/>
          </a:xfrm>
          <a:prstGeom prst="rightArrow">
            <a:avLst>
              <a:gd fmla="val 50000" name="adj1"/>
              <a:gd fmla="val 44637" name="adj2"/>
            </a:avLst>
          </a:prstGeom>
          <a:solidFill>
            <a:srgbClr val="B6D7A8"/>
          </a:solidFill>
          <a:ln cap="flat" cmpd="sng" w="7250">
            <a:solidFill>
              <a:schemeClr val="dk2"/>
            </a:solidFill>
            <a:prstDash val="solid"/>
            <a:round/>
            <a:headEnd len="sm" w="sm" type="none"/>
            <a:tailEnd len="sm" w="sm" type="none"/>
          </a:ln>
        </p:spPr>
        <p:txBody>
          <a:bodyPr anchorCtr="0" anchor="ctr" bIns="69675" lIns="69675" spcFirstLastPara="1" rIns="69675" wrap="square" tIns="69675">
            <a:noAutofit/>
          </a:bodyPr>
          <a:lstStyle/>
          <a:p>
            <a:pPr indent="0" lvl="0" marL="0" rtl="0" algn="ctr">
              <a:spcBef>
                <a:spcPts val="0"/>
              </a:spcBef>
              <a:spcAft>
                <a:spcPts val="0"/>
              </a:spcAft>
              <a:buNone/>
            </a:pPr>
            <a:r>
              <a:rPr lang="en-GB" sz="990">
                <a:latin typeface="Montserrat"/>
                <a:ea typeface="Montserrat"/>
                <a:cs typeface="Montserrat"/>
                <a:sym typeface="Montserrat"/>
              </a:rPr>
              <a:t>Asynchronous Work on Phase 2 Def’s + Req’s for Other Variables</a:t>
            </a:r>
            <a:endParaRPr sz="990">
              <a:latin typeface="Montserrat"/>
              <a:ea typeface="Montserrat"/>
              <a:cs typeface="Montserrat"/>
              <a:sym typeface="Montserrat"/>
            </a:endParaRPr>
          </a:p>
        </p:txBody>
      </p:sp>
      <p:sp>
        <p:nvSpPr>
          <p:cNvPr id="215" name="Google Shape;215;p20"/>
          <p:cNvSpPr/>
          <p:nvPr/>
        </p:nvSpPr>
        <p:spPr>
          <a:xfrm>
            <a:off x="8053385" y="1334069"/>
            <a:ext cx="3031200" cy="811800"/>
          </a:xfrm>
          <a:prstGeom prst="rightArrow">
            <a:avLst>
              <a:gd fmla="val 50000" name="adj1"/>
              <a:gd fmla="val 50000" name="adj2"/>
            </a:avLst>
          </a:prstGeom>
          <a:solidFill>
            <a:schemeClr val="lt2"/>
          </a:solidFill>
          <a:ln cap="flat" cmpd="sng" w="7250">
            <a:solidFill>
              <a:schemeClr val="dk2"/>
            </a:solidFill>
            <a:prstDash val="solid"/>
            <a:round/>
            <a:headEnd len="sm" w="sm" type="none"/>
            <a:tailEnd len="sm" w="sm" type="none"/>
          </a:ln>
        </p:spPr>
        <p:txBody>
          <a:bodyPr anchorCtr="0" anchor="ctr" bIns="69675" lIns="69675" spcFirstLastPara="1" rIns="69675" wrap="square" tIns="69675">
            <a:noAutofit/>
          </a:bodyPr>
          <a:lstStyle/>
          <a:p>
            <a:pPr indent="0" lvl="0" marL="0" rtl="0" algn="ctr">
              <a:spcBef>
                <a:spcPts val="0"/>
              </a:spcBef>
              <a:spcAft>
                <a:spcPts val="0"/>
              </a:spcAft>
              <a:buNone/>
            </a:pPr>
            <a:r>
              <a:rPr lang="en-GB" sz="990">
                <a:latin typeface="Montserrat"/>
                <a:ea typeface="Montserrat"/>
                <a:cs typeface="Montserrat"/>
                <a:sym typeface="Montserrat"/>
              </a:rPr>
              <a:t>CEOS Does Plenary-39 Action #2-3 </a:t>
            </a:r>
            <a:endParaRPr sz="990">
              <a:latin typeface="Montserrat"/>
              <a:ea typeface="Montserrat"/>
              <a:cs typeface="Montserrat"/>
              <a:sym typeface="Montserrat"/>
            </a:endParaRPr>
          </a:p>
        </p:txBody>
      </p:sp>
      <p:sp>
        <p:nvSpPr>
          <p:cNvPr id="216" name="Google Shape;216;p20"/>
          <p:cNvSpPr/>
          <p:nvPr/>
        </p:nvSpPr>
        <p:spPr>
          <a:xfrm>
            <a:off x="9956877" y="3085581"/>
            <a:ext cx="1010700" cy="576900"/>
          </a:xfrm>
          <a:prstGeom prst="rightArrow">
            <a:avLst>
              <a:gd fmla="val 50000" name="adj1"/>
              <a:gd fmla="val 50000" name="adj2"/>
            </a:avLst>
          </a:prstGeom>
          <a:solidFill>
            <a:srgbClr val="D0E0E3"/>
          </a:solidFill>
          <a:ln cap="flat" cmpd="sng" w="7250">
            <a:solidFill>
              <a:schemeClr val="dk2"/>
            </a:solidFill>
            <a:prstDash val="solid"/>
            <a:round/>
            <a:headEnd len="sm" w="sm" type="none"/>
            <a:tailEnd len="sm" w="sm" type="none"/>
          </a:ln>
        </p:spPr>
        <p:txBody>
          <a:bodyPr anchorCtr="0" anchor="ctr" bIns="69675" lIns="69675" spcFirstLastPara="1" rIns="69675" wrap="square" tIns="69675">
            <a:noAutofit/>
          </a:bodyPr>
          <a:lstStyle/>
          <a:p>
            <a:pPr indent="0" lvl="0" marL="0" rtl="0" algn="ctr">
              <a:spcBef>
                <a:spcPts val="0"/>
              </a:spcBef>
              <a:spcAft>
                <a:spcPts val="0"/>
              </a:spcAft>
              <a:buNone/>
            </a:pPr>
            <a:r>
              <a:rPr lang="en-GB" sz="990">
                <a:latin typeface="Montserrat"/>
                <a:ea typeface="Montserrat"/>
                <a:cs typeface="Montserrat"/>
                <a:sym typeface="Montserrat"/>
              </a:rPr>
              <a:t>Workshop Results</a:t>
            </a:r>
            <a:endParaRPr sz="990">
              <a:latin typeface="Montserrat"/>
              <a:ea typeface="Montserrat"/>
              <a:cs typeface="Montserrat"/>
              <a:sym typeface="Montserrat"/>
            </a:endParaRPr>
          </a:p>
        </p:txBody>
      </p:sp>
      <p:sp>
        <p:nvSpPr>
          <p:cNvPr id="217" name="Google Shape;217;p20"/>
          <p:cNvSpPr txBox="1"/>
          <p:nvPr/>
        </p:nvSpPr>
        <p:spPr>
          <a:xfrm>
            <a:off x="9031404" y="1253725"/>
            <a:ext cx="978300" cy="252300"/>
          </a:xfrm>
          <a:prstGeom prst="rect">
            <a:avLst/>
          </a:prstGeom>
          <a:noFill/>
          <a:ln>
            <a:noFill/>
          </a:ln>
        </p:spPr>
        <p:txBody>
          <a:bodyPr anchorCtr="0" anchor="t" bIns="69675" lIns="69675" spcFirstLastPara="1" rIns="69675" wrap="square" tIns="69675">
            <a:noAutofit/>
          </a:bodyPr>
          <a:lstStyle/>
          <a:p>
            <a:pPr indent="0" lvl="0" marL="0" rtl="0" algn="l">
              <a:spcBef>
                <a:spcPts val="0"/>
              </a:spcBef>
              <a:spcAft>
                <a:spcPts val="0"/>
              </a:spcAft>
              <a:buNone/>
            </a:pPr>
            <a:r>
              <a:rPr b="1" i="1" lang="en-GB" sz="838">
                <a:solidFill>
                  <a:schemeClr val="dk2"/>
                </a:solidFill>
                <a:latin typeface="Montserrat"/>
                <a:ea typeface="Montserrat"/>
                <a:cs typeface="Montserrat"/>
                <a:sym typeface="Montserrat"/>
              </a:rPr>
              <a:t>Spring 2026</a:t>
            </a:r>
            <a:endParaRPr b="1" i="1" sz="838">
              <a:solidFill>
                <a:schemeClr val="dk2"/>
              </a:solidFill>
              <a:latin typeface="Montserrat"/>
              <a:ea typeface="Montserrat"/>
              <a:cs typeface="Montserrat"/>
              <a:sym typeface="Montserrat"/>
            </a:endParaRPr>
          </a:p>
        </p:txBody>
      </p:sp>
      <p:sp>
        <p:nvSpPr>
          <p:cNvPr id="218" name="Google Shape;218;p20"/>
          <p:cNvSpPr txBox="1"/>
          <p:nvPr/>
        </p:nvSpPr>
        <p:spPr>
          <a:xfrm>
            <a:off x="10965990" y="1253725"/>
            <a:ext cx="978300" cy="252300"/>
          </a:xfrm>
          <a:prstGeom prst="rect">
            <a:avLst/>
          </a:prstGeom>
          <a:noFill/>
          <a:ln>
            <a:noFill/>
          </a:ln>
        </p:spPr>
        <p:txBody>
          <a:bodyPr anchorCtr="0" anchor="t" bIns="69675" lIns="69675" spcFirstLastPara="1" rIns="69675" wrap="square" tIns="69675">
            <a:noAutofit/>
          </a:bodyPr>
          <a:lstStyle/>
          <a:p>
            <a:pPr indent="0" lvl="0" marL="0" rtl="0" algn="l">
              <a:spcBef>
                <a:spcPts val="0"/>
              </a:spcBef>
              <a:spcAft>
                <a:spcPts val="0"/>
              </a:spcAft>
              <a:buNone/>
            </a:pPr>
            <a:r>
              <a:rPr b="1" i="1" lang="en-GB" sz="838">
                <a:solidFill>
                  <a:schemeClr val="dk2"/>
                </a:solidFill>
                <a:latin typeface="Montserrat"/>
                <a:ea typeface="Montserrat"/>
                <a:cs typeface="Montserrat"/>
                <a:sym typeface="Montserrat"/>
              </a:rPr>
              <a:t>April 2026</a:t>
            </a:r>
            <a:endParaRPr b="1" i="1" sz="838">
              <a:solidFill>
                <a:schemeClr val="dk2"/>
              </a:solidFill>
              <a:latin typeface="Montserrat"/>
              <a:ea typeface="Montserrat"/>
              <a:cs typeface="Montserrat"/>
              <a:sym typeface="Montserrat"/>
            </a:endParaRPr>
          </a:p>
        </p:txBody>
      </p:sp>
      <p:sp>
        <p:nvSpPr>
          <p:cNvPr id="219" name="Google Shape;219;p20"/>
          <p:cNvSpPr/>
          <p:nvPr/>
        </p:nvSpPr>
        <p:spPr>
          <a:xfrm>
            <a:off x="11084575" y="5340899"/>
            <a:ext cx="1069200" cy="1155900"/>
          </a:xfrm>
          <a:prstGeom prst="rect">
            <a:avLst/>
          </a:prstGeom>
          <a:solidFill>
            <a:schemeClr val="dk1"/>
          </a:solidFill>
          <a:ln cap="flat" cmpd="sng" w="5425">
            <a:solidFill>
              <a:schemeClr val="dk1"/>
            </a:solidFill>
            <a:prstDash val="solid"/>
            <a:round/>
            <a:headEnd len="sm" w="sm" type="none"/>
            <a:tailEnd len="sm" w="sm" type="none"/>
          </a:ln>
        </p:spPr>
        <p:txBody>
          <a:bodyPr anchorCtr="0" anchor="t" bIns="51975" lIns="51975" spcFirstLastPara="1" rIns="51975" wrap="square" tIns="51975">
            <a:noAutofit/>
          </a:bodyPr>
          <a:lstStyle/>
          <a:p>
            <a:pPr indent="0" lvl="0" marL="0" rtl="0" algn="ctr">
              <a:spcBef>
                <a:spcPts val="0"/>
              </a:spcBef>
              <a:spcAft>
                <a:spcPts val="0"/>
              </a:spcAft>
              <a:buNone/>
            </a:pPr>
            <a:r>
              <a:rPr b="1" lang="en-GB" sz="796">
                <a:solidFill>
                  <a:schemeClr val="lt1"/>
                </a:solidFill>
                <a:latin typeface="Montserrat"/>
                <a:ea typeface="Montserrat"/>
                <a:cs typeface="Montserrat"/>
                <a:sym typeface="Montserrat"/>
              </a:rPr>
              <a:t>Legend</a:t>
            </a:r>
            <a:endParaRPr b="1" sz="796">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796">
                <a:solidFill>
                  <a:schemeClr val="lt1"/>
                </a:solidFill>
                <a:latin typeface="Montserrat"/>
                <a:ea typeface="Montserrat"/>
                <a:cs typeface="Montserrat"/>
                <a:sym typeface="Montserrat"/>
              </a:rPr>
              <a:t>Boxes = Events</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796">
                <a:solidFill>
                  <a:schemeClr val="lt1"/>
                </a:solidFill>
                <a:latin typeface="Montserrat"/>
                <a:ea typeface="Montserrat"/>
                <a:cs typeface="Montserrat"/>
                <a:sym typeface="Montserrat"/>
              </a:rPr>
              <a:t>Arrows = Work</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796">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796">
              <a:solidFill>
                <a:schemeClr val="lt1"/>
              </a:solidFill>
              <a:latin typeface="Montserrat"/>
              <a:ea typeface="Montserrat"/>
              <a:cs typeface="Montserrat"/>
              <a:sym typeface="Montserrat"/>
            </a:endParaRPr>
          </a:p>
        </p:txBody>
      </p:sp>
      <p:sp>
        <p:nvSpPr>
          <p:cNvPr id="220" name="Google Shape;220;p20"/>
          <p:cNvSpPr/>
          <p:nvPr/>
        </p:nvSpPr>
        <p:spPr>
          <a:xfrm>
            <a:off x="11135493" y="5776506"/>
            <a:ext cx="967500" cy="188400"/>
          </a:xfrm>
          <a:prstGeom prst="rect">
            <a:avLst/>
          </a:prstGeom>
          <a:solidFill>
            <a:srgbClr val="B6D7A8"/>
          </a:solidFill>
          <a:ln cap="flat" cmpd="sng" w="5425">
            <a:solidFill>
              <a:schemeClr val="dk2"/>
            </a:solidFill>
            <a:prstDash val="solid"/>
            <a:round/>
            <a:headEnd len="sm" w="sm" type="none"/>
            <a:tailEnd len="sm" w="sm" type="none"/>
          </a:ln>
        </p:spPr>
        <p:txBody>
          <a:bodyPr anchorCtr="0" anchor="ctr" bIns="51975" lIns="51975" spcFirstLastPara="1" rIns="51975" wrap="square" tIns="51975">
            <a:noAutofit/>
          </a:bodyPr>
          <a:lstStyle/>
          <a:p>
            <a:pPr indent="0" lvl="0" marL="0" rtl="0" algn="ctr">
              <a:spcBef>
                <a:spcPts val="0"/>
              </a:spcBef>
              <a:spcAft>
                <a:spcPts val="0"/>
              </a:spcAft>
              <a:buNone/>
            </a:pPr>
            <a:r>
              <a:rPr lang="en-GB" sz="796">
                <a:latin typeface="Montserrat"/>
                <a:ea typeface="Montserrat"/>
                <a:cs typeface="Montserrat"/>
                <a:sym typeface="Montserrat"/>
              </a:rPr>
              <a:t>GEOGLAM</a:t>
            </a:r>
            <a:endParaRPr sz="796">
              <a:latin typeface="Montserrat"/>
              <a:ea typeface="Montserrat"/>
              <a:cs typeface="Montserrat"/>
              <a:sym typeface="Montserrat"/>
            </a:endParaRPr>
          </a:p>
        </p:txBody>
      </p:sp>
      <p:sp>
        <p:nvSpPr>
          <p:cNvPr id="221" name="Google Shape;221;p20"/>
          <p:cNvSpPr/>
          <p:nvPr/>
        </p:nvSpPr>
        <p:spPr>
          <a:xfrm>
            <a:off x="11135493" y="6010343"/>
            <a:ext cx="967500" cy="188400"/>
          </a:xfrm>
          <a:prstGeom prst="rect">
            <a:avLst/>
          </a:prstGeom>
          <a:solidFill>
            <a:schemeClr val="lt2"/>
          </a:solidFill>
          <a:ln cap="flat" cmpd="sng" w="5425">
            <a:solidFill>
              <a:schemeClr val="dk2"/>
            </a:solidFill>
            <a:prstDash val="solid"/>
            <a:round/>
            <a:headEnd len="sm" w="sm" type="none"/>
            <a:tailEnd len="sm" w="sm" type="none"/>
          </a:ln>
        </p:spPr>
        <p:txBody>
          <a:bodyPr anchorCtr="0" anchor="ctr" bIns="51975" lIns="51975" spcFirstLastPara="1" rIns="51975" wrap="square" tIns="51975">
            <a:noAutofit/>
          </a:bodyPr>
          <a:lstStyle/>
          <a:p>
            <a:pPr indent="0" lvl="0" marL="0" rtl="0" algn="ctr">
              <a:spcBef>
                <a:spcPts val="0"/>
              </a:spcBef>
              <a:spcAft>
                <a:spcPts val="0"/>
              </a:spcAft>
              <a:buNone/>
            </a:pPr>
            <a:r>
              <a:rPr lang="en-GB" sz="796">
                <a:latin typeface="Montserrat"/>
                <a:ea typeface="Montserrat"/>
                <a:cs typeface="Montserrat"/>
                <a:sym typeface="Montserrat"/>
              </a:rPr>
              <a:t>CEOS/Agencies</a:t>
            </a:r>
            <a:endParaRPr sz="796">
              <a:latin typeface="Montserrat"/>
              <a:ea typeface="Montserrat"/>
              <a:cs typeface="Montserrat"/>
              <a:sym typeface="Montserrat"/>
            </a:endParaRPr>
          </a:p>
        </p:txBody>
      </p:sp>
      <p:sp>
        <p:nvSpPr>
          <p:cNvPr id="222" name="Google Shape;222;p20"/>
          <p:cNvSpPr/>
          <p:nvPr/>
        </p:nvSpPr>
        <p:spPr>
          <a:xfrm>
            <a:off x="11135493" y="6244181"/>
            <a:ext cx="967500" cy="188400"/>
          </a:xfrm>
          <a:prstGeom prst="rect">
            <a:avLst/>
          </a:prstGeom>
          <a:solidFill>
            <a:srgbClr val="D0E0E3"/>
          </a:solidFill>
          <a:ln cap="flat" cmpd="sng" w="5425">
            <a:solidFill>
              <a:schemeClr val="dk2"/>
            </a:solidFill>
            <a:prstDash val="solid"/>
            <a:round/>
            <a:headEnd len="sm" w="sm" type="none"/>
            <a:tailEnd len="sm" w="sm" type="none"/>
          </a:ln>
        </p:spPr>
        <p:txBody>
          <a:bodyPr anchorCtr="0" anchor="ctr" bIns="51975" lIns="51975" spcFirstLastPara="1" rIns="51975" wrap="square" tIns="51975">
            <a:noAutofit/>
          </a:bodyPr>
          <a:lstStyle/>
          <a:p>
            <a:pPr indent="0" lvl="0" marL="0" rtl="0" algn="ctr">
              <a:spcBef>
                <a:spcPts val="0"/>
              </a:spcBef>
              <a:spcAft>
                <a:spcPts val="0"/>
              </a:spcAft>
              <a:buNone/>
            </a:pPr>
            <a:r>
              <a:rPr lang="en-GB" sz="796">
                <a:latin typeface="Montserrat"/>
                <a:ea typeface="Montserrat"/>
                <a:cs typeface="Montserrat"/>
                <a:sym typeface="Montserrat"/>
              </a:rPr>
              <a:t>Shared</a:t>
            </a:r>
            <a:endParaRPr sz="796">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SIT-TW-40 → </a:t>
            </a:r>
            <a:r>
              <a:rPr lang="en-GB" sz="4000"/>
              <a:t>2 Requested Actions</a:t>
            </a:r>
            <a:endParaRPr sz="4000"/>
          </a:p>
        </p:txBody>
      </p:sp>
      <p:sp>
        <p:nvSpPr>
          <p:cNvPr id="228" name="Google Shape;228;p21"/>
          <p:cNvSpPr txBox="1"/>
          <p:nvPr>
            <p:ph idx="1" type="body"/>
          </p:nvPr>
        </p:nvSpPr>
        <p:spPr>
          <a:xfrm>
            <a:off x="386800" y="1249700"/>
            <a:ext cx="7862700" cy="4971600"/>
          </a:xfrm>
          <a:prstGeom prst="rect">
            <a:avLst/>
          </a:prstGeom>
        </p:spPr>
        <p:txBody>
          <a:bodyPr anchorCtr="0" anchor="t" bIns="45700" lIns="91425" spcFirstLastPara="1" rIns="91425" wrap="square" tIns="45700">
            <a:noAutofit/>
          </a:bodyPr>
          <a:lstStyle/>
          <a:p>
            <a:pPr indent="0" lvl="0" marL="0" rtl="0" algn="l">
              <a:lnSpc>
                <a:spcPct val="100000"/>
              </a:lnSpc>
              <a:spcBef>
                <a:spcPts val="600"/>
              </a:spcBef>
              <a:spcAft>
                <a:spcPts val="0"/>
              </a:spcAft>
              <a:buNone/>
            </a:pPr>
            <a:r>
              <a:rPr b="1" lang="en-GB" sz="1700"/>
              <a:t>1. By Plenary-39, CEOS agencies are asked to:</a:t>
            </a:r>
            <a:endParaRPr i="1" sz="1700"/>
          </a:p>
          <a:p>
            <a:pPr indent="-336550" lvl="0" marL="914400" rtl="0" algn="l">
              <a:lnSpc>
                <a:spcPct val="100000"/>
              </a:lnSpc>
              <a:spcBef>
                <a:spcPts val="600"/>
              </a:spcBef>
              <a:spcAft>
                <a:spcPts val="0"/>
              </a:spcAft>
              <a:buSzPts val="1700"/>
              <a:buChar char="❖"/>
            </a:pPr>
            <a:r>
              <a:rPr lang="en-GB" sz="1700"/>
              <a:t>Review the submitted “LSI-VC Subgroup on GEOGLAM Terms of Reference” and provide suggested revisions or additions to GEOGLAM points of contact </a:t>
            </a:r>
            <a:r>
              <a:rPr b="1" i="1" lang="en-GB" sz="900"/>
              <a:t>(from SIT-40-12)</a:t>
            </a:r>
            <a:r>
              <a:rPr lang="en-GB" sz="1700"/>
              <a:t> </a:t>
            </a:r>
            <a:r>
              <a:rPr b="1" i="1" lang="en-GB" sz="900"/>
              <a:t>(from SIT-40-12)</a:t>
            </a:r>
            <a:endParaRPr b="1" i="1" sz="900"/>
          </a:p>
          <a:p>
            <a:pPr indent="-336550" lvl="0" marL="914400" rtl="0" algn="l">
              <a:lnSpc>
                <a:spcPct val="100000"/>
              </a:lnSpc>
              <a:spcBef>
                <a:spcPts val="600"/>
              </a:spcBef>
              <a:spcAft>
                <a:spcPts val="0"/>
              </a:spcAft>
              <a:buSzPts val="1700"/>
              <a:buChar char="❖"/>
            </a:pPr>
            <a:r>
              <a:rPr lang="en-GB" sz="1700"/>
              <a:t>Formally appoint a PoC to the GEOGLAM LSI-VC Subgroup </a:t>
            </a:r>
            <a:r>
              <a:rPr b="1" i="1" lang="en-GB" sz="900"/>
              <a:t>(from Plenary-38-08)</a:t>
            </a:r>
            <a:endParaRPr i="1" sz="1700"/>
          </a:p>
          <a:p>
            <a:pPr indent="-323850" lvl="1" marL="1371600" rtl="0" algn="l">
              <a:lnSpc>
                <a:spcPct val="100000"/>
              </a:lnSpc>
              <a:spcBef>
                <a:spcPts val="600"/>
              </a:spcBef>
              <a:spcAft>
                <a:spcPts val="0"/>
              </a:spcAft>
              <a:buSzPts val="1500"/>
              <a:buChar char="▪"/>
            </a:pPr>
            <a:r>
              <a:rPr b="1" lang="en-GB" sz="1500"/>
              <a:t>Confirmed</a:t>
            </a:r>
            <a:r>
              <a:rPr lang="en-GB" sz="1500"/>
              <a:t>: ESA, ISRO, CSIRO, SANSA, Geoscience Australia, CONAE</a:t>
            </a:r>
            <a:endParaRPr sz="1500"/>
          </a:p>
          <a:p>
            <a:pPr indent="-323850" lvl="1" marL="1371600" rtl="0" algn="l">
              <a:lnSpc>
                <a:spcPct val="100000"/>
              </a:lnSpc>
              <a:spcBef>
                <a:spcPts val="600"/>
              </a:spcBef>
              <a:spcAft>
                <a:spcPts val="0"/>
              </a:spcAft>
              <a:buClr>
                <a:srgbClr val="38761D"/>
              </a:buClr>
              <a:buSzPts val="1500"/>
              <a:buChar char="▪"/>
            </a:pPr>
            <a:r>
              <a:rPr b="1" lang="en-GB" sz="1500">
                <a:solidFill>
                  <a:srgbClr val="38761D"/>
                </a:solidFill>
              </a:rPr>
              <a:t>Historically-engaged agencies without formal PoC</a:t>
            </a:r>
            <a:r>
              <a:rPr lang="en-GB" sz="1500">
                <a:solidFill>
                  <a:srgbClr val="38761D"/>
                </a:solidFill>
              </a:rPr>
              <a:t>: NASA, DLR, CSA, JAXA, UKSA, USGS, NOAA, CNES</a:t>
            </a:r>
            <a:endParaRPr sz="1500">
              <a:solidFill>
                <a:srgbClr val="38761D"/>
              </a:solidFill>
            </a:endParaRPr>
          </a:p>
          <a:p>
            <a:pPr indent="-323850" lvl="2" marL="1828800" rtl="0" algn="l">
              <a:lnSpc>
                <a:spcPct val="100000"/>
              </a:lnSpc>
              <a:spcBef>
                <a:spcPts val="600"/>
              </a:spcBef>
              <a:spcAft>
                <a:spcPts val="0"/>
              </a:spcAft>
              <a:buClr>
                <a:srgbClr val="38761D"/>
              </a:buClr>
              <a:buSzPts val="1500"/>
              <a:buChar char="o"/>
            </a:pPr>
            <a:r>
              <a:rPr lang="en-GB" sz="1500">
                <a:solidFill>
                  <a:srgbClr val="38761D"/>
                </a:solidFill>
              </a:rPr>
              <a:t>All other agencies very much welcome!</a:t>
            </a:r>
            <a:endParaRPr b="1" sz="1500"/>
          </a:p>
          <a:p>
            <a:pPr indent="-323850" lvl="1" marL="1371600" rtl="0" algn="l">
              <a:lnSpc>
                <a:spcPct val="100000"/>
              </a:lnSpc>
              <a:spcBef>
                <a:spcPts val="600"/>
              </a:spcBef>
              <a:spcAft>
                <a:spcPts val="0"/>
              </a:spcAft>
              <a:buSzPts val="1500"/>
              <a:buChar char="▪"/>
            </a:pPr>
            <a:r>
              <a:rPr b="1" lang="en-GB" sz="1500"/>
              <a:t>Effort can be incremental </a:t>
            </a:r>
            <a:r>
              <a:rPr lang="en-GB" sz="1500"/>
              <a:t>→ short-term commitment to support for first 6 variables of the stocktake</a:t>
            </a:r>
            <a:r>
              <a:rPr lang="en-GB" sz="1700"/>
              <a:t> </a:t>
            </a:r>
            <a:r>
              <a:rPr b="1" i="1" lang="en-GB" sz="900"/>
              <a:t>(from SIT-39-05)</a:t>
            </a:r>
            <a:br>
              <a:rPr lang="en-GB" sz="1500"/>
            </a:br>
            <a:endParaRPr sz="1500"/>
          </a:p>
          <a:p>
            <a:pPr indent="0" lvl="0" marL="0" rtl="0" algn="l">
              <a:lnSpc>
                <a:spcPct val="100000"/>
              </a:lnSpc>
              <a:spcBef>
                <a:spcPts val="600"/>
              </a:spcBef>
              <a:spcAft>
                <a:spcPts val="0"/>
              </a:spcAft>
              <a:buNone/>
            </a:pPr>
            <a:r>
              <a:rPr b="1" lang="en-GB" sz="1700"/>
              <a:t>2. WG Cal-Val asked to work with GEOGLAM PoCs to scope “Joint Workshop on Good Practices for ET Validation”</a:t>
            </a:r>
            <a:endParaRPr sz="1700"/>
          </a:p>
          <a:p>
            <a:pPr indent="-336550" lvl="0" marL="914400" rtl="0" algn="l">
              <a:lnSpc>
                <a:spcPct val="100000"/>
              </a:lnSpc>
              <a:spcBef>
                <a:spcPts val="600"/>
              </a:spcBef>
              <a:spcAft>
                <a:spcPts val="0"/>
              </a:spcAft>
              <a:buSzPts val="1700"/>
              <a:buChar char="❖"/>
            </a:pPr>
            <a:r>
              <a:rPr lang="en-GB" sz="1700"/>
              <a:t>UN FAO (ET-EAV Lead Steward) is able to host</a:t>
            </a:r>
            <a:endParaRPr sz="1700"/>
          </a:p>
          <a:p>
            <a:pPr indent="-336550" lvl="0" marL="914400" rtl="0" algn="l">
              <a:lnSpc>
                <a:spcPct val="100000"/>
              </a:lnSpc>
              <a:spcBef>
                <a:spcPts val="600"/>
              </a:spcBef>
              <a:spcAft>
                <a:spcPts val="0"/>
              </a:spcAft>
              <a:buSzPts val="1700"/>
              <a:buChar char="❖"/>
            </a:pPr>
            <a:r>
              <a:rPr lang="en-GB" sz="1700"/>
              <a:t>Next step → Report workshop proposal at Plenary-39</a:t>
            </a:r>
            <a:endParaRPr b="1" sz="1700"/>
          </a:p>
        </p:txBody>
      </p:sp>
      <p:pic>
        <p:nvPicPr>
          <p:cNvPr id="229" name="Google Shape;229;p21" title="umd-GEOGLAM-LSIVC-LIST.png"/>
          <p:cNvPicPr preferRelativeResize="0"/>
          <p:nvPr/>
        </p:nvPicPr>
        <p:blipFill>
          <a:blip r:embed="rId3">
            <a:alphaModFix/>
          </a:blip>
          <a:stretch>
            <a:fillRect/>
          </a:stretch>
        </p:blipFill>
        <p:spPr>
          <a:xfrm>
            <a:off x="8606400" y="3542900"/>
            <a:ext cx="1142100" cy="1142100"/>
          </a:xfrm>
          <a:prstGeom prst="rect">
            <a:avLst/>
          </a:prstGeom>
          <a:noFill/>
          <a:ln>
            <a:noFill/>
          </a:ln>
        </p:spPr>
      </p:pic>
      <p:sp>
        <p:nvSpPr>
          <p:cNvPr id="230" name="Google Shape;230;p21"/>
          <p:cNvSpPr txBox="1"/>
          <p:nvPr/>
        </p:nvSpPr>
        <p:spPr>
          <a:xfrm>
            <a:off x="9795125" y="3676700"/>
            <a:ext cx="22365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GB" sz="1500">
                <a:solidFill>
                  <a:schemeClr val="dk1"/>
                </a:solidFill>
                <a:latin typeface="Montserrat"/>
                <a:ea typeface="Montserrat"/>
                <a:cs typeface="Montserrat"/>
                <a:sym typeface="Montserrat"/>
              </a:rPr>
              <a:t>View PoC List here: </a:t>
            </a:r>
            <a:r>
              <a:rPr lang="en-GB" sz="1500" u="sng">
                <a:solidFill>
                  <a:schemeClr val="hlink"/>
                </a:solidFill>
                <a:latin typeface="Montserrat"/>
                <a:ea typeface="Montserrat"/>
                <a:cs typeface="Montserrat"/>
                <a:sym typeface="Montserrat"/>
                <a:hlinkClick r:id="rId4"/>
              </a:rPr>
              <a:t>https://go.umd.edu/GEOGLAM-LSIVC-LIST</a:t>
            </a:r>
            <a:r>
              <a:rPr lang="en-GB" sz="1500">
                <a:solidFill>
                  <a:schemeClr val="dk1"/>
                </a:solidFill>
                <a:latin typeface="Montserrat"/>
                <a:ea typeface="Montserrat"/>
                <a:cs typeface="Montserrat"/>
                <a:sym typeface="Montserrat"/>
              </a:rPr>
              <a:t> </a:t>
            </a:r>
            <a:endParaRPr sz="1500">
              <a:solidFill>
                <a:schemeClr val="dk1"/>
              </a:solidFill>
              <a:latin typeface="Montserrat"/>
              <a:ea typeface="Montserrat"/>
              <a:cs typeface="Montserrat"/>
              <a:sym typeface="Montserrat"/>
            </a:endParaRPr>
          </a:p>
        </p:txBody>
      </p:sp>
      <p:sp>
        <p:nvSpPr>
          <p:cNvPr id="231" name="Google Shape;231;p21"/>
          <p:cNvSpPr txBox="1"/>
          <p:nvPr/>
        </p:nvSpPr>
        <p:spPr>
          <a:xfrm>
            <a:off x="9795125" y="1364100"/>
            <a:ext cx="22365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GB" sz="1500">
                <a:solidFill>
                  <a:schemeClr val="dk1"/>
                </a:solidFill>
                <a:latin typeface="Montserrat"/>
                <a:ea typeface="Montserrat"/>
                <a:cs typeface="Montserrat"/>
                <a:sym typeface="Montserrat"/>
              </a:rPr>
              <a:t>View ToR here: </a:t>
            </a:r>
            <a:br>
              <a:rPr b="1" lang="en-GB" sz="1500">
                <a:solidFill>
                  <a:schemeClr val="dk1"/>
                </a:solidFill>
                <a:latin typeface="Montserrat"/>
                <a:ea typeface="Montserrat"/>
                <a:cs typeface="Montserrat"/>
                <a:sym typeface="Montserrat"/>
              </a:rPr>
            </a:br>
            <a:r>
              <a:rPr lang="en-GB" sz="1500" u="sng">
                <a:solidFill>
                  <a:schemeClr val="hlink"/>
                </a:solidFill>
                <a:latin typeface="Montserrat"/>
                <a:ea typeface="Montserrat"/>
                <a:cs typeface="Montserrat"/>
                <a:sym typeface="Montserrat"/>
                <a:hlinkClick r:id="rId5"/>
              </a:rPr>
              <a:t>https://go.umd.edu/GEOGLAM-LSIVC_ToR</a:t>
            </a:r>
            <a:r>
              <a:rPr lang="en-GB" sz="1500">
                <a:solidFill>
                  <a:schemeClr val="dk1"/>
                </a:solidFill>
                <a:latin typeface="Montserrat"/>
                <a:ea typeface="Montserrat"/>
                <a:cs typeface="Montserrat"/>
                <a:sym typeface="Montserrat"/>
              </a:rPr>
              <a:t> </a:t>
            </a:r>
            <a:endParaRPr sz="1500">
              <a:solidFill>
                <a:schemeClr val="dk1"/>
              </a:solidFill>
              <a:latin typeface="Montserrat"/>
              <a:ea typeface="Montserrat"/>
              <a:cs typeface="Montserrat"/>
              <a:sym typeface="Montserrat"/>
            </a:endParaRPr>
          </a:p>
        </p:txBody>
      </p:sp>
      <p:pic>
        <p:nvPicPr>
          <p:cNvPr id="232" name="Google Shape;232;p21" title="umd-GEOGLAM-LSIVC_ToR.png"/>
          <p:cNvPicPr preferRelativeResize="0"/>
          <p:nvPr/>
        </p:nvPicPr>
        <p:blipFill>
          <a:blip r:embed="rId6">
            <a:alphaModFix/>
          </a:blip>
          <a:stretch>
            <a:fillRect/>
          </a:stretch>
        </p:blipFill>
        <p:spPr>
          <a:xfrm>
            <a:off x="8606400" y="1308550"/>
            <a:ext cx="1142100" cy="1142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2"/>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61950" lvl="0" marL="457200" rtl="0" algn="l">
              <a:spcBef>
                <a:spcPts val="1000"/>
              </a:spcBef>
              <a:spcAft>
                <a:spcPts val="0"/>
              </a:spcAft>
              <a:buSzPts val="2100"/>
              <a:buChar char="❖"/>
            </a:pPr>
            <a:r>
              <a:rPr lang="en-GB" sz="2100"/>
              <a:t>We are making good progress toward EAV Objectives, despite the challenges for international collaboration </a:t>
            </a:r>
            <a:endParaRPr sz="2100"/>
          </a:p>
          <a:p>
            <a:pPr indent="-361950" lvl="0" marL="457200" rtl="0" algn="l">
              <a:spcBef>
                <a:spcPts val="0"/>
              </a:spcBef>
              <a:spcAft>
                <a:spcPts val="0"/>
              </a:spcAft>
              <a:buClr>
                <a:srgbClr val="38761D"/>
              </a:buClr>
              <a:buSzPts val="2100"/>
              <a:buChar char="❖"/>
            </a:pPr>
            <a:r>
              <a:rPr lang="en-GB" sz="2100">
                <a:solidFill>
                  <a:srgbClr val="38761D"/>
                </a:solidFill>
              </a:rPr>
              <a:t>Is it acceptable to just call the ToR “official” without endorsement? Just set a deadline and say, “this is what it is?”</a:t>
            </a:r>
            <a:endParaRPr sz="2100">
              <a:solidFill>
                <a:srgbClr val="38761D"/>
              </a:solidFill>
            </a:endParaRPr>
          </a:p>
          <a:p>
            <a:pPr indent="-361950" lvl="1" marL="914400" rtl="0" algn="l">
              <a:spcBef>
                <a:spcPts val="0"/>
              </a:spcBef>
              <a:spcAft>
                <a:spcPts val="0"/>
              </a:spcAft>
              <a:buClr>
                <a:srgbClr val="38761D"/>
              </a:buClr>
              <a:buSzPts val="2100"/>
              <a:buChar char="▪"/>
            </a:pPr>
            <a:r>
              <a:rPr lang="en-GB" sz="1700">
                <a:solidFill>
                  <a:srgbClr val="38761D"/>
                </a:solidFill>
              </a:rPr>
              <a:t>How should we conceptualize the other “logical” relationships? (next slide)</a:t>
            </a:r>
            <a:endParaRPr sz="2100">
              <a:solidFill>
                <a:srgbClr val="38761D"/>
              </a:solidFill>
            </a:endParaRPr>
          </a:p>
          <a:p>
            <a:pPr indent="-361950" lvl="0" marL="457200" rtl="0" algn="l">
              <a:spcBef>
                <a:spcPts val="0"/>
              </a:spcBef>
              <a:spcAft>
                <a:spcPts val="0"/>
              </a:spcAft>
              <a:buSzPts val="2100"/>
              <a:buChar char="❖"/>
            </a:pPr>
            <a:r>
              <a:rPr lang="en-GB" sz="2100"/>
              <a:t>There was solid agency participation in the EAV Workshop, but we are lacking ongoing communication and effort from several key agency collaborators that will be critical for successful implementation of the EAVs, not just completion of the stocktake</a:t>
            </a:r>
            <a:endParaRPr sz="2100"/>
          </a:p>
          <a:p>
            <a:pPr indent="-336550" lvl="1" marL="914400" rtl="0" algn="l">
              <a:spcBef>
                <a:spcPts val="0"/>
              </a:spcBef>
              <a:spcAft>
                <a:spcPts val="0"/>
              </a:spcAft>
              <a:buClr>
                <a:srgbClr val="38761D"/>
              </a:buClr>
              <a:buSzPts val="1700"/>
              <a:buChar char="▪"/>
            </a:pPr>
            <a:r>
              <a:rPr lang="en-GB" sz="1700">
                <a:solidFill>
                  <a:srgbClr val="38761D"/>
                </a:solidFill>
              </a:rPr>
              <a:t>What is the best way to make this happen? Concerted but incremental asks? (this is </a:t>
            </a:r>
            <a:r>
              <a:rPr lang="en-GB" sz="1700">
                <a:solidFill>
                  <a:srgbClr val="38761D"/>
                </a:solidFill>
              </a:rPr>
              <a:t>our SIT-TW-41 + Plenary-39 plan)</a:t>
            </a:r>
            <a:endParaRPr sz="1700">
              <a:solidFill>
                <a:srgbClr val="38761D"/>
              </a:solidFill>
            </a:endParaRPr>
          </a:p>
          <a:p>
            <a:pPr indent="-361950" lvl="0" marL="457200" rtl="0" algn="l">
              <a:spcBef>
                <a:spcPts val="0"/>
              </a:spcBef>
              <a:spcAft>
                <a:spcPts val="0"/>
              </a:spcAft>
              <a:buClr>
                <a:srgbClr val="38761D"/>
              </a:buClr>
              <a:buSzPts val="2100"/>
              <a:buChar char="❖"/>
            </a:pPr>
            <a:r>
              <a:rPr lang="en-GB" sz="2100">
                <a:solidFill>
                  <a:srgbClr val="38761D"/>
                </a:solidFill>
              </a:rPr>
              <a:t>Any comments/feedback to pass to Sven for the SIT presentation?</a:t>
            </a:r>
            <a:endParaRPr sz="2100">
              <a:solidFill>
                <a:srgbClr val="38761D"/>
              </a:solidFill>
            </a:endParaRPr>
          </a:p>
        </p:txBody>
      </p:sp>
      <p:sp>
        <p:nvSpPr>
          <p:cNvPr id="238" name="Google Shape;238;p22"/>
          <p:cNvSpPr txBox="1"/>
          <p:nvPr>
            <p:ph type="title"/>
          </p:nvPr>
        </p:nvSpPr>
        <p:spPr>
          <a:xfrm>
            <a:off x="176050" y="98526"/>
            <a:ext cx="9387000" cy="85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200"/>
              <a:t>Recap &amp; </a:t>
            </a:r>
            <a:br>
              <a:rPr lang="en-GB" sz="3200"/>
            </a:br>
            <a:r>
              <a:rPr lang="en-GB" sz="3200">
                <a:solidFill>
                  <a:srgbClr val="93C47D"/>
                </a:solidFill>
              </a:rPr>
              <a:t>LSI-VC Internal Discussion Questions</a:t>
            </a:r>
            <a:endParaRPr sz="3200">
              <a:solidFill>
                <a:srgbClr val="93C47D"/>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2700"/>
              <a:t>A sketch of logical GEOGLAM-CEOS interactions</a:t>
            </a:r>
            <a:endParaRPr sz="2700"/>
          </a:p>
        </p:txBody>
      </p:sp>
      <p:pic>
        <p:nvPicPr>
          <p:cNvPr id="244" name="Google Shape;244;p23"/>
          <p:cNvPicPr preferRelativeResize="0"/>
          <p:nvPr/>
        </p:nvPicPr>
        <p:blipFill>
          <a:blip r:embed="rId3">
            <a:alphaModFix/>
          </a:blip>
          <a:stretch>
            <a:fillRect/>
          </a:stretch>
        </p:blipFill>
        <p:spPr>
          <a:xfrm>
            <a:off x="1478701" y="1197125"/>
            <a:ext cx="9234599" cy="5194475"/>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Thanks</a:t>
            </a:r>
            <a:endParaRPr/>
          </a:p>
        </p:txBody>
      </p:sp>
      <p:sp>
        <p:nvSpPr>
          <p:cNvPr id="250" name="Google Shape;250;p24"/>
          <p:cNvSpPr txBox="1"/>
          <p:nvPr>
            <p:ph type="title"/>
          </p:nvPr>
        </p:nvSpPr>
        <p:spPr>
          <a:xfrm>
            <a:off x="1441925" y="1112175"/>
            <a:ext cx="7714200" cy="640500"/>
          </a:xfrm>
          <a:prstGeom prst="rect">
            <a:avLst/>
          </a:prstGeom>
        </p:spPr>
        <p:txBody>
          <a:bodyPr anchorCtr="0" anchor="t" bIns="75125" lIns="75125" spcFirstLastPara="1" rIns="75125" wrap="square" tIns="75125">
            <a:noAutofit/>
          </a:bodyPr>
          <a:lstStyle/>
          <a:p>
            <a:pPr indent="0" lvl="0" marL="0" rtl="0" algn="l">
              <a:spcBef>
                <a:spcPts val="0"/>
              </a:spcBef>
              <a:spcAft>
                <a:spcPts val="0"/>
              </a:spcAft>
              <a:buNone/>
            </a:pPr>
            <a:r>
              <a:rPr lang="en-GB" sz="3287">
                <a:solidFill>
                  <a:schemeClr val="dk2"/>
                </a:solidFill>
              </a:rPr>
              <a:t>With Gratitude to Dr. Bradley Doorn</a:t>
            </a:r>
            <a:endParaRPr sz="3287">
              <a:solidFill>
                <a:schemeClr val="dk2"/>
              </a:solidFill>
            </a:endParaRPr>
          </a:p>
        </p:txBody>
      </p:sp>
      <p:sp>
        <p:nvSpPr>
          <p:cNvPr id="251" name="Google Shape;251;p24"/>
          <p:cNvSpPr txBox="1"/>
          <p:nvPr>
            <p:ph idx="1" type="body"/>
          </p:nvPr>
        </p:nvSpPr>
        <p:spPr>
          <a:xfrm>
            <a:off x="1576681" y="1902116"/>
            <a:ext cx="3904200" cy="4307400"/>
          </a:xfrm>
          <a:prstGeom prst="rect">
            <a:avLst/>
          </a:prstGeom>
        </p:spPr>
        <p:txBody>
          <a:bodyPr anchorCtr="0" anchor="t" bIns="75125" lIns="75125" spcFirstLastPara="1" rIns="75125" wrap="square" tIns="75125">
            <a:noAutofit/>
          </a:bodyPr>
          <a:lstStyle/>
          <a:p>
            <a:pPr indent="0" lvl="0" marL="0" rtl="0" algn="l">
              <a:lnSpc>
                <a:spcPct val="100000"/>
              </a:lnSpc>
              <a:spcBef>
                <a:spcPts val="657"/>
              </a:spcBef>
              <a:spcAft>
                <a:spcPts val="0"/>
              </a:spcAft>
              <a:buNone/>
            </a:pPr>
            <a:r>
              <a:rPr b="1" lang="en-GB" sz="1561"/>
              <a:t>Brad Doorn retired from NASA in July 2025 after 40 years of government service</a:t>
            </a:r>
            <a:endParaRPr b="1" sz="1561"/>
          </a:p>
          <a:p>
            <a:pPr indent="0" lvl="0" marL="0" rtl="0" algn="l">
              <a:lnSpc>
                <a:spcPct val="100000"/>
              </a:lnSpc>
              <a:spcBef>
                <a:spcPts val="657"/>
              </a:spcBef>
              <a:spcAft>
                <a:spcPts val="0"/>
              </a:spcAft>
              <a:buNone/>
            </a:pPr>
            <a:r>
              <a:rPr b="1" lang="en-GB" sz="1561"/>
              <a:t>Highlights:</a:t>
            </a:r>
            <a:endParaRPr b="1" sz="1561"/>
          </a:p>
          <a:p>
            <a:pPr indent="-287013" lvl="0" marL="375726" rtl="0" algn="l">
              <a:lnSpc>
                <a:spcPct val="100000"/>
              </a:lnSpc>
              <a:spcBef>
                <a:spcPts val="657"/>
              </a:spcBef>
              <a:spcAft>
                <a:spcPts val="0"/>
              </a:spcAft>
              <a:buSzPts val="1561"/>
              <a:buChar char="❖"/>
            </a:pPr>
            <a:r>
              <a:rPr lang="en-GB" sz="1561"/>
              <a:t>He started NASA’s Agriculture Applied Sciences Program in 2017, managed Water Resources 2008-2023</a:t>
            </a:r>
            <a:endParaRPr sz="1561"/>
          </a:p>
          <a:p>
            <a:pPr indent="-287013" lvl="0" marL="375726" rtl="0" algn="l">
              <a:lnSpc>
                <a:spcPct val="100000"/>
              </a:lnSpc>
              <a:spcBef>
                <a:spcPts val="657"/>
              </a:spcBef>
              <a:spcAft>
                <a:spcPts val="0"/>
              </a:spcAft>
              <a:buSzPts val="1561"/>
              <a:buChar char="❖"/>
            </a:pPr>
            <a:r>
              <a:rPr lang="en-GB" sz="1561"/>
              <a:t>He served as (co-)lead of GEOGLAM Subgroup / AHWG from 2012 </a:t>
            </a:r>
            <a:r>
              <a:rPr i="1" lang="en-GB" sz="1314"/>
              <a:t>(far right, 2012)</a:t>
            </a:r>
            <a:endParaRPr i="1" sz="1314"/>
          </a:p>
          <a:p>
            <a:pPr indent="-287013" lvl="0" marL="375726" rtl="0" algn="l">
              <a:lnSpc>
                <a:spcPct val="100000"/>
              </a:lnSpc>
              <a:spcBef>
                <a:spcPts val="657"/>
              </a:spcBef>
              <a:spcAft>
                <a:spcPts val="0"/>
              </a:spcAft>
              <a:buSzPts val="1561"/>
              <a:buChar char="❖"/>
            </a:pPr>
            <a:r>
              <a:rPr lang="en-GB" sz="1561"/>
              <a:t>He was one of GEOGLAM’s largest supporters (even when it was GEO Ag Task 07-03) </a:t>
            </a:r>
            <a:r>
              <a:rPr i="1" lang="en-GB" sz="1314"/>
              <a:t>(bottom, 2007)</a:t>
            </a:r>
            <a:endParaRPr sz="1561"/>
          </a:p>
          <a:p>
            <a:pPr indent="0" lvl="0" marL="0" rtl="0" algn="l">
              <a:lnSpc>
                <a:spcPct val="100000"/>
              </a:lnSpc>
              <a:spcBef>
                <a:spcPts val="657"/>
              </a:spcBef>
              <a:spcAft>
                <a:spcPts val="0"/>
              </a:spcAft>
              <a:buNone/>
            </a:pPr>
            <a:r>
              <a:rPr b="1" lang="en-GB" sz="1561"/>
              <a:t>What’s next?</a:t>
            </a:r>
            <a:r>
              <a:rPr lang="en-GB" sz="1561"/>
              <a:t> → he will continue teaching at Penn State University</a:t>
            </a:r>
            <a:endParaRPr sz="1561"/>
          </a:p>
        </p:txBody>
      </p:sp>
      <p:pic>
        <p:nvPicPr>
          <p:cNvPr id="252" name="Google Shape;252;p24"/>
          <p:cNvPicPr preferRelativeResize="0"/>
          <p:nvPr/>
        </p:nvPicPr>
        <p:blipFill rotWithShape="1">
          <a:blip r:embed="rId3">
            <a:alphaModFix/>
          </a:blip>
          <a:srcRect b="0" l="0" r="0" t="0"/>
          <a:stretch/>
        </p:blipFill>
        <p:spPr>
          <a:xfrm>
            <a:off x="7446535" y="2155846"/>
            <a:ext cx="3870087" cy="2915059"/>
          </a:xfrm>
          <a:prstGeom prst="rect">
            <a:avLst/>
          </a:prstGeom>
          <a:noFill/>
          <a:ln cap="flat" cmpd="sng" w="9525">
            <a:solidFill>
              <a:schemeClr val="lt1"/>
            </a:solidFill>
            <a:prstDash val="solid"/>
            <a:round/>
            <a:headEnd len="sm" w="sm" type="none"/>
            <a:tailEnd len="sm" w="sm" type="none"/>
          </a:ln>
        </p:spPr>
      </p:pic>
      <p:sp>
        <p:nvSpPr>
          <p:cNvPr id="253" name="Google Shape;253;p24"/>
          <p:cNvSpPr/>
          <p:nvPr/>
        </p:nvSpPr>
        <p:spPr>
          <a:xfrm>
            <a:off x="9504610" y="3093101"/>
            <a:ext cx="282000" cy="326100"/>
          </a:xfrm>
          <a:prstGeom prst="ellipse">
            <a:avLst/>
          </a:prstGeom>
          <a:noFill/>
          <a:ln cap="flat" cmpd="sng" w="15650">
            <a:solidFill>
              <a:srgbClr val="FF00FF"/>
            </a:solidFill>
            <a:prstDash val="solid"/>
            <a:round/>
            <a:headEnd len="sm" w="sm" type="none"/>
            <a:tailEnd len="sm" w="sm" type="none"/>
          </a:ln>
        </p:spPr>
        <p:txBody>
          <a:bodyPr anchorCtr="0" anchor="ctr" bIns="75125" lIns="75125" spcFirstLastPara="1" rIns="75125" wrap="square" tIns="75125">
            <a:noAutofit/>
          </a:bodyPr>
          <a:lstStyle/>
          <a:p>
            <a:pPr indent="0" lvl="0" marL="0" marR="0" rtl="0" algn="ctr">
              <a:lnSpc>
                <a:spcPct val="100000"/>
              </a:lnSpc>
              <a:spcBef>
                <a:spcPts val="0"/>
              </a:spcBef>
              <a:spcAft>
                <a:spcPts val="0"/>
              </a:spcAft>
              <a:buNone/>
            </a:pPr>
            <a:r>
              <a:t/>
            </a:r>
            <a:endParaRPr sz="1150"/>
          </a:p>
        </p:txBody>
      </p:sp>
      <p:pic>
        <p:nvPicPr>
          <p:cNvPr id="254" name="Google Shape;254;p24"/>
          <p:cNvPicPr preferRelativeResize="0"/>
          <p:nvPr/>
        </p:nvPicPr>
        <p:blipFill>
          <a:blip r:embed="rId4">
            <a:alphaModFix/>
          </a:blip>
          <a:stretch>
            <a:fillRect/>
          </a:stretch>
        </p:blipFill>
        <p:spPr>
          <a:xfrm>
            <a:off x="5415778" y="4248595"/>
            <a:ext cx="5088219" cy="2129956"/>
          </a:xfrm>
          <a:prstGeom prst="rect">
            <a:avLst/>
          </a:prstGeom>
          <a:noFill/>
          <a:ln>
            <a:noFill/>
          </a:ln>
        </p:spPr>
      </p:pic>
      <p:sp>
        <p:nvSpPr>
          <p:cNvPr id="255" name="Google Shape;255;p24"/>
          <p:cNvSpPr/>
          <p:nvPr/>
        </p:nvSpPr>
        <p:spPr>
          <a:xfrm>
            <a:off x="6866442" y="4554705"/>
            <a:ext cx="282000" cy="326100"/>
          </a:xfrm>
          <a:prstGeom prst="ellipse">
            <a:avLst/>
          </a:prstGeom>
          <a:noFill/>
          <a:ln cap="flat" cmpd="sng" w="15650">
            <a:solidFill>
              <a:srgbClr val="FF00FF"/>
            </a:solidFill>
            <a:prstDash val="solid"/>
            <a:round/>
            <a:headEnd len="sm" w="sm" type="none"/>
            <a:tailEnd len="sm" w="sm" type="none"/>
          </a:ln>
        </p:spPr>
        <p:txBody>
          <a:bodyPr anchorCtr="0" anchor="ctr" bIns="75125" lIns="75125" spcFirstLastPara="1" rIns="75125" wrap="square" tIns="75125">
            <a:noAutofit/>
          </a:bodyPr>
          <a:lstStyle/>
          <a:p>
            <a:pPr indent="0" lvl="0" marL="0" rtl="0" algn="ctr">
              <a:spcBef>
                <a:spcPts val="0"/>
              </a:spcBef>
              <a:spcAft>
                <a:spcPts val="0"/>
              </a:spcAft>
              <a:buNone/>
            </a:pPr>
            <a:r>
              <a:t/>
            </a:r>
            <a:endParaRPr sz="1150"/>
          </a:p>
        </p:txBody>
      </p:sp>
      <p:pic>
        <p:nvPicPr>
          <p:cNvPr id="256" name="Google Shape;256;p24"/>
          <p:cNvPicPr preferRelativeResize="0"/>
          <p:nvPr/>
        </p:nvPicPr>
        <p:blipFill rotWithShape="1">
          <a:blip r:embed="rId5">
            <a:alphaModFix/>
          </a:blip>
          <a:srcRect b="0" l="6260" r="29727" t="4214"/>
          <a:stretch/>
        </p:blipFill>
        <p:spPr>
          <a:xfrm>
            <a:off x="5775293" y="1869738"/>
            <a:ext cx="1786676" cy="17814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5"/>
          <p:cNvSpPr txBox="1"/>
          <p:nvPr/>
        </p:nvSpPr>
        <p:spPr>
          <a:xfrm>
            <a:off x="357105" y="1290957"/>
            <a:ext cx="11112000" cy="3032400"/>
          </a:xfrm>
          <a:prstGeom prst="rect">
            <a:avLst/>
          </a:prstGeom>
          <a:noFill/>
          <a:ln>
            <a:noFill/>
          </a:ln>
        </p:spPr>
        <p:txBody>
          <a:bodyPr anchorCtr="0" anchor="t" bIns="45700" lIns="91425" spcFirstLastPara="1" rIns="91425" wrap="square" tIns="45700">
            <a:spAutoFit/>
          </a:bodyPr>
          <a:lstStyle/>
          <a:p>
            <a:pPr indent="-201613" lvl="0" marL="214313" marR="0" rtl="0" algn="l">
              <a:lnSpc>
                <a:spcPct val="150000"/>
              </a:lnSpc>
              <a:spcBef>
                <a:spcPts val="1800"/>
              </a:spcBef>
              <a:spcAft>
                <a:spcPts val="0"/>
              </a:spcAft>
              <a:buClr>
                <a:schemeClr val="dk1"/>
              </a:buClr>
              <a:buSzPts val="1400"/>
              <a:buFont typeface="Montserrat"/>
              <a:buChar char="❖"/>
            </a:pPr>
            <a:r>
              <a:rPr b="1" lang="en-GB">
                <a:solidFill>
                  <a:schemeClr val="dk1"/>
                </a:solidFill>
                <a:latin typeface="Montserrat"/>
                <a:ea typeface="Montserrat"/>
                <a:cs typeface="Montserrat"/>
                <a:sym typeface="Montserrat"/>
              </a:rPr>
              <a:t>Presenters should name their file using the following convention:</a:t>
            </a:r>
            <a:endParaRPr sz="1200">
              <a:latin typeface="Montserrat"/>
              <a:ea typeface="Montserrat"/>
              <a:cs typeface="Montserrat"/>
              <a:sym typeface="Montserrat"/>
            </a:endParaRPr>
          </a:p>
          <a:p>
            <a:pPr indent="-201612" lvl="1" marL="671512" marR="0" rtl="0" algn="l">
              <a:lnSpc>
                <a:spcPct val="150000"/>
              </a:lnSpc>
              <a:spcBef>
                <a:spcPts val="0"/>
              </a:spcBef>
              <a:spcAft>
                <a:spcPts val="0"/>
              </a:spcAft>
              <a:buClr>
                <a:schemeClr val="dk1"/>
              </a:buClr>
              <a:buSzPts val="1400"/>
              <a:buFont typeface="Montserrat"/>
              <a:buChar char="❖"/>
            </a:pPr>
            <a:r>
              <a:rPr i="0" lang="en-GB" u="none" cap="none" strike="noStrike">
                <a:solidFill>
                  <a:schemeClr val="dk1"/>
                </a:solidFill>
                <a:latin typeface="Montserrat"/>
                <a:ea typeface="Montserrat"/>
                <a:cs typeface="Montserrat"/>
                <a:sym typeface="Montserrat"/>
              </a:rPr>
              <a:t>Agenda </a:t>
            </a:r>
            <a:r>
              <a:rPr lang="en-GB">
                <a:solidFill>
                  <a:schemeClr val="dk1"/>
                </a:solidFill>
                <a:latin typeface="Montserrat"/>
                <a:ea typeface="Montserrat"/>
                <a:cs typeface="Montserrat"/>
                <a:sym typeface="Montserrat"/>
              </a:rPr>
              <a:t>i</a:t>
            </a:r>
            <a:r>
              <a:rPr i="0" lang="en-GB" u="none" cap="none" strike="noStrike">
                <a:solidFill>
                  <a:schemeClr val="dk1"/>
                </a:solidFill>
                <a:latin typeface="Montserrat"/>
                <a:ea typeface="Montserrat"/>
                <a:cs typeface="Montserrat"/>
                <a:sym typeface="Montserrat"/>
              </a:rPr>
              <a:t>tem</a:t>
            </a:r>
            <a:r>
              <a:rPr lang="en-GB">
                <a:solidFill>
                  <a:schemeClr val="dk1"/>
                </a:solidFill>
                <a:latin typeface="Montserrat"/>
                <a:ea typeface="Montserrat"/>
                <a:cs typeface="Montserrat"/>
                <a:sym typeface="Montserrat"/>
              </a:rPr>
              <a:t> n</a:t>
            </a:r>
            <a:r>
              <a:rPr i="0" lang="en-GB" u="none" cap="none" strike="noStrike">
                <a:solidFill>
                  <a:schemeClr val="dk1"/>
                </a:solidFill>
                <a:latin typeface="Montserrat"/>
                <a:ea typeface="Montserrat"/>
                <a:cs typeface="Montserrat"/>
                <a:sym typeface="Montserrat"/>
              </a:rPr>
              <a:t>umber</a:t>
            </a:r>
            <a:r>
              <a:rPr lang="en-GB">
                <a:solidFill>
                  <a:schemeClr val="dk1"/>
                </a:solidFill>
                <a:latin typeface="Montserrat"/>
                <a:ea typeface="Montserrat"/>
                <a:cs typeface="Montserrat"/>
                <a:sym typeface="Montserrat"/>
              </a:rPr>
              <a:t>_</a:t>
            </a:r>
            <a:r>
              <a:rPr i="0" lang="en-GB" u="none" cap="none" strike="noStrike">
                <a:solidFill>
                  <a:schemeClr val="dk1"/>
                </a:solidFill>
                <a:latin typeface="Montserrat"/>
                <a:ea typeface="Montserrat"/>
                <a:cs typeface="Montserrat"/>
                <a:sym typeface="Montserrat"/>
              </a:rPr>
              <a:t>Last </a:t>
            </a:r>
            <a:r>
              <a:rPr lang="en-GB">
                <a:solidFill>
                  <a:schemeClr val="dk1"/>
                </a:solidFill>
                <a:latin typeface="Montserrat"/>
                <a:ea typeface="Montserrat"/>
                <a:cs typeface="Montserrat"/>
                <a:sym typeface="Montserrat"/>
              </a:rPr>
              <a:t>n</a:t>
            </a:r>
            <a:r>
              <a:rPr i="0" lang="en-GB" u="none" cap="none" strike="noStrike">
                <a:solidFill>
                  <a:schemeClr val="dk1"/>
                </a:solidFill>
                <a:latin typeface="Montserrat"/>
                <a:ea typeface="Montserrat"/>
                <a:cs typeface="Montserrat"/>
                <a:sym typeface="Montserrat"/>
              </a:rPr>
              <a:t>ame</a:t>
            </a:r>
            <a:r>
              <a:rPr lang="en-GB">
                <a:solidFill>
                  <a:schemeClr val="dk1"/>
                </a:solidFill>
                <a:latin typeface="Montserrat"/>
                <a:ea typeface="Montserrat"/>
                <a:cs typeface="Montserrat"/>
                <a:sym typeface="Montserrat"/>
              </a:rPr>
              <a:t>_</a:t>
            </a:r>
            <a:r>
              <a:rPr i="0" lang="en-GB" u="none" cap="none" strike="noStrike">
                <a:solidFill>
                  <a:schemeClr val="dk1"/>
                </a:solidFill>
                <a:latin typeface="Montserrat"/>
                <a:ea typeface="Montserrat"/>
                <a:cs typeface="Montserrat"/>
                <a:sym typeface="Montserrat"/>
              </a:rPr>
              <a:t>Subject </a:t>
            </a:r>
            <a:r>
              <a:rPr i="1" lang="en-GB" u="none" cap="none" strike="noStrike">
                <a:solidFill>
                  <a:schemeClr val="dk1"/>
                </a:solidFill>
                <a:latin typeface="Montserrat"/>
                <a:ea typeface="Montserrat"/>
                <a:cs typeface="Montserrat"/>
                <a:sym typeface="Montserrat"/>
              </a:rPr>
              <a:t>(e.g., </a:t>
            </a:r>
            <a:r>
              <a:rPr i="1" lang="en-GB">
                <a:solidFill>
                  <a:schemeClr val="dk1"/>
                </a:solidFill>
                <a:latin typeface="Montserrat"/>
                <a:ea typeface="Montserrat"/>
                <a:cs typeface="Montserrat"/>
                <a:sym typeface="Montserrat"/>
              </a:rPr>
              <a:t>1.1 Strobl Welcome</a:t>
            </a:r>
            <a:r>
              <a:rPr i="1" lang="en-GB" u="none" cap="none" strike="noStrike">
                <a:solidFill>
                  <a:schemeClr val="dk1"/>
                </a:solidFill>
                <a:latin typeface="Montserrat"/>
                <a:ea typeface="Montserrat"/>
                <a:cs typeface="Montserrat"/>
                <a:sym typeface="Montserrat"/>
              </a:rPr>
              <a:t>)</a:t>
            </a:r>
            <a:endParaRPr i="1" u="none" cap="none" strike="noStrike">
              <a:solidFill>
                <a:schemeClr val="dk1"/>
              </a:solidFill>
              <a:latin typeface="Montserrat"/>
              <a:ea typeface="Montserrat"/>
              <a:cs typeface="Montserrat"/>
              <a:sym typeface="Montserrat"/>
            </a:endParaRPr>
          </a:p>
          <a:p>
            <a:pPr indent="-201612" lvl="0" marL="214312" marR="0" rtl="0" algn="l">
              <a:lnSpc>
                <a:spcPct val="150000"/>
              </a:lnSpc>
              <a:spcBef>
                <a:spcPts val="1800"/>
              </a:spcBef>
              <a:spcAft>
                <a:spcPts val="0"/>
              </a:spcAft>
              <a:buClr>
                <a:schemeClr val="dk1"/>
              </a:buClr>
              <a:buSzPts val="1400"/>
              <a:buFont typeface="Montserrat"/>
              <a:buChar char="❖"/>
            </a:pPr>
            <a:r>
              <a:rPr b="1" i="1" lang="en-GB">
                <a:solidFill>
                  <a:schemeClr val="dk1"/>
                </a:solidFill>
                <a:latin typeface="Montserrat"/>
                <a:ea typeface="Montserrat"/>
                <a:cs typeface="Montserrat"/>
                <a:sym typeface="Montserrat"/>
              </a:rPr>
              <a:t>Documents and presentations should be uploaded to the shared folder to allow for streamlined self service</a:t>
            </a:r>
            <a:endParaRPr b="1" i="1">
              <a:solidFill>
                <a:schemeClr val="dk1"/>
              </a:solidFill>
              <a:latin typeface="Montserrat"/>
              <a:ea typeface="Montserrat"/>
              <a:cs typeface="Montserrat"/>
              <a:sym typeface="Montserrat"/>
            </a:endParaRPr>
          </a:p>
          <a:p>
            <a:pPr indent="-201612" lvl="1" marL="671512" marR="0" rtl="0" algn="l">
              <a:lnSpc>
                <a:spcPct val="150000"/>
              </a:lnSpc>
              <a:spcBef>
                <a:spcPts val="0"/>
              </a:spcBef>
              <a:spcAft>
                <a:spcPts val="0"/>
              </a:spcAft>
              <a:buClr>
                <a:schemeClr val="dk1"/>
              </a:buClr>
              <a:buSzPts val="1400"/>
              <a:buFont typeface="Montserrat"/>
              <a:buChar char="❖"/>
            </a:pPr>
            <a:r>
              <a:rPr b="1" lang="en-GB" u="sng">
                <a:solidFill>
                  <a:schemeClr val="hlink"/>
                </a:solidFill>
                <a:latin typeface="Montserrat"/>
                <a:ea typeface="Montserrat"/>
                <a:cs typeface="Montserrat"/>
                <a:sym typeface="Montserrat"/>
                <a:hlinkClick r:id="rId3"/>
              </a:rPr>
              <a:t>Shared Presentation Folder</a:t>
            </a:r>
            <a:r>
              <a:rPr b="1" lang="en-GB">
                <a:solidFill>
                  <a:schemeClr val="dk1"/>
                </a:solidFill>
                <a:latin typeface="Montserrat"/>
                <a:ea typeface="Montserrat"/>
                <a:cs typeface="Montserrat"/>
                <a:sym typeface="Montserrat"/>
              </a:rPr>
              <a:t> </a:t>
            </a:r>
            <a:r>
              <a:rPr b="1" lang="en-GB">
                <a:solidFill>
                  <a:schemeClr val="dk1"/>
                </a:solidFill>
                <a:latin typeface="Montserrat"/>
                <a:ea typeface="Montserrat"/>
                <a:cs typeface="Montserrat"/>
                <a:sym typeface="Montserrat"/>
              </a:rPr>
              <a:t>(default view only, ask for edit permission as required)</a:t>
            </a:r>
            <a:endParaRPr b="1">
              <a:solidFill>
                <a:schemeClr val="dk1"/>
              </a:solidFill>
              <a:latin typeface="Montserrat"/>
              <a:ea typeface="Montserrat"/>
              <a:cs typeface="Montserrat"/>
              <a:sym typeface="Montserrat"/>
            </a:endParaRPr>
          </a:p>
          <a:p>
            <a:pPr indent="-201612" lvl="1" marL="671512" marR="0" rtl="0" algn="l">
              <a:lnSpc>
                <a:spcPct val="150000"/>
              </a:lnSpc>
              <a:spcBef>
                <a:spcPts val="0"/>
              </a:spcBef>
              <a:spcAft>
                <a:spcPts val="0"/>
              </a:spcAft>
              <a:buClr>
                <a:schemeClr val="dk1"/>
              </a:buClr>
              <a:buSzPts val="1400"/>
              <a:buFont typeface="Noto Sans Symbols"/>
              <a:buChar char="❖"/>
            </a:pPr>
            <a:r>
              <a:rPr b="1" lang="en-GB">
                <a:solidFill>
                  <a:schemeClr val="dk1"/>
                </a:solidFill>
                <a:latin typeface="Montserrat"/>
                <a:ea typeface="Montserrat"/>
                <a:cs typeface="Montserrat"/>
                <a:sym typeface="Montserrat"/>
              </a:rPr>
              <a:t>For support</a:t>
            </a:r>
            <a:r>
              <a:rPr lang="en-GB">
                <a:solidFill>
                  <a:schemeClr val="dk1"/>
                </a:solidFill>
                <a:latin typeface="Montserrat"/>
                <a:ea typeface="Montserrat"/>
                <a:cs typeface="Montserrat"/>
                <a:sym typeface="Montserrat"/>
              </a:rPr>
              <a:t> contact harvey@symbios.space</a:t>
            </a:r>
            <a:endParaRPr i="1" u="none" cap="none" strike="noStrike">
              <a:solidFill>
                <a:schemeClr val="dk1"/>
              </a:solidFill>
              <a:highlight>
                <a:srgbClr val="FFFF00"/>
              </a:highlight>
              <a:latin typeface="Montserrat"/>
              <a:ea typeface="Montserrat"/>
              <a:cs typeface="Montserrat"/>
              <a:sym typeface="Montserrat"/>
            </a:endParaRPr>
          </a:p>
          <a:p>
            <a:pPr indent="-201612" lvl="0" marL="214312" marR="0" rtl="0" algn="l">
              <a:lnSpc>
                <a:spcPct val="150000"/>
              </a:lnSpc>
              <a:spcBef>
                <a:spcPts val="180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Please explicitly highlight the decisions, outcomes, or actions you are seeking. The more explicit you are, the better. i.e., feel free to provide text for a proposed action – it may be revised later, but this approach will help with the efficient preparation of the actions record of the meeting.</a:t>
            </a:r>
            <a:endParaRPr>
              <a:solidFill>
                <a:schemeClr val="dk1"/>
              </a:solidFill>
              <a:latin typeface="Montserrat"/>
              <a:ea typeface="Montserrat"/>
              <a:cs typeface="Montserrat"/>
              <a:sym typeface="Montserrat"/>
            </a:endParaRPr>
          </a:p>
        </p:txBody>
      </p:sp>
      <p:sp>
        <p:nvSpPr>
          <p:cNvPr id="262" name="Google Shape;262;p25"/>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Presenter Guidelines</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With Gratitude to Dr. Bradley Doorn</a:t>
            </a:r>
            <a:endParaRPr sz="4000"/>
          </a:p>
        </p:txBody>
      </p:sp>
      <p:sp>
        <p:nvSpPr>
          <p:cNvPr id="73" name="Google Shape;73;p8"/>
          <p:cNvSpPr txBox="1"/>
          <p:nvPr>
            <p:ph idx="1" type="body"/>
          </p:nvPr>
        </p:nvSpPr>
        <p:spPr>
          <a:xfrm>
            <a:off x="340025" y="1137175"/>
            <a:ext cx="4750800" cy="5241300"/>
          </a:xfrm>
          <a:prstGeom prst="rect">
            <a:avLst/>
          </a:prstGeom>
        </p:spPr>
        <p:txBody>
          <a:bodyPr anchorCtr="0" anchor="t" bIns="45700" lIns="91425" spcFirstLastPara="1" rIns="91425" wrap="square" tIns="45700">
            <a:noAutofit/>
          </a:bodyPr>
          <a:lstStyle/>
          <a:p>
            <a:pPr indent="0" lvl="0" marL="0" rtl="0" algn="l">
              <a:lnSpc>
                <a:spcPct val="100000"/>
              </a:lnSpc>
              <a:spcBef>
                <a:spcPts val="800"/>
              </a:spcBef>
              <a:spcAft>
                <a:spcPts val="0"/>
              </a:spcAft>
              <a:buNone/>
            </a:pPr>
            <a:r>
              <a:rPr b="1" lang="en-GB" sz="1900"/>
              <a:t>Brad Doorn retired from NASA in July 2025 after 40 years of government service</a:t>
            </a:r>
            <a:endParaRPr b="1" sz="1900"/>
          </a:p>
          <a:p>
            <a:pPr indent="0" lvl="0" marL="0" rtl="0" algn="l">
              <a:lnSpc>
                <a:spcPct val="100000"/>
              </a:lnSpc>
              <a:spcBef>
                <a:spcPts val="800"/>
              </a:spcBef>
              <a:spcAft>
                <a:spcPts val="0"/>
              </a:spcAft>
              <a:buNone/>
            </a:pPr>
            <a:r>
              <a:rPr b="1" lang="en-GB" sz="1900"/>
              <a:t>Highlights:</a:t>
            </a:r>
            <a:endParaRPr b="1" sz="1900"/>
          </a:p>
          <a:p>
            <a:pPr indent="-349250" lvl="0" marL="457200" rtl="0" algn="l">
              <a:lnSpc>
                <a:spcPct val="100000"/>
              </a:lnSpc>
              <a:spcBef>
                <a:spcPts val="800"/>
              </a:spcBef>
              <a:spcAft>
                <a:spcPts val="0"/>
              </a:spcAft>
              <a:buSzPts val="1900"/>
              <a:buChar char="❖"/>
            </a:pPr>
            <a:r>
              <a:rPr lang="en-GB" sz="1900"/>
              <a:t>He started NASA’s Agriculture Applied Sciences Program in 2017, managed Water Resources 2008-2023</a:t>
            </a:r>
            <a:endParaRPr sz="1900"/>
          </a:p>
          <a:p>
            <a:pPr indent="-349250" lvl="0" marL="457200" rtl="0" algn="l">
              <a:lnSpc>
                <a:spcPct val="100000"/>
              </a:lnSpc>
              <a:spcBef>
                <a:spcPts val="800"/>
              </a:spcBef>
              <a:spcAft>
                <a:spcPts val="0"/>
              </a:spcAft>
              <a:buSzPts val="1900"/>
              <a:buChar char="❖"/>
            </a:pPr>
            <a:r>
              <a:rPr lang="en-GB" sz="1900"/>
              <a:t>He served as (co-)lead of GEOGLAM Subgroup / AHWG from 2012 </a:t>
            </a:r>
            <a:r>
              <a:rPr i="1" lang="en-GB" sz="1600"/>
              <a:t>(far right, 2012)</a:t>
            </a:r>
            <a:endParaRPr i="1" sz="1600"/>
          </a:p>
          <a:p>
            <a:pPr indent="-349250" lvl="0" marL="457200" rtl="0" algn="l">
              <a:lnSpc>
                <a:spcPct val="100000"/>
              </a:lnSpc>
              <a:spcBef>
                <a:spcPts val="800"/>
              </a:spcBef>
              <a:spcAft>
                <a:spcPts val="0"/>
              </a:spcAft>
              <a:buSzPts val="1900"/>
              <a:buChar char="❖"/>
            </a:pPr>
            <a:r>
              <a:rPr lang="en-GB" sz="1900"/>
              <a:t>He was one of GEOGLAM’s largest supporters (even </a:t>
            </a:r>
            <a:r>
              <a:rPr lang="en-GB" sz="1900"/>
              <a:t>when</a:t>
            </a:r>
            <a:r>
              <a:rPr lang="en-GB" sz="1900"/>
              <a:t> it was GEO Ag Task 07-03) </a:t>
            </a:r>
            <a:r>
              <a:rPr i="1" lang="en-GB" sz="1600"/>
              <a:t>(bottom, 2007)</a:t>
            </a:r>
            <a:endParaRPr sz="1900"/>
          </a:p>
          <a:p>
            <a:pPr indent="0" lvl="0" marL="0" rtl="0" algn="l">
              <a:lnSpc>
                <a:spcPct val="100000"/>
              </a:lnSpc>
              <a:spcBef>
                <a:spcPts val="800"/>
              </a:spcBef>
              <a:spcAft>
                <a:spcPts val="0"/>
              </a:spcAft>
              <a:buNone/>
            </a:pPr>
            <a:r>
              <a:rPr b="1" lang="en-GB" sz="1900"/>
              <a:t>What’s next?</a:t>
            </a:r>
            <a:r>
              <a:rPr lang="en-GB" sz="1900"/>
              <a:t> → he will continue</a:t>
            </a:r>
            <a:r>
              <a:rPr lang="en-GB" sz="1900"/>
              <a:t> teaching at Penn State University</a:t>
            </a:r>
            <a:endParaRPr sz="1900"/>
          </a:p>
        </p:txBody>
      </p:sp>
      <p:pic>
        <p:nvPicPr>
          <p:cNvPr id="74" name="Google Shape;74;p8"/>
          <p:cNvPicPr preferRelativeResize="0"/>
          <p:nvPr/>
        </p:nvPicPr>
        <p:blipFill rotWithShape="1">
          <a:blip r:embed="rId3">
            <a:alphaModFix/>
          </a:blip>
          <a:srcRect b="0" l="0" r="0" t="0"/>
          <a:stretch/>
        </p:blipFill>
        <p:spPr>
          <a:xfrm>
            <a:off x="7482704" y="1445924"/>
            <a:ext cx="4709299" cy="3547175"/>
          </a:xfrm>
          <a:prstGeom prst="rect">
            <a:avLst/>
          </a:prstGeom>
          <a:noFill/>
          <a:ln cap="flat" cmpd="sng" w="9525">
            <a:solidFill>
              <a:schemeClr val="lt1"/>
            </a:solidFill>
            <a:prstDash val="solid"/>
            <a:round/>
            <a:headEnd len="sm" w="sm" type="none"/>
            <a:tailEnd len="sm" w="sm" type="none"/>
          </a:ln>
        </p:spPr>
      </p:pic>
      <p:sp>
        <p:nvSpPr>
          <p:cNvPr id="75" name="Google Shape;75;p8"/>
          <p:cNvSpPr/>
          <p:nvPr/>
        </p:nvSpPr>
        <p:spPr>
          <a:xfrm>
            <a:off x="9987055" y="2586418"/>
            <a:ext cx="343500" cy="396600"/>
          </a:xfrm>
          <a:prstGeom prst="ellipse">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pic>
        <p:nvPicPr>
          <p:cNvPr id="76" name="Google Shape;76;p8"/>
          <p:cNvPicPr preferRelativeResize="0"/>
          <p:nvPr/>
        </p:nvPicPr>
        <p:blipFill>
          <a:blip r:embed="rId4">
            <a:alphaModFix/>
          </a:blip>
          <a:stretch>
            <a:fillRect/>
          </a:stretch>
        </p:blipFill>
        <p:spPr>
          <a:xfrm>
            <a:off x="5011596" y="3992475"/>
            <a:ext cx="6191575" cy="2591825"/>
          </a:xfrm>
          <a:prstGeom prst="rect">
            <a:avLst/>
          </a:prstGeom>
          <a:noFill/>
          <a:ln>
            <a:noFill/>
          </a:ln>
        </p:spPr>
      </p:pic>
      <p:sp>
        <p:nvSpPr>
          <p:cNvPr id="77" name="Google Shape;77;p8"/>
          <p:cNvSpPr/>
          <p:nvPr/>
        </p:nvSpPr>
        <p:spPr>
          <a:xfrm>
            <a:off x="6776823" y="4364964"/>
            <a:ext cx="343500" cy="396600"/>
          </a:xfrm>
          <a:prstGeom prst="ellipse">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8" name="Google Shape;78;p8"/>
          <p:cNvPicPr preferRelativeResize="0"/>
          <p:nvPr/>
        </p:nvPicPr>
        <p:blipFill rotWithShape="1">
          <a:blip r:embed="rId5">
            <a:alphaModFix/>
          </a:blip>
          <a:srcRect b="0" l="6260" r="29727" t="4214"/>
          <a:stretch/>
        </p:blipFill>
        <p:spPr>
          <a:xfrm>
            <a:off x="5449069" y="1097776"/>
            <a:ext cx="2174100" cy="2167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6"/>
          <p:cNvSpPr txBox="1"/>
          <p:nvPr>
            <p:ph type="title"/>
          </p:nvPr>
        </p:nvSpPr>
        <p:spPr>
          <a:xfrm>
            <a:off x="163048" y="980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Brainstorm Outline</a:t>
            </a:r>
            <a:endParaRPr/>
          </a:p>
        </p:txBody>
      </p:sp>
      <p:pic>
        <p:nvPicPr>
          <p:cNvPr id="268" name="Google Shape;268;p26"/>
          <p:cNvPicPr preferRelativeResize="0"/>
          <p:nvPr/>
        </p:nvPicPr>
        <p:blipFill>
          <a:blip r:embed="rId3">
            <a:alphaModFix/>
          </a:blip>
          <a:stretch>
            <a:fillRect/>
          </a:stretch>
        </p:blipFill>
        <p:spPr>
          <a:xfrm>
            <a:off x="5595150" y="1710825"/>
            <a:ext cx="6390375" cy="3594575"/>
          </a:xfrm>
          <a:prstGeom prst="rect">
            <a:avLst/>
          </a:prstGeom>
          <a:noFill/>
          <a:ln>
            <a:noFill/>
          </a:ln>
        </p:spPr>
      </p:pic>
      <p:sp>
        <p:nvSpPr>
          <p:cNvPr id="269" name="Google Shape;269;p26"/>
          <p:cNvSpPr txBox="1"/>
          <p:nvPr/>
        </p:nvSpPr>
        <p:spPr>
          <a:xfrm>
            <a:off x="291800" y="1558075"/>
            <a:ext cx="5564100" cy="4843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500">
                <a:solidFill>
                  <a:schemeClr val="dk1"/>
                </a:solidFill>
                <a:latin typeface="Montserrat"/>
                <a:ea typeface="Montserrat"/>
                <a:cs typeface="Montserrat"/>
                <a:sym typeface="Montserrat"/>
              </a:rPr>
              <a:t>1 slide → Program updates with New co-chairs</a:t>
            </a:r>
            <a:endParaRPr sz="1500">
              <a:latin typeface="Montserrat"/>
              <a:ea typeface="Montserrat"/>
              <a:cs typeface="Montserrat"/>
              <a:sym typeface="Montserrat"/>
            </a:endParaRPr>
          </a:p>
          <a:p>
            <a:pPr indent="0" lvl="0" marL="0" rtl="0" algn="l">
              <a:lnSpc>
                <a:spcPct val="100000"/>
              </a:lnSpc>
              <a:spcBef>
                <a:spcPts val="0"/>
              </a:spcBef>
              <a:spcAft>
                <a:spcPts val="0"/>
              </a:spcAft>
              <a:buNone/>
            </a:pPr>
            <a:r>
              <a:t/>
            </a:r>
            <a:endParaRPr sz="1500">
              <a:latin typeface="Montserrat"/>
              <a:ea typeface="Montserrat"/>
              <a:cs typeface="Montserrat"/>
              <a:sym typeface="Montserrat"/>
            </a:endParaRPr>
          </a:p>
          <a:p>
            <a:pPr indent="0" lvl="0" marL="0" rtl="0" algn="l">
              <a:lnSpc>
                <a:spcPct val="100000"/>
              </a:lnSpc>
              <a:spcBef>
                <a:spcPts val="0"/>
              </a:spcBef>
              <a:spcAft>
                <a:spcPts val="0"/>
              </a:spcAft>
              <a:buNone/>
            </a:pPr>
            <a:r>
              <a:rPr lang="en-GB" sz="1500">
                <a:latin typeface="Montserrat"/>
                <a:ea typeface="Montserrat"/>
                <a:cs typeface="Montserrat"/>
                <a:sym typeface="Montserrat"/>
              </a:rPr>
              <a:t>2-3 slide → May 2025 workshop big picture</a:t>
            </a:r>
            <a:endParaRPr sz="1500">
              <a:latin typeface="Montserrat"/>
              <a:ea typeface="Montserrat"/>
              <a:cs typeface="Montserrat"/>
              <a:sym typeface="Montserrat"/>
            </a:endParaRPr>
          </a:p>
          <a:p>
            <a:pPr indent="0" lvl="0" marL="0" rtl="0" algn="l">
              <a:lnSpc>
                <a:spcPct val="100000"/>
              </a:lnSpc>
              <a:spcBef>
                <a:spcPts val="0"/>
              </a:spcBef>
              <a:spcAft>
                <a:spcPts val="0"/>
              </a:spcAft>
              <a:buNone/>
            </a:pPr>
            <a:r>
              <a:t/>
            </a:r>
            <a:endParaRPr sz="15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GB" sz="1500">
                <a:solidFill>
                  <a:schemeClr val="dk1"/>
                </a:solidFill>
                <a:latin typeface="Montserrat"/>
                <a:ea typeface="Montserrat"/>
                <a:cs typeface="Montserrat"/>
                <a:sym typeface="Montserrat"/>
              </a:rPr>
              <a:t>1 slide → Example </a:t>
            </a:r>
            <a:endParaRPr sz="15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500">
              <a:latin typeface="Montserrat"/>
              <a:ea typeface="Montserrat"/>
              <a:cs typeface="Montserrat"/>
              <a:sym typeface="Montserrat"/>
            </a:endParaRPr>
          </a:p>
          <a:p>
            <a:pPr indent="0" lvl="0" marL="0" rtl="0" algn="l">
              <a:lnSpc>
                <a:spcPct val="100000"/>
              </a:lnSpc>
              <a:spcBef>
                <a:spcPts val="0"/>
              </a:spcBef>
              <a:spcAft>
                <a:spcPts val="0"/>
              </a:spcAft>
              <a:buNone/>
            </a:pPr>
            <a:r>
              <a:rPr lang="en-GB" sz="1500">
                <a:latin typeface="Montserrat"/>
                <a:ea typeface="Montserrat"/>
                <a:cs typeface="Montserrat"/>
                <a:sym typeface="Montserrat"/>
              </a:rPr>
              <a:t>1 slide → Near-term timeline</a:t>
            </a:r>
            <a:endParaRPr sz="1500">
              <a:latin typeface="Montserrat"/>
              <a:ea typeface="Montserrat"/>
              <a:cs typeface="Montserrat"/>
              <a:sym typeface="Montserrat"/>
            </a:endParaRPr>
          </a:p>
          <a:p>
            <a:pPr indent="0" lvl="0" marL="0" rtl="0" algn="l">
              <a:lnSpc>
                <a:spcPct val="100000"/>
              </a:lnSpc>
              <a:spcBef>
                <a:spcPts val="0"/>
              </a:spcBef>
              <a:spcAft>
                <a:spcPts val="0"/>
              </a:spcAft>
              <a:buNone/>
            </a:pPr>
            <a:r>
              <a:t/>
            </a:r>
            <a:endParaRPr sz="1500">
              <a:latin typeface="Montserrat"/>
              <a:ea typeface="Montserrat"/>
              <a:cs typeface="Montserrat"/>
              <a:sym typeface="Montserrat"/>
            </a:endParaRPr>
          </a:p>
          <a:p>
            <a:pPr indent="0" lvl="0" marL="0" rtl="0" algn="l">
              <a:lnSpc>
                <a:spcPct val="100000"/>
              </a:lnSpc>
              <a:spcBef>
                <a:spcPts val="0"/>
              </a:spcBef>
              <a:spcAft>
                <a:spcPts val="0"/>
              </a:spcAft>
              <a:buNone/>
            </a:pPr>
            <a:r>
              <a:rPr lang="en-GB" sz="1500">
                <a:latin typeface="Montserrat"/>
                <a:ea typeface="Montserrat"/>
                <a:cs typeface="Montserrat"/>
                <a:sym typeface="Montserrat"/>
              </a:rPr>
              <a:t>1 slide → referring back to SIT-40 Action </a:t>
            </a:r>
            <a:endParaRPr sz="1500">
              <a:latin typeface="Montserrat"/>
              <a:ea typeface="Montserrat"/>
              <a:cs typeface="Montserrat"/>
              <a:sym typeface="Montserrat"/>
            </a:endParaRPr>
          </a:p>
          <a:p>
            <a:pPr indent="-323850" lvl="0" marL="457200" rtl="0" algn="l">
              <a:lnSpc>
                <a:spcPct val="100000"/>
              </a:lnSpc>
              <a:spcBef>
                <a:spcPts val="0"/>
              </a:spcBef>
              <a:spcAft>
                <a:spcPts val="0"/>
              </a:spcAft>
              <a:buSzPts val="1500"/>
              <a:buFont typeface="Montserrat"/>
              <a:buChar char="-"/>
            </a:pPr>
            <a:r>
              <a:rPr lang="en-GB" sz="1500">
                <a:latin typeface="Montserrat"/>
                <a:ea typeface="Montserrat"/>
                <a:cs typeface="Montserrat"/>
                <a:sym typeface="Montserrat"/>
              </a:rPr>
              <a:t>Alongside show GEOGLAM priorities for CEOS</a:t>
            </a:r>
            <a:endParaRPr sz="1500">
              <a:latin typeface="Montserrat"/>
              <a:ea typeface="Montserrat"/>
              <a:cs typeface="Montserrat"/>
              <a:sym typeface="Montserrat"/>
            </a:endParaRPr>
          </a:p>
          <a:p>
            <a:pPr indent="0" lvl="0" marL="0" rtl="0" algn="l">
              <a:lnSpc>
                <a:spcPct val="100000"/>
              </a:lnSpc>
              <a:spcBef>
                <a:spcPts val="0"/>
              </a:spcBef>
              <a:spcAft>
                <a:spcPts val="0"/>
              </a:spcAft>
              <a:buNone/>
            </a:pPr>
            <a:r>
              <a:t/>
            </a:r>
            <a:endParaRPr sz="1500">
              <a:latin typeface="Montserrat"/>
              <a:ea typeface="Montserrat"/>
              <a:cs typeface="Montserrat"/>
              <a:sym typeface="Montserrat"/>
            </a:endParaRPr>
          </a:p>
          <a:p>
            <a:pPr indent="0" lvl="0" marL="0" rtl="0" algn="l">
              <a:lnSpc>
                <a:spcPct val="100000"/>
              </a:lnSpc>
              <a:spcBef>
                <a:spcPts val="0"/>
              </a:spcBef>
              <a:spcAft>
                <a:spcPts val="0"/>
              </a:spcAft>
              <a:buNone/>
            </a:pPr>
            <a:r>
              <a:rPr lang="en-GB" sz="1500">
                <a:latin typeface="Montserrat"/>
                <a:ea typeface="Montserrat"/>
                <a:cs typeface="Montserrat"/>
                <a:sym typeface="Montserrat"/>
              </a:rPr>
              <a:t>1 slide → supporting LSI-VC activities for near-term timeline</a:t>
            </a:r>
            <a:endParaRPr sz="1500">
              <a:latin typeface="Montserrat"/>
              <a:ea typeface="Montserrat"/>
              <a:cs typeface="Montserrat"/>
              <a:sym typeface="Montserrat"/>
            </a:endParaRPr>
          </a:p>
          <a:p>
            <a:pPr indent="0" lvl="0" marL="457200" rtl="0" algn="l">
              <a:lnSpc>
                <a:spcPct val="100000"/>
              </a:lnSpc>
              <a:spcBef>
                <a:spcPts val="0"/>
              </a:spcBef>
              <a:spcAft>
                <a:spcPts val="0"/>
              </a:spcAft>
              <a:buNone/>
            </a:pPr>
            <a:r>
              <a:rPr lang="en-GB" sz="1500">
                <a:latin typeface="Montserrat"/>
                <a:ea typeface="Montserrat"/>
                <a:cs typeface="Montserrat"/>
                <a:sym typeface="Montserrat"/>
              </a:rPr>
              <a:t>1 slide → Subgroup participation</a:t>
            </a:r>
            <a:endParaRPr sz="1500">
              <a:latin typeface="Montserrat"/>
              <a:ea typeface="Montserrat"/>
              <a:cs typeface="Montserrat"/>
              <a:sym typeface="Montserrat"/>
            </a:endParaRPr>
          </a:p>
          <a:p>
            <a:pPr indent="0" lvl="0" marL="457200" rtl="0" algn="l">
              <a:lnSpc>
                <a:spcPct val="100000"/>
              </a:lnSpc>
              <a:spcBef>
                <a:spcPts val="0"/>
              </a:spcBef>
              <a:spcAft>
                <a:spcPts val="0"/>
              </a:spcAft>
              <a:buNone/>
            </a:pPr>
            <a:r>
              <a:rPr lang="en-GB" sz="1500">
                <a:latin typeface="Montserrat"/>
                <a:ea typeface="Montserrat"/>
                <a:cs typeface="Montserrat"/>
                <a:sym typeface="Montserrat"/>
              </a:rPr>
              <a:t>	</a:t>
            </a:r>
            <a:r>
              <a:rPr lang="en-GB" sz="1500" u="sng">
                <a:solidFill>
                  <a:srgbClr val="1155CC"/>
                </a:solidFill>
                <a:latin typeface="Montserrat"/>
                <a:ea typeface="Montserrat"/>
                <a:cs typeface="Montserrat"/>
                <a:sym typeface="Montserrat"/>
                <a:hlinkClick r:id="rId4">
                  <a:extLst>
                    <a:ext uri="{A12FA001-AC4F-418D-AE19-62706E023703}">
                      <ahyp:hlinkClr val="tx"/>
                    </a:ext>
                  </a:extLst>
                </a:hlinkClick>
              </a:rPr>
              <a:t>CEOS LSI-VC Subgroup on GEOGLAM - Participant List</a:t>
            </a:r>
            <a:r>
              <a:rPr lang="en-GB" sz="1500">
                <a:latin typeface="Montserrat"/>
                <a:ea typeface="Montserrat"/>
                <a:cs typeface="Montserrat"/>
                <a:sym typeface="Montserrat"/>
              </a:rPr>
              <a:t> ← clean this up</a:t>
            </a:r>
            <a:endParaRPr sz="1500">
              <a:latin typeface="Montserrat"/>
              <a:ea typeface="Montserrat"/>
              <a:cs typeface="Montserrat"/>
              <a:sym typeface="Montserrat"/>
            </a:endParaRPr>
          </a:p>
          <a:p>
            <a:pPr indent="0" lvl="0" marL="457200" rtl="0" algn="l">
              <a:lnSpc>
                <a:spcPct val="100000"/>
              </a:lnSpc>
              <a:spcBef>
                <a:spcPts val="0"/>
              </a:spcBef>
              <a:spcAft>
                <a:spcPts val="0"/>
              </a:spcAft>
              <a:buNone/>
            </a:pPr>
            <a:r>
              <a:t/>
            </a:r>
            <a:endParaRPr sz="1500">
              <a:latin typeface="Montserrat"/>
              <a:ea typeface="Montserrat"/>
              <a:cs typeface="Montserrat"/>
              <a:sym typeface="Montserrat"/>
            </a:endParaRPr>
          </a:p>
          <a:p>
            <a:pPr indent="0" lvl="0" marL="457200" rtl="0" algn="l">
              <a:lnSpc>
                <a:spcPct val="100000"/>
              </a:lnSpc>
              <a:spcBef>
                <a:spcPts val="0"/>
              </a:spcBef>
              <a:spcAft>
                <a:spcPts val="0"/>
              </a:spcAft>
              <a:buNone/>
            </a:pPr>
            <a:r>
              <a:rPr lang="en-GB" sz="1500">
                <a:latin typeface="Montserrat"/>
                <a:ea typeface="Montserrat"/>
                <a:cs typeface="Montserrat"/>
                <a:sym typeface="Montserrat"/>
              </a:rPr>
              <a:t>1 slide → Targeted asks</a:t>
            </a:r>
            <a:endParaRPr sz="1500">
              <a:latin typeface="Montserrat"/>
              <a:ea typeface="Montserrat"/>
              <a:cs typeface="Montserrat"/>
              <a:sym typeface="Montserrat"/>
            </a:endParaRPr>
          </a:p>
          <a:p>
            <a:pPr indent="0" lvl="0" marL="0" rtl="0" algn="l">
              <a:lnSpc>
                <a:spcPct val="100000"/>
              </a:lnSpc>
              <a:spcBef>
                <a:spcPts val="0"/>
              </a:spcBef>
              <a:spcAft>
                <a:spcPts val="0"/>
              </a:spcAft>
              <a:buNone/>
            </a:pPr>
            <a:r>
              <a:rPr lang="en-GB" sz="1500">
                <a:latin typeface="Montserrat"/>
                <a:ea typeface="Montserrat"/>
                <a:cs typeface="Montserrat"/>
                <a:sym typeface="Montserrat"/>
              </a:rPr>
              <a:t>	</a:t>
            </a:r>
            <a:r>
              <a:rPr i="1" lang="en-GB" sz="1500">
                <a:latin typeface="Montserrat"/>
                <a:ea typeface="Montserrat"/>
                <a:cs typeface="Montserrat"/>
                <a:sym typeface="Montserrat"/>
              </a:rPr>
              <a:t>This is important </a:t>
            </a:r>
            <a:endParaRPr i="1" sz="1500">
              <a:latin typeface="Montserrat"/>
              <a:ea typeface="Montserrat"/>
              <a:cs typeface="Montserrat"/>
              <a:sym typeface="Montserrat"/>
            </a:endParaRPr>
          </a:p>
          <a:p>
            <a:pPr indent="0" lvl="0" marL="0" rtl="0" algn="l">
              <a:lnSpc>
                <a:spcPct val="100000"/>
              </a:lnSpc>
              <a:spcBef>
                <a:spcPts val="0"/>
              </a:spcBef>
              <a:spcAft>
                <a:spcPts val="0"/>
              </a:spcAft>
              <a:buNone/>
            </a:pPr>
            <a:r>
              <a:t/>
            </a:r>
            <a:endParaRPr i="1" sz="1500">
              <a:latin typeface="Montserrat"/>
              <a:ea typeface="Montserrat"/>
              <a:cs typeface="Montserrat"/>
              <a:sym typeface="Montserrat"/>
            </a:endParaRPr>
          </a:p>
          <a:p>
            <a:pPr indent="0" lvl="0" marL="0" rtl="0" algn="l">
              <a:lnSpc>
                <a:spcPct val="100000"/>
              </a:lnSpc>
              <a:spcBef>
                <a:spcPts val="0"/>
              </a:spcBef>
              <a:spcAft>
                <a:spcPts val="0"/>
              </a:spcAft>
              <a:buNone/>
            </a:pPr>
            <a:r>
              <a:rPr i="1" lang="en-GB" sz="1500">
                <a:latin typeface="Montserrat"/>
                <a:ea typeface="Montserrat"/>
                <a:cs typeface="Montserrat"/>
                <a:sym typeface="Montserrat"/>
              </a:rPr>
              <a:t>	</a:t>
            </a:r>
            <a:r>
              <a:rPr lang="en-GB" sz="1500">
                <a:latin typeface="Montserrat"/>
                <a:ea typeface="Montserrat"/>
                <a:cs typeface="Montserrat"/>
                <a:sym typeface="Montserrat"/>
              </a:rPr>
              <a:t>1 slide → proposed action next to timeline inset</a:t>
            </a:r>
            <a:endParaRPr sz="1500">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7"/>
          <p:cNvSpPr txBox="1"/>
          <p:nvPr>
            <p:ph idx="1" type="body"/>
          </p:nvPr>
        </p:nvSpPr>
        <p:spPr>
          <a:xfrm>
            <a:off x="386632" y="1445923"/>
            <a:ext cx="5508900" cy="4775400"/>
          </a:xfrm>
          <a:prstGeom prst="rect">
            <a:avLst/>
          </a:prstGeom>
        </p:spPr>
        <p:txBody>
          <a:bodyPr anchorCtr="0" anchor="t" bIns="45700" lIns="91425" spcFirstLastPara="1" rIns="91425" wrap="square" tIns="45700">
            <a:noAutofit/>
          </a:bodyPr>
          <a:lstStyle/>
          <a:p>
            <a:pPr indent="-336550" lvl="0" marL="457200" rtl="0" algn="l">
              <a:spcBef>
                <a:spcPts val="1000"/>
              </a:spcBef>
              <a:spcAft>
                <a:spcPts val="0"/>
              </a:spcAft>
              <a:buSzPts val="1700"/>
              <a:buChar char="-"/>
            </a:pPr>
            <a:r>
              <a:rPr lang="en-GB" sz="1700"/>
              <a:t>By Plenary-39 → </a:t>
            </a:r>
            <a:r>
              <a:rPr lang="en-GB" sz="1700"/>
              <a:t>Review SIT-40 action - and set some deadline after which the ToR simply is assumed endorsed (?)</a:t>
            </a:r>
            <a:endParaRPr sz="1700"/>
          </a:p>
          <a:p>
            <a:pPr indent="-336550" lvl="0" marL="457200" rtl="0" algn="l">
              <a:spcBef>
                <a:spcPts val="0"/>
              </a:spcBef>
              <a:spcAft>
                <a:spcPts val="0"/>
              </a:spcAft>
              <a:buSzPts val="1700"/>
              <a:buChar char="-"/>
            </a:pPr>
            <a:r>
              <a:rPr lang="en-GB" sz="1700"/>
              <a:t>By Plenary-39 → </a:t>
            </a:r>
            <a:r>
              <a:rPr lang="en-GB" sz="1700"/>
              <a:t>Agencies to fill in the blanks on LSI-VC group</a:t>
            </a:r>
            <a:endParaRPr sz="1700"/>
          </a:p>
          <a:p>
            <a:pPr indent="-336550" lvl="1" marL="914400" rtl="0" algn="l">
              <a:spcBef>
                <a:spcPts val="0"/>
              </a:spcBef>
              <a:spcAft>
                <a:spcPts val="0"/>
              </a:spcAft>
              <a:buSzPts val="1700"/>
              <a:buChar char="-"/>
            </a:pPr>
            <a:r>
              <a:rPr i="1" lang="en-GB" sz="1700"/>
              <a:t>Beginning in the context of </a:t>
            </a:r>
            <a:r>
              <a:rPr i="1" lang="en-GB" sz="1700"/>
              <a:t>the stocktake support for the 6 actions</a:t>
            </a:r>
            <a:endParaRPr i="1" sz="1700"/>
          </a:p>
          <a:p>
            <a:pPr indent="-336550" lvl="1" marL="914400" rtl="0" algn="l">
              <a:spcBef>
                <a:spcPts val="0"/>
              </a:spcBef>
              <a:spcAft>
                <a:spcPts val="0"/>
              </a:spcAft>
              <a:buSzPts val="1700"/>
              <a:buChar char="-"/>
            </a:pPr>
            <a:r>
              <a:rPr i="1" lang="en-GB" sz="1700"/>
              <a:t>We could name the individual agencies who have been active in the past (see right pane)</a:t>
            </a:r>
            <a:endParaRPr i="1" sz="1700"/>
          </a:p>
          <a:p>
            <a:pPr indent="0" lvl="0" marL="457200" rtl="0" algn="l">
              <a:spcBef>
                <a:spcPts val="1000"/>
              </a:spcBef>
              <a:spcAft>
                <a:spcPts val="0"/>
              </a:spcAft>
              <a:buNone/>
            </a:pPr>
            <a:r>
              <a:t/>
            </a:r>
            <a:endParaRPr sz="1700"/>
          </a:p>
          <a:p>
            <a:pPr indent="0" lvl="0" marL="0" rtl="0" algn="l">
              <a:spcBef>
                <a:spcPts val="1000"/>
              </a:spcBef>
              <a:spcAft>
                <a:spcPts val="0"/>
              </a:spcAft>
              <a:buNone/>
            </a:pPr>
            <a:r>
              <a:t/>
            </a:r>
            <a:endParaRPr sz="1700"/>
          </a:p>
          <a:p>
            <a:pPr indent="0" lvl="0" marL="0" rtl="0" algn="l">
              <a:spcBef>
                <a:spcPts val="1000"/>
              </a:spcBef>
              <a:spcAft>
                <a:spcPts val="0"/>
              </a:spcAft>
              <a:buNone/>
            </a:pPr>
            <a:r>
              <a:t/>
            </a:r>
            <a:endParaRPr sz="1700"/>
          </a:p>
        </p:txBody>
      </p:sp>
      <p:sp>
        <p:nvSpPr>
          <p:cNvPr id="275" name="Google Shape;275;p2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Proposed Actions</a:t>
            </a:r>
            <a:endParaRPr/>
          </a:p>
        </p:txBody>
      </p:sp>
      <p:sp>
        <p:nvSpPr>
          <p:cNvPr id="276" name="Google Shape;276;p27"/>
          <p:cNvSpPr txBox="1"/>
          <p:nvPr>
            <p:ph idx="2" type="body"/>
          </p:nvPr>
        </p:nvSpPr>
        <p:spPr>
          <a:xfrm>
            <a:off x="6296361" y="1445923"/>
            <a:ext cx="5508900" cy="477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1700">
                <a:solidFill>
                  <a:srgbClr val="434343"/>
                </a:solidFill>
              </a:rPr>
              <a:t>UKSA</a:t>
            </a:r>
            <a:endParaRPr sz="1700">
              <a:solidFill>
                <a:srgbClr val="434343"/>
              </a:solidFill>
            </a:endParaRPr>
          </a:p>
          <a:p>
            <a:pPr indent="0" lvl="0" marL="0" rtl="0" algn="l">
              <a:spcBef>
                <a:spcPts val="0"/>
              </a:spcBef>
              <a:spcAft>
                <a:spcPts val="0"/>
              </a:spcAft>
              <a:buNone/>
            </a:pPr>
            <a:r>
              <a:rPr lang="en-GB" sz="1700">
                <a:solidFill>
                  <a:srgbClr val="434343"/>
                </a:solidFill>
              </a:rPr>
              <a:t>NASA</a:t>
            </a:r>
            <a:endParaRPr sz="1700">
              <a:solidFill>
                <a:srgbClr val="434343"/>
              </a:solidFill>
            </a:endParaRPr>
          </a:p>
          <a:p>
            <a:pPr indent="0" lvl="0" marL="0" rtl="0" algn="l">
              <a:spcBef>
                <a:spcPts val="0"/>
              </a:spcBef>
              <a:spcAft>
                <a:spcPts val="0"/>
              </a:spcAft>
              <a:buNone/>
            </a:pPr>
            <a:r>
              <a:rPr lang="en-GB" sz="1700">
                <a:solidFill>
                  <a:srgbClr val="434343"/>
                </a:solidFill>
              </a:rPr>
              <a:t>USGS</a:t>
            </a:r>
            <a:endParaRPr sz="1700">
              <a:solidFill>
                <a:srgbClr val="434343"/>
              </a:solidFill>
            </a:endParaRPr>
          </a:p>
          <a:p>
            <a:pPr indent="0" lvl="0" marL="0" rtl="0" algn="l">
              <a:spcBef>
                <a:spcPts val="0"/>
              </a:spcBef>
              <a:spcAft>
                <a:spcPts val="0"/>
              </a:spcAft>
              <a:buNone/>
            </a:pPr>
            <a:r>
              <a:rPr lang="en-GB" sz="1700">
                <a:solidFill>
                  <a:srgbClr val="434343"/>
                </a:solidFill>
              </a:rPr>
              <a:t>NOAA</a:t>
            </a:r>
            <a:endParaRPr sz="1700">
              <a:solidFill>
                <a:srgbClr val="434343"/>
              </a:solidFill>
            </a:endParaRPr>
          </a:p>
          <a:p>
            <a:pPr indent="0" lvl="0" marL="0" rtl="0" algn="l">
              <a:spcBef>
                <a:spcPts val="0"/>
              </a:spcBef>
              <a:spcAft>
                <a:spcPts val="0"/>
              </a:spcAft>
              <a:buNone/>
            </a:pPr>
            <a:r>
              <a:rPr lang="en-GB" sz="1700">
                <a:solidFill>
                  <a:srgbClr val="434343"/>
                </a:solidFill>
              </a:rPr>
              <a:t>EC/JRC</a:t>
            </a:r>
            <a:endParaRPr sz="1700">
              <a:solidFill>
                <a:srgbClr val="434343"/>
              </a:solidFill>
            </a:endParaRPr>
          </a:p>
          <a:p>
            <a:pPr indent="0" lvl="0" marL="0" rtl="0" algn="l">
              <a:spcBef>
                <a:spcPts val="0"/>
              </a:spcBef>
              <a:spcAft>
                <a:spcPts val="0"/>
              </a:spcAft>
              <a:buNone/>
            </a:pPr>
            <a:r>
              <a:rPr lang="en-GB" sz="1700">
                <a:solidFill>
                  <a:srgbClr val="434343"/>
                </a:solidFill>
              </a:rPr>
              <a:t>JAXA</a:t>
            </a:r>
            <a:endParaRPr sz="1700">
              <a:solidFill>
                <a:srgbClr val="434343"/>
              </a:solidFill>
            </a:endParaRPr>
          </a:p>
          <a:p>
            <a:pPr indent="0" lvl="0" marL="0" rtl="0" algn="l">
              <a:spcBef>
                <a:spcPts val="0"/>
              </a:spcBef>
              <a:spcAft>
                <a:spcPts val="0"/>
              </a:spcAft>
              <a:buNone/>
            </a:pPr>
            <a:r>
              <a:rPr lang="en-GB" sz="1700">
                <a:solidFill>
                  <a:srgbClr val="434343"/>
                </a:solidFill>
              </a:rPr>
              <a:t>Canadian Space Agency</a:t>
            </a:r>
            <a:endParaRPr sz="1700">
              <a:solidFill>
                <a:srgbClr val="434343"/>
              </a:solidFill>
            </a:endParaRPr>
          </a:p>
          <a:p>
            <a:pPr indent="0" lvl="0" marL="0" rtl="0" algn="l">
              <a:spcBef>
                <a:spcPts val="0"/>
              </a:spcBef>
              <a:spcAft>
                <a:spcPts val="0"/>
              </a:spcAft>
              <a:buNone/>
            </a:pPr>
            <a:r>
              <a:rPr lang="en-GB" sz="1700">
                <a:solidFill>
                  <a:srgbClr val="434343"/>
                </a:solidFill>
              </a:rPr>
              <a:t>DLR</a:t>
            </a:r>
            <a:endParaRPr sz="1700">
              <a:solidFill>
                <a:srgbClr val="434343"/>
              </a:solidFill>
            </a:endParaRPr>
          </a:p>
          <a:p>
            <a:pPr indent="0" lvl="0" marL="0" rtl="0" algn="l">
              <a:spcBef>
                <a:spcPts val="1000"/>
              </a:spcBef>
              <a:spcAft>
                <a:spcPts val="0"/>
              </a:spcAft>
              <a:buNone/>
            </a:pPr>
            <a:r>
              <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Progress on EAVs since SIT-40</a:t>
            </a:r>
            <a:endParaRPr/>
          </a:p>
        </p:txBody>
      </p:sp>
      <p:sp>
        <p:nvSpPr>
          <p:cNvPr id="84" name="Google Shape;84;p9"/>
          <p:cNvSpPr txBox="1"/>
          <p:nvPr>
            <p:ph idx="1" type="body"/>
          </p:nvPr>
        </p:nvSpPr>
        <p:spPr>
          <a:xfrm>
            <a:off x="386625" y="1125925"/>
            <a:ext cx="5508900" cy="5095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sz="2200"/>
              <a:t>GEOGLAM EAV Workshop</a:t>
            </a:r>
            <a:br>
              <a:rPr b="1" lang="en-GB" sz="2200"/>
            </a:br>
            <a:r>
              <a:rPr lang="en-GB" sz="2200"/>
              <a:t>13-15 May 2025, EC JRC</a:t>
            </a:r>
            <a:endParaRPr sz="2200"/>
          </a:p>
          <a:p>
            <a:pPr indent="-368300" lvl="0" marL="457200" rtl="0" algn="l">
              <a:spcBef>
                <a:spcPts val="1000"/>
              </a:spcBef>
              <a:spcAft>
                <a:spcPts val="0"/>
              </a:spcAft>
              <a:buSzPts val="2200"/>
              <a:buChar char="-"/>
            </a:pPr>
            <a:r>
              <a:rPr lang="en-GB" sz="2200"/>
              <a:t>34 in-person attendees, inc:</a:t>
            </a:r>
            <a:endParaRPr sz="2200"/>
          </a:p>
          <a:p>
            <a:pPr indent="-342900" lvl="1" marL="914400" rtl="0" algn="l">
              <a:spcBef>
                <a:spcPts val="0"/>
              </a:spcBef>
              <a:spcAft>
                <a:spcPts val="0"/>
              </a:spcAft>
              <a:buSzPts val="1800"/>
              <a:buChar char="-"/>
            </a:pPr>
            <a:r>
              <a:rPr lang="en-GB" sz="1800"/>
              <a:t>UKSA, NASA, ESA, EC</a:t>
            </a:r>
            <a:endParaRPr sz="1800"/>
          </a:p>
          <a:p>
            <a:pPr indent="-368300" lvl="0" marL="457200" rtl="0" algn="l">
              <a:spcBef>
                <a:spcPts val="0"/>
              </a:spcBef>
              <a:spcAft>
                <a:spcPts val="0"/>
              </a:spcAft>
              <a:buSzPts val="2200"/>
              <a:buChar char="-"/>
            </a:pPr>
            <a:r>
              <a:rPr lang="en-GB" sz="2200"/>
              <a:t>18 virtual attendees, inc:</a:t>
            </a:r>
            <a:endParaRPr sz="2200"/>
          </a:p>
          <a:p>
            <a:pPr indent="-342900" lvl="1" marL="914400" rtl="0" algn="l">
              <a:spcBef>
                <a:spcPts val="0"/>
              </a:spcBef>
              <a:spcAft>
                <a:spcPts val="0"/>
              </a:spcAft>
              <a:buSzPts val="1800"/>
              <a:buChar char="-"/>
            </a:pPr>
            <a:r>
              <a:rPr lang="en-GB" sz="1800"/>
              <a:t>JAXA, SANSA, Geoscience Australia, ISRO</a:t>
            </a:r>
            <a:endParaRPr sz="1800"/>
          </a:p>
          <a:p>
            <a:pPr indent="-368300" lvl="0" marL="457200" rtl="0" algn="l">
              <a:spcBef>
                <a:spcPts val="0"/>
              </a:spcBef>
              <a:spcAft>
                <a:spcPts val="0"/>
              </a:spcAft>
              <a:buSzPts val="2200"/>
              <a:buChar char="-"/>
            </a:pPr>
            <a:r>
              <a:rPr lang="en-GB" sz="2200"/>
              <a:t>2 new EAV Co-Leads</a:t>
            </a:r>
            <a:endParaRPr sz="2200"/>
          </a:p>
          <a:p>
            <a:pPr indent="-342900" lvl="1" marL="914400" rtl="0" algn="l">
              <a:spcBef>
                <a:spcPts val="0"/>
              </a:spcBef>
              <a:spcAft>
                <a:spcPts val="0"/>
              </a:spcAft>
              <a:buSzPts val="1800"/>
              <a:buChar char="-"/>
            </a:pPr>
            <a:r>
              <a:rPr lang="en-GB" sz="1800"/>
              <a:t>Laurent Tits (VITO)</a:t>
            </a:r>
            <a:endParaRPr sz="1800"/>
          </a:p>
          <a:p>
            <a:pPr indent="-342900" lvl="1" marL="914400" rtl="0" algn="l">
              <a:spcBef>
                <a:spcPts val="0"/>
              </a:spcBef>
              <a:spcAft>
                <a:spcPts val="0"/>
              </a:spcAft>
              <a:buSzPts val="1800"/>
              <a:buChar char="-"/>
            </a:pPr>
            <a:r>
              <a:rPr lang="en-GB" sz="1800"/>
              <a:t>Michael Marshall (U Twente)</a:t>
            </a:r>
            <a:endParaRPr sz="1800"/>
          </a:p>
          <a:p>
            <a:pPr indent="-342900" lvl="1" marL="914400" rtl="0" algn="l">
              <a:spcBef>
                <a:spcPts val="0"/>
              </a:spcBef>
              <a:spcAft>
                <a:spcPts val="0"/>
              </a:spcAft>
              <a:buSzPts val="1800"/>
              <a:buChar char="-"/>
            </a:pPr>
            <a:r>
              <a:rPr i="1" lang="en-GB" sz="1800"/>
              <a:t>Alyssa and Sven still co-leads</a:t>
            </a:r>
            <a:endParaRPr sz="2200"/>
          </a:p>
          <a:p>
            <a:pPr indent="0" lvl="0" marL="914400" rtl="0" algn="l">
              <a:spcBef>
                <a:spcPts val="1000"/>
              </a:spcBef>
              <a:spcAft>
                <a:spcPts val="0"/>
              </a:spcAft>
              <a:buNone/>
            </a:pPr>
            <a:r>
              <a:t/>
            </a:r>
            <a:endParaRPr sz="2200"/>
          </a:p>
        </p:txBody>
      </p:sp>
      <p:pic>
        <p:nvPicPr>
          <p:cNvPr id="85" name="Google Shape;85;p9" title="Image20250519120321 (1).jpg"/>
          <p:cNvPicPr preferRelativeResize="0"/>
          <p:nvPr/>
        </p:nvPicPr>
        <p:blipFill>
          <a:blip r:embed="rId3">
            <a:alphaModFix/>
          </a:blip>
          <a:stretch>
            <a:fillRect/>
          </a:stretch>
        </p:blipFill>
        <p:spPr>
          <a:xfrm>
            <a:off x="5981550" y="1125925"/>
            <a:ext cx="5888400" cy="5348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0"/>
          <p:cNvSpPr txBox="1"/>
          <p:nvPr>
            <p:ph idx="1" type="body"/>
          </p:nvPr>
        </p:nvSpPr>
        <p:spPr>
          <a:xfrm>
            <a:off x="386632" y="1445923"/>
            <a:ext cx="5508900" cy="4775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a:t>Agreements:</a:t>
            </a:r>
            <a:endParaRPr b="1"/>
          </a:p>
          <a:p>
            <a:pPr indent="-330200" lvl="0" marL="457200" rtl="0" algn="l">
              <a:spcBef>
                <a:spcPts val="0"/>
              </a:spcBef>
              <a:spcAft>
                <a:spcPts val="0"/>
              </a:spcAft>
              <a:buSzPts val="1600"/>
              <a:buChar char="❖"/>
            </a:pPr>
            <a:r>
              <a:rPr lang="en-GB" sz="1600"/>
              <a:t>The scope and </a:t>
            </a:r>
            <a:r>
              <a:rPr b="1" lang="en-GB" sz="1600"/>
              <a:t>objectives</a:t>
            </a:r>
            <a:r>
              <a:rPr lang="en-GB" sz="1600"/>
              <a:t> of GEOGLAM’s work on EAVs → </a:t>
            </a:r>
            <a:endParaRPr sz="1600"/>
          </a:p>
          <a:p>
            <a:pPr indent="0" lvl="0" marL="0" rtl="0" algn="l">
              <a:spcBef>
                <a:spcPts val="0"/>
              </a:spcBef>
              <a:spcAft>
                <a:spcPts val="0"/>
              </a:spcAft>
              <a:buNone/>
            </a:pPr>
            <a:r>
              <a:t/>
            </a:r>
            <a:endParaRPr sz="1900">
              <a:solidFill>
                <a:srgbClr val="38761D"/>
              </a:solidFill>
            </a:endParaRPr>
          </a:p>
        </p:txBody>
      </p:sp>
      <p:sp>
        <p:nvSpPr>
          <p:cNvPr id="91" name="Google Shape;91;p10"/>
          <p:cNvSpPr txBox="1"/>
          <p:nvPr>
            <p:ph type="title"/>
          </p:nvPr>
        </p:nvSpPr>
        <p:spPr>
          <a:xfrm>
            <a:off x="176048" y="7200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400"/>
              <a:t>Key Outcomes: </a:t>
            </a:r>
            <a:br>
              <a:rPr lang="en-GB" sz="3400"/>
            </a:br>
            <a:r>
              <a:rPr lang="en-GB" sz="3400">
                <a:solidFill>
                  <a:srgbClr val="93C47D"/>
                </a:solidFill>
              </a:rPr>
              <a:t>GEOGLAM EAV Workshop</a:t>
            </a:r>
            <a:endParaRPr sz="3400">
              <a:solidFill>
                <a:srgbClr val="93C47D"/>
              </a:solidFill>
            </a:endParaRPr>
          </a:p>
        </p:txBody>
      </p:sp>
      <p:sp>
        <p:nvSpPr>
          <p:cNvPr id="92" name="Google Shape;92;p10"/>
          <p:cNvSpPr txBox="1"/>
          <p:nvPr>
            <p:ph idx="2" type="body"/>
          </p:nvPr>
        </p:nvSpPr>
        <p:spPr>
          <a:xfrm>
            <a:off x="6253650" y="1445925"/>
            <a:ext cx="5508900" cy="4775400"/>
          </a:xfrm>
          <a:prstGeom prst="rect">
            <a:avLst/>
          </a:prstGeom>
        </p:spPr>
        <p:txBody>
          <a:bodyPr anchorCtr="0" anchor="t" bIns="45700" lIns="91425" spcFirstLastPara="1" rIns="91425" wrap="square" tIns="45700">
            <a:noAutofit/>
          </a:bodyPr>
          <a:lstStyle/>
          <a:p>
            <a:pPr indent="-330200" lvl="0" marL="457200" rtl="0" algn="l">
              <a:lnSpc>
                <a:spcPct val="100000"/>
              </a:lnSpc>
              <a:spcBef>
                <a:spcPts val="600"/>
              </a:spcBef>
              <a:spcAft>
                <a:spcPts val="0"/>
              </a:spcAft>
              <a:buSzPts val="1600"/>
              <a:buChar char="❖"/>
            </a:pPr>
            <a:r>
              <a:rPr lang="en-GB" sz="1600"/>
              <a:t>Present a </a:t>
            </a:r>
            <a:r>
              <a:rPr b="1" lang="en-GB" sz="1600"/>
              <a:t>unified and authoritative approach </a:t>
            </a:r>
            <a:r>
              <a:rPr lang="en-GB" sz="1600"/>
              <a:t>to defining and implementing systematic agricultural assessments.</a:t>
            </a:r>
            <a:endParaRPr sz="1600"/>
          </a:p>
          <a:p>
            <a:pPr indent="-330200" lvl="0" marL="457200" rtl="0" algn="l">
              <a:lnSpc>
                <a:spcPct val="100000"/>
              </a:lnSpc>
              <a:spcBef>
                <a:spcPts val="600"/>
              </a:spcBef>
              <a:spcAft>
                <a:spcPts val="0"/>
              </a:spcAft>
              <a:buSzPts val="1600"/>
              <a:buChar char="❖"/>
            </a:pPr>
            <a:r>
              <a:rPr lang="en-GB" sz="1600"/>
              <a:t>Provide</a:t>
            </a:r>
            <a:r>
              <a:rPr b="1" lang="en-GB" sz="1600"/>
              <a:t> consensus, use-agnostic definitions for measurements and quality assessments</a:t>
            </a:r>
            <a:r>
              <a:rPr lang="en-GB" sz="1600"/>
              <a:t> of agriculture state, change, and forecast.</a:t>
            </a:r>
            <a:endParaRPr sz="1600"/>
          </a:p>
          <a:p>
            <a:pPr indent="-330200" lvl="0" marL="457200" rtl="0" algn="l">
              <a:lnSpc>
                <a:spcPct val="100000"/>
              </a:lnSpc>
              <a:spcBef>
                <a:spcPts val="600"/>
              </a:spcBef>
              <a:spcAft>
                <a:spcPts val="0"/>
              </a:spcAft>
              <a:buSzPts val="1600"/>
              <a:buChar char="❖"/>
            </a:pPr>
            <a:r>
              <a:rPr lang="en-GB" sz="1600"/>
              <a:t>Create a path to </a:t>
            </a:r>
            <a:r>
              <a:rPr b="1" lang="en-GB" sz="1600"/>
              <a:t>concretely embed satellite observations</a:t>
            </a:r>
            <a:r>
              <a:rPr lang="en-GB" sz="1600"/>
              <a:t> within agriculture decisions.</a:t>
            </a:r>
            <a:endParaRPr i="1" sz="1600"/>
          </a:p>
          <a:p>
            <a:pPr indent="-330200" lvl="0" marL="457200" rtl="0" algn="l">
              <a:lnSpc>
                <a:spcPct val="100000"/>
              </a:lnSpc>
              <a:spcBef>
                <a:spcPts val="600"/>
              </a:spcBef>
              <a:spcAft>
                <a:spcPts val="0"/>
              </a:spcAft>
              <a:buSzPts val="1600"/>
              <a:buChar char="❖"/>
            </a:pPr>
            <a:r>
              <a:rPr lang="en-GB" sz="1600"/>
              <a:t>Provide </a:t>
            </a:r>
            <a:r>
              <a:rPr b="1" lang="en-GB" sz="1600"/>
              <a:t>a communication tool for bridging gaps</a:t>
            </a:r>
            <a:r>
              <a:rPr lang="en-GB" sz="1600"/>
              <a:t> with non-satellite communities so that they adopt satellite data for their applications. </a:t>
            </a:r>
            <a:endParaRPr sz="1600"/>
          </a:p>
          <a:p>
            <a:pPr indent="-330200" lvl="0" marL="457200" rtl="0" algn="l">
              <a:lnSpc>
                <a:spcPct val="100000"/>
              </a:lnSpc>
              <a:spcBef>
                <a:spcPts val="600"/>
              </a:spcBef>
              <a:spcAft>
                <a:spcPts val="0"/>
              </a:spcAft>
              <a:buClr>
                <a:srgbClr val="1155CC"/>
              </a:buClr>
              <a:buSzPts val="1600"/>
              <a:buChar char="❖"/>
            </a:pPr>
            <a:r>
              <a:rPr b="1" lang="en-GB" sz="1600">
                <a:solidFill>
                  <a:srgbClr val="1155CC"/>
                </a:solidFill>
              </a:rPr>
              <a:t>Set requirements tightly linked to use</a:t>
            </a:r>
            <a:r>
              <a:rPr lang="en-GB" sz="1600">
                <a:solidFill>
                  <a:srgbClr val="1155CC"/>
                </a:solidFill>
              </a:rPr>
              <a:t> for space agencies to consider in current data provision and  future missions and data systems.</a:t>
            </a:r>
            <a:endParaRPr b="1" sz="16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1"/>
          <p:cNvSpPr txBox="1"/>
          <p:nvPr>
            <p:ph idx="1" type="body"/>
          </p:nvPr>
        </p:nvSpPr>
        <p:spPr>
          <a:xfrm>
            <a:off x="386624" y="1445925"/>
            <a:ext cx="6319800" cy="4775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a:t>Agreements:</a:t>
            </a:r>
            <a:endParaRPr b="1"/>
          </a:p>
          <a:p>
            <a:pPr indent="-330200" lvl="0" marL="457200" rtl="0" algn="l">
              <a:spcBef>
                <a:spcPts val="0"/>
              </a:spcBef>
              <a:spcAft>
                <a:spcPts val="0"/>
              </a:spcAft>
              <a:buSzPts val="1600"/>
              <a:buChar char="❖"/>
            </a:pPr>
            <a:r>
              <a:rPr lang="en-GB" sz="1600"/>
              <a:t>The list of “types of uses” of satellite-based EAVs that are within GEOGLAM’s scope</a:t>
            </a:r>
            <a:endParaRPr sz="1600"/>
          </a:p>
          <a:p>
            <a:pPr indent="-323850" lvl="1" marL="914400" rtl="0" algn="l">
              <a:lnSpc>
                <a:spcPct val="100000"/>
              </a:lnSpc>
              <a:spcBef>
                <a:spcPts val="0"/>
              </a:spcBef>
              <a:spcAft>
                <a:spcPts val="0"/>
              </a:spcAft>
              <a:buSzPts val="1500"/>
              <a:buChar char="▪"/>
            </a:pPr>
            <a:r>
              <a:rPr lang="en-GB" sz="1500"/>
              <a:t>AMIS</a:t>
            </a:r>
            <a:endParaRPr sz="1500"/>
          </a:p>
          <a:p>
            <a:pPr indent="-323850" lvl="1" marL="914400" rtl="0" algn="l">
              <a:lnSpc>
                <a:spcPct val="100000"/>
              </a:lnSpc>
              <a:spcBef>
                <a:spcPts val="0"/>
              </a:spcBef>
              <a:spcAft>
                <a:spcPts val="0"/>
              </a:spcAft>
              <a:buSzPts val="1500"/>
              <a:buChar char="▪"/>
            </a:pPr>
            <a:r>
              <a:rPr lang="en-GB" sz="1500"/>
              <a:t>Early warning</a:t>
            </a:r>
            <a:endParaRPr sz="1500"/>
          </a:p>
          <a:p>
            <a:pPr indent="-323850" lvl="1" marL="914400" rtl="0" algn="l">
              <a:lnSpc>
                <a:spcPct val="100000"/>
              </a:lnSpc>
              <a:spcBef>
                <a:spcPts val="0"/>
              </a:spcBef>
              <a:spcAft>
                <a:spcPts val="0"/>
              </a:spcAft>
              <a:buSzPts val="1500"/>
              <a:buChar char="▪"/>
            </a:pPr>
            <a:r>
              <a:rPr lang="en-GB" sz="1500"/>
              <a:t>Quantitative production forecasting</a:t>
            </a:r>
            <a:endParaRPr sz="1500"/>
          </a:p>
          <a:p>
            <a:pPr indent="-323850" lvl="1" marL="914400" rtl="0" algn="l">
              <a:lnSpc>
                <a:spcPct val="100000"/>
              </a:lnSpc>
              <a:spcBef>
                <a:spcPts val="0"/>
              </a:spcBef>
              <a:spcAft>
                <a:spcPts val="0"/>
              </a:spcAft>
              <a:buSzPts val="1500"/>
              <a:buChar char="▪"/>
            </a:pPr>
            <a:r>
              <a:rPr lang="en-GB" sz="1500"/>
              <a:t>Tracking agriculture-related SDGs / UNFCCC (AFOLU) / UNCCD (LDN) etc.</a:t>
            </a:r>
            <a:endParaRPr sz="1500"/>
          </a:p>
          <a:p>
            <a:pPr indent="-323850" lvl="1" marL="914400" rtl="0" algn="l">
              <a:lnSpc>
                <a:spcPct val="100000"/>
              </a:lnSpc>
              <a:spcBef>
                <a:spcPts val="0"/>
              </a:spcBef>
              <a:spcAft>
                <a:spcPts val="0"/>
              </a:spcAft>
              <a:buSzPts val="1500"/>
              <a:buChar char="▪"/>
            </a:pPr>
            <a:r>
              <a:rPr lang="en-GB" sz="1500"/>
              <a:t>National statistics</a:t>
            </a:r>
            <a:endParaRPr sz="1500"/>
          </a:p>
          <a:p>
            <a:pPr indent="-323850" lvl="1" marL="914400" rtl="0" algn="l">
              <a:lnSpc>
                <a:spcPct val="100000"/>
              </a:lnSpc>
              <a:spcBef>
                <a:spcPts val="0"/>
              </a:spcBef>
              <a:spcAft>
                <a:spcPts val="0"/>
              </a:spcAft>
              <a:buSzPts val="1500"/>
              <a:buChar char="▪"/>
            </a:pPr>
            <a:r>
              <a:rPr lang="en-GB" sz="1500"/>
              <a:t>Compliance / regulatory applications</a:t>
            </a:r>
            <a:endParaRPr sz="1500"/>
          </a:p>
          <a:p>
            <a:pPr indent="-323850" lvl="1" marL="914400" rtl="0" algn="l">
              <a:lnSpc>
                <a:spcPct val="100000"/>
              </a:lnSpc>
              <a:spcBef>
                <a:spcPts val="0"/>
              </a:spcBef>
              <a:spcAft>
                <a:spcPts val="0"/>
              </a:spcAft>
              <a:buSzPts val="1500"/>
              <a:buChar char="▪"/>
            </a:pPr>
            <a:r>
              <a:rPr lang="en-GB" sz="1500"/>
              <a:t>Disaster response</a:t>
            </a:r>
            <a:endParaRPr sz="1500"/>
          </a:p>
          <a:p>
            <a:pPr indent="-323850" lvl="1" marL="914400" rtl="0" algn="l">
              <a:lnSpc>
                <a:spcPct val="100000"/>
              </a:lnSpc>
              <a:spcBef>
                <a:spcPts val="0"/>
              </a:spcBef>
              <a:spcAft>
                <a:spcPts val="0"/>
              </a:spcAft>
              <a:buClr>
                <a:srgbClr val="38761D"/>
              </a:buClr>
              <a:buSzPts val="1500"/>
              <a:buChar char="▪"/>
            </a:pPr>
            <a:r>
              <a:rPr lang="en-GB" sz="1500">
                <a:solidFill>
                  <a:srgbClr val="38761D"/>
                </a:solidFill>
              </a:rPr>
              <a:t>Water district management and conservation planning</a:t>
            </a:r>
            <a:endParaRPr sz="1500">
              <a:solidFill>
                <a:srgbClr val="38761D"/>
              </a:solidFill>
            </a:endParaRPr>
          </a:p>
          <a:p>
            <a:pPr indent="-323850" lvl="1" marL="914400" rtl="0" algn="l">
              <a:lnSpc>
                <a:spcPct val="100000"/>
              </a:lnSpc>
              <a:spcBef>
                <a:spcPts val="0"/>
              </a:spcBef>
              <a:spcAft>
                <a:spcPts val="0"/>
              </a:spcAft>
              <a:buClr>
                <a:srgbClr val="38761D"/>
              </a:buClr>
              <a:buSzPts val="1500"/>
              <a:buChar char="▪"/>
            </a:pPr>
            <a:r>
              <a:rPr lang="en-GB" sz="1500">
                <a:solidFill>
                  <a:srgbClr val="38761D"/>
                </a:solidFill>
              </a:rPr>
              <a:t>Insurance</a:t>
            </a:r>
            <a:endParaRPr sz="1500">
              <a:solidFill>
                <a:srgbClr val="38761D"/>
              </a:solidFill>
            </a:endParaRPr>
          </a:p>
          <a:p>
            <a:pPr indent="-323850" lvl="1" marL="914400" rtl="0" algn="l">
              <a:lnSpc>
                <a:spcPct val="100000"/>
              </a:lnSpc>
              <a:spcBef>
                <a:spcPts val="0"/>
              </a:spcBef>
              <a:spcAft>
                <a:spcPts val="0"/>
              </a:spcAft>
              <a:buClr>
                <a:srgbClr val="38761D"/>
              </a:buClr>
              <a:buSzPts val="1500"/>
              <a:buChar char="▪"/>
            </a:pPr>
            <a:r>
              <a:rPr lang="en-GB" sz="1500">
                <a:solidFill>
                  <a:srgbClr val="38761D"/>
                </a:solidFill>
              </a:rPr>
              <a:t>Voluntary markets (GHG)</a:t>
            </a:r>
            <a:endParaRPr sz="1500">
              <a:solidFill>
                <a:srgbClr val="38761D"/>
              </a:solidFill>
            </a:endParaRPr>
          </a:p>
          <a:p>
            <a:pPr indent="-323850" lvl="1" marL="914400" rtl="0" algn="l">
              <a:lnSpc>
                <a:spcPct val="100000"/>
              </a:lnSpc>
              <a:spcBef>
                <a:spcPts val="0"/>
              </a:spcBef>
              <a:spcAft>
                <a:spcPts val="0"/>
              </a:spcAft>
              <a:buClr>
                <a:srgbClr val="38761D"/>
              </a:buClr>
              <a:buSzPts val="1500"/>
              <a:buChar char="▪"/>
            </a:pPr>
            <a:r>
              <a:rPr lang="en-GB" sz="1500">
                <a:solidFill>
                  <a:srgbClr val="38761D"/>
                </a:solidFill>
              </a:rPr>
              <a:t>Supply chain traceability</a:t>
            </a:r>
            <a:endParaRPr sz="1500">
              <a:solidFill>
                <a:srgbClr val="38761D"/>
              </a:solidFill>
            </a:endParaRPr>
          </a:p>
          <a:p>
            <a:pPr indent="-323850" lvl="1" marL="914400" rtl="0" algn="l">
              <a:lnSpc>
                <a:spcPct val="100000"/>
              </a:lnSpc>
              <a:spcBef>
                <a:spcPts val="0"/>
              </a:spcBef>
              <a:spcAft>
                <a:spcPts val="0"/>
              </a:spcAft>
              <a:buClr>
                <a:srgbClr val="38761D"/>
              </a:buClr>
              <a:buSzPts val="1500"/>
              <a:buChar char="▪"/>
            </a:pPr>
            <a:r>
              <a:rPr lang="en-GB" sz="1500">
                <a:solidFill>
                  <a:srgbClr val="38761D"/>
                </a:solidFill>
              </a:rPr>
              <a:t>Risk mitigation</a:t>
            </a:r>
            <a:endParaRPr sz="1500">
              <a:solidFill>
                <a:srgbClr val="38761D"/>
              </a:solidFill>
            </a:endParaRPr>
          </a:p>
          <a:p>
            <a:pPr indent="-323850" lvl="1" marL="914400" rtl="0" algn="l">
              <a:lnSpc>
                <a:spcPct val="100000"/>
              </a:lnSpc>
              <a:spcBef>
                <a:spcPts val="0"/>
              </a:spcBef>
              <a:spcAft>
                <a:spcPts val="0"/>
              </a:spcAft>
              <a:buClr>
                <a:srgbClr val="38761D"/>
              </a:buClr>
              <a:buSzPts val="1500"/>
              <a:buChar char="▪"/>
            </a:pPr>
            <a:r>
              <a:rPr lang="en-GB" sz="1500">
                <a:solidFill>
                  <a:srgbClr val="38761D"/>
                </a:solidFill>
              </a:rPr>
              <a:t>Precision management</a:t>
            </a:r>
            <a:endParaRPr sz="1500">
              <a:solidFill>
                <a:srgbClr val="38761D"/>
              </a:solidFill>
            </a:endParaRPr>
          </a:p>
          <a:p>
            <a:pPr indent="-323850" lvl="1" marL="914400" rtl="0" algn="l">
              <a:lnSpc>
                <a:spcPct val="100000"/>
              </a:lnSpc>
              <a:spcBef>
                <a:spcPts val="0"/>
              </a:spcBef>
              <a:spcAft>
                <a:spcPts val="0"/>
              </a:spcAft>
              <a:buClr>
                <a:srgbClr val="38761D"/>
              </a:buClr>
              <a:buSzPts val="1500"/>
              <a:buChar char="▪"/>
            </a:pPr>
            <a:r>
              <a:rPr lang="en-GB" sz="1500">
                <a:solidFill>
                  <a:srgbClr val="38761D"/>
                </a:solidFill>
              </a:rPr>
              <a:t>Land management </a:t>
            </a:r>
            <a:endParaRPr sz="2100">
              <a:solidFill>
                <a:srgbClr val="38761D"/>
              </a:solidFill>
            </a:endParaRPr>
          </a:p>
        </p:txBody>
      </p:sp>
      <p:sp>
        <p:nvSpPr>
          <p:cNvPr id="98" name="Google Shape;98;p11"/>
          <p:cNvSpPr txBox="1"/>
          <p:nvPr/>
        </p:nvSpPr>
        <p:spPr>
          <a:xfrm>
            <a:off x="4697550" y="5531575"/>
            <a:ext cx="2796900" cy="779100"/>
          </a:xfrm>
          <a:prstGeom prst="rect">
            <a:avLst/>
          </a:prstGeom>
          <a:noFill/>
          <a:ln cap="flat" cmpd="sng" w="9525">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38761D"/>
                </a:solidFill>
                <a:latin typeface="Montserrat"/>
                <a:ea typeface="Montserrat"/>
                <a:cs typeface="Montserrat"/>
                <a:sym typeface="Montserrat"/>
              </a:rPr>
              <a:t>Now “on the record” as within scope of GEOGLAM EAVs</a:t>
            </a:r>
            <a:endParaRPr>
              <a:solidFill>
                <a:srgbClr val="38761D"/>
              </a:solidFill>
              <a:latin typeface="Montserrat"/>
              <a:ea typeface="Montserrat"/>
              <a:cs typeface="Montserrat"/>
              <a:sym typeface="Montserrat"/>
            </a:endParaRPr>
          </a:p>
        </p:txBody>
      </p:sp>
      <p:sp>
        <p:nvSpPr>
          <p:cNvPr id="99" name="Google Shape;99;p11"/>
          <p:cNvSpPr txBox="1"/>
          <p:nvPr>
            <p:ph type="title"/>
          </p:nvPr>
        </p:nvSpPr>
        <p:spPr>
          <a:xfrm>
            <a:off x="176048" y="7200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400"/>
              <a:t>Key Outcomes: </a:t>
            </a:r>
            <a:br>
              <a:rPr lang="en-GB" sz="3400"/>
            </a:br>
            <a:r>
              <a:rPr lang="en-GB" sz="3400">
                <a:solidFill>
                  <a:srgbClr val="93C47D"/>
                </a:solidFill>
              </a:rPr>
              <a:t>GEOGLAM EAV Workshop</a:t>
            </a:r>
            <a:endParaRPr sz="3400">
              <a:solidFill>
                <a:srgbClr val="93C47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2"/>
          <p:cNvSpPr txBox="1"/>
          <p:nvPr>
            <p:ph idx="1" type="body"/>
          </p:nvPr>
        </p:nvSpPr>
        <p:spPr>
          <a:xfrm>
            <a:off x="386624" y="1445925"/>
            <a:ext cx="6310500" cy="47754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b="1" lang="en-GB"/>
              <a:t>Agreements:</a:t>
            </a:r>
            <a:endParaRPr/>
          </a:p>
          <a:p>
            <a:pPr indent="-330200" lvl="0" marL="457200" rtl="0" algn="l">
              <a:lnSpc>
                <a:spcPct val="100000"/>
              </a:lnSpc>
              <a:spcBef>
                <a:spcPts val="0"/>
              </a:spcBef>
              <a:spcAft>
                <a:spcPts val="0"/>
              </a:spcAft>
              <a:buSzPts val="1600"/>
              <a:buChar char="❖"/>
            </a:pPr>
            <a:r>
              <a:rPr lang="en-GB" sz="1600"/>
              <a:t>The framework for thinking about and documenting EAVs</a:t>
            </a:r>
            <a:endParaRPr sz="1600"/>
          </a:p>
          <a:p>
            <a:pPr indent="0" lvl="0" marL="457200" rtl="0" algn="l">
              <a:lnSpc>
                <a:spcPct val="100000"/>
              </a:lnSpc>
              <a:spcBef>
                <a:spcPts val="0"/>
              </a:spcBef>
              <a:spcAft>
                <a:spcPts val="0"/>
              </a:spcAft>
              <a:buNone/>
            </a:pPr>
            <a:r>
              <a:t/>
            </a:r>
            <a:endParaRPr sz="1600"/>
          </a:p>
          <a:p>
            <a:pPr indent="-330200" lvl="0" marL="457200" rtl="0" algn="l">
              <a:lnSpc>
                <a:spcPct val="100000"/>
              </a:lnSpc>
              <a:spcBef>
                <a:spcPts val="0"/>
              </a:spcBef>
              <a:spcAft>
                <a:spcPts val="0"/>
              </a:spcAft>
              <a:buClr>
                <a:srgbClr val="0B5394"/>
              </a:buClr>
              <a:buSzPts val="1600"/>
              <a:buChar char="❖"/>
            </a:pPr>
            <a:r>
              <a:rPr b="1" lang="en-GB" sz="1600">
                <a:solidFill>
                  <a:srgbClr val="0B5394"/>
                </a:solidFill>
              </a:rPr>
              <a:t>“Steps” in the GEOGLAM’s EAV Effort → </a:t>
            </a:r>
            <a:endParaRPr b="1" sz="1600">
              <a:solidFill>
                <a:srgbClr val="0B5394"/>
              </a:solidFill>
            </a:endParaRPr>
          </a:p>
          <a:p>
            <a:pPr indent="-317500" lvl="1" marL="914400" rtl="0" algn="l">
              <a:lnSpc>
                <a:spcPct val="100000"/>
              </a:lnSpc>
              <a:spcBef>
                <a:spcPts val="0"/>
              </a:spcBef>
              <a:spcAft>
                <a:spcPts val="0"/>
              </a:spcAft>
              <a:buClr>
                <a:srgbClr val="0B5394"/>
              </a:buClr>
              <a:buSzPts val="1400"/>
              <a:buChar char="▪"/>
            </a:pPr>
            <a:r>
              <a:rPr lang="en-GB" sz="1400">
                <a:solidFill>
                  <a:srgbClr val="0B5394"/>
                </a:solidFill>
              </a:rPr>
              <a:t>Plus timeline May 2025 - April 2026 (next slide)</a:t>
            </a:r>
            <a:endParaRPr sz="1400">
              <a:solidFill>
                <a:srgbClr val="0B5394"/>
              </a:solidFill>
            </a:endParaRPr>
          </a:p>
          <a:p>
            <a:pPr indent="0" lvl="0" marL="457200" rtl="0" algn="l">
              <a:lnSpc>
                <a:spcPct val="100000"/>
              </a:lnSpc>
              <a:spcBef>
                <a:spcPts val="0"/>
              </a:spcBef>
              <a:spcAft>
                <a:spcPts val="0"/>
              </a:spcAft>
              <a:buNone/>
            </a:pPr>
            <a:r>
              <a:t/>
            </a:r>
            <a:endParaRPr b="1" sz="1600"/>
          </a:p>
          <a:p>
            <a:pPr indent="-330200" lvl="0" marL="457200" rtl="0" algn="l">
              <a:lnSpc>
                <a:spcPct val="100000"/>
              </a:lnSpc>
              <a:spcBef>
                <a:spcPts val="0"/>
              </a:spcBef>
              <a:spcAft>
                <a:spcPts val="0"/>
              </a:spcAft>
              <a:buSzPts val="1600"/>
              <a:buChar char="❖"/>
            </a:pPr>
            <a:r>
              <a:rPr lang="en-GB" sz="1600"/>
              <a:t>Audiences for the EAV Effort (and what to show them </a:t>
            </a:r>
            <a:r>
              <a:rPr i="1" lang="en-GB" sz="1600"/>
              <a:t>(in appendix)</a:t>
            </a:r>
            <a:endParaRPr i="1" sz="1600"/>
          </a:p>
          <a:p>
            <a:pPr indent="-317500" lvl="1" marL="914400" rtl="0" algn="l">
              <a:lnSpc>
                <a:spcPct val="100000"/>
              </a:lnSpc>
              <a:spcBef>
                <a:spcPts val="0"/>
              </a:spcBef>
              <a:spcAft>
                <a:spcPts val="0"/>
              </a:spcAft>
              <a:buSzPts val="1400"/>
              <a:buChar char="▪"/>
            </a:pPr>
            <a:r>
              <a:rPr lang="en-GB" sz="1400"/>
              <a:t>CEOS / agencies</a:t>
            </a:r>
            <a:endParaRPr sz="1400"/>
          </a:p>
          <a:p>
            <a:pPr indent="-317500" lvl="1" marL="914400" rtl="0" algn="l">
              <a:lnSpc>
                <a:spcPct val="100000"/>
              </a:lnSpc>
              <a:spcBef>
                <a:spcPts val="0"/>
              </a:spcBef>
              <a:spcAft>
                <a:spcPts val="0"/>
              </a:spcAft>
              <a:buSzPts val="1400"/>
              <a:buChar char="▪"/>
            </a:pPr>
            <a:r>
              <a:rPr lang="en-GB" sz="1400"/>
              <a:t>Agriculture decision makers</a:t>
            </a:r>
            <a:endParaRPr sz="1400"/>
          </a:p>
          <a:p>
            <a:pPr indent="-317500" lvl="1" marL="914400" rtl="0" algn="l">
              <a:lnSpc>
                <a:spcPct val="100000"/>
              </a:lnSpc>
              <a:spcBef>
                <a:spcPts val="0"/>
              </a:spcBef>
              <a:spcAft>
                <a:spcPts val="0"/>
              </a:spcAft>
              <a:buSzPts val="1400"/>
              <a:buChar char="▪"/>
            </a:pPr>
            <a:r>
              <a:rPr lang="en-GB" sz="1400"/>
              <a:t>Agriculture information product generators</a:t>
            </a:r>
            <a:endParaRPr sz="1400"/>
          </a:p>
          <a:p>
            <a:pPr indent="-317500" lvl="1" marL="914400" rtl="0" algn="l">
              <a:lnSpc>
                <a:spcPct val="100000"/>
              </a:lnSpc>
              <a:spcBef>
                <a:spcPts val="0"/>
              </a:spcBef>
              <a:spcAft>
                <a:spcPts val="0"/>
              </a:spcAft>
              <a:buSzPts val="1400"/>
              <a:buChar char="▪"/>
            </a:pPr>
            <a:r>
              <a:rPr lang="en-GB" sz="1400"/>
              <a:t>Input variable product generators </a:t>
            </a:r>
            <a:endParaRPr sz="1400"/>
          </a:p>
          <a:p>
            <a:pPr indent="-317500" lvl="1" marL="914400" rtl="0" algn="l">
              <a:lnSpc>
                <a:spcPct val="100000"/>
              </a:lnSpc>
              <a:spcBef>
                <a:spcPts val="0"/>
              </a:spcBef>
              <a:spcAft>
                <a:spcPts val="0"/>
              </a:spcAft>
              <a:buSzPts val="1400"/>
              <a:buChar char="▪"/>
            </a:pPr>
            <a:r>
              <a:rPr lang="en-GB" sz="1400"/>
              <a:t>Funders/donors</a:t>
            </a:r>
            <a:endParaRPr sz="1400"/>
          </a:p>
          <a:p>
            <a:pPr indent="0" lvl="0" marL="914400" rtl="0" algn="l">
              <a:lnSpc>
                <a:spcPct val="100000"/>
              </a:lnSpc>
              <a:spcBef>
                <a:spcPts val="0"/>
              </a:spcBef>
              <a:spcAft>
                <a:spcPts val="0"/>
              </a:spcAft>
              <a:buNone/>
            </a:pPr>
            <a:r>
              <a:t/>
            </a:r>
            <a:endParaRPr sz="1400"/>
          </a:p>
          <a:p>
            <a:pPr indent="-330200" lvl="0" marL="457200" rtl="0" algn="l">
              <a:lnSpc>
                <a:spcPct val="100000"/>
              </a:lnSpc>
              <a:spcBef>
                <a:spcPts val="0"/>
              </a:spcBef>
              <a:spcAft>
                <a:spcPts val="0"/>
              </a:spcAft>
              <a:buSzPts val="1600"/>
              <a:buChar char="❖"/>
            </a:pPr>
            <a:r>
              <a:rPr lang="en-GB" sz="1600"/>
              <a:t>6 Initial Variables to “Pressure Test” Framework:</a:t>
            </a:r>
            <a:endParaRPr sz="1600"/>
          </a:p>
          <a:p>
            <a:pPr indent="-317500" lvl="1" marL="914400" rtl="0" algn="l">
              <a:lnSpc>
                <a:spcPct val="100000"/>
              </a:lnSpc>
              <a:spcBef>
                <a:spcPts val="0"/>
              </a:spcBef>
              <a:spcAft>
                <a:spcPts val="0"/>
              </a:spcAft>
              <a:buSzPts val="1400"/>
              <a:buChar char="▪"/>
            </a:pPr>
            <a:r>
              <a:rPr lang="en-GB" sz="1400"/>
              <a:t>Crop type; crop yield; field boundaries; cover crop; ET; irrigated cropland; cover crop </a:t>
            </a:r>
            <a:endParaRPr sz="1400"/>
          </a:p>
        </p:txBody>
      </p:sp>
      <p:sp>
        <p:nvSpPr>
          <p:cNvPr id="105" name="Google Shape;105;p12"/>
          <p:cNvSpPr txBox="1"/>
          <p:nvPr>
            <p:ph idx="2" type="body"/>
          </p:nvPr>
        </p:nvSpPr>
        <p:spPr>
          <a:xfrm>
            <a:off x="7185575" y="1445925"/>
            <a:ext cx="4875000" cy="4775400"/>
          </a:xfrm>
          <a:prstGeom prst="rect">
            <a:avLst/>
          </a:prstGeom>
        </p:spPr>
        <p:txBody>
          <a:bodyPr anchorCtr="0" anchor="t" bIns="45700" lIns="91425" spcFirstLastPara="1" rIns="91425" wrap="square" tIns="45700">
            <a:noAutofit/>
          </a:bodyPr>
          <a:lstStyle/>
          <a:p>
            <a:pPr indent="-209550" lvl="0" marL="228600" rtl="0" algn="l">
              <a:lnSpc>
                <a:spcPct val="100000"/>
              </a:lnSpc>
              <a:spcBef>
                <a:spcPts val="600"/>
              </a:spcBef>
              <a:spcAft>
                <a:spcPts val="0"/>
              </a:spcAft>
              <a:buClr>
                <a:srgbClr val="0B5394"/>
              </a:buClr>
              <a:buSzPts val="1500"/>
              <a:buFont typeface="Montserrat"/>
              <a:buAutoNum type="arabicPeriod"/>
            </a:pPr>
            <a:r>
              <a:rPr b="1" lang="en-GB" sz="1500">
                <a:solidFill>
                  <a:srgbClr val="0B5394"/>
                </a:solidFill>
              </a:rPr>
              <a:t>Agree upon a list and </a:t>
            </a:r>
            <a:r>
              <a:rPr b="1" lang="en-GB" sz="1500" u="sng">
                <a:solidFill>
                  <a:srgbClr val="0B5394"/>
                </a:solidFill>
              </a:rPr>
              <a:t>single set</a:t>
            </a:r>
            <a:r>
              <a:rPr b="1" lang="en-GB" sz="1500">
                <a:solidFill>
                  <a:srgbClr val="0B5394"/>
                </a:solidFill>
              </a:rPr>
              <a:t> of definitions &amp; descriptions</a:t>
            </a:r>
            <a:endParaRPr sz="2500">
              <a:solidFill>
                <a:srgbClr val="0B5394"/>
              </a:solidFill>
            </a:endParaRPr>
          </a:p>
          <a:p>
            <a:pPr indent="-209550" lvl="1" marL="685800" rtl="0" algn="l">
              <a:lnSpc>
                <a:spcPct val="100000"/>
              </a:lnSpc>
              <a:spcBef>
                <a:spcPts val="600"/>
              </a:spcBef>
              <a:spcAft>
                <a:spcPts val="0"/>
              </a:spcAft>
              <a:buClr>
                <a:srgbClr val="0B5394"/>
              </a:buClr>
              <a:buSzPts val="1300"/>
              <a:buFont typeface="Montserrat"/>
              <a:buChar char="•"/>
            </a:pPr>
            <a:r>
              <a:rPr lang="en-GB" sz="1300">
                <a:solidFill>
                  <a:srgbClr val="0B5394"/>
                </a:solidFill>
              </a:rPr>
              <a:t>Should be consistent regardless of scale </a:t>
            </a:r>
            <a:endParaRPr sz="1300">
              <a:solidFill>
                <a:srgbClr val="0B5394"/>
              </a:solidFill>
            </a:endParaRPr>
          </a:p>
          <a:p>
            <a:pPr indent="-209550" lvl="1" marL="685800" rtl="0" algn="l">
              <a:lnSpc>
                <a:spcPct val="100000"/>
              </a:lnSpc>
              <a:spcBef>
                <a:spcPts val="600"/>
              </a:spcBef>
              <a:spcAft>
                <a:spcPts val="0"/>
              </a:spcAft>
              <a:buClr>
                <a:srgbClr val="0B5394"/>
              </a:buClr>
              <a:buSzPts val="1300"/>
              <a:buFont typeface="Montserrat"/>
              <a:buChar char="•"/>
            </a:pPr>
            <a:r>
              <a:rPr lang="en-GB" sz="1300">
                <a:solidFill>
                  <a:srgbClr val="0B5394"/>
                </a:solidFill>
              </a:rPr>
              <a:t>Descriptions also include guidelines for typologies, hierarchies, good practices for validation etc.; cross-cut with ECVs/EWVs/EBVs</a:t>
            </a:r>
            <a:endParaRPr sz="2100">
              <a:solidFill>
                <a:srgbClr val="0B5394"/>
              </a:solidFill>
            </a:endParaRPr>
          </a:p>
          <a:p>
            <a:pPr indent="0" lvl="0" marL="0" rtl="0" algn="l">
              <a:lnSpc>
                <a:spcPct val="100000"/>
              </a:lnSpc>
              <a:spcBef>
                <a:spcPts val="600"/>
              </a:spcBef>
              <a:spcAft>
                <a:spcPts val="0"/>
              </a:spcAft>
              <a:buNone/>
            </a:pPr>
            <a:r>
              <a:rPr b="1" lang="en-GB" sz="1500">
                <a:solidFill>
                  <a:srgbClr val="0B5394"/>
                </a:solidFill>
              </a:rPr>
              <a:t>2. Articulate EAV product requirements </a:t>
            </a:r>
            <a:r>
              <a:rPr b="1" lang="en-GB" sz="1500" u="sng">
                <a:solidFill>
                  <a:srgbClr val="0B5394"/>
                </a:solidFill>
              </a:rPr>
              <a:t>by use</a:t>
            </a:r>
            <a:endParaRPr sz="2500" u="sng">
              <a:solidFill>
                <a:srgbClr val="0B5394"/>
              </a:solidFill>
            </a:endParaRPr>
          </a:p>
          <a:p>
            <a:pPr indent="-209550" lvl="1" marL="685800" rtl="0" algn="l">
              <a:lnSpc>
                <a:spcPct val="100000"/>
              </a:lnSpc>
              <a:spcBef>
                <a:spcPts val="600"/>
              </a:spcBef>
              <a:spcAft>
                <a:spcPts val="0"/>
              </a:spcAft>
              <a:buClr>
                <a:srgbClr val="0B5394"/>
              </a:buClr>
              <a:buSzPts val="1300"/>
              <a:buFont typeface="Montserrat"/>
              <a:buChar char="•"/>
            </a:pPr>
            <a:r>
              <a:rPr lang="en-GB" sz="1300">
                <a:solidFill>
                  <a:srgbClr val="0B5394"/>
                </a:solidFill>
              </a:rPr>
              <a:t>Temporal, spatial, latency, accuracy by use</a:t>
            </a:r>
            <a:endParaRPr i="1" sz="1300">
              <a:solidFill>
                <a:srgbClr val="0B5394"/>
              </a:solidFill>
            </a:endParaRPr>
          </a:p>
          <a:p>
            <a:pPr indent="-228600" lvl="0" marL="228600" rtl="0" algn="l">
              <a:lnSpc>
                <a:spcPct val="100000"/>
              </a:lnSpc>
              <a:spcBef>
                <a:spcPts val="600"/>
              </a:spcBef>
              <a:spcAft>
                <a:spcPts val="0"/>
              </a:spcAft>
              <a:buNone/>
            </a:pPr>
            <a:r>
              <a:rPr b="1" lang="en-GB" sz="1500">
                <a:solidFill>
                  <a:srgbClr val="0B5394"/>
                </a:solidFill>
              </a:rPr>
              <a:t>3. As they correspond with </a:t>
            </a:r>
            <a:r>
              <a:rPr b="1" lang="en-GB" sz="1500" u="sng">
                <a:solidFill>
                  <a:srgbClr val="0B5394"/>
                </a:solidFill>
              </a:rPr>
              <a:t>use</a:t>
            </a:r>
            <a:r>
              <a:rPr b="1" lang="en-GB" sz="1500">
                <a:solidFill>
                  <a:srgbClr val="0B5394"/>
                </a:solidFill>
              </a:rPr>
              <a:t>, take stock of past, current, and planned:</a:t>
            </a:r>
            <a:endParaRPr b="1" sz="2500">
              <a:solidFill>
                <a:srgbClr val="0B5394"/>
              </a:solidFill>
            </a:endParaRPr>
          </a:p>
          <a:p>
            <a:pPr indent="-209550" lvl="1" marL="685800" rtl="0" algn="l">
              <a:lnSpc>
                <a:spcPct val="100000"/>
              </a:lnSpc>
              <a:spcBef>
                <a:spcPts val="600"/>
              </a:spcBef>
              <a:spcAft>
                <a:spcPts val="0"/>
              </a:spcAft>
              <a:buClr>
                <a:srgbClr val="0B5394"/>
              </a:buClr>
              <a:buSzPts val="1300"/>
              <a:buFont typeface="Montserrat"/>
              <a:buChar char="•"/>
            </a:pPr>
            <a:r>
              <a:rPr lang="en-GB" sz="1300">
                <a:solidFill>
                  <a:srgbClr val="0B5394"/>
                </a:solidFill>
              </a:rPr>
              <a:t>Methods, projects, systems, and satellite instruments satellite instruments</a:t>
            </a:r>
            <a:endParaRPr sz="2100">
              <a:solidFill>
                <a:srgbClr val="0B5394"/>
              </a:solidFill>
            </a:endParaRPr>
          </a:p>
          <a:p>
            <a:pPr indent="-209550" lvl="1" marL="685800" rtl="0" algn="l">
              <a:lnSpc>
                <a:spcPct val="100000"/>
              </a:lnSpc>
              <a:spcBef>
                <a:spcPts val="600"/>
              </a:spcBef>
              <a:spcAft>
                <a:spcPts val="0"/>
              </a:spcAft>
              <a:buClr>
                <a:srgbClr val="0B5394"/>
              </a:buClr>
              <a:buSzPts val="1300"/>
              <a:buFont typeface="Montserrat"/>
              <a:buChar char="•"/>
            </a:pPr>
            <a:r>
              <a:rPr lang="en-GB" sz="1300">
                <a:solidFill>
                  <a:srgbClr val="0B5394"/>
                </a:solidFill>
              </a:rPr>
              <a:t>State of use/uptake where relevant</a:t>
            </a:r>
            <a:endParaRPr sz="2100">
              <a:solidFill>
                <a:srgbClr val="0B5394"/>
              </a:solidFill>
            </a:endParaRPr>
          </a:p>
          <a:p>
            <a:pPr indent="0" lvl="0" marL="0" rtl="0" algn="l">
              <a:lnSpc>
                <a:spcPct val="100000"/>
              </a:lnSpc>
              <a:spcBef>
                <a:spcPts val="600"/>
              </a:spcBef>
              <a:spcAft>
                <a:spcPts val="0"/>
              </a:spcAft>
              <a:buNone/>
            </a:pPr>
            <a:r>
              <a:rPr b="1" lang="en-GB" sz="1500">
                <a:solidFill>
                  <a:srgbClr val="0B5394"/>
                </a:solidFill>
              </a:rPr>
              <a:t>4. As they correspond with </a:t>
            </a:r>
            <a:r>
              <a:rPr b="1" lang="en-GB" sz="1500" u="sng">
                <a:solidFill>
                  <a:srgbClr val="0B5394"/>
                </a:solidFill>
              </a:rPr>
              <a:t>use</a:t>
            </a:r>
            <a:r>
              <a:rPr b="1" lang="en-GB" sz="1500">
                <a:solidFill>
                  <a:srgbClr val="0B5394"/>
                </a:solidFill>
              </a:rPr>
              <a:t>, analyse gaps... </a:t>
            </a:r>
            <a:endParaRPr sz="2500">
              <a:solidFill>
                <a:srgbClr val="0B5394"/>
              </a:solidFill>
            </a:endParaRPr>
          </a:p>
          <a:p>
            <a:pPr indent="-209550" lvl="1" marL="685800" rtl="0" algn="l">
              <a:lnSpc>
                <a:spcPct val="100000"/>
              </a:lnSpc>
              <a:spcBef>
                <a:spcPts val="600"/>
              </a:spcBef>
              <a:spcAft>
                <a:spcPts val="0"/>
              </a:spcAft>
              <a:buClr>
                <a:srgbClr val="0B5394"/>
              </a:buClr>
              <a:buSzPts val="1300"/>
              <a:buFont typeface="Montserrat"/>
              <a:buChar char="•"/>
            </a:pPr>
            <a:r>
              <a:rPr lang="en-GB" sz="1300">
                <a:solidFill>
                  <a:srgbClr val="0B5394"/>
                </a:solidFill>
              </a:rPr>
              <a:t>Simply, this "stocktake - requirements = gaps" ... </a:t>
            </a:r>
            <a:endParaRPr sz="2100">
              <a:solidFill>
                <a:srgbClr val="0B5394"/>
              </a:solidFill>
            </a:endParaRPr>
          </a:p>
          <a:p>
            <a:pPr indent="-209550" lvl="1" marL="685800" rtl="0" algn="l">
              <a:lnSpc>
                <a:spcPct val="100000"/>
              </a:lnSpc>
              <a:spcBef>
                <a:spcPts val="600"/>
              </a:spcBef>
              <a:spcAft>
                <a:spcPts val="0"/>
              </a:spcAft>
              <a:buClr>
                <a:srgbClr val="0B5394"/>
              </a:buClr>
              <a:buSzPts val="1300"/>
              <a:buFont typeface="Montserrat"/>
              <a:buChar char="•"/>
            </a:pPr>
            <a:r>
              <a:rPr lang="en-GB" sz="1300">
                <a:solidFill>
                  <a:srgbClr val="0B5394"/>
                </a:solidFill>
              </a:rPr>
              <a:t>But not all gaps are equally important, closeable, etc.</a:t>
            </a:r>
            <a:endParaRPr sz="2100">
              <a:solidFill>
                <a:srgbClr val="0B5394"/>
              </a:solidFill>
            </a:endParaRPr>
          </a:p>
          <a:p>
            <a:pPr indent="0" lvl="0" marL="0" rtl="0" algn="l">
              <a:lnSpc>
                <a:spcPct val="100000"/>
              </a:lnSpc>
              <a:spcBef>
                <a:spcPts val="600"/>
              </a:spcBef>
              <a:spcAft>
                <a:spcPts val="0"/>
              </a:spcAft>
              <a:buNone/>
            </a:pPr>
            <a:r>
              <a:rPr b="1" lang="en-GB" sz="1500">
                <a:solidFill>
                  <a:srgbClr val="0B5394"/>
                </a:solidFill>
              </a:rPr>
              <a:t>5. Prioritise what to do next... </a:t>
            </a:r>
            <a:endParaRPr sz="2500">
              <a:solidFill>
                <a:srgbClr val="0B5394"/>
              </a:solidFill>
            </a:endParaRPr>
          </a:p>
          <a:p>
            <a:pPr indent="0" lvl="0" marL="0" rtl="0" algn="l">
              <a:lnSpc>
                <a:spcPct val="100000"/>
              </a:lnSpc>
              <a:spcBef>
                <a:spcPts val="600"/>
              </a:spcBef>
              <a:spcAft>
                <a:spcPts val="0"/>
              </a:spcAft>
              <a:buNone/>
            </a:pPr>
            <a:r>
              <a:rPr b="1" lang="en-GB" sz="1500">
                <a:solidFill>
                  <a:srgbClr val="0B5394"/>
                </a:solidFill>
              </a:rPr>
              <a:t>6. Do it!</a:t>
            </a:r>
            <a:endParaRPr sz="1500">
              <a:solidFill>
                <a:srgbClr val="0B5394"/>
              </a:solidFill>
            </a:endParaRPr>
          </a:p>
          <a:p>
            <a:pPr indent="0" lvl="0" marL="0" rtl="0" algn="l">
              <a:lnSpc>
                <a:spcPct val="100000"/>
              </a:lnSpc>
              <a:spcBef>
                <a:spcPts val="600"/>
              </a:spcBef>
              <a:spcAft>
                <a:spcPts val="0"/>
              </a:spcAft>
              <a:buNone/>
            </a:pPr>
            <a:r>
              <a:t/>
            </a:r>
            <a:endParaRPr sz="2500">
              <a:solidFill>
                <a:srgbClr val="0B5394"/>
              </a:solidFill>
            </a:endParaRPr>
          </a:p>
        </p:txBody>
      </p:sp>
      <p:sp>
        <p:nvSpPr>
          <p:cNvPr id="106" name="Google Shape;106;p12"/>
          <p:cNvSpPr txBox="1"/>
          <p:nvPr>
            <p:ph type="title"/>
          </p:nvPr>
        </p:nvSpPr>
        <p:spPr>
          <a:xfrm>
            <a:off x="176048" y="7200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400"/>
              <a:t>Key Outcomes: </a:t>
            </a:r>
            <a:br>
              <a:rPr lang="en-GB" sz="3400"/>
            </a:br>
            <a:r>
              <a:rPr lang="en-GB" sz="3400">
                <a:solidFill>
                  <a:srgbClr val="93C47D"/>
                </a:solidFill>
              </a:rPr>
              <a:t>GEOGLAM EAV Workshop</a:t>
            </a:r>
            <a:endParaRPr sz="3400">
              <a:solidFill>
                <a:srgbClr val="93C47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3"/>
          <p:cNvSpPr txBox="1"/>
          <p:nvPr>
            <p:ph idx="1" type="body"/>
          </p:nvPr>
        </p:nvSpPr>
        <p:spPr>
          <a:xfrm>
            <a:off x="386700" y="1110900"/>
            <a:ext cx="5190300" cy="4775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sz="1400"/>
              <a:t>Definition:</a:t>
            </a:r>
            <a:r>
              <a:rPr lang="en-GB" sz="1400"/>
              <a:t> Field boundar</a:t>
            </a:r>
            <a:r>
              <a:rPr lang="en-GB" sz="1400"/>
              <a:t>ies are</a:t>
            </a:r>
            <a:r>
              <a:rPr lang="en-GB" sz="1400"/>
              <a:t> the borders of an agricultural field, </a:t>
            </a:r>
            <a:r>
              <a:rPr lang="en-GB" sz="1400"/>
              <a:t>which</a:t>
            </a:r>
            <a:r>
              <a:rPr lang="en-GB" sz="1400"/>
              <a:t> are contiguous area of land used for specific agricultural purposes, such as one crop with common phenology for one season (sub-field) that may be contained within a larger field block (primary field) that is defined by land ownership or permanent or natural boundary features such as trees, roads, water courses, etc.</a:t>
            </a:r>
            <a:endParaRPr sz="1400"/>
          </a:p>
          <a:p>
            <a:pPr indent="0" lvl="0" marL="0" rtl="0" algn="l">
              <a:spcBef>
                <a:spcPts val="1000"/>
              </a:spcBef>
              <a:spcAft>
                <a:spcPts val="0"/>
              </a:spcAft>
              <a:buNone/>
            </a:pPr>
            <a:r>
              <a:rPr b="1" lang="en-GB" sz="1400"/>
              <a:t>Observability Comments: </a:t>
            </a:r>
            <a:endParaRPr b="1" sz="1400"/>
          </a:p>
          <a:p>
            <a:pPr indent="-317500" lvl="0" marL="457200" rtl="0" algn="l">
              <a:spcBef>
                <a:spcPts val="1000"/>
              </a:spcBef>
              <a:spcAft>
                <a:spcPts val="0"/>
              </a:spcAft>
              <a:buSzPts val="1400"/>
              <a:buChar char="❖"/>
            </a:pPr>
            <a:r>
              <a:rPr lang="en-GB" sz="1400"/>
              <a:t>Commonly relies upon object-oriented classification. </a:t>
            </a:r>
            <a:endParaRPr sz="1400"/>
          </a:p>
          <a:p>
            <a:pPr indent="-317500" lvl="0" marL="457200" rtl="0" algn="l">
              <a:spcBef>
                <a:spcPts val="0"/>
              </a:spcBef>
              <a:spcAft>
                <a:spcPts val="0"/>
              </a:spcAft>
              <a:buSzPts val="1400"/>
              <a:buChar char="❖"/>
            </a:pPr>
            <a:r>
              <a:rPr lang="en-GB" sz="1400"/>
              <a:t>Permanent and natural boundaries are easier to distinguish.  </a:t>
            </a:r>
            <a:endParaRPr sz="1400"/>
          </a:p>
          <a:p>
            <a:pPr indent="-317500" lvl="0" marL="457200" rtl="0" algn="l">
              <a:spcBef>
                <a:spcPts val="0"/>
              </a:spcBef>
              <a:spcAft>
                <a:spcPts val="0"/>
              </a:spcAft>
              <a:buSzPts val="1400"/>
              <a:buChar char="❖"/>
            </a:pPr>
            <a:r>
              <a:rPr lang="en-GB" sz="1400"/>
              <a:t>Sub-field boundaries are meaningful but can be more difficult to distinguish using EO unless very different management (e.g. different crops)</a:t>
            </a:r>
            <a:endParaRPr sz="1400"/>
          </a:p>
          <a:p>
            <a:pPr indent="-317500" lvl="0" marL="457200" rtl="0" algn="l">
              <a:spcBef>
                <a:spcPts val="0"/>
              </a:spcBef>
              <a:spcAft>
                <a:spcPts val="0"/>
              </a:spcAft>
              <a:buSzPts val="1400"/>
              <a:buChar char="❖"/>
            </a:pPr>
            <a:r>
              <a:rPr lang="en-GB" sz="1400"/>
              <a:t>Product quality contingent upon reference data quality and desired objective (e.g. exact boundary location vs. area within boundaries)</a:t>
            </a:r>
            <a:endParaRPr sz="1400"/>
          </a:p>
          <a:p>
            <a:pPr indent="0" lvl="0" marL="0" rtl="0" algn="l">
              <a:spcBef>
                <a:spcPts val="1000"/>
              </a:spcBef>
              <a:spcAft>
                <a:spcPts val="0"/>
              </a:spcAft>
              <a:buClr>
                <a:schemeClr val="dk1"/>
              </a:buClr>
              <a:buSzPts val="1100"/>
              <a:buFont typeface="Arial"/>
              <a:buNone/>
            </a:pPr>
            <a:r>
              <a:t/>
            </a:r>
            <a:endParaRPr sz="1400"/>
          </a:p>
        </p:txBody>
      </p:sp>
      <p:sp>
        <p:nvSpPr>
          <p:cNvPr id="112" name="Google Shape;112;p13"/>
          <p:cNvSpPr txBox="1"/>
          <p:nvPr>
            <p:ph type="title"/>
          </p:nvPr>
        </p:nvSpPr>
        <p:spPr>
          <a:xfrm>
            <a:off x="176048" y="-1423"/>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Example: Field Boundaries</a:t>
            </a:r>
            <a:endParaRPr sz="3600"/>
          </a:p>
          <a:p>
            <a:pPr indent="0" lvl="0" marL="0" rtl="0" algn="l">
              <a:spcBef>
                <a:spcPts val="0"/>
              </a:spcBef>
              <a:spcAft>
                <a:spcPts val="0"/>
              </a:spcAft>
              <a:buNone/>
            </a:pPr>
            <a:r>
              <a:rPr i="1" lang="en-GB" sz="3300">
                <a:solidFill>
                  <a:srgbClr val="93C47D"/>
                </a:solidFill>
              </a:rPr>
              <a:t>(still in progress)</a:t>
            </a:r>
            <a:endParaRPr i="1" sz="3300">
              <a:solidFill>
                <a:srgbClr val="93C47D"/>
              </a:solidFill>
            </a:endParaRPr>
          </a:p>
        </p:txBody>
      </p:sp>
      <p:sp>
        <p:nvSpPr>
          <p:cNvPr id="113" name="Google Shape;113;p13"/>
          <p:cNvSpPr txBox="1"/>
          <p:nvPr/>
        </p:nvSpPr>
        <p:spPr>
          <a:xfrm>
            <a:off x="5944925" y="1110900"/>
            <a:ext cx="6100500" cy="576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GB">
                <a:solidFill>
                  <a:schemeClr val="dk1"/>
                </a:solidFill>
                <a:latin typeface="Montserrat"/>
                <a:ea typeface="Montserrat"/>
                <a:cs typeface="Montserrat"/>
                <a:sym typeface="Montserrat"/>
              </a:rPr>
              <a:t>Measurement Unit:</a:t>
            </a:r>
            <a:r>
              <a:rPr lang="en-GB">
                <a:solidFill>
                  <a:schemeClr val="dk1"/>
                </a:solidFill>
                <a:latin typeface="Montserrat"/>
                <a:ea typeface="Montserrat"/>
                <a:cs typeface="Montserrat"/>
                <a:sym typeface="Montserrat"/>
              </a:rPr>
              <a:t> Unitless Vector</a:t>
            </a:r>
            <a:endParaRPr i="1">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n-GB">
                <a:solidFill>
                  <a:schemeClr val="dk1"/>
                </a:solidFill>
                <a:latin typeface="Montserrat"/>
                <a:ea typeface="Montserrat"/>
                <a:cs typeface="Montserrat"/>
                <a:sym typeface="Montserrat"/>
              </a:rPr>
              <a:t>Overlap with Other EVs: </a:t>
            </a:r>
            <a:r>
              <a:rPr lang="en-GB">
                <a:solidFill>
                  <a:schemeClr val="dk1"/>
                </a:solidFill>
                <a:latin typeface="Montserrat"/>
                <a:ea typeface="Montserrat"/>
                <a:cs typeface="Montserrat"/>
                <a:sym typeface="Montserrat"/>
              </a:rPr>
              <a:t>None</a:t>
            </a:r>
            <a:endParaRPr>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n-GB">
                <a:solidFill>
                  <a:schemeClr val="dk1"/>
                </a:solidFill>
                <a:latin typeface="Montserrat"/>
                <a:ea typeface="Montserrat"/>
                <a:cs typeface="Montserrat"/>
                <a:sym typeface="Montserrat"/>
              </a:rPr>
              <a:t>Recommended Typology:</a:t>
            </a:r>
            <a:r>
              <a:rPr lang="en-GB">
                <a:solidFill>
                  <a:schemeClr val="dk1"/>
                </a:solidFill>
                <a:latin typeface="Montserrat"/>
                <a:ea typeface="Montserrat"/>
                <a:cs typeface="Montserrat"/>
                <a:sym typeface="Montserrat"/>
              </a:rPr>
              <a:t> Land Use Typology</a:t>
            </a:r>
            <a:endParaRPr>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n-GB">
                <a:solidFill>
                  <a:schemeClr val="dk1"/>
                </a:solidFill>
                <a:latin typeface="Montserrat"/>
                <a:ea typeface="Montserrat"/>
                <a:cs typeface="Montserrat"/>
                <a:sym typeface="Montserrat"/>
              </a:rPr>
              <a:t>Accuracy Assessment Guidelines: </a:t>
            </a:r>
            <a:endParaRPr i="1">
              <a:solidFill>
                <a:schemeClr val="dk1"/>
              </a:solidFill>
              <a:latin typeface="Montserrat"/>
              <a:ea typeface="Montserrat"/>
              <a:cs typeface="Montserrat"/>
              <a:sym typeface="Montserrat"/>
            </a:endParaRPr>
          </a:p>
          <a:p>
            <a:pPr indent="-317500" lvl="0" marL="457200" rtl="0" algn="l">
              <a:lnSpc>
                <a:spcPct val="115000"/>
              </a:lnSpc>
              <a:spcBef>
                <a:spcPts val="100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Object-based accuracy metrics (over segmentation, under-segmentation, intersection over union, commission/omission errors)</a:t>
            </a:r>
            <a:endParaRPr>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Good practices guidelines needed</a:t>
            </a:r>
            <a:endParaRPr>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n-GB">
                <a:solidFill>
                  <a:schemeClr val="dk1"/>
                </a:solidFill>
                <a:latin typeface="Montserrat"/>
                <a:ea typeface="Montserrat"/>
                <a:cs typeface="Montserrat"/>
                <a:sym typeface="Montserrat"/>
              </a:rPr>
              <a:t>Lead Steward:</a:t>
            </a:r>
            <a:r>
              <a:rPr lang="en-GB">
                <a:solidFill>
                  <a:schemeClr val="dk1"/>
                </a:solidFill>
                <a:latin typeface="Montserrat"/>
                <a:ea typeface="Montserrat"/>
                <a:cs typeface="Montserrat"/>
                <a:sym typeface="Montserrat"/>
              </a:rPr>
              <a:t> Catherine Champagne, AAFC</a:t>
            </a:r>
            <a:endParaRPr>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n-GB">
                <a:solidFill>
                  <a:schemeClr val="dk1"/>
                </a:solidFill>
                <a:latin typeface="Montserrat"/>
                <a:ea typeface="Montserrat"/>
                <a:cs typeface="Montserrat"/>
                <a:sym typeface="Montserrat"/>
              </a:rPr>
              <a:t>Participants</a:t>
            </a:r>
            <a:r>
              <a:rPr lang="en-GB">
                <a:solidFill>
                  <a:schemeClr val="dk1"/>
                </a:solidFill>
                <a:latin typeface="Montserrat"/>
                <a:ea typeface="Montserrat"/>
                <a:cs typeface="Montserrat"/>
                <a:sym typeface="Montserrat"/>
              </a:rPr>
              <a:t>: </a:t>
            </a:r>
            <a:r>
              <a:rPr lang="en-GB">
                <a:solidFill>
                  <a:schemeClr val="dk1"/>
                </a:solidFill>
                <a:latin typeface="Montserrat"/>
                <a:ea typeface="Montserrat"/>
                <a:cs typeface="Montserrat"/>
                <a:sym typeface="Montserrat"/>
              </a:rPr>
              <a:t>Bahram Daneshfar, Yuval Sadeh, Lin Yan, Rakhesh Devadas, Mykola Lavreniuk, Miao Zhang, Alyssa Whitcraft</a:t>
            </a:r>
            <a:endParaRPr>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n-GB">
                <a:solidFill>
                  <a:schemeClr val="dk1"/>
                </a:solidFill>
                <a:latin typeface="Montserrat"/>
                <a:ea typeface="Montserrat"/>
                <a:cs typeface="Montserrat"/>
                <a:sym typeface="Montserrat"/>
              </a:rPr>
              <a:t>Uses Identified</a:t>
            </a:r>
            <a:r>
              <a:rPr lang="en-GB">
                <a:solidFill>
                  <a:schemeClr val="dk1"/>
                </a:solidFill>
                <a:latin typeface="Montserrat"/>
                <a:ea typeface="Montserrat"/>
                <a:cs typeface="Montserrat"/>
                <a:sym typeface="Montserrat"/>
              </a:rPr>
              <a:t> (means 4 potetnail sets of reqs, inventory, gap analysis):</a:t>
            </a:r>
            <a:endParaRPr>
              <a:solidFill>
                <a:schemeClr val="dk1"/>
              </a:solidFill>
              <a:latin typeface="Montserrat"/>
              <a:ea typeface="Montserrat"/>
              <a:cs typeface="Montserrat"/>
              <a:sym typeface="Montserrat"/>
            </a:endParaRPr>
          </a:p>
          <a:p>
            <a:pPr indent="-317500" lvl="0" marL="457200" rtl="0" algn="l">
              <a:lnSpc>
                <a:spcPct val="115000"/>
              </a:lnSpc>
              <a:spcBef>
                <a:spcPts val="1000"/>
              </a:spcBef>
              <a:spcAft>
                <a:spcPts val="0"/>
              </a:spcAft>
              <a:buClr>
                <a:srgbClr val="38761D"/>
              </a:buClr>
              <a:buSzPts val="1400"/>
              <a:buFont typeface="Montserrat"/>
              <a:buChar char="❖"/>
            </a:pPr>
            <a:r>
              <a:rPr b="1" lang="en-GB">
                <a:solidFill>
                  <a:srgbClr val="38761D"/>
                </a:solidFill>
                <a:latin typeface="Montserrat"/>
                <a:ea typeface="Montserrat"/>
                <a:cs typeface="Montserrat"/>
                <a:sym typeface="Montserrat"/>
              </a:rPr>
              <a:t>Production forecast or estimation (combine with yield)</a:t>
            </a:r>
            <a:endParaRPr b="1">
              <a:solidFill>
                <a:srgbClr val="38761D"/>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Landscape monitoring</a:t>
            </a:r>
            <a:endParaRPr>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Parcel identification (e.g. reporting)</a:t>
            </a:r>
            <a:endParaRPr>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Current-season monitoring / rapid analysis</a:t>
            </a:r>
            <a:endParaRPr>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t/>
            </a:r>
            <a:endParaRPr>
              <a:solidFill>
                <a:schemeClr val="dk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4"/>
          <p:cNvSpPr txBox="1"/>
          <p:nvPr>
            <p:ph type="title"/>
          </p:nvPr>
        </p:nvSpPr>
        <p:spPr>
          <a:xfrm>
            <a:off x="176048" y="-1423"/>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Example: Field Boundaries</a:t>
            </a:r>
            <a:endParaRPr sz="3600"/>
          </a:p>
          <a:p>
            <a:pPr indent="0" lvl="0" marL="0" rtl="0" algn="l">
              <a:spcBef>
                <a:spcPts val="0"/>
              </a:spcBef>
              <a:spcAft>
                <a:spcPts val="0"/>
              </a:spcAft>
              <a:buNone/>
            </a:pPr>
            <a:r>
              <a:rPr i="1" lang="en-GB" sz="3300">
                <a:solidFill>
                  <a:srgbClr val="93C47D"/>
                </a:solidFill>
              </a:rPr>
              <a:t>(still in progress)</a:t>
            </a:r>
            <a:endParaRPr i="1" sz="3300">
              <a:solidFill>
                <a:srgbClr val="93C47D"/>
              </a:solidFill>
            </a:endParaRPr>
          </a:p>
        </p:txBody>
      </p:sp>
      <p:graphicFrame>
        <p:nvGraphicFramePr>
          <p:cNvPr id="119" name="Google Shape;119;p14"/>
          <p:cNvGraphicFramePr/>
          <p:nvPr/>
        </p:nvGraphicFramePr>
        <p:xfrm>
          <a:off x="134038" y="1417686"/>
          <a:ext cx="3000000" cy="3000000"/>
        </p:xfrm>
        <a:graphic>
          <a:graphicData uri="http://schemas.openxmlformats.org/drawingml/2006/table">
            <a:tbl>
              <a:tblPr>
                <a:noFill/>
                <a:tableStyleId>{7FFA03D5-DBA6-4225-B776-746138CD7D2A}</a:tableStyleId>
              </a:tblPr>
              <a:tblGrid>
                <a:gridCol w="955475"/>
                <a:gridCol w="850350"/>
                <a:gridCol w="995975"/>
                <a:gridCol w="923550"/>
                <a:gridCol w="1003250"/>
                <a:gridCol w="2382925"/>
                <a:gridCol w="977375"/>
                <a:gridCol w="902900"/>
                <a:gridCol w="988525"/>
              </a:tblGrid>
              <a:tr h="220200">
                <a:tc rowSpan="3">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Product </a:t>
                      </a:r>
                      <a:r>
                        <a:rPr b="1" lang="en-GB" sz="1000">
                          <a:latin typeface="Open Sans"/>
                          <a:ea typeface="Open Sans"/>
                          <a:cs typeface="Open Sans"/>
                          <a:sym typeface="Open Sans"/>
                        </a:rPr>
                        <a:t>Requirements</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gridSpan="2">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Temporal </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gridSpan="2">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Spatial</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hMerge="1"/>
                <a:tc gridSpan="2">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Accuracy</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gridSpan="2">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Latency</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hMerge="1"/>
              </a:tr>
              <a:tr h="220200">
                <a:tc vMerge="1"/>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Threshold</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Goal</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Threshold</a:t>
                      </a:r>
                      <a:endParaRPr b="1" sz="1000">
                        <a:latin typeface="Open Sans"/>
                        <a:ea typeface="Open Sans"/>
                        <a:cs typeface="Open Sans"/>
                        <a:sym typeface="Open Sa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Goal</a:t>
                      </a:r>
                      <a:endParaRPr b="1" sz="1000">
                        <a:latin typeface="Open Sans"/>
                        <a:ea typeface="Open Sans"/>
                        <a:cs typeface="Open Sans"/>
                        <a:sym typeface="Open Sa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Threshold</a:t>
                      </a:r>
                      <a:endParaRPr b="1" sz="1000">
                        <a:latin typeface="Open Sans"/>
                        <a:ea typeface="Open Sans"/>
                        <a:cs typeface="Open Sans"/>
                        <a:sym typeface="Open Sa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Goal</a:t>
                      </a:r>
                      <a:endParaRPr b="1" sz="1000">
                        <a:latin typeface="Open Sans"/>
                        <a:ea typeface="Open Sans"/>
                        <a:cs typeface="Open Sans"/>
                        <a:sym typeface="Open Sa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Threshold</a:t>
                      </a:r>
                      <a:endParaRPr b="1" sz="1000">
                        <a:latin typeface="Open Sans"/>
                        <a:ea typeface="Open Sans"/>
                        <a:cs typeface="Open Sans"/>
                        <a:sym typeface="Open Sa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Goal</a:t>
                      </a:r>
                      <a:endParaRPr b="1" sz="1000">
                        <a:latin typeface="Open Sans"/>
                        <a:ea typeface="Open Sans"/>
                        <a:cs typeface="Open Sans"/>
                        <a:sym typeface="Open Sa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r h="1325525">
                <a:tc vMerge="1"/>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Annual </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Seasonal</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gridSpan="2">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Unit = Field Highly-variable globally.  </a:t>
                      </a:r>
                      <a:endParaRPr sz="1000">
                        <a:latin typeface="Open Sans"/>
                        <a:ea typeface="Open Sans"/>
                        <a:cs typeface="Open Sans"/>
                        <a:sym typeface="Open Sans"/>
                      </a:endParaRPr>
                    </a:p>
                    <a:p>
                      <a:pPr indent="0" lvl="0" marL="0" rtl="0" algn="l">
                        <a:lnSpc>
                          <a:spcPct val="115000"/>
                        </a:lnSpc>
                        <a:spcBef>
                          <a:spcPts val="0"/>
                        </a:spcBef>
                        <a:spcAft>
                          <a:spcPts val="0"/>
                        </a:spcAft>
                        <a:buNone/>
                      </a:pPr>
                      <a:r>
                        <a:t/>
                      </a:r>
                      <a:endParaRPr sz="1000">
                        <a:latin typeface="Open Sans"/>
                        <a:ea typeface="Open Sans"/>
                        <a:cs typeface="Open Sans"/>
                        <a:sym typeface="Open Sans"/>
                      </a:endParaRPr>
                    </a:p>
                    <a:p>
                      <a:pPr indent="0" lvl="0" marL="0" rtl="0" algn="l">
                        <a:lnSpc>
                          <a:spcPct val="115000"/>
                        </a:lnSpc>
                        <a:spcBef>
                          <a:spcPts val="0"/>
                        </a:spcBef>
                        <a:spcAft>
                          <a:spcPts val="0"/>
                        </a:spcAft>
                        <a:buNone/>
                      </a:pPr>
                      <a:r>
                        <a:rPr lang="en-GB" sz="1000">
                          <a:latin typeface="Open Sans"/>
                          <a:ea typeface="Open Sans"/>
                          <a:cs typeface="Open Sans"/>
                          <a:sym typeface="Open Sans"/>
                        </a:rPr>
                        <a:t>Corresponding spatial resolution would be 1-30m with precise geometric registration between images.</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Above 80% overlap with each reference field</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Above 90% overlap with each reference field </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End of year</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Early/mid season prior to harvest</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
        <p:nvSpPr>
          <p:cNvPr id="120" name="Google Shape;120;p14"/>
          <p:cNvSpPr txBox="1"/>
          <p:nvPr/>
        </p:nvSpPr>
        <p:spPr>
          <a:xfrm>
            <a:off x="140900" y="1056900"/>
            <a:ext cx="88986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GB">
                <a:solidFill>
                  <a:schemeClr val="dk1"/>
                </a:solidFill>
                <a:latin typeface="Montserrat"/>
                <a:ea typeface="Montserrat"/>
                <a:cs typeface="Montserrat"/>
                <a:sym typeface="Montserrat"/>
              </a:rPr>
              <a:t>Use: </a:t>
            </a:r>
            <a:r>
              <a:rPr b="1" lang="en-GB">
                <a:solidFill>
                  <a:srgbClr val="38761D"/>
                </a:solidFill>
                <a:latin typeface="Montserrat"/>
                <a:ea typeface="Montserrat"/>
                <a:cs typeface="Montserrat"/>
                <a:sym typeface="Montserrat"/>
              </a:rPr>
              <a:t>Production forecast or estimation (combine with yield)</a:t>
            </a:r>
            <a:endParaRPr b="1">
              <a:solidFill>
                <a:srgbClr val="38761D"/>
              </a:solidFill>
              <a:latin typeface="Montserrat"/>
              <a:ea typeface="Montserrat"/>
              <a:cs typeface="Montserrat"/>
              <a:sym typeface="Montserrat"/>
            </a:endParaRPr>
          </a:p>
        </p:txBody>
      </p:sp>
      <p:graphicFrame>
        <p:nvGraphicFramePr>
          <p:cNvPr id="121" name="Google Shape;121;p14"/>
          <p:cNvGraphicFramePr/>
          <p:nvPr/>
        </p:nvGraphicFramePr>
        <p:xfrm>
          <a:off x="134075" y="3212546"/>
          <a:ext cx="3000000" cy="3000000"/>
        </p:xfrm>
        <a:graphic>
          <a:graphicData uri="http://schemas.openxmlformats.org/drawingml/2006/table">
            <a:tbl>
              <a:tblPr>
                <a:noFill/>
                <a:tableStyleId>{7FFA03D5-DBA6-4225-B776-746138CD7D2A}</a:tableStyleId>
              </a:tblPr>
              <a:tblGrid>
                <a:gridCol w="955450"/>
                <a:gridCol w="850350"/>
                <a:gridCol w="995975"/>
                <a:gridCol w="902900"/>
                <a:gridCol w="1023900"/>
                <a:gridCol w="2382925"/>
                <a:gridCol w="977375"/>
                <a:gridCol w="902900"/>
                <a:gridCol w="988525"/>
                <a:gridCol w="863825"/>
                <a:gridCol w="1079750"/>
              </a:tblGrid>
              <a:tr h="204325">
                <a:tc gridSpan="11">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Relevant Satellite Instruments</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hMerge="1"/>
                <a:tc hMerge="1"/>
                <a:tc hMerge="1"/>
                <a:tc hMerge="1"/>
                <a:tc hMerge="1"/>
                <a:tc hMerge="1"/>
                <a:tc hMerge="1"/>
                <a:tc hMerge="1"/>
              </a:tr>
              <a:tr h="204325">
                <a:tc rowSpan="3">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List</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gridSpan="10">
                  <a:txBody>
                    <a:bodyPr/>
                    <a:lstStyle/>
                    <a:p>
                      <a:pPr indent="0" lvl="0" marL="0" rtl="0" algn="ctr">
                        <a:lnSpc>
                          <a:spcPct val="115000"/>
                        </a:lnSpc>
                        <a:spcBef>
                          <a:spcPts val="0"/>
                        </a:spcBef>
                        <a:spcAft>
                          <a:spcPts val="0"/>
                        </a:spcAft>
                        <a:buNone/>
                      </a:pPr>
                      <a:r>
                        <a:rPr b="1" lang="en-GB" sz="1000">
                          <a:latin typeface="Open Sans"/>
                          <a:ea typeface="Open Sans"/>
                          <a:cs typeface="Open Sans"/>
                          <a:sym typeface="Open Sans"/>
                        </a:rPr>
                        <a:t>Specs</a:t>
                      </a:r>
                      <a:r>
                        <a:rPr b="1" lang="en-GB" sz="1000">
                          <a:latin typeface="Open Sans"/>
                          <a:ea typeface="Open Sans"/>
                          <a:cs typeface="Open Sans"/>
                          <a:sym typeface="Open Sans"/>
                        </a:rPr>
                        <a:t> &amp; Performance (</a:t>
                      </a:r>
                      <a:r>
                        <a:rPr b="1" lang="en-GB" sz="1000">
                          <a:solidFill>
                            <a:schemeClr val="accent6"/>
                          </a:solidFill>
                          <a:latin typeface="Open Sans"/>
                          <a:ea typeface="Open Sans"/>
                          <a:cs typeface="Open Sans"/>
                          <a:sym typeface="Open Sans"/>
                        </a:rPr>
                        <a:t>Red = Full Gap</a:t>
                      </a:r>
                      <a:r>
                        <a:rPr b="1" lang="en-GB" sz="1000">
                          <a:latin typeface="Open Sans"/>
                          <a:ea typeface="Open Sans"/>
                          <a:cs typeface="Open Sans"/>
                          <a:sym typeface="Open Sans"/>
                        </a:rPr>
                        <a:t>; </a:t>
                      </a:r>
                      <a:r>
                        <a:rPr b="1" lang="en-GB" sz="1000">
                          <a:solidFill>
                            <a:srgbClr val="F1C232"/>
                          </a:solidFill>
                          <a:latin typeface="Open Sans"/>
                          <a:ea typeface="Open Sans"/>
                          <a:cs typeface="Open Sans"/>
                          <a:sym typeface="Open Sans"/>
                        </a:rPr>
                        <a:t>Yellow = Goal not met</a:t>
                      </a:r>
                      <a:r>
                        <a:rPr b="1" lang="en-GB" sz="1000">
                          <a:latin typeface="Open Sans"/>
                          <a:ea typeface="Open Sans"/>
                          <a:cs typeface="Open Sans"/>
                          <a:sym typeface="Open Sans"/>
                        </a:rPr>
                        <a:t>; </a:t>
                      </a:r>
                      <a:r>
                        <a:rPr b="1" lang="en-GB" sz="1000">
                          <a:solidFill>
                            <a:srgbClr val="38761D"/>
                          </a:solidFill>
                          <a:latin typeface="Open Sans"/>
                          <a:ea typeface="Open Sans"/>
                          <a:cs typeface="Open Sans"/>
                          <a:sym typeface="Open Sans"/>
                        </a:rPr>
                        <a:t>Green = Goal Met</a:t>
                      </a:r>
                      <a:r>
                        <a:rPr b="1" lang="en-GB" sz="1000">
                          <a:solidFill>
                            <a:schemeClr val="dk1"/>
                          </a:solidFill>
                          <a:latin typeface="Open Sans"/>
                          <a:ea typeface="Open Sans"/>
                          <a:cs typeface="Open Sans"/>
                          <a:sym typeface="Open Sans"/>
                        </a:rPr>
                        <a:t>)</a:t>
                      </a:r>
                      <a:endParaRPr b="1" sz="1000">
                        <a:solidFill>
                          <a:schemeClr val="dk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hMerge="1"/>
                <a:tc hMerge="1"/>
                <a:tc hMerge="1"/>
                <a:tc hMerge="1"/>
                <a:tc hMerge="1"/>
                <a:tc hMerge="1"/>
                <a:tc hMerge="1"/>
              </a:tr>
              <a:tr h="245175">
                <a:tc vMerge="1"/>
                <a:tc gridSpan="2">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Temporal</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Spatial</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gridSpan="2">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Accuracy -&gt; interpreted as limiting factors</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gridSpan="2">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Latency</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hMerge="1"/>
                <a:tc gridSpan="2">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Availability</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r>
              <a:tr h="204325">
                <a:tc vMerge="1"/>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Spec</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Performance</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Spec</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Performance</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Spec</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Performance</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Spec</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Performance</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Spec</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Performance</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538650">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Sentinel-2</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5 days</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GB" sz="1000">
                          <a:solidFill>
                            <a:srgbClr val="11734B"/>
                          </a:solidFill>
                          <a:latin typeface="Open Sans"/>
                          <a:ea typeface="Open Sans"/>
                          <a:cs typeface="Open Sans"/>
                          <a:sym typeface="Open Sans"/>
                        </a:rPr>
                        <a:t>Goal</a:t>
                      </a:r>
                      <a:endParaRPr sz="1000">
                        <a:solidFill>
                          <a:srgbClr val="47382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10m</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solidFill>
                            <a:srgbClr val="F1C232"/>
                          </a:solidFill>
                          <a:latin typeface="Open Sans"/>
                          <a:ea typeface="Open Sans"/>
                          <a:cs typeface="Open Sans"/>
                          <a:sym typeface="Open Sans"/>
                        </a:rPr>
                        <a:t>Threshold</a:t>
                      </a:r>
                      <a:endParaRPr sz="1000">
                        <a:solidFill>
                          <a:srgbClr val="F1C232"/>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issues with geometric registration with default processing - particular </a:t>
                      </a:r>
                      <a:r>
                        <a:rPr lang="en-GB" sz="1000">
                          <a:latin typeface="Open Sans"/>
                          <a:ea typeface="Open Sans"/>
                          <a:cs typeface="Open Sans"/>
                          <a:sym typeface="Open Sans"/>
                        </a:rPr>
                        <a:t>issues for small fields</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solidFill>
                            <a:srgbClr val="F1C232"/>
                          </a:solidFill>
                          <a:latin typeface="Open Sans"/>
                          <a:ea typeface="Open Sans"/>
                          <a:cs typeface="Open Sans"/>
                          <a:sym typeface="Open Sans"/>
                        </a:rPr>
                        <a:t>Threshold</a:t>
                      </a:r>
                      <a:r>
                        <a:rPr lang="en-GB" sz="1000">
                          <a:solidFill>
                            <a:srgbClr val="473821"/>
                          </a:solidFill>
                          <a:latin typeface="Open Sans"/>
                          <a:ea typeface="Open Sans"/>
                          <a:cs typeface="Open Sans"/>
                          <a:sym typeface="Open Sans"/>
                        </a:rPr>
                        <a:t> / not adequate for small fields</a:t>
                      </a:r>
                      <a:endParaRPr sz="1000">
                        <a:solidFill>
                          <a:srgbClr val="47382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3-4h</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solidFill>
                            <a:srgbClr val="11734B"/>
                          </a:solidFill>
                          <a:latin typeface="Open Sans"/>
                          <a:ea typeface="Open Sans"/>
                          <a:cs typeface="Open Sans"/>
                          <a:sym typeface="Open Sans"/>
                        </a:rPr>
                        <a:t>Goal</a:t>
                      </a:r>
                      <a:endParaRPr sz="1000">
                        <a:solidFill>
                          <a:srgbClr val="11734B"/>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free</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GB" sz="1000">
                          <a:solidFill>
                            <a:srgbClr val="11734B"/>
                          </a:solidFill>
                          <a:latin typeface="Open Sans"/>
                          <a:ea typeface="Open Sans"/>
                          <a:cs typeface="Open Sans"/>
                          <a:sym typeface="Open Sans"/>
                        </a:rPr>
                        <a:t>Goal</a:t>
                      </a:r>
                      <a:endParaRPr sz="1000">
                        <a:solidFill>
                          <a:srgbClr val="47382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8650">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Planet</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Daily</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GB" sz="1000">
                          <a:solidFill>
                            <a:srgbClr val="11734B"/>
                          </a:solidFill>
                          <a:latin typeface="Open Sans"/>
                          <a:ea typeface="Open Sans"/>
                          <a:cs typeface="Open Sans"/>
                          <a:sym typeface="Open Sans"/>
                        </a:rPr>
                        <a:t>Goal</a:t>
                      </a:r>
                      <a:endParaRPr sz="1000">
                        <a:solidFill>
                          <a:srgbClr val="47382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5m</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solidFill>
                            <a:srgbClr val="F1C232"/>
                          </a:solidFill>
                          <a:latin typeface="Open Sans"/>
                          <a:ea typeface="Open Sans"/>
                          <a:cs typeface="Open Sans"/>
                          <a:sym typeface="Open Sans"/>
                        </a:rPr>
                        <a:t>Threshold</a:t>
                      </a:r>
                      <a:r>
                        <a:rPr lang="en-GB" sz="1000">
                          <a:latin typeface="Open Sans"/>
                          <a:ea typeface="Open Sans"/>
                          <a:cs typeface="Open Sans"/>
                          <a:sym typeface="Open Sans"/>
                        </a:rPr>
                        <a:t> to </a:t>
                      </a:r>
                      <a:r>
                        <a:rPr lang="en-GB" sz="1000">
                          <a:solidFill>
                            <a:srgbClr val="11734B"/>
                          </a:solidFill>
                          <a:latin typeface="Open Sans"/>
                          <a:ea typeface="Open Sans"/>
                          <a:cs typeface="Open Sans"/>
                          <a:sym typeface="Open Sans"/>
                        </a:rPr>
                        <a:t>Goal</a:t>
                      </a:r>
                      <a:r>
                        <a:rPr lang="en-GB" sz="1000">
                          <a:latin typeface="Open Sans"/>
                          <a:ea typeface="Open Sans"/>
                          <a:cs typeface="Open Sans"/>
                          <a:sym typeface="Open Sans"/>
                        </a:rPr>
                        <a:t> (TBC)</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georeferencing issues, limited spectral bands, limited time series, radiometric mosaics not consistent</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solidFill>
                            <a:srgbClr val="B10202"/>
                          </a:solidFill>
                          <a:latin typeface="Open Sans"/>
                          <a:ea typeface="Open Sans"/>
                          <a:cs typeface="Open Sans"/>
                          <a:sym typeface="Open Sans"/>
                        </a:rPr>
                        <a:t>Not Met</a:t>
                      </a:r>
                      <a:endParaRPr sz="1000">
                        <a:solidFill>
                          <a:srgbClr val="B10202"/>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n/a</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solidFill>
                            <a:srgbClr val="11734B"/>
                          </a:solidFill>
                          <a:latin typeface="Open Sans"/>
                          <a:ea typeface="Open Sans"/>
                          <a:cs typeface="Open Sans"/>
                          <a:sym typeface="Open Sans"/>
                        </a:rPr>
                        <a:t>Goal</a:t>
                      </a:r>
                      <a:endParaRPr sz="1000">
                        <a:solidFill>
                          <a:srgbClr val="11734B"/>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commercial</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solidFill>
                            <a:srgbClr val="B10202"/>
                          </a:solidFill>
                          <a:latin typeface="Open Sans"/>
                          <a:ea typeface="Open Sans"/>
                          <a:cs typeface="Open Sans"/>
                          <a:sym typeface="Open Sans"/>
                        </a:rPr>
                        <a:t>Not Met</a:t>
                      </a:r>
                      <a:endParaRPr sz="1000">
                        <a:solidFill>
                          <a:srgbClr val="B10202"/>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1475">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Landsat</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8 days</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GB" sz="1000">
                          <a:solidFill>
                            <a:srgbClr val="11734B"/>
                          </a:solidFill>
                          <a:latin typeface="Open Sans"/>
                          <a:ea typeface="Open Sans"/>
                          <a:cs typeface="Open Sans"/>
                          <a:sym typeface="Open Sans"/>
                        </a:rPr>
                        <a:t>Goal</a:t>
                      </a:r>
                      <a:endParaRPr sz="1000">
                        <a:solidFill>
                          <a:srgbClr val="47382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30 m</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GB" sz="1000">
                          <a:solidFill>
                            <a:srgbClr val="F1C232"/>
                          </a:solidFill>
                          <a:latin typeface="Open Sans"/>
                          <a:ea typeface="Open Sans"/>
                          <a:cs typeface="Open Sans"/>
                          <a:sym typeface="Open Sans"/>
                        </a:rPr>
                        <a:t>Threshold</a:t>
                      </a:r>
                      <a:endParaRPr sz="1000">
                        <a:solidFill>
                          <a:srgbClr val="47382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spatial resolution suitable for large fields (North America)</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GB" sz="1000">
                          <a:solidFill>
                            <a:srgbClr val="F1C232"/>
                          </a:solidFill>
                          <a:latin typeface="Open Sans"/>
                          <a:ea typeface="Open Sans"/>
                          <a:cs typeface="Open Sans"/>
                          <a:sym typeface="Open Sans"/>
                        </a:rPr>
                        <a:t>Threshold</a:t>
                      </a:r>
                      <a:endParaRPr sz="1000">
                        <a:solidFill>
                          <a:srgbClr val="47382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Not Yet Analyzed</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free</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GB" sz="1000">
                          <a:solidFill>
                            <a:srgbClr val="11734B"/>
                          </a:solidFill>
                          <a:latin typeface="Open Sans"/>
                          <a:ea typeface="Open Sans"/>
                          <a:cs typeface="Open Sans"/>
                          <a:sym typeface="Open Sans"/>
                        </a:rPr>
                        <a:t>Goal</a:t>
                      </a:r>
                      <a:endParaRPr sz="1000">
                        <a:solidFill>
                          <a:srgbClr val="47382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22" name="Google Shape;122;p14"/>
          <p:cNvSpPr txBox="1"/>
          <p:nvPr/>
        </p:nvSpPr>
        <p:spPr>
          <a:xfrm>
            <a:off x="134075" y="5636167"/>
            <a:ext cx="9828000" cy="880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ontserrat"/>
                <a:ea typeface="Montserrat"/>
                <a:cs typeface="Montserrat"/>
                <a:sym typeface="Montserrat"/>
              </a:rPr>
              <a:t>There is MUCH more information… but take home messages are:</a:t>
            </a:r>
            <a:endParaRPr b="1" sz="1200">
              <a:latin typeface="Montserrat"/>
              <a:ea typeface="Montserrat"/>
              <a:cs typeface="Montserrat"/>
              <a:sym typeface="Montserrat"/>
            </a:endParaRPr>
          </a:p>
          <a:p>
            <a:pPr indent="0" lvl="0" marL="0" rtl="0" algn="l">
              <a:spcBef>
                <a:spcPts val="0"/>
              </a:spcBef>
              <a:spcAft>
                <a:spcPts val="0"/>
              </a:spcAft>
              <a:buNone/>
            </a:pPr>
            <a:r>
              <a:rPr lang="en-GB" sz="1200">
                <a:latin typeface="Montserrat"/>
                <a:ea typeface="Montserrat"/>
                <a:cs typeface="Montserrat"/>
                <a:sym typeface="Montserrat"/>
              </a:rPr>
              <a:t>1) the satellite observation component are pretty good except for small fields, where geometric accuracy + insufficiently fine spatial resolution leads to many fields being missed.</a:t>
            </a:r>
            <a:endParaRPr sz="1200">
              <a:latin typeface="Montserrat"/>
              <a:ea typeface="Montserrat"/>
              <a:cs typeface="Montserrat"/>
              <a:sym typeface="Montserrat"/>
            </a:endParaRPr>
          </a:p>
          <a:p>
            <a:pPr indent="0" lvl="0" marL="0" rtl="0" algn="l">
              <a:spcBef>
                <a:spcPts val="0"/>
              </a:spcBef>
              <a:spcAft>
                <a:spcPts val="0"/>
              </a:spcAft>
              <a:buNone/>
            </a:pPr>
            <a:r>
              <a:rPr lang="en-GB" sz="1200">
                <a:latin typeface="Montserrat"/>
                <a:ea typeface="Montserrat"/>
                <a:cs typeface="Montserrat"/>
                <a:sym typeface="Montserrat"/>
              </a:rPr>
              <a:t>2) We are definitely not documenting all satellites and products - </a:t>
            </a:r>
            <a:r>
              <a:rPr b="1" lang="en-GB" sz="1200">
                <a:latin typeface="Montserrat"/>
                <a:ea typeface="Montserrat"/>
                <a:cs typeface="Montserrat"/>
                <a:sym typeface="Montserrat"/>
              </a:rPr>
              <a:t>and need agency input to do that… </a:t>
            </a:r>
            <a:r>
              <a:rPr lang="en-GB" sz="1200">
                <a:latin typeface="Montserrat"/>
                <a:ea typeface="Montserrat"/>
                <a:cs typeface="Montserrat"/>
                <a:sym typeface="Montserrat"/>
              </a:rPr>
              <a:t> </a:t>
            </a:r>
            <a:endParaRPr sz="12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5"/>
          <p:cNvSpPr/>
          <p:nvPr/>
        </p:nvSpPr>
        <p:spPr>
          <a:xfrm>
            <a:off x="-52900" y="-21150"/>
            <a:ext cx="12244800" cy="69003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 name="Google Shape;128;p15"/>
          <p:cNvSpPr/>
          <p:nvPr/>
        </p:nvSpPr>
        <p:spPr>
          <a:xfrm>
            <a:off x="7978850" y="2435300"/>
            <a:ext cx="1283700" cy="2260200"/>
          </a:xfrm>
          <a:prstGeom prst="rect">
            <a:avLst/>
          </a:prstGeom>
          <a:solidFill>
            <a:srgbClr val="D0E0E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GB" sz="1300">
                <a:latin typeface="Montserrat"/>
                <a:ea typeface="Montserrat"/>
                <a:cs typeface="Montserrat"/>
                <a:sym typeface="Montserrat"/>
              </a:rPr>
              <a:t>Spring 2026</a:t>
            </a:r>
            <a:endParaRPr b="1" sz="1300">
              <a:latin typeface="Montserrat"/>
              <a:ea typeface="Montserrat"/>
              <a:cs typeface="Montserrat"/>
              <a:sym typeface="Montserrat"/>
            </a:endParaRPr>
          </a:p>
          <a:p>
            <a:pPr indent="0" lvl="0" marL="0" rtl="0" algn="ctr">
              <a:spcBef>
                <a:spcPts val="0"/>
              </a:spcBef>
              <a:spcAft>
                <a:spcPts val="0"/>
              </a:spcAft>
              <a:buNone/>
            </a:pPr>
            <a:r>
              <a:t/>
            </a:r>
            <a:endParaRPr sz="1300">
              <a:latin typeface="Montserrat"/>
              <a:ea typeface="Montserrat"/>
              <a:cs typeface="Montserrat"/>
              <a:sym typeface="Montserrat"/>
            </a:endParaRPr>
          </a:p>
          <a:p>
            <a:pPr indent="0" lvl="0" marL="0" rtl="0" algn="ctr">
              <a:spcBef>
                <a:spcPts val="0"/>
              </a:spcBef>
              <a:spcAft>
                <a:spcPts val="0"/>
              </a:spcAft>
              <a:buNone/>
            </a:pPr>
            <a:r>
              <a:rPr lang="en-GB" sz="1300">
                <a:latin typeface="Montserrat"/>
                <a:ea typeface="Montserrat"/>
                <a:cs typeface="Montserrat"/>
                <a:sym typeface="Montserrat"/>
              </a:rPr>
              <a:t>GEOGLAM LSI-VC Subgroup Prioritization Workshop</a:t>
            </a:r>
            <a:endParaRPr sz="1300">
              <a:latin typeface="Montserrat"/>
              <a:ea typeface="Montserrat"/>
              <a:cs typeface="Montserrat"/>
              <a:sym typeface="Montserrat"/>
            </a:endParaRPr>
          </a:p>
        </p:txBody>
      </p:sp>
      <p:sp>
        <p:nvSpPr>
          <p:cNvPr id="129" name="Google Shape;129;p15"/>
          <p:cNvSpPr/>
          <p:nvPr/>
        </p:nvSpPr>
        <p:spPr>
          <a:xfrm>
            <a:off x="1459800" y="946750"/>
            <a:ext cx="2369700" cy="3747300"/>
          </a:xfrm>
          <a:prstGeom prst="rect">
            <a:avLst/>
          </a:prstGeom>
          <a:solidFill>
            <a:schemeClr val="lt2"/>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GB" sz="1300">
                <a:latin typeface="Montserrat"/>
                <a:ea typeface="Montserrat"/>
                <a:cs typeface="Montserrat"/>
                <a:sym typeface="Montserrat"/>
              </a:rPr>
              <a:t>SIT-TW-40</a:t>
            </a:r>
            <a:endParaRPr b="1" sz="1300">
              <a:latin typeface="Montserrat"/>
              <a:ea typeface="Montserrat"/>
              <a:cs typeface="Montserrat"/>
              <a:sym typeface="Montserrat"/>
            </a:endParaRPr>
          </a:p>
          <a:p>
            <a:pPr indent="0" lvl="0" marL="0" rtl="0" algn="l">
              <a:spcBef>
                <a:spcPts val="0"/>
              </a:spcBef>
              <a:spcAft>
                <a:spcPts val="0"/>
              </a:spcAft>
              <a:buNone/>
            </a:pPr>
            <a:r>
              <a:t/>
            </a:r>
            <a:endParaRPr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Report</a:t>
            </a:r>
            <a:r>
              <a:rPr lang="en-GB" sz="1300">
                <a:latin typeface="Montserrat"/>
                <a:ea typeface="Montserrat"/>
                <a:cs typeface="Montserrat"/>
                <a:sym typeface="Montserrat"/>
              </a:rPr>
              <a:t>:</a:t>
            </a:r>
            <a:endParaRPr sz="1300">
              <a:latin typeface="Montserrat"/>
              <a:ea typeface="Montserrat"/>
              <a:cs typeface="Montserrat"/>
              <a:sym typeface="Montserrat"/>
            </a:endParaRPr>
          </a:p>
          <a:p>
            <a:pPr indent="-311150" lvl="0" marL="457200" rtl="0" algn="l">
              <a:spcBef>
                <a:spcPts val="0"/>
              </a:spcBef>
              <a:spcAft>
                <a:spcPts val="0"/>
              </a:spcAft>
              <a:buSzPts val="1300"/>
              <a:buFont typeface="Montserrat"/>
              <a:buChar char="-"/>
            </a:pPr>
            <a:r>
              <a:rPr lang="en-GB" sz="1300">
                <a:latin typeface="Montserrat"/>
                <a:ea typeface="Montserrat"/>
                <a:cs typeface="Montserrat"/>
                <a:sym typeface="Montserrat"/>
              </a:rPr>
              <a:t>Progress on EAVs</a:t>
            </a:r>
            <a:endParaRPr sz="1300">
              <a:latin typeface="Montserrat"/>
              <a:ea typeface="Montserrat"/>
              <a:cs typeface="Montserrat"/>
              <a:sym typeface="Montserrat"/>
            </a:endParaRPr>
          </a:p>
          <a:p>
            <a:pPr indent="0" lvl="0" marL="0" rtl="0" algn="l">
              <a:spcBef>
                <a:spcPts val="0"/>
              </a:spcBef>
              <a:spcAft>
                <a:spcPts val="0"/>
              </a:spcAft>
              <a:buNone/>
            </a:pPr>
            <a:r>
              <a:t/>
            </a:r>
            <a:endParaRPr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Discuss</a:t>
            </a:r>
            <a:r>
              <a:rPr lang="en-GB" sz="1300">
                <a:latin typeface="Montserrat"/>
                <a:ea typeface="Montserrat"/>
                <a:cs typeface="Montserrat"/>
                <a:sym typeface="Montserrat"/>
              </a:rPr>
              <a:t>: </a:t>
            </a:r>
            <a:endParaRPr sz="1300">
              <a:latin typeface="Montserrat"/>
              <a:ea typeface="Montserrat"/>
              <a:cs typeface="Montserrat"/>
              <a:sym typeface="Montserrat"/>
            </a:endParaRPr>
          </a:p>
          <a:p>
            <a:pPr indent="-311150" lvl="0" marL="457200" rtl="0" algn="l">
              <a:spcBef>
                <a:spcPts val="0"/>
              </a:spcBef>
              <a:spcAft>
                <a:spcPts val="0"/>
              </a:spcAft>
              <a:buSzPts val="1300"/>
              <a:buFont typeface="Montserrat"/>
              <a:buChar char="-"/>
            </a:pPr>
            <a:r>
              <a:rPr lang="en-GB" sz="1300">
                <a:latin typeface="Montserrat"/>
                <a:ea typeface="Montserrat"/>
                <a:cs typeface="Montserrat"/>
                <a:sym typeface="Montserrat"/>
              </a:rPr>
              <a:t>“Roadmap” for EAVs over next 6 months</a:t>
            </a:r>
            <a:endParaRPr sz="1300">
              <a:latin typeface="Montserrat"/>
              <a:ea typeface="Montserrat"/>
              <a:cs typeface="Montserrat"/>
              <a:sym typeface="Montserrat"/>
            </a:endParaRPr>
          </a:p>
          <a:p>
            <a:pPr indent="0" lvl="0" marL="0" rtl="0" algn="l">
              <a:spcBef>
                <a:spcPts val="0"/>
              </a:spcBef>
              <a:spcAft>
                <a:spcPts val="0"/>
              </a:spcAft>
              <a:buNone/>
            </a:pPr>
            <a:r>
              <a:t/>
            </a:r>
            <a:endParaRPr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Actions:</a:t>
            </a:r>
            <a:endParaRPr b="1" sz="1300">
              <a:latin typeface="Montserrat"/>
              <a:ea typeface="Montserrat"/>
              <a:cs typeface="Montserrat"/>
              <a:sym typeface="Montserrat"/>
            </a:endParaRPr>
          </a:p>
          <a:p>
            <a:pPr indent="-311150" lvl="0" marL="457200" rtl="0" algn="l">
              <a:spcBef>
                <a:spcPts val="0"/>
              </a:spcBef>
              <a:spcAft>
                <a:spcPts val="0"/>
              </a:spcAft>
              <a:buSzPts val="1300"/>
              <a:buFont typeface="Montserrat"/>
              <a:buAutoNum type="arabicPeriod"/>
            </a:pPr>
            <a:r>
              <a:rPr lang="en-GB" sz="1300">
                <a:latin typeface="Montserrat"/>
                <a:ea typeface="Montserrat"/>
                <a:cs typeface="Montserrat"/>
                <a:sym typeface="Montserrat"/>
              </a:rPr>
              <a:t>Agencies provide ToR feedback and appoint PoCs to LSI-VC or stocktake </a:t>
            </a:r>
            <a:endParaRPr sz="1300">
              <a:latin typeface="Montserrat"/>
              <a:ea typeface="Montserrat"/>
              <a:cs typeface="Montserrat"/>
              <a:sym typeface="Montserrat"/>
            </a:endParaRPr>
          </a:p>
          <a:p>
            <a:pPr indent="-311150" lvl="0" marL="457200" rtl="0" algn="l">
              <a:spcBef>
                <a:spcPts val="0"/>
              </a:spcBef>
              <a:spcAft>
                <a:spcPts val="0"/>
              </a:spcAft>
              <a:buSzPts val="1300"/>
              <a:buFont typeface="Montserrat"/>
              <a:buAutoNum type="arabicPeriod"/>
            </a:pPr>
            <a:r>
              <a:rPr lang="en-GB" sz="1300">
                <a:latin typeface="Montserrat"/>
                <a:ea typeface="Montserrat"/>
                <a:cs typeface="Montserrat"/>
                <a:sym typeface="Montserrat"/>
              </a:rPr>
              <a:t>Scoping of Joint ET Workshop with Cal-Val</a:t>
            </a:r>
            <a:endParaRPr sz="1300">
              <a:latin typeface="Montserrat"/>
              <a:ea typeface="Montserrat"/>
              <a:cs typeface="Montserrat"/>
              <a:sym typeface="Montserrat"/>
            </a:endParaRPr>
          </a:p>
        </p:txBody>
      </p:sp>
      <p:sp>
        <p:nvSpPr>
          <p:cNvPr id="130" name="Google Shape;130;p15"/>
          <p:cNvSpPr/>
          <p:nvPr/>
        </p:nvSpPr>
        <p:spPr>
          <a:xfrm>
            <a:off x="4074575" y="946750"/>
            <a:ext cx="3513300" cy="3747300"/>
          </a:xfrm>
          <a:prstGeom prst="rect">
            <a:avLst/>
          </a:prstGeom>
          <a:solidFill>
            <a:schemeClr val="lt2"/>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GB" sz="1300">
                <a:latin typeface="Montserrat"/>
                <a:ea typeface="Montserrat"/>
                <a:cs typeface="Montserrat"/>
                <a:sym typeface="Montserrat"/>
              </a:rPr>
              <a:t>Plenary-39</a:t>
            </a:r>
            <a:endParaRPr b="1" sz="1300">
              <a:latin typeface="Montserrat"/>
              <a:ea typeface="Montserrat"/>
              <a:cs typeface="Montserrat"/>
              <a:sym typeface="Montserrat"/>
            </a:endParaRPr>
          </a:p>
          <a:p>
            <a:pPr indent="0" lvl="0" marL="0" rtl="0" algn="l">
              <a:spcBef>
                <a:spcPts val="0"/>
              </a:spcBef>
              <a:spcAft>
                <a:spcPts val="0"/>
              </a:spcAft>
              <a:buNone/>
            </a:pPr>
            <a:r>
              <a:t/>
            </a:r>
            <a:endParaRPr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Report:</a:t>
            </a:r>
            <a:endParaRPr sz="1300">
              <a:latin typeface="Montserrat"/>
              <a:ea typeface="Montserrat"/>
              <a:cs typeface="Montserrat"/>
              <a:sym typeface="Montserrat"/>
            </a:endParaRPr>
          </a:p>
          <a:p>
            <a:pPr indent="-311150" lvl="0" marL="457200" rtl="0" algn="l">
              <a:spcBef>
                <a:spcPts val="0"/>
              </a:spcBef>
              <a:spcAft>
                <a:spcPts val="0"/>
              </a:spcAft>
              <a:buSzPts val="1300"/>
              <a:buFont typeface="Montserrat"/>
              <a:buChar char="-"/>
            </a:pPr>
            <a:r>
              <a:rPr lang="en-GB" sz="1300">
                <a:latin typeface="Montserrat"/>
                <a:ea typeface="Montserrat"/>
                <a:cs typeface="Montserrat"/>
                <a:sym typeface="Montserrat"/>
              </a:rPr>
              <a:t>1st Set of EAVs</a:t>
            </a:r>
            <a:endParaRPr sz="1300">
              <a:latin typeface="Montserrat"/>
              <a:ea typeface="Montserrat"/>
              <a:cs typeface="Montserrat"/>
              <a:sym typeface="Montserrat"/>
            </a:endParaRPr>
          </a:p>
          <a:p>
            <a:pPr indent="-311150" lvl="0" marL="457200" rtl="0" algn="l">
              <a:spcBef>
                <a:spcPts val="0"/>
              </a:spcBef>
              <a:spcAft>
                <a:spcPts val="0"/>
              </a:spcAft>
              <a:buSzPts val="1300"/>
              <a:buFont typeface="Montserrat"/>
              <a:buChar char="-"/>
            </a:pPr>
            <a:r>
              <a:rPr lang="en-GB" sz="1300">
                <a:latin typeface="Montserrat"/>
                <a:ea typeface="Montserrat"/>
                <a:cs typeface="Montserrat"/>
                <a:sym typeface="Montserrat"/>
              </a:rPr>
              <a:t>Proposed Cal-Val Workshop for ET</a:t>
            </a:r>
            <a:endParaRPr sz="1300">
              <a:latin typeface="Montserrat"/>
              <a:ea typeface="Montserrat"/>
              <a:cs typeface="Montserrat"/>
              <a:sym typeface="Montserrat"/>
            </a:endParaRPr>
          </a:p>
          <a:p>
            <a:pPr indent="0" lvl="0" marL="0" rtl="0" algn="l">
              <a:spcBef>
                <a:spcPts val="0"/>
              </a:spcBef>
              <a:spcAft>
                <a:spcPts val="0"/>
              </a:spcAft>
              <a:buNone/>
            </a:pPr>
            <a:r>
              <a:t/>
            </a:r>
            <a:endParaRPr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Decision: </a:t>
            </a:r>
            <a:endParaRPr b="1" sz="1300">
              <a:latin typeface="Montserrat"/>
              <a:ea typeface="Montserrat"/>
              <a:cs typeface="Montserrat"/>
              <a:sym typeface="Montserrat"/>
            </a:endParaRPr>
          </a:p>
          <a:p>
            <a:pPr indent="-311150" lvl="0" marL="457200" rtl="0" algn="l">
              <a:spcBef>
                <a:spcPts val="0"/>
              </a:spcBef>
              <a:spcAft>
                <a:spcPts val="0"/>
              </a:spcAft>
              <a:buSzPts val="1300"/>
              <a:buFont typeface="Montserrat"/>
              <a:buAutoNum type="arabicPeriod"/>
            </a:pPr>
            <a:r>
              <a:rPr lang="en-GB" sz="1300">
                <a:latin typeface="Montserrat"/>
                <a:ea typeface="Montserrat"/>
                <a:cs typeface="Montserrat"/>
                <a:sym typeface="Montserrat"/>
              </a:rPr>
              <a:t>LSI-VC GEOGLAM Subgroup ToR approved</a:t>
            </a:r>
            <a:endParaRPr sz="1300">
              <a:latin typeface="Montserrat"/>
              <a:ea typeface="Montserrat"/>
              <a:cs typeface="Montserrat"/>
              <a:sym typeface="Montserrat"/>
            </a:endParaRPr>
          </a:p>
          <a:p>
            <a:pPr indent="0" lvl="0" marL="0" rtl="0" algn="l">
              <a:spcBef>
                <a:spcPts val="0"/>
              </a:spcBef>
              <a:spcAft>
                <a:spcPts val="0"/>
              </a:spcAft>
              <a:buNone/>
            </a:pPr>
            <a:r>
              <a:t/>
            </a:r>
            <a:endParaRPr b="1"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Actions</a:t>
            </a:r>
            <a:r>
              <a:rPr lang="en-GB" sz="1300">
                <a:latin typeface="Montserrat"/>
                <a:ea typeface="Montserrat"/>
                <a:cs typeface="Montserrat"/>
                <a:sym typeface="Montserrat"/>
              </a:rPr>
              <a:t>: </a:t>
            </a:r>
            <a:endParaRPr sz="1300">
              <a:latin typeface="Montserrat"/>
              <a:ea typeface="Montserrat"/>
              <a:cs typeface="Montserrat"/>
              <a:sym typeface="Montserrat"/>
            </a:endParaRPr>
          </a:p>
          <a:p>
            <a:pPr indent="-311150" lvl="0" marL="457200" rtl="0" algn="l">
              <a:spcBef>
                <a:spcPts val="0"/>
              </a:spcBef>
              <a:spcAft>
                <a:spcPts val="0"/>
              </a:spcAft>
              <a:buSzPts val="1300"/>
              <a:buFont typeface="Montserrat"/>
              <a:buAutoNum type="arabicPeriod"/>
            </a:pPr>
            <a:r>
              <a:rPr lang="en-GB" sz="1300">
                <a:latin typeface="Montserrat"/>
                <a:ea typeface="Montserrat"/>
                <a:cs typeface="Montserrat"/>
                <a:sym typeface="Montserrat"/>
              </a:rPr>
              <a:t>Agencies Work on Stocktake for 1st 6 Variables </a:t>
            </a:r>
            <a:endParaRPr sz="1300">
              <a:latin typeface="Montserrat"/>
              <a:ea typeface="Montserrat"/>
              <a:cs typeface="Montserrat"/>
              <a:sym typeface="Montserrat"/>
            </a:endParaRPr>
          </a:p>
          <a:p>
            <a:pPr indent="-311150" lvl="0" marL="457200" rtl="0" algn="l">
              <a:spcBef>
                <a:spcPts val="0"/>
              </a:spcBef>
              <a:spcAft>
                <a:spcPts val="0"/>
              </a:spcAft>
              <a:buSzPts val="1300"/>
              <a:buFont typeface="Montserrat"/>
              <a:buAutoNum type="arabicPeriod"/>
            </a:pPr>
            <a:r>
              <a:rPr lang="en-GB" sz="1300">
                <a:latin typeface="Montserrat"/>
                <a:ea typeface="Montserrat"/>
                <a:cs typeface="Montserrat"/>
                <a:sym typeface="Montserrat"/>
              </a:rPr>
              <a:t>CEOS MIM Ag Component Database Design Scoping</a:t>
            </a:r>
            <a:endParaRPr sz="1300">
              <a:latin typeface="Montserrat"/>
              <a:ea typeface="Montserrat"/>
              <a:cs typeface="Montserrat"/>
              <a:sym typeface="Montserrat"/>
            </a:endParaRPr>
          </a:p>
          <a:p>
            <a:pPr indent="-311150" lvl="0" marL="457200" rtl="0" algn="l">
              <a:spcBef>
                <a:spcPts val="0"/>
              </a:spcBef>
              <a:spcAft>
                <a:spcPts val="0"/>
              </a:spcAft>
              <a:buSzPts val="1300"/>
              <a:buFont typeface="Montserrat"/>
              <a:buAutoNum type="arabicPeriod"/>
            </a:pPr>
            <a:r>
              <a:rPr lang="en-GB" sz="1300">
                <a:latin typeface="Montserrat"/>
                <a:ea typeface="Montserrat"/>
                <a:cs typeface="Montserrat"/>
                <a:sym typeface="Montserrat"/>
              </a:rPr>
              <a:t>WG Cal-Val Workshop “Green-Light”</a:t>
            </a:r>
            <a:endParaRPr sz="1300">
              <a:latin typeface="Montserrat"/>
              <a:ea typeface="Montserrat"/>
              <a:cs typeface="Montserrat"/>
              <a:sym typeface="Montserrat"/>
            </a:endParaRPr>
          </a:p>
        </p:txBody>
      </p:sp>
      <p:sp>
        <p:nvSpPr>
          <p:cNvPr id="131" name="Google Shape;131;p15"/>
          <p:cNvSpPr/>
          <p:nvPr/>
        </p:nvSpPr>
        <p:spPr>
          <a:xfrm>
            <a:off x="10226025" y="946750"/>
            <a:ext cx="1880400" cy="3747300"/>
          </a:xfrm>
          <a:prstGeom prst="rect">
            <a:avLst/>
          </a:prstGeom>
          <a:solidFill>
            <a:schemeClr val="lt2"/>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GB" sz="1300">
                <a:latin typeface="Montserrat"/>
                <a:ea typeface="Montserrat"/>
                <a:cs typeface="Montserrat"/>
                <a:sym typeface="Montserrat"/>
              </a:rPr>
              <a:t>SIT-41</a:t>
            </a:r>
            <a:endParaRPr b="1" sz="1300">
              <a:latin typeface="Montserrat"/>
              <a:ea typeface="Montserrat"/>
              <a:cs typeface="Montserrat"/>
              <a:sym typeface="Montserrat"/>
            </a:endParaRPr>
          </a:p>
          <a:p>
            <a:pPr indent="0" lvl="0" marL="0" rtl="0" algn="l">
              <a:spcBef>
                <a:spcPts val="0"/>
              </a:spcBef>
              <a:spcAft>
                <a:spcPts val="0"/>
              </a:spcAft>
              <a:buNone/>
            </a:pPr>
            <a:r>
              <a:t/>
            </a:r>
            <a:endParaRPr b="1"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Report</a:t>
            </a:r>
            <a:r>
              <a:rPr lang="en-GB" sz="1300">
                <a:latin typeface="Montserrat"/>
                <a:ea typeface="Montserrat"/>
                <a:cs typeface="Montserrat"/>
                <a:sym typeface="Montserrat"/>
              </a:rPr>
              <a:t>:</a:t>
            </a:r>
            <a:endParaRPr sz="1300">
              <a:latin typeface="Montserrat"/>
              <a:ea typeface="Montserrat"/>
              <a:cs typeface="Montserrat"/>
              <a:sym typeface="Montserrat"/>
            </a:endParaRPr>
          </a:p>
          <a:p>
            <a:pPr indent="-311150" lvl="0" marL="457200" rtl="0" algn="l">
              <a:spcBef>
                <a:spcPts val="0"/>
              </a:spcBef>
              <a:spcAft>
                <a:spcPts val="0"/>
              </a:spcAft>
              <a:buSzPts val="1300"/>
              <a:buFont typeface="Montserrat"/>
              <a:buChar char="-"/>
            </a:pPr>
            <a:r>
              <a:rPr lang="en-GB" sz="1300">
                <a:latin typeface="Montserrat"/>
                <a:ea typeface="Montserrat"/>
                <a:cs typeface="Montserrat"/>
                <a:sym typeface="Montserrat"/>
              </a:rPr>
              <a:t>EAV Requirements </a:t>
            </a:r>
            <a:endParaRPr sz="1300">
              <a:latin typeface="Montserrat"/>
              <a:ea typeface="Montserrat"/>
              <a:cs typeface="Montserrat"/>
              <a:sym typeface="Montserrat"/>
            </a:endParaRPr>
          </a:p>
          <a:p>
            <a:pPr indent="-311150" lvl="0" marL="457200" rtl="0" algn="l">
              <a:spcBef>
                <a:spcPts val="0"/>
              </a:spcBef>
              <a:spcAft>
                <a:spcPts val="0"/>
              </a:spcAft>
              <a:buSzPts val="1300"/>
              <a:buFont typeface="Montserrat"/>
              <a:buChar char="-"/>
            </a:pPr>
            <a:r>
              <a:rPr lang="en-GB" sz="1300">
                <a:latin typeface="Montserrat"/>
                <a:ea typeface="Montserrat"/>
                <a:cs typeface="Montserrat"/>
                <a:sym typeface="Montserrat"/>
              </a:rPr>
              <a:t>Agency Priorities for next phase of EAV Stocktake</a:t>
            </a:r>
            <a:endParaRPr sz="1300">
              <a:latin typeface="Montserrat"/>
              <a:ea typeface="Montserrat"/>
              <a:cs typeface="Montserrat"/>
              <a:sym typeface="Montserrat"/>
            </a:endParaRPr>
          </a:p>
          <a:p>
            <a:pPr indent="0" lvl="0" marL="0" rtl="0" algn="l">
              <a:spcBef>
                <a:spcPts val="0"/>
              </a:spcBef>
              <a:spcAft>
                <a:spcPts val="0"/>
              </a:spcAft>
              <a:buNone/>
            </a:pPr>
            <a:r>
              <a:t/>
            </a:r>
            <a:endParaRPr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Action</a:t>
            </a:r>
            <a:r>
              <a:rPr lang="en-GB" sz="1300">
                <a:latin typeface="Montserrat"/>
                <a:ea typeface="Montserrat"/>
                <a:cs typeface="Montserrat"/>
                <a:sym typeface="Montserrat"/>
              </a:rPr>
              <a:t>:</a:t>
            </a:r>
            <a:endParaRPr sz="1300">
              <a:latin typeface="Montserrat"/>
              <a:ea typeface="Montserrat"/>
              <a:cs typeface="Montserrat"/>
              <a:sym typeface="Montserrat"/>
            </a:endParaRPr>
          </a:p>
          <a:p>
            <a:pPr indent="-311150" lvl="0" marL="457200" rtl="0" algn="l">
              <a:spcBef>
                <a:spcPts val="0"/>
              </a:spcBef>
              <a:spcAft>
                <a:spcPts val="0"/>
              </a:spcAft>
              <a:buSzPts val="1300"/>
              <a:buFont typeface="Montserrat"/>
              <a:buAutoNum type="arabicPeriod"/>
            </a:pPr>
            <a:r>
              <a:rPr lang="en-GB" sz="1300">
                <a:latin typeface="Montserrat"/>
                <a:ea typeface="Montserrat"/>
                <a:cs typeface="Montserrat"/>
                <a:sym typeface="Montserrat"/>
              </a:rPr>
              <a:t>Agencies continues Stocktake based on their priorities </a:t>
            </a:r>
            <a:endParaRPr sz="1300">
              <a:latin typeface="Montserrat"/>
              <a:ea typeface="Montserrat"/>
              <a:cs typeface="Montserrat"/>
              <a:sym typeface="Montserrat"/>
            </a:endParaRPr>
          </a:p>
          <a:p>
            <a:pPr indent="0" lvl="0" marL="457200" rtl="0" algn="l">
              <a:spcBef>
                <a:spcPts val="0"/>
              </a:spcBef>
              <a:spcAft>
                <a:spcPts val="0"/>
              </a:spcAft>
              <a:buNone/>
            </a:pPr>
            <a:r>
              <a:t/>
            </a:r>
            <a:endParaRPr sz="1300">
              <a:latin typeface="Montserrat"/>
              <a:ea typeface="Montserrat"/>
              <a:cs typeface="Montserrat"/>
              <a:sym typeface="Montserrat"/>
            </a:endParaRPr>
          </a:p>
        </p:txBody>
      </p:sp>
      <p:sp>
        <p:nvSpPr>
          <p:cNvPr id="132" name="Google Shape;132;p15"/>
          <p:cNvSpPr/>
          <p:nvPr/>
        </p:nvSpPr>
        <p:spPr>
          <a:xfrm>
            <a:off x="2590642" y="110350"/>
            <a:ext cx="2019600" cy="1065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Agencies Do SIT-TW-41 Actions</a:t>
            </a:r>
            <a:endParaRPr sz="1300">
              <a:latin typeface="Montserrat"/>
              <a:ea typeface="Montserrat"/>
              <a:cs typeface="Montserrat"/>
              <a:sym typeface="Montserrat"/>
            </a:endParaRPr>
          </a:p>
        </p:txBody>
      </p:sp>
      <p:sp>
        <p:nvSpPr>
          <p:cNvPr id="133" name="Google Shape;133;p15"/>
          <p:cNvSpPr/>
          <p:nvPr/>
        </p:nvSpPr>
        <p:spPr>
          <a:xfrm>
            <a:off x="6769184" y="4447575"/>
            <a:ext cx="1751700" cy="1086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Agencies Do Action #1</a:t>
            </a:r>
            <a:endParaRPr sz="1300">
              <a:latin typeface="Montserrat"/>
              <a:ea typeface="Montserrat"/>
              <a:cs typeface="Montserrat"/>
              <a:sym typeface="Montserrat"/>
            </a:endParaRPr>
          </a:p>
        </p:txBody>
      </p:sp>
      <p:sp>
        <p:nvSpPr>
          <p:cNvPr id="134" name="Google Shape;134;p15"/>
          <p:cNvSpPr/>
          <p:nvPr/>
        </p:nvSpPr>
        <p:spPr>
          <a:xfrm>
            <a:off x="39150" y="2435309"/>
            <a:ext cx="1143000" cy="2260200"/>
          </a:xfrm>
          <a:prstGeom prst="rect">
            <a:avLst/>
          </a:prstGeom>
          <a:solidFill>
            <a:srgbClr val="D0E0E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chemeClr val="dk1"/>
                </a:solidFill>
                <a:latin typeface="Montserrat"/>
                <a:ea typeface="Montserrat"/>
                <a:cs typeface="Montserrat"/>
                <a:sym typeface="Montserrat"/>
              </a:rPr>
              <a:t>13-15 May 2025</a:t>
            </a:r>
            <a:endParaRPr b="1" sz="13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rtl="0" algn="ctr">
              <a:spcBef>
                <a:spcPts val="0"/>
              </a:spcBef>
              <a:spcAft>
                <a:spcPts val="0"/>
              </a:spcAft>
              <a:buNone/>
            </a:pPr>
            <a:r>
              <a:rPr lang="en-GB" sz="1300">
                <a:latin typeface="Montserrat"/>
                <a:ea typeface="Montserrat"/>
                <a:cs typeface="Montserrat"/>
                <a:sym typeface="Montserrat"/>
              </a:rPr>
              <a:t>GEOGLAM EAV Workshop</a:t>
            </a:r>
            <a:endParaRPr sz="1300">
              <a:latin typeface="Montserrat"/>
              <a:ea typeface="Montserrat"/>
              <a:cs typeface="Montserrat"/>
              <a:sym typeface="Montserrat"/>
            </a:endParaRPr>
          </a:p>
          <a:p>
            <a:pPr indent="0" lvl="0" marL="0" rtl="0" algn="ctr">
              <a:spcBef>
                <a:spcPts val="0"/>
              </a:spcBef>
              <a:spcAft>
                <a:spcPts val="0"/>
              </a:spcAft>
              <a:buNone/>
            </a:pPr>
            <a:r>
              <a:t/>
            </a:r>
            <a:endParaRPr sz="1300">
              <a:latin typeface="Montserrat"/>
              <a:ea typeface="Montserrat"/>
              <a:cs typeface="Montserrat"/>
              <a:sym typeface="Montserrat"/>
            </a:endParaRPr>
          </a:p>
        </p:txBody>
      </p:sp>
      <p:sp>
        <p:nvSpPr>
          <p:cNvPr id="135" name="Google Shape;135;p15"/>
          <p:cNvSpPr/>
          <p:nvPr/>
        </p:nvSpPr>
        <p:spPr>
          <a:xfrm>
            <a:off x="5134803" y="5357800"/>
            <a:ext cx="3386100" cy="1210200"/>
          </a:xfrm>
          <a:prstGeom prst="rightArrow">
            <a:avLst>
              <a:gd fmla="val 50000" name="adj1"/>
              <a:gd fmla="val 44637"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Asynchronous Work on Phase 2 Def’s + Req’s for Other Variables</a:t>
            </a:r>
            <a:endParaRPr sz="1300">
              <a:latin typeface="Montserrat"/>
              <a:ea typeface="Montserrat"/>
              <a:cs typeface="Montserrat"/>
              <a:sym typeface="Montserrat"/>
            </a:endParaRPr>
          </a:p>
        </p:txBody>
      </p:sp>
      <p:sp>
        <p:nvSpPr>
          <p:cNvPr id="136" name="Google Shape;136;p15"/>
          <p:cNvSpPr/>
          <p:nvPr/>
        </p:nvSpPr>
        <p:spPr>
          <a:xfrm>
            <a:off x="2236300" y="5382675"/>
            <a:ext cx="2443500" cy="1160400"/>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Completes + Submits Phase 1 EAV Report</a:t>
            </a:r>
            <a:endParaRPr sz="1300">
              <a:latin typeface="Montserrat"/>
              <a:ea typeface="Montserrat"/>
              <a:cs typeface="Montserrat"/>
              <a:sym typeface="Montserrat"/>
            </a:endParaRPr>
          </a:p>
        </p:txBody>
      </p:sp>
      <p:sp>
        <p:nvSpPr>
          <p:cNvPr id="137" name="Google Shape;137;p15"/>
          <p:cNvSpPr/>
          <p:nvPr/>
        </p:nvSpPr>
        <p:spPr>
          <a:xfrm>
            <a:off x="359125" y="5382675"/>
            <a:ext cx="1701300" cy="1160400"/>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Asynchronous work on </a:t>
            </a:r>
            <a:br>
              <a:rPr lang="en-GB" sz="1300">
                <a:latin typeface="Montserrat"/>
                <a:ea typeface="Montserrat"/>
                <a:cs typeface="Montserrat"/>
                <a:sym typeface="Montserrat"/>
              </a:rPr>
            </a:br>
            <a:r>
              <a:rPr lang="en-GB" sz="1300">
                <a:latin typeface="Montserrat"/>
                <a:ea typeface="Montserrat"/>
                <a:cs typeface="Montserrat"/>
                <a:sym typeface="Montserrat"/>
              </a:rPr>
              <a:t>Phase 1 EAVs</a:t>
            </a:r>
            <a:endParaRPr sz="1300">
              <a:latin typeface="Montserrat"/>
              <a:ea typeface="Montserrat"/>
              <a:cs typeface="Montserrat"/>
              <a:sym typeface="Montserrat"/>
            </a:endParaRPr>
          </a:p>
        </p:txBody>
      </p:sp>
      <p:sp>
        <p:nvSpPr>
          <p:cNvPr id="138" name="Google Shape;138;p15"/>
          <p:cNvSpPr/>
          <p:nvPr/>
        </p:nvSpPr>
        <p:spPr>
          <a:xfrm>
            <a:off x="6788150" y="100175"/>
            <a:ext cx="3977100" cy="1065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CEOS</a:t>
            </a:r>
            <a:r>
              <a:rPr lang="en-GB" sz="1300">
                <a:latin typeface="Montserrat"/>
                <a:ea typeface="Montserrat"/>
                <a:cs typeface="Montserrat"/>
                <a:sym typeface="Montserrat"/>
              </a:rPr>
              <a:t> Does Plenary-39 Action #2-3 </a:t>
            </a:r>
            <a:endParaRPr sz="1300">
              <a:latin typeface="Montserrat"/>
              <a:ea typeface="Montserrat"/>
              <a:cs typeface="Montserrat"/>
              <a:sym typeface="Montserrat"/>
            </a:endParaRPr>
          </a:p>
        </p:txBody>
      </p:sp>
      <p:sp>
        <p:nvSpPr>
          <p:cNvPr id="139" name="Google Shape;139;p15"/>
          <p:cNvSpPr/>
          <p:nvPr/>
        </p:nvSpPr>
        <p:spPr>
          <a:xfrm>
            <a:off x="9285850" y="2398450"/>
            <a:ext cx="1326300" cy="757200"/>
          </a:xfrm>
          <a:prstGeom prst="rightArrow">
            <a:avLst>
              <a:gd fmla="val 50000" name="adj1"/>
              <a:gd fmla="val 50000" name="adj2"/>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Workshop Results</a:t>
            </a:r>
            <a:endParaRPr sz="1300">
              <a:latin typeface="Montserrat"/>
              <a:ea typeface="Montserrat"/>
              <a:cs typeface="Montserrat"/>
              <a:sym typeface="Montserrat"/>
            </a:endParaRPr>
          </a:p>
        </p:txBody>
      </p:sp>
      <p:sp>
        <p:nvSpPr>
          <p:cNvPr id="140" name="Google Shape;140;p15"/>
          <p:cNvSpPr/>
          <p:nvPr/>
        </p:nvSpPr>
        <p:spPr>
          <a:xfrm>
            <a:off x="10311625" y="4824625"/>
            <a:ext cx="1880400" cy="20331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Legend</a:t>
            </a:r>
            <a:endParaRPr b="1">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a:solidFill>
                  <a:schemeClr val="lt1"/>
                </a:solidFill>
                <a:latin typeface="Montserrat"/>
                <a:ea typeface="Montserrat"/>
                <a:cs typeface="Montserrat"/>
                <a:sym typeface="Montserrat"/>
              </a:rPr>
              <a:t>Boxes = Events</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a:solidFill>
                  <a:schemeClr val="lt1"/>
                </a:solidFill>
                <a:latin typeface="Montserrat"/>
                <a:ea typeface="Montserrat"/>
                <a:cs typeface="Montserrat"/>
                <a:sym typeface="Montserrat"/>
              </a:rPr>
              <a:t>Arrows = Work</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lt1"/>
              </a:solidFill>
              <a:latin typeface="Montserrat"/>
              <a:ea typeface="Montserrat"/>
              <a:cs typeface="Montserrat"/>
              <a:sym typeface="Montserrat"/>
            </a:endParaRPr>
          </a:p>
        </p:txBody>
      </p:sp>
      <p:sp>
        <p:nvSpPr>
          <p:cNvPr id="141" name="Google Shape;141;p15"/>
          <p:cNvSpPr/>
          <p:nvPr/>
        </p:nvSpPr>
        <p:spPr>
          <a:xfrm>
            <a:off x="10401175" y="5590725"/>
            <a:ext cx="1701300" cy="331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Montserrat"/>
                <a:ea typeface="Montserrat"/>
                <a:cs typeface="Montserrat"/>
                <a:sym typeface="Montserrat"/>
              </a:rPr>
              <a:t>GEOGLAM</a:t>
            </a:r>
            <a:endParaRPr>
              <a:latin typeface="Montserrat"/>
              <a:ea typeface="Montserrat"/>
              <a:cs typeface="Montserrat"/>
              <a:sym typeface="Montserrat"/>
            </a:endParaRPr>
          </a:p>
        </p:txBody>
      </p:sp>
      <p:sp>
        <p:nvSpPr>
          <p:cNvPr id="142" name="Google Shape;142;p15"/>
          <p:cNvSpPr/>
          <p:nvPr/>
        </p:nvSpPr>
        <p:spPr>
          <a:xfrm>
            <a:off x="10401175" y="6001975"/>
            <a:ext cx="1701300" cy="33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Montserrat"/>
                <a:ea typeface="Montserrat"/>
                <a:cs typeface="Montserrat"/>
                <a:sym typeface="Montserrat"/>
              </a:rPr>
              <a:t>CEOS/Agencies</a:t>
            </a:r>
            <a:endParaRPr>
              <a:latin typeface="Montserrat"/>
              <a:ea typeface="Montserrat"/>
              <a:cs typeface="Montserrat"/>
              <a:sym typeface="Montserrat"/>
            </a:endParaRPr>
          </a:p>
        </p:txBody>
      </p:sp>
      <p:sp>
        <p:nvSpPr>
          <p:cNvPr id="143" name="Google Shape;143;p15"/>
          <p:cNvSpPr/>
          <p:nvPr/>
        </p:nvSpPr>
        <p:spPr>
          <a:xfrm>
            <a:off x="10401175" y="6413225"/>
            <a:ext cx="1701300" cy="3312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Montserrat"/>
                <a:ea typeface="Montserrat"/>
                <a:cs typeface="Montserrat"/>
                <a:sym typeface="Montserrat"/>
              </a:rPr>
              <a:t>Shared</a:t>
            </a:r>
            <a:endParaRPr>
              <a:latin typeface="Montserrat"/>
              <a:ea typeface="Montserrat"/>
              <a:cs typeface="Montserrat"/>
              <a:sym typeface="Montserrat"/>
            </a:endParaRPr>
          </a:p>
        </p:txBody>
      </p:sp>
      <p:sp>
        <p:nvSpPr>
          <p:cNvPr id="144" name="Google Shape;144;p15"/>
          <p:cNvSpPr txBox="1"/>
          <p:nvPr/>
        </p:nvSpPr>
        <p:spPr>
          <a:xfrm>
            <a:off x="39150" y="-5250"/>
            <a:ext cx="12837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100">
                <a:solidFill>
                  <a:schemeClr val="dk2"/>
                </a:solidFill>
                <a:latin typeface="Montserrat"/>
                <a:ea typeface="Montserrat"/>
                <a:cs typeface="Montserrat"/>
                <a:sym typeface="Montserrat"/>
              </a:rPr>
              <a:t>May 2025</a:t>
            </a:r>
            <a:endParaRPr b="1" i="1" sz="1100">
              <a:solidFill>
                <a:schemeClr val="dk2"/>
              </a:solidFill>
              <a:latin typeface="Montserrat"/>
              <a:ea typeface="Montserrat"/>
              <a:cs typeface="Montserrat"/>
              <a:sym typeface="Montserrat"/>
            </a:endParaRPr>
          </a:p>
        </p:txBody>
      </p:sp>
      <p:sp>
        <p:nvSpPr>
          <p:cNvPr id="145" name="Google Shape;145;p15"/>
          <p:cNvSpPr txBox="1"/>
          <p:nvPr/>
        </p:nvSpPr>
        <p:spPr>
          <a:xfrm>
            <a:off x="1831925" y="-5250"/>
            <a:ext cx="12837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100">
                <a:solidFill>
                  <a:schemeClr val="dk2"/>
                </a:solidFill>
                <a:latin typeface="Montserrat"/>
                <a:ea typeface="Montserrat"/>
                <a:cs typeface="Montserrat"/>
                <a:sym typeface="Montserrat"/>
              </a:rPr>
              <a:t>Sep</a:t>
            </a:r>
            <a:r>
              <a:rPr b="1" i="1" lang="en-GB" sz="1100">
                <a:solidFill>
                  <a:schemeClr val="dk2"/>
                </a:solidFill>
                <a:latin typeface="Montserrat"/>
                <a:ea typeface="Montserrat"/>
                <a:cs typeface="Montserrat"/>
                <a:sym typeface="Montserrat"/>
              </a:rPr>
              <a:t> 2025</a:t>
            </a:r>
            <a:endParaRPr b="1" i="1" sz="1100">
              <a:solidFill>
                <a:schemeClr val="dk2"/>
              </a:solidFill>
              <a:latin typeface="Montserrat"/>
              <a:ea typeface="Montserrat"/>
              <a:cs typeface="Montserrat"/>
              <a:sym typeface="Montserrat"/>
            </a:endParaRPr>
          </a:p>
        </p:txBody>
      </p:sp>
      <p:sp>
        <p:nvSpPr>
          <p:cNvPr id="146" name="Google Shape;146;p15"/>
          <p:cNvSpPr txBox="1"/>
          <p:nvPr/>
        </p:nvSpPr>
        <p:spPr>
          <a:xfrm>
            <a:off x="4379375" y="-5250"/>
            <a:ext cx="12837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100">
                <a:solidFill>
                  <a:schemeClr val="dk2"/>
                </a:solidFill>
                <a:latin typeface="Montserrat"/>
                <a:ea typeface="Montserrat"/>
                <a:cs typeface="Montserrat"/>
                <a:sym typeface="Montserrat"/>
              </a:rPr>
              <a:t>Nov</a:t>
            </a:r>
            <a:r>
              <a:rPr b="1" i="1" lang="en-GB" sz="1100">
                <a:solidFill>
                  <a:schemeClr val="dk2"/>
                </a:solidFill>
                <a:latin typeface="Montserrat"/>
                <a:ea typeface="Montserrat"/>
                <a:cs typeface="Montserrat"/>
                <a:sym typeface="Montserrat"/>
              </a:rPr>
              <a:t> 2025</a:t>
            </a:r>
            <a:endParaRPr b="1" i="1" sz="1100">
              <a:solidFill>
                <a:schemeClr val="dk2"/>
              </a:solidFill>
              <a:latin typeface="Montserrat"/>
              <a:ea typeface="Montserrat"/>
              <a:cs typeface="Montserrat"/>
              <a:sym typeface="Montserrat"/>
            </a:endParaRPr>
          </a:p>
        </p:txBody>
      </p:sp>
      <p:sp>
        <p:nvSpPr>
          <p:cNvPr id="147" name="Google Shape;147;p15"/>
          <p:cNvSpPr txBox="1"/>
          <p:nvPr/>
        </p:nvSpPr>
        <p:spPr>
          <a:xfrm>
            <a:off x="8071475" y="-5250"/>
            <a:ext cx="12837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100">
                <a:solidFill>
                  <a:schemeClr val="dk2"/>
                </a:solidFill>
                <a:latin typeface="Montserrat"/>
                <a:ea typeface="Montserrat"/>
                <a:cs typeface="Montserrat"/>
                <a:sym typeface="Montserrat"/>
              </a:rPr>
              <a:t>Spring</a:t>
            </a:r>
            <a:r>
              <a:rPr b="1" i="1" lang="en-GB" sz="1100">
                <a:solidFill>
                  <a:schemeClr val="dk2"/>
                </a:solidFill>
                <a:latin typeface="Montserrat"/>
                <a:ea typeface="Montserrat"/>
                <a:cs typeface="Montserrat"/>
                <a:sym typeface="Montserrat"/>
              </a:rPr>
              <a:t> 2026</a:t>
            </a:r>
            <a:endParaRPr b="1" i="1" sz="1100">
              <a:solidFill>
                <a:schemeClr val="dk2"/>
              </a:solidFill>
              <a:latin typeface="Montserrat"/>
              <a:ea typeface="Montserrat"/>
              <a:cs typeface="Montserrat"/>
              <a:sym typeface="Montserrat"/>
            </a:endParaRPr>
          </a:p>
        </p:txBody>
      </p:sp>
      <p:sp>
        <p:nvSpPr>
          <p:cNvPr id="148" name="Google Shape;148;p15"/>
          <p:cNvSpPr txBox="1"/>
          <p:nvPr/>
        </p:nvSpPr>
        <p:spPr>
          <a:xfrm>
            <a:off x="10609975" y="-5250"/>
            <a:ext cx="12837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100">
                <a:solidFill>
                  <a:schemeClr val="dk2"/>
                </a:solidFill>
                <a:latin typeface="Montserrat"/>
                <a:ea typeface="Montserrat"/>
                <a:cs typeface="Montserrat"/>
                <a:sym typeface="Montserrat"/>
              </a:rPr>
              <a:t>April</a:t>
            </a:r>
            <a:r>
              <a:rPr b="1" i="1" lang="en-GB" sz="1100">
                <a:solidFill>
                  <a:schemeClr val="dk2"/>
                </a:solidFill>
                <a:latin typeface="Montserrat"/>
                <a:ea typeface="Montserrat"/>
                <a:cs typeface="Montserrat"/>
                <a:sym typeface="Montserrat"/>
              </a:rPr>
              <a:t> 2026</a:t>
            </a:r>
            <a:endParaRPr b="1" i="1" sz="110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