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4"/>
  </p:notesMasterIdLst>
  <p:sldIdLst>
    <p:sldId id="256" r:id="rId2"/>
    <p:sldId id="259" r:id="rId3"/>
    <p:sldId id="258" r:id="rId4"/>
    <p:sldId id="262" r:id="rId5"/>
    <p:sldId id="260" r:id="rId6"/>
    <p:sldId id="261" r:id="rId7"/>
    <p:sldId id="263" r:id="rId8"/>
    <p:sldId id="275" r:id="rId9"/>
    <p:sldId id="267" r:id="rId10"/>
    <p:sldId id="268" r:id="rId11"/>
    <p:sldId id="279" r:id="rId12"/>
    <p:sldId id="269" r:id="rId13"/>
    <p:sldId id="265" r:id="rId14"/>
    <p:sldId id="266" r:id="rId15"/>
    <p:sldId id="276" r:id="rId16"/>
    <p:sldId id="277" r:id="rId17"/>
    <p:sldId id="278" r:id="rId18"/>
    <p:sldId id="274" r:id="rId19"/>
    <p:sldId id="270" r:id="rId20"/>
    <p:sldId id="271" r:id="rId21"/>
    <p:sldId id="272" r:id="rId22"/>
    <p:sldId id="273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KoPubDotum Medium" panose="02020603020101020101" pitchFamily="18" charset="-127"/>
      <p:regular r:id="rId26"/>
    </p:embeddedFont>
    <p:embeddedFont>
      <p:font typeface="KoPub돋움체 Light" panose="02020603020101020101" pitchFamily="18" charset="-127"/>
      <p:regular r:id="rId27"/>
    </p:embeddedFont>
    <p:embeddedFont>
      <p:font typeface="Montserrat" panose="020B0600000101010101" charset="0"/>
      <p:regular r:id="rId28"/>
      <p:bold r:id="rId29"/>
      <p:italic r:id="rId30"/>
      <p:boldItalic r:id="rId31"/>
    </p:embeddedFont>
    <p:embeddedFont>
      <p:font typeface="맑은 고딕" panose="020B0503020000020004" pitchFamily="50" charset="-127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7130A2"/>
    <a:srgbClr val="FE7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05" autoAdjust="0"/>
  </p:normalViewPr>
  <p:slideViewPr>
    <p:cSldViewPr snapToGrid="0">
      <p:cViewPr varScale="1">
        <p:scale>
          <a:sx n="137" d="100"/>
          <a:sy n="137" d="100"/>
        </p:scale>
        <p:origin x="2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146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40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280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06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9982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363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8288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240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9066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008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276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019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526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18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182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434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63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31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84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6929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dirty="0"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58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LSI-VC-18, 2-5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LSI-VC-18, 2-5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LSI-VC-18, 2-5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LSI-VC-18, 2-5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LSI-VC-18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>
                <a:latin typeface="Montserrat"/>
                <a:ea typeface="Montserrat"/>
                <a:cs typeface="Montserrat"/>
                <a:sym typeface="Montserrat"/>
              </a:rPr>
              <a:t>2025</a:t>
            </a:r>
            <a:br>
              <a:rPr lang="en-GB" sz="4000" i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000" i="1" dirty="0"/>
              <a:t>KARI’s Works on ARD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272909" y="42528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Taeheon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K</a:t>
            </a:r>
            <a:r>
              <a:rPr lang="en-US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IM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KARI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3.1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LSI-VC-18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Ispra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Italy</a:t>
            </a:r>
            <a:endParaRPr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2-5 September, 2025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EO Imagery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 model-based improved relative geometric correction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Conventional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matching points searched across entire target image → higher chance of mismatches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Improved (Sensor model-based)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matching points searched only within predicted local neighborhood → more accurate and efficient matching</a:t>
            </a: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5C57729-ED3C-42A5-870A-0607608A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8" y="2710666"/>
            <a:ext cx="2375020" cy="377927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0783DEF-61A3-4007-AC3C-3D8295634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098" y="2710666"/>
            <a:ext cx="7473103" cy="3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EO Imagery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Deep</a:t>
            </a:r>
            <a:r>
              <a:rPr lang="ko-KR" altLang="en-US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learning-based cloud detection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Adopted a Deeplabv3+ architecture with a ResNet-50 backbone for cloud segmentation in KOMPSAT-3/3A imagery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Generate ~4,000 augmented patches (1024 x 1024) from 162 original images to enhance training diversity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Achieved significant improvement compared to traditional cloud detection method (Threshold-based)</a:t>
            </a:r>
          </a:p>
        </p:txBody>
      </p:sp>
      <p:pic>
        <p:nvPicPr>
          <p:cNvPr id="13" name="Picture 0">
            <a:extLst>
              <a:ext uri="{FF2B5EF4-FFF2-40B4-BE49-F238E27FC236}">
                <a16:creationId xmlns:a16="http://schemas.microsoft.com/office/drawing/2014/main" id="{7C9644F2-D2F0-49CB-A2CB-AD3847CC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15" y="2607699"/>
            <a:ext cx="5953633" cy="16965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714402-1D05-4409-B735-1DB0E7BB7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845" y="4535310"/>
            <a:ext cx="5996940" cy="179768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3223DEEE-9783-4655-ADD4-4378B911F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45048"/>
              </p:ext>
            </p:extLst>
          </p:nvPr>
        </p:nvGraphicFramePr>
        <p:xfrm>
          <a:off x="630410" y="2914721"/>
          <a:ext cx="4952492" cy="1082548"/>
        </p:xfrm>
        <a:graphic>
          <a:graphicData uri="http://schemas.openxmlformats.org/drawingml/2006/table">
            <a:tbl>
              <a:tblPr/>
              <a:tblGrid>
                <a:gridCol w="1561592">
                  <a:extLst>
                    <a:ext uri="{9D8B030D-6E8A-4147-A177-3AD203B41FA5}">
                      <a16:colId xmlns:a16="http://schemas.microsoft.com/office/drawing/2014/main" val="137546442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45421431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4013776887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58128803"/>
                    </a:ext>
                  </a:extLst>
                </a:gridCol>
              </a:tblGrid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Thick Cloud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Thin Cloud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Cloud Shadow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413827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Ground Truth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12.49%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0.11%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4.30%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723788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Deep-learning (ours)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11.77%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0.78%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4.30%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557032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Threshold-based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9.69%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3.50%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162684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080B50C3-D2E8-4D6B-8C59-27D009463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462329"/>
              </p:ext>
            </p:extLst>
          </p:nvPr>
        </p:nvGraphicFramePr>
        <p:xfrm>
          <a:off x="603938" y="4892878"/>
          <a:ext cx="4952492" cy="1082548"/>
        </p:xfrm>
        <a:graphic>
          <a:graphicData uri="http://schemas.openxmlformats.org/drawingml/2006/table">
            <a:tbl>
              <a:tblPr/>
              <a:tblGrid>
                <a:gridCol w="1561592">
                  <a:extLst>
                    <a:ext uri="{9D8B030D-6E8A-4147-A177-3AD203B41FA5}">
                      <a16:colId xmlns:a16="http://schemas.microsoft.com/office/drawing/2014/main" val="1053588729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226953062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139565308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339158714"/>
                    </a:ext>
                  </a:extLst>
                </a:gridCol>
              </a:tblGrid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Thick Cloud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Thin Cloud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Cloud Shadow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5087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Ground Truth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9.35%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6.09%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12.12%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613641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Deep-learning (ours)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8.97%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5.26%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13.26%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139926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Threshold-based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6.44%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3.20%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087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58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EO Imagery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Radiometric and atmospheric correction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6S model(LUT-based algorithm): radiative transfer model simulating solar radiation through the atmosphere</a:t>
            </a: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Removes atmospheric scattering/absorption from TOA signal to derive SR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Atmospheric correction c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onverts DN values </a:t>
            </a:r>
            <a:r>
              <a:rPr lang="en-US" altLang="ko-KR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cs typeface="Montserrat"/>
                <a:sym typeface="Montserrat"/>
              </a:rPr>
              <a:t>→ SR (provided as </a:t>
            </a:r>
            <a:r>
              <a:rPr lang="en-US" altLang="ko-KR" dirty="0" err="1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cs typeface="Montserrat"/>
                <a:sym typeface="Montserrat"/>
              </a:rPr>
              <a:t>GeoTIFF</a:t>
            </a:r>
            <a:r>
              <a:rPr lang="en-US" altLang="ko-KR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cs typeface="Montserrat"/>
                <a:sym typeface="Montserrat"/>
              </a:rPr>
              <a:t>)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BEA8352-CB5F-4FF6-B0DB-69FF655A26A9}"/>
              </a:ext>
            </a:extLst>
          </p:cNvPr>
          <p:cNvGrpSpPr/>
          <p:nvPr/>
        </p:nvGrpSpPr>
        <p:grpSpPr>
          <a:xfrm>
            <a:off x="2089546" y="2855901"/>
            <a:ext cx="7798418" cy="3060000"/>
            <a:chOff x="2083902" y="3165448"/>
            <a:chExt cx="7798418" cy="3060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120544D-0D3D-4492-8002-5359F0CF6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7083" y="3165448"/>
              <a:ext cx="3745237" cy="3060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7E4D73E-B54E-483B-8BDC-4D90E9CAC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6221" y="3165448"/>
              <a:ext cx="3742920" cy="306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2BE493-4EED-45C7-9CA0-DA44D0FE754D}"/>
                </a:ext>
              </a:extLst>
            </p:cNvPr>
            <p:cNvSpPr txBox="1"/>
            <p:nvPr/>
          </p:nvSpPr>
          <p:spPr>
            <a:xfrm>
              <a:off x="2083902" y="3208445"/>
              <a:ext cx="9753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Uncorrected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9F6FEC-FAB1-4B6C-AAFA-E67E852F3648}"/>
                </a:ext>
              </a:extLst>
            </p:cNvPr>
            <p:cNvSpPr txBox="1"/>
            <p:nvPr/>
          </p:nvSpPr>
          <p:spPr>
            <a:xfrm>
              <a:off x="6137083" y="3208445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Corrected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화살표: 오른쪽 7">
              <a:extLst>
                <a:ext uri="{FF2B5EF4-FFF2-40B4-BE49-F238E27FC236}">
                  <a16:creationId xmlns:a16="http://schemas.microsoft.com/office/drawing/2014/main" id="{C3A2E58A-DB1C-4D68-89E4-F0B319A69AC4}"/>
                </a:ext>
              </a:extLst>
            </p:cNvPr>
            <p:cNvSpPr/>
            <p:nvPr/>
          </p:nvSpPr>
          <p:spPr>
            <a:xfrm>
              <a:off x="5922033" y="4593524"/>
              <a:ext cx="128133" cy="20384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F6CF4F9-436A-4E40-849D-DD66C9AD5DC7}"/>
              </a:ext>
            </a:extLst>
          </p:cNvPr>
          <p:cNvSpPr txBox="1"/>
          <p:nvPr/>
        </p:nvSpPr>
        <p:spPr>
          <a:xfrm>
            <a:off x="2446866" y="6079370"/>
            <a:ext cx="6623755" cy="441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0" algn="just" fontAlgn="base" latinLnBrk="1">
              <a:lnSpc>
                <a:spcPct val="1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※ </a:t>
            </a:r>
            <a:r>
              <a:rPr lang="en-US" altLang="ko-KR" dirty="0">
                <a:solidFill>
                  <a:schemeClr val="dk1"/>
                </a:solidFill>
                <a:latin typeface="Montserrat"/>
              </a:rPr>
              <a:t>6S (Second Simulation of the Satellite Signal in the Solar Spectrum)</a:t>
            </a:r>
          </a:p>
        </p:txBody>
      </p:sp>
    </p:spTree>
    <p:extLst>
      <p:ext uri="{BB962C8B-B14F-4D97-AF65-F5344CB8AC3E}">
        <p14:creationId xmlns:p14="http://schemas.microsoft.com/office/powerpoint/2010/main" val="54363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SAR Imagery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B6A6E3C-57C0-4048-AE98-F79671B18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2" y="1141580"/>
            <a:ext cx="11592840" cy="51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2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661850B-2AEF-463F-8874-EDB21F2F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60" y="2392545"/>
            <a:ext cx="2959218" cy="3697509"/>
          </a:xfrm>
          <a:prstGeom prst="rect">
            <a:avLst/>
          </a:prstGeom>
        </p:spPr>
      </p:pic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SAR Imagery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72;p8">
                <a:extLst>
                  <a:ext uri="{FF2B5EF4-FFF2-40B4-BE49-F238E27FC236}">
                    <a16:creationId xmlns:a16="http://schemas.microsoft.com/office/drawing/2014/main" id="{D5D1DA4C-3BC4-4CD7-B72B-D824CF4C4F6D}"/>
                  </a:ext>
                </a:extLst>
              </p:cNvPr>
              <p:cNvSpPr txBox="1"/>
              <p:nvPr/>
            </p:nvSpPr>
            <p:spPr>
              <a:xfrm>
                <a:off x="357105" y="1049657"/>
                <a:ext cx="11112000" cy="2262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14313" marR="0" lvl="0" indent="-201613" algn="l" rtl="0">
                  <a:lnSpc>
                    <a:spcPct val="150000"/>
                  </a:lnSpc>
                  <a:spcBef>
                    <a:spcPts val="18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SAR NRB</a:t>
                </a:r>
                <a:endParaRPr lang="en-US" altLang="ko-KR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NRB(Normalized Radar Backscatter) : Backscatter imagery with RTC(Radiometric Terrain Correction)</a:t>
                </a:r>
                <a:r>
                  <a:rPr lang="ko-KR" altLang="en-US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applied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Gamma naught(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a:rPr lang="en-US" altLang="ko-Kore-KR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𝛾</m:t>
                        </m:r>
                      </m:e>
                      <m:sup>
                        <m:r>
                          <a:rPr lang="en-US" altLang="ko-Kore-KR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0</m:t>
                        </m:r>
                      </m:sup>
                    </m:sSup>
                  </m:oMath>
                </a14:m>
                <a:r>
                  <a:rPr lang="el-GR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 )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</a:t>
                </a: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magery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Land</a:t>
                </a: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sea, shadowing, foreshortening, and layover (etc.) information provided as mask imagery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Local Incidence Angle imagery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generated based on DEM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Gamma-to-sigma ratio imagery provided for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Sigma-naught(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ore-KR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σ</m:t>
                        </m:r>
                      </m:e>
                      <m:sup>
                        <m:r>
                          <a:rPr lang="en-US" altLang="ko-Kore-KR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0</m:t>
                        </m:r>
                      </m:sup>
                    </m:sSup>
                  </m:oMath>
                </a14:m>
                <a:r>
                  <a:rPr lang="el-GR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 )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conversion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3" name="Google Shape;72;p8">
                <a:extLst>
                  <a:ext uri="{FF2B5EF4-FFF2-40B4-BE49-F238E27FC236}">
                    <a16:creationId xmlns:a16="http://schemas.microsoft.com/office/drawing/2014/main" id="{D5D1DA4C-3BC4-4CD7-B72B-D824CF4C4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05" y="1049657"/>
                <a:ext cx="11112000" cy="2262117"/>
              </a:xfrm>
              <a:prstGeom prst="rect">
                <a:avLst/>
              </a:prstGeom>
              <a:blipFill>
                <a:blip r:embed="rId4"/>
                <a:stretch>
                  <a:fillRect l="-165" b="-5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45791DD0-7C8B-4439-85D3-6949E96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" y="3917152"/>
            <a:ext cx="2098002" cy="21851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그림 4" descr="영수증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447EF4-2B65-4FA2-B445-9F993520F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92" y="3917152"/>
            <a:ext cx="2098002" cy="21851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그림 5" descr="그레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3B3C73-00AE-4CC7-9FCA-556867377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57" y="3917152"/>
            <a:ext cx="2042985" cy="21851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그림 6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78CB6C-19CA-4081-B87D-5C9FA8AAF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04" y="3917152"/>
            <a:ext cx="2042985" cy="21851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D056DE-8AC0-42E4-A383-7FCC9CEC67AD}"/>
                  </a:ext>
                </a:extLst>
              </p:cNvPr>
              <p:cNvSpPr txBox="1"/>
              <p:nvPr/>
            </p:nvSpPr>
            <p:spPr>
              <a:xfrm>
                <a:off x="318015" y="3546227"/>
                <a:ext cx="1984385" cy="220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400" latinLnBrk="1"/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</a:rPr>
                  <a:t>SAR NRB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𝛄</m:t>
                        </m:r>
                      </m:e>
                      <m:sup>
                        <m: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𝟎</m:t>
                        </m:r>
                      </m:sup>
                    </m:sSup>
                    <m:r>
                      <a:rPr lang="en-US" altLang="ko-Kore-KR" b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Montserrat"/>
                        <a:cs typeface="Montserrat"/>
                      </a:rPr>
                      <m:t> </m:t>
                    </m:r>
                  </m:oMath>
                </a14:m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</a:rPr>
                  <a:t>Image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D056DE-8AC0-42E4-A383-7FCC9CEC6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15" y="3546227"/>
                <a:ext cx="1984385" cy="220253"/>
              </a:xfrm>
              <a:prstGeom prst="rect">
                <a:avLst/>
              </a:prstGeom>
              <a:blipFill>
                <a:blip r:embed="rId9"/>
                <a:stretch>
                  <a:fillRect t="-25000" b="-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2275215-14F8-479B-AA23-2ECD44AE3FB2}"/>
              </a:ext>
            </a:extLst>
          </p:cNvPr>
          <p:cNvSpPr txBox="1"/>
          <p:nvPr/>
        </p:nvSpPr>
        <p:spPr>
          <a:xfrm>
            <a:off x="2544101" y="3560908"/>
            <a:ext cx="19843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latinLnBrk="1"/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SAR NRB Mask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A73A3-08E0-45C4-92D6-F5AF694C7FCF}"/>
              </a:ext>
            </a:extLst>
          </p:cNvPr>
          <p:cNvSpPr txBox="1"/>
          <p:nvPr/>
        </p:nvSpPr>
        <p:spPr>
          <a:xfrm>
            <a:off x="4731353" y="3560908"/>
            <a:ext cx="19843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latinLnBrk="1"/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SAR NRB LIA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DB4D01-783E-4D03-88CB-0ADCD09E902E}"/>
                  </a:ext>
                </a:extLst>
              </p:cNvPr>
              <p:cNvSpPr txBox="1"/>
              <p:nvPr/>
            </p:nvSpPr>
            <p:spPr>
              <a:xfrm>
                <a:off x="6830704" y="3560908"/>
                <a:ext cx="2101586" cy="220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latinLnBrk="1"/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</a:rPr>
                  <a:t>SAR NRB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</m:e>
                      <m:sup>
                        <m: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ko-Kore-KR" b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</a:rPr>
                  <a:t>to</a:t>
                </a:r>
                <a:r>
                  <a:rPr lang="en-US" altLang="ko-Kore-KR" b="1" dirty="0">
                    <a:solidFill>
                      <a:schemeClr val="dk1"/>
                    </a:solidFill>
                    <a:latin typeface="Montserra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𝛔</m:t>
                        </m:r>
                      </m:e>
                      <m:sup>
                        <m: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ko-Kore-KR" b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</a:rPr>
                  <a:t>ratio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DB4D01-783E-4D03-88CB-0ADCD09E9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704" y="3560908"/>
                <a:ext cx="2101586" cy="220253"/>
              </a:xfrm>
              <a:prstGeom prst="rect">
                <a:avLst/>
              </a:prstGeom>
              <a:blipFill>
                <a:blip r:embed="rId10"/>
                <a:stretch>
                  <a:fillRect l="-3779" t="-22222" r="-3779" b="-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82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SAR Imagery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72;p8">
                <a:extLst>
                  <a:ext uri="{FF2B5EF4-FFF2-40B4-BE49-F238E27FC236}">
                    <a16:creationId xmlns:a16="http://schemas.microsoft.com/office/drawing/2014/main" id="{D5D1DA4C-3BC4-4CD7-B72B-D824CF4C4F6D}"/>
                  </a:ext>
                </a:extLst>
              </p:cNvPr>
              <p:cNvSpPr txBox="1"/>
              <p:nvPr/>
            </p:nvSpPr>
            <p:spPr>
              <a:xfrm>
                <a:off x="357105" y="1049657"/>
                <a:ext cx="11112000" cy="25852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14313" marR="0" lvl="0" indent="-201613" algn="l" rtl="0">
                  <a:lnSpc>
                    <a:spcPct val="150000"/>
                  </a:lnSpc>
                  <a:spcBef>
                    <a:spcPts val="18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SAR ORB</a:t>
                </a:r>
                <a:endParaRPr lang="en-US" altLang="ko-KR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ORB(Ocean Radar Backscatter) :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Provide s</a:t>
                </a: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igma-naught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a:rPr lang="en-US" altLang="ko-Kore-K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𝜎</m:t>
                        </m:r>
                      </m:e>
                      <m:sup>
                        <m:r>
                          <a:rPr lang="en-US" altLang="ko-Kore-K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0</m:t>
                        </m:r>
                      </m:sup>
                    </m:sSup>
                    <m:r>
                      <a:rPr lang="en-US" altLang="ko-Kore-KR" b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Montserrat"/>
                        <a:cs typeface="Montserrat"/>
                      </a:rPr>
                      <m:t> </m:t>
                    </m:r>
                  </m:oMath>
                </a14:m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) backscatter imagery for ocean observation, corrected to geoid reference </a:t>
                </a: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Sigma naught(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a:rPr lang="en-US" altLang="ko-Kore-K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𝜎</m:t>
                        </m:r>
                      </m:e>
                      <m:sup>
                        <m:r>
                          <a:rPr lang="en-US" altLang="ko-Kore-KR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 )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imagery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lvl="1" indent="-201612">
                  <a:lnSpc>
                    <a:spcPct val="150000"/>
                  </a:lnSpc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Land</a:t>
                </a: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sea, shadowing, foreshortening, and layover (etc.) information provided as mask imagery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Ellipsoidal Incidence Angle imagery (calculated from Earth ellipsoid) 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lvl="1" indent="-201612">
                  <a:lnSpc>
                    <a:spcPct val="150000"/>
                  </a:lnSpc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Gamma-to-sigma ratio imagery provided for Gamma-naught</a:t>
                </a: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a:rPr lang="en-US" altLang="ko-Kore-KR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𝛾</m:t>
                        </m:r>
                      </m:e>
                      <m:sup>
                        <m:r>
                          <a:rPr lang="en-US" altLang="ko-Kore-KR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 ) conversion</a:t>
                </a:r>
                <a:endParaRPr lang="ko-KR" altLang="en-US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3" name="Google Shape;72;p8">
                <a:extLst>
                  <a:ext uri="{FF2B5EF4-FFF2-40B4-BE49-F238E27FC236}">
                    <a16:creationId xmlns:a16="http://schemas.microsoft.com/office/drawing/2014/main" id="{D5D1DA4C-3BC4-4CD7-B72B-D824CF4C4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05" y="1049657"/>
                <a:ext cx="11112000" cy="2585283"/>
              </a:xfrm>
              <a:prstGeom prst="rect">
                <a:avLst/>
              </a:prstGeom>
              <a:blipFill>
                <a:blip r:embed="rId3"/>
                <a:stretch>
                  <a:fillRect l="-165" b="-4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88A6ED-B8AF-4E2D-B651-C7DC719984D7}"/>
                  </a:ext>
                </a:extLst>
              </p:cNvPr>
              <p:cNvSpPr txBox="1"/>
              <p:nvPr/>
            </p:nvSpPr>
            <p:spPr>
              <a:xfrm>
                <a:off x="1809604" y="3811948"/>
                <a:ext cx="1984385" cy="220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400" latinLnBrk="1"/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</a:rPr>
                  <a:t>SAR ORB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a:rPr lang="en-US" altLang="ko-Kore-KR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𝛔</m:t>
                        </m:r>
                      </m:e>
                      <m:sup>
                        <m:r>
                          <a:rPr lang="en-US" altLang="ko-Kore-KR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𝟎</m:t>
                        </m:r>
                      </m:sup>
                    </m:sSup>
                    <m:r>
                      <a:rPr lang="en-US" altLang="ko-Kore-KR" b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Montserrat"/>
                        <a:cs typeface="Montserrat"/>
                      </a:rPr>
                      <m:t> </m:t>
                    </m:r>
                  </m:oMath>
                </a14:m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</a:rPr>
                  <a:t>VV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88A6ED-B8AF-4E2D-B651-C7DC71998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604" y="3811948"/>
                <a:ext cx="1984385" cy="220253"/>
              </a:xfrm>
              <a:prstGeom prst="rect">
                <a:avLst/>
              </a:prstGeom>
              <a:blipFill>
                <a:blip r:embed="rId4"/>
                <a:stretch>
                  <a:fillRect t="-22222" b="-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235D857-E929-46A6-88B1-47A5A4A0BFB0}"/>
              </a:ext>
            </a:extLst>
          </p:cNvPr>
          <p:cNvSpPr txBox="1"/>
          <p:nvPr/>
        </p:nvSpPr>
        <p:spPr>
          <a:xfrm>
            <a:off x="6160479" y="3811948"/>
            <a:ext cx="19843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latinLnBrk="1">
              <a:defRPr sz="120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0550AA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en-US" altLang="ko-KR" sz="1400" b="1" dirty="0">
                <a:solidFill>
                  <a:schemeClr val="dk1"/>
                </a:solidFill>
                <a:latin typeface="Montserrat"/>
              </a:rPr>
              <a:t>SAR ORB Mask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3012A-4057-4E0E-8AAD-5A24CF80CC1E}"/>
              </a:ext>
            </a:extLst>
          </p:cNvPr>
          <p:cNvSpPr txBox="1"/>
          <p:nvPr/>
        </p:nvSpPr>
        <p:spPr>
          <a:xfrm>
            <a:off x="8337716" y="3811948"/>
            <a:ext cx="19843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latinLnBrk="1"/>
            <a:r>
              <a:rPr lang="en-US" altLang="ko-KR" b="1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dk1"/>
                </a:solidFill>
                <a:latin typeface="Montserrat"/>
                <a:ea typeface="KoPub돋움체 Bold" panose="02020603020101020101" pitchFamily="18" charset="-127"/>
              </a:rPr>
              <a:t>SAR ORB EIA</a:t>
            </a:r>
          </a:p>
        </p:txBody>
      </p:sp>
      <p:pic>
        <p:nvPicPr>
          <p:cNvPr id="15" name="그림 14" descr="텍스트, 스크린샷, 예술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B50DD6-0889-4CCC-8B81-92556B121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46"/>
          <a:stretch>
            <a:fillRect/>
          </a:stretch>
        </p:blipFill>
        <p:spPr>
          <a:xfrm>
            <a:off x="8284657" y="4107223"/>
            <a:ext cx="2097702" cy="19483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그림 15" descr="스케치, 예술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A6AB30-7460-48B4-BDD1-128E994B4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46"/>
          <a:stretch>
            <a:fillRect/>
          </a:stretch>
        </p:blipFill>
        <p:spPr>
          <a:xfrm>
            <a:off x="6096000" y="4107223"/>
            <a:ext cx="2120542" cy="19483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그림 16" descr="텍스트, 스크린샷, 예술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7B0061-A353-49F1-A4D8-99DEE33E2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6"/>
          <a:stretch>
            <a:fillRect/>
          </a:stretch>
        </p:blipFill>
        <p:spPr>
          <a:xfrm>
            <a:off x="3930183" y="4107224"/>
            <a:ext cx="2097702" cy="19483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그림 17" descr="스케치, 예술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9AC665-F9C7-4C86-815E-A4CB82D75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6"/>
          <a:stretch>
            <a:fillRect/>
          </a:stretch>
        </p:blipFill>
        <p:spPr>
          <a:xfrm>
            <a:off x="1741526" y="4107223"/>
            <a:ext cx="2120542" cy="19483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C0939D-1427-4783-9161-7A45EC7F369B}"/>
                  </a:ext>
                </a:extLst>
              </p:cNvPr>
              <p:cNvSpPr txBox="1"/>
              <p:nvPr/>
            </p:nvSpPr>
            <p:spPr>
              <a:xfrm>
                <a:off x="3981106" y="3811948"/>
                <a:ext cx="1984385" cy="220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400" latinLnBrk="1"/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</a:rPr>
                  <a:t>SAR ORB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ore-KR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</m:ctrlPr>
                      </m:sSupPr>
                      <m:e>
                        <m:r>
                          <a:rPr lang="en-US" altLang="ko-Kore-KR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𝛔</m:t>
                        </m:r>
                      </m:e>
                      <m:sup>
                        <m:r>
                          <a:rPr lang="en-US" altLang="ko-Kore-KR" b="1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Montserrat"/>
                            <a:cs typeface="Montserrat"/>
                          </a:rPr>
                          <m:t>𝟎</m:t>
                        </m:r>
                      </m:sup>
                    </m:sSup>
                    <m:r>
                      <a:rPr lang="en-US" altLang="ko-Kore-KR" b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Montserrat"/>
                        <a:cs typeface="Montserrat"/>
                      </a:rPr>
                      <m:t> </m:t>
                    </m:r>
                  </m:oMath>
                </a14:m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</a:rPr>
                  <a:t>VH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C0939D-1427-4783-9161-7A45EC7F3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106" y="3811948"/>
                <a:ext cx="1984385" cy="220253"/>
              </a:xfrm>
              <a:prstGeom prst="rect">
                <a:avLst/>
              </a:prstGeom>
              <a:blipFill>
                <a:blip r:embed="rId7"/>
                <a:stretch>
                  <a:fillRect t="-22222" b="-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378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SAR Imagery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 POL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E3D44D5B-05A8-4D40-9CF3-80D873D80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461627"/>
              </p:ext>
            </p:extLst>
          </p:nvPr>
        </p:nvGraphicFramePr>
        <p:xfrm>
          <a:off x="479778" y="1784793"/>
          <a:ext cx="8623610" cy="4567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423">
                  <a:extLst>
                    <a:ext uri="{9D8B030D-6E8A-4147-A177-3AD203B41FA5}">
                      <a16:colId xmlns:a16="http://schemas.microsoft.com/office/drawing/2014/main" val="4238749581"/>
                    </a:ext>
                  </a:extLst>
                </a:gridCol>
                <a:gridCol w="1113398">
                  <a:extLst>
                    <a:ext uri="{9D8B030D-6E8A-4147-A177-3AD203B41FA5}">
                      <a16:colId xmlns:a16="http://schemas.microsoft.com/office/drawing/2014/main" val="718028717"/>
                    </a:ext>
                  </a:extLst>
                </a:gridCol>
                <a:gridCol w="1195754">
                  <a:extLst>
                    <a:ext uri="{9D8B030D-6E8A-4147-A177-3AD203B41FA5}">
                      <a16:colId xmlns:a16="http://schemas.microsoft.com/office/drawing/2014/main" val="1128852526"/>
                    </a:ext>
                  </a:extLst>
                </a:gridCol>
                <a:gridCol w="4691035">
                  <a:extLst>
                    <a:ext uri="{9D8B030D-6E8A-4147-A177-3AD203B41FA5}">
                      <a16:colId xmlns:a16="http://schemas.microsoft.com/office/drawing/2014/main" val="3339997449"/>
                    </a:ext>
                  </a:extLst>
                </a:gridCol>
              </a:tblGrid>
              <a:tr h="5538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bg1"/>
                          </a:solidFill>
                          <a:latin typeface="Montserrat"/>
                          <a:ea typeface="KoPubDotum Bold" pitchFamily="2" charset="-127"/>
                          <a:sym typeface="Arial"/>
                        </a:rPr>
                        <a:t>Polarimetric</a:t>
                      </a:r>
                    </a:p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bg1"/>
                          </a:solidFill>
                          <a:latin typeface="Montserrat"/>
                          <a:ea typeface="KoPubDotum Bold" pitchFamily="2" charset="-127"/>
                          <a:sym typeface="Arial"/>
                        </a:rPr>
                        <a:t>Decomposition</a:t>
                      </a:r>
                      <a:endParaRPr lang="ko-KR" altLang="en-US" sz="1400" b="1" i="0" u="none" strike="noStrike" cap="none" dirty="0">
                        <a:solidFill>
                          <a:schemeClr val="bg1"/>
                        </a:solidFill>
                        <a:latin typeface="Montserrat"/>
                        <a:ea typeface="KoPubDotum Bold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bg1"/>
                          </a:solidFill>
                          <a:latin typeface="Montserrat"/>
                          <a:ea typeface="KoPubDotum Bold" pitchFamily="2" charset="-127"/>
                          <a:sym typeface="Arial"/>
                        </a:rPr>
                        <a:t>Product</a:t>
                      </a:r>
                      <a:endParaRPr lang="ko-KR" altLang="en-US" sz="1400" b="1" i="0" u="none" strike="noStrike" cap="none" dirty="0">
                        <a:solidFill>
                          <a:schemeClr val="bg1"/>
                        </a:solidFill>
                        <a:latin typeface="Montserrat"/>
                        <a:ea typeface="KoPubDotum Bold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bg1"/>
                          </a:solidFill>
                          <a:latin typeface="Montserrat"/>
                          <a:ea typeface="KoPubDotum Bold" pitchFamily="2" charset="-127"/>
                          <a:sym typeface="Arial"/>
                        </a:rPr>
                        <a:t>Band</a:t>
                      </a:r>
                      <a:endParaRPr lang="ko-KR" altLang="en-US" sz="1400" b="1" i="0" u="none" strike="noStrike" cap="none" dirty="0">
                        <a:solidFill>
                          <a:schemeClr val="bg1"/>
                        </a:solidFill>
                        <a:latin typeface="Montserrat"/>
                        <a:ea typeface="KoPubDotum Bold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bg1"/>
                          </a:solidFill>
                          <a:latin typeface="Montserrat"/>
                          <a:ea typeface="KoPubDotum Bold" pitchFamily="2" charset="-127"/>
                          <a:sym typeface="Arial"/>
                        </a:rPr>
                        <a:t>Description</a:t>
                      </a:r>
                      <a:endParaRPr lang="ko-KR" altLang="en-US" sz="1400" b="1" i="0" u="none" strike="noStrike" cap="none" dirty="0">
                        <a:solidFill>
                          <a:schemeClr val="bg1"/>
                        </a:solidFill>
                        <a:latin typeface="Montserrat"/>
                        <a:ea typeface="KoPubDotum Bold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7049"/>
                  </a:ext>
                </a:extLst>
              </a:tr>
              <a:tr h="37750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 err="1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CovMat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HH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Red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High backscatter observed over horizontally aligned surface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101729"/>
                  </a:ext>
                </a:extLst>
              </a:tr>
              <a:tr h="37750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HV(VH)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Green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High return due to volume scattering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339143"/>
                  </a:ext>
                </a:extLst>
              </a:tr>
              <a:tr h="37750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VV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Blue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High reflection from urban areas and man-made structure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14257"/>
                  </a:ext>
                </a:extLst>
              </a:tr>
              <a:tr h="377506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Yamaguchi</a:t>
                      </a:r>
                    </a:p>
                    <a:p>
                      <a:pPr algn="ctr" latinLnBrk="1"/>
                      <a:r>
                        <a:rPr lang="en-US" altLang="ko-KR" sz="1200" b="0" i="0" u="none" strike="noStrike" cap="none" dirty="0" err="1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CovMat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Ps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Blue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Single-bounce backscatter from smooth ground surface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870728"/>
                  </a:ext>
                </a:extLst>
              </a:tr>
              <a:tr h="37750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Pd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Red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Double-bound backscatter observed in dense building regions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592480"/>
                  </a:ext>
                </a:extLst>
              </a:tr>
              <a:tr h="37750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 err="1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Pv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Green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Volume scattering generated within vegetation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228845"/>
                  </a:ext>
                </a:extLst>
              </a:tr>
              <a:tr h="37750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Helix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Gray scale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Scattering signal from multiple/asymmetric reflection patterns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928628"/>
                  </a:ext>
                </a:extLst>
              </a:tr>
              <a:tr h="37750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 err="1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Cloude</a:t>
                      </a:r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-Pottier</a:t>
                      </a:r>
                      <a:b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</a:br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(H-A-Alpha)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Entropy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Gray scale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Signal representing scattering entropy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726944"/>
                  </a:ext>
                </a:extLst>
              </a:tr>
              <a:tr h="37750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Anisotropy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Gray scale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Signal indicating the degree of directional scattering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64006"/>
                  </a:ext>
                </a:extLst>
              </a:tr>
              <a:tr h="37750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Alpha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Gray scale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ea typeface="KoPubDotum Medium" pitchFamily="2" charset="-127"/>
                          <a:sym typeface="Arial"/>
                        </a:rPr>
                        <a:t>Signal representing the mean scattering angle</a:t>
                      </a:r>
                      <a:endParaRPr lang="ko-KR" altLang="en-US" sz="1200" b="0" i="0" u="none" strike="noStrike" cap="none" dirty="0">
                        <a:solidFill>
                          <a:schemeClr val="dk1"/>
                        </a:solidFill>
                        <a:latin typeface="Montserrat"/>
                        <a:ea typeface="KoPubDotum Medium" pitchFamily="2" charset="-127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242898"/>
                  </a:ext>
                </a:extLst>
              </a:tr>
            </a:tbl>
          </a:graphicData>
        </a:graphic>
      </p:graphicFrame>
      <p:pic>
        <p:nvPicPr>
          <p:cNvPr id="14" name="그림 13" descr="텍스트, 지도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36C588-9E01-4381-AD22-A5D954D1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75" y="1707418"/>
            <a:ext cx="2335797" cy="47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5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SAR Imagery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72;p8">
                <a:extLst>
                  <a:ext uri="{FF2B5EF4-FFF2-40B4-BE49-F238E27FC236}">
                    <a16:creationId xmlns:a16="http://schemas.microsoft.com/office/drawing/2014/main" id="{D5D1DA4C-3BC4-4CD7-B72B-D824CF4C4F6D}"/>
                  </a:ext>
                </a:extLst>
              </p:cNvPr>
              <p:cNvSpPr txBox="1"/>
              <p:nvPr/>
            </p:nvSpPr>
            <p:spPr>
              <a:xfrm>
                <a:off x="357105" y="1049657"/>
                <a:ext cx="11112000" cy="2262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14313" marR="0" lvl="0" indent="-201613" algn="l" rtl="0">
                  <a:lnSpc>
                    <a:spcPct val="150000"/>
                  </a:lnSpc>
                  <a:spcBef>
                    <a:spcPts val="18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SAR GSLC</a:t>
                </a:r>
                <a:endParaRPr lang="en-US" altLang="ko-KR" sz="1200" dirty="0"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Geolocation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provided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with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original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resolution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and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phase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information</a:t>
                </a:r>
                <a:r>
                  <a:rPr lang="ko-KR" altLang="en-US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preserved</a:t>
                </a:r>
              </a:p>
              <a:p>
                <a:pPr marL="671512" marR="0" lvl="1" indent="-201612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Montserrat"/>
                  <a:buChar char="❖"/>
                </a:pPr>
                <a:r>
                  <a:rPr lang="en-US" altLang="ko-KR" i="0" u="none" strike="noStrike" cap="none" dirty="0" err="1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InSAR</a:t>
                </a:r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coherence &amp; differential phase generated by:</a:t>
                </a:r>
                <a:b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- Multiplying GSLC pair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14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sz="14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𝐺𝑆𝐿𝐶</m:t>
                        </m:r>
                      </m:e>
                      <m:sub>
                        <m:r>
                          <a:rPr kumimoji="1" lang="en-US" altLang="ko-KR" sz="14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ko-KR" alt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ko-KR" sz="14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sz="14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𝐺𝑆𝐿𝐶</m:t>
                        </m:r>
                      </m:e>
                      <m:sub>
                        <m:r>
                          <a:rPr kumimoji="1" lang="en-US" altLang="ko-KR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i="0" u="none" strike="noStrike" cap="none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) as complex conju</a:t>
                </a: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gates</a:t>
                </a:r>
                <a:b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- Normalizing by local mean intensity</a:t>
                </a:r>
                <a:b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en-US" altLang="ko-KR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- Applying local averaging window</a:t>
                </a:r>
                <a:endParaRPr lang="en-US" altLang="ko-KR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3" name="Google Shape;72;p8">
                <a:extLst>
                  <a:ext uri="{FF2B5EF4-FFF2-40B4-BE49-F238E27FC236}">
                    <a16:creationId xmlns:a16="http://schemas.microsoft.com/office/drawing/2014/main" id="{D5D1DA4C-3BC4-4CD7-B72B-D824CF4C4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05" y="1049657"/>
                <a:ext cx="11112000" cy="2262117"/>
              </a:xfrm>
              <a:prstGeom prst="rect">
                <a:avLst/>
              </a:prstGeom>
              <a:blipFill>
                <a:blip r:embed="rId3"/>
                <a:stretch>
                  <a:fillRect l="-165" b="-2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9FC3A95-AD3F-4EAA-BB71-A2DC3AC49484}"/>
              </a:ext>
            </a:extLst>
          </p:cNvPr>
          <p:cNvSpPr txBox="1"/>
          <p:nvPr/>
        </p:nvSpPr>
        <p:spPr>
          <a:xfrm>
            <a:off x="1811921" y="3691026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dk1"/>
                </a:solidFill>
                <a:latin typeface="Montserrat"/>
              </a:rPr>
              <a:t>GSLC Intensity(Complex image</a:t>
            </a:r>
            <a:r>
              <a:rPr lang="en-US" altLang="en-US" dirty="0">
                <a:solidFill>
                  <a:schemeClr val="dk1"/>
                </a:solidFill>
                <a:latin typeface="Montserrat"/>
              </a:rPr>
              <a:t>)</a:t>
            </a:r>
            <a:endParaRPr lang="ko-Kore-KR" altLang="en-US" dirty="0">
              <a:solidFill>
                <a:schemeClr val="dk1"/>
              </a:solidFill>
              <a:latin typeface="Montserrat"/>
            </a:endParaRPr>
          </a:p>
        </p:txBody>
      </p:sp>
      <p:pic>
        <p:nvPicPr>
          <p:cNvPr id="21" name="그림 20" descr="눈, 분화구, 자연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A913FD-FCCD-441E-8F63-D971C8334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3" y="4154539"/>
            <a:ext cx="2607531" cy="13027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11DFF0-2ED9-4D09-8618-DBD20E1D7FE9}"/>
              </a:ext>
            </a:extLst>
          </p:cNvPr>
          <p:cNvSpPr txBox="1"/>
          <p:nvPr/>
        </p:nvSpPr>
        <p:spPr>
          <a:xfrm>
            <a:off x="345033" y="4122646"/>
            <a:ext cx="1582184" cy="338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>
                <a:solidFill>
                  <a:schemeClr val="bg1"/>
                </a:solidFill>
                <a:latin typeface="KoPubDotum Medium" pitchFamily="2" charset="-127"/>
                <a:ea typeface="KoPubDotum Medium" pitchFamily="2" charset="-127"/>
              </a:rPr>
              <a:t>GSLC</a:t>
            </a:r>
            <a:r>
              <a:rPr kumimoji="1" lang="en-US" altLang="ko-KR" sz="1100" b="1" baseline="-25000" dirty="0">
                <a:solidFill>
                  <a:schemeClr val="bg1"/>
                </a:solidFill>
                <a:latin typeface="KoPubDotum Medium" pitchFamily="2" charset="-127"/>
                <a:ea typeface="KoPubDotum Medium" pitchFamily="2" charset="-127"/>
              </a:rPr>
              <a:t>1</a:t>
            </a:r>
            <a:r>
              <a:rPr kumimoji="1" lang="en-US" altLang="ko-KR" sz="1100" b="1" dirty="0">
                <a:solidFill>
                  <a:schemeClr val="bg1"/>
                </a:solidFill>
                <a:latin typeface="KoPubDotum Medium" pitchFamily="2" charset="-127"/>
                <a:ea typeface="KoPubDotum Medium" pitchFamily="2" charset="-127"/>
              </a:rPr>
              <a:t> Intensity</a:t>
            </a:r>
            <a:endParaRPr kumimoji="1" lang="ko-Kore-KR" altLang="en-US" sz="1100" b="1" dirty="0">
              <a:solidFill>
                <a:schemeClr val="bg1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pic>
        <p:nvPicPr>
          <p:cNvPr id="23" name="그림 22" descr="눈, 분화구, 자연, 겨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DBBC43-B495-436E-9AFD-483C9284E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70" y="4168843"/>
            <a:ext cx="2605871" cy="13027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C0A4C2-656C-47A6-B901-778A30C28A95}"/>
              </a:ext>
            </a:extLst>
          </p:cNvPr>
          <p:cNvSpPr txBox="1"/>
          <p:nvPr/>
        </p:nvSpPr>
        <p:spPr>
          <a:xfrm>
            <a:off x="3191771" y="4124965"/>
            <a:ext cx="1586330" cy="338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>
                <a:solidFill>
                  <a:schemeClr val="bg1"/>
                </a:solidFill>
                <a:latin typeface="KoPubDotum Medium" pitchFamily="2" charset="-127"/>
                <a:ea typeface="KoPubDotum Medium" pitchFamily="2" charset="-127"/>
              </a:rPr>
              <a:t>GSLC</a:t>
            </a:r>
            <a:r>
              <a:rPr kumimoji="1" lang="en-US" altLang="ko-KR" sz="1100" b="1" baseline="-25000" dirty="0">
                <a:solidFill>
                  <a:schemeClr val="bg1"/>
                </a:solidFill>
                <a:latin typeface="KoPubDotum Medium" pitchFamily="2" charset="-127"/>
                <a:ea typeface="KoPubDotum Medium" pitchFamily="2" charset="-127"/>
              </a:rPr>
              <a:t>2</a:t>
            </a:r>
            <a:r>
              <a:rPr kumimoji="1" lang="en-US" altLang="ko-KR" sz="1100" b="1" dirty="0">
                <a:solidFill>
                  <a:schemeClr val="bg1"/>
                </a:solidFill>
                <a:latin typeface="KoPubDotum Medium" pitchFamily="2" charset="-127"/>
                <a:ea typeface="KoPubDotum Medium" pitchFamily="2" charset="-127"/>
              </a:rPr>
              <a:t> Intensity</a:t>
            </a:r>
            <a:endParaRPr kumimoji="1" lang="ko-Kore-KR" altLang="en-US" sz="1100" b="1" dirty="0">
              <a:solidFill>
                <a:schemeClr val="bg1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pic>
        <p:nvPicPr>
          <p:cNvPr id="25" name="그림 24" descr="다채로움, 현대 미술, 페인팅, 아동 미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658F76-E4D5-4875-BF6D-371CB42CF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390" y="4196579"/>
            <a:ext cx="2611893" cy="1260749"/>
          </a:xfrm>
          <a:prstGeom prst="rect">
            <a:avLst/>
          </a:prstGeom>
        </p:spPr>
      </p:pic>
      <p:pic>
        <p:nvPicPr>
          <p:cNvPr id="26" name="그림 25" descr="스케치, 흑백, 텍스트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B59A53-41D0-4480-A74B-D0B92E923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51" y="4199472"/>
            <a:ext cx="2611893" cy="12578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382833-77BD-499C-9DAD-2EA719D8650C}"/>
              </a:ext>
            </a:extLst>
          </p:cNvPr>
          <p:cNvSpPr txBox="1"/>
          <p:nvPr/>
        </p:nvSpPr>
        <p:spPr>
          <a:xfrm>
            <a:off x="6443320" y="3345850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Complex</a:t>
            </a:r>
            <a:r>
              <a:rPr lang="en-US" altLang="en-US" b="1" dirty="0">
                <a:solidFill>
                  <a:schemeClr val="dk1"/>
                </a:solidFill>
                <a:latin typeface="Montserrat"/>
              </a:rPr>
              <a:t> coherence</a:t>
            </a:r>
            <a:endParaRPr lang="ko-Kore-KR" altLang="en-US" b="1" dirty="0">
              <a:solidFill>
                <a:schemeClr val="dk1"/>
              </a:solidFill>
              <a:latin typeface="Montserra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7CCB5B-AEEA-46D9-BC36-C8450718A8D5}"/>
                  </a:ext>
                </a:extLst>
              </p:cNvPr>
              <p:cNvSpPr txBox="1"/>
              <p:nvPr/>
            </p:nvSpPr>
            <p:spPr>
              <a:xfrm>
                <a:off x="6347060" y="3691026"/>
                <a:ext cx="2076914" cy="436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ko-K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𝐺𝑆𝐿𝐶</m:t>
                                      </m:r>
                                    </m:e>
                                    <m:sub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𝑐𝑜𝑛𝑗</m:t>
                                  </m:r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𝐺𝑆𝐿𝐶</m:t>
                                      </m:r>
                                    </m:e>
                                    <m:sub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ko-K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en-US" altLang="ko-KR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1" lang="en-US" altLang="ko-KR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1" lang="en-US" altLang="ko-KR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ko-KR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𝐺𝑆𝐿𝐶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ko-KR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1" lang="en-US" altLang="ko-KR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  <m:r>
                            <a:rPr kumimoji="1" lang="en-US" altLang="ko-K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ad>
                            <m:radPr>
                              <m:degHide m:val="on"/>
                              <m:ctrlPr>
                                <a:rPr kumimoji="1" lang="en-US" altLang="ko-K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en-US" altLang="ko-K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kumimoji="1" lang="en-US" altLang="ko-KR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1" lang="en-US" altLang="ko-KR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1" lang="en-US" altLang="ko-KR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ko-KR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𝐺𝑆𝐿𝐶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ko-KR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1" lang="en-US" altLang="ko-KR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kumimoji="1" lang="ko-KR" alt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7CCB5B-AEEA-46D9-BC36-C8450718A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060" y="3691026"/>
                <a:ext cx="2076914" cy="436273"/>
              </a:xfrm>
              <a:prstGeom prst="rect">
                <a:avLst/>
              </a:prstGeom>
              <a:blipFill>
                <a:blip r:embed="rId8"/>
                <a:stretch>
                  <a:fillRect l="-1466" t="-73611" b="-1097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4CAF775-5E94-4AEC-A63D-CA5A2C18E915}"/>
              </a:ext>
            </a:extLst>
          </p:cNvPr>
          <p:cNvSpPr txBox="1"/>
          <p:nvPr/>
        </p:nvSpPr>
        <p:spPr>
          <a:xfrm>
            <a:off x="9128749" y="3345850"/>
            <a:ext cx="2462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dk1"/>
                </a:solidFill>
                <a:latin typeface="Montserrat"/>
              </a:rPr>
              <a:t>InSAR differential phase</a:t>
            </a:r>
            <a:endParaRPr lang="ko-Kore-KR" altLang="en-US" b="1" dirty="0">
              <a:solidFill>
                <a:schemeClr val="dk1"/>
              </a:solidFill>
              <a:latin typeface="Montserra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10AE5F0-9E86-4198-9CB2-E1E70A276288}"/>
                  </a:ext>
                </a:extLst>
              </p:cNvPr>
              <p:cNvSpPr txBox="1"/>
              <p:nvPr/>
            </p:nvSpPr>
            <p:spPr>
              <a:xfrm>
                <a:off x="9898532" y="3857814"/>
                <a:ext cx="77361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ko-KR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arg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kumimoji="1" lang="en-US" altLang="ko-K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10AE5F0-9E86-4198-9CB2-E1E70A276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532" y="3857814"/>
                <a:ext cx="773610" cy="184666"/>
              </a:xfrm>
              <a:prstGeom prst="rect">
                <a:avLst/>
              </a:prstGeom>
              <a:blipFill>
                <a:blip r:embed="rId9"/>
                <a:stretch>
                  <a:fillRect l="-4724" t="-3333" r="-6299" b="-4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그림 30" descr="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CEEBB8-448F-48EB-9B8C-61874A485C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87" y="4210531"/>
            <a:ext cx="181293" cy="125785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8E69488-662D-4162-A157-80E6C8433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586" y="4191309"/>
            <a:ext cx="151217" cy="12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28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Product Structure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SAR/EO product file and folder structure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K-ARD product folder structure defined as intuitive from user perspective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Structure advantageous for tile-based time-series visualization; designed as distribution folder structure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Folder structure aligned with image naming sequence of K-ARD products</a:t>
            </a: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C1CCB5D9-AE13-4327-B67A-1F99F69E11E0}"/>
              </a:ext>
            </a:extLst>
          </p:cNvPr>
          <p:cNvGrpSpPr/>
          <p:nvPr/>
        </p:nvGrpSpPr>
        <p:grpSpPr>
          <a:xfrm>
            <a:off x="210141" y="3057971"/>
            <a:ext cx="6520923" cy="3165358"/>
            <a:chOff x="295362" y="2722880"/>
            <a:chExt cx="6520923" cy="3165358"/>
          </a:xfrm>
        </p:grpSpPr>
        <p:pic>
          <p:nvPicPr>
            <p:cNvPr id="4" name="그림 3" descr="스크린샷, 텍스트, 노랑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DA87F9B-E64F-46C8-9580-C638A5B4C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05" y="3334148"/>
              <a:ext cx="6459180" cy="2554090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1CED58E-3B09-4EBF-A360-CB0BAF64A90B}"/>
                </a:ext>
              </a:extLst>
            </p:cNvPr>
            <p:cNvSpPr/>
            <p:nvPr/>
          </p:nvSpPr>
          <p:spPr>
            <a:xfrm>
              <a:off x="295362" y="2722880"/>
              <a:ext cx="4977677" cy="5537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A4EDE01-A23A-4BB6-BBB4-1F71F98A8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05" y="2817911"/>
              <a:ext cx="540902" cy="382589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5ADA1C0-1FE1-4583-9ABC-B2AAD4F2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985" y="2817911"/>
              <a:ext cx="540902" cy="382589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B671658-E0E9-4E24-854A-561BFA385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025" y="2817911"/>
              <a:ext cx="540902" cy="38258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D756348-BED1-41DE-AE91-672945200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8305" y="2817911"/>
              <a:ext cx="540902" cy="382589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1D6B90C-43BB-47C5-8BF2-BB18D93F4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7145" y="2817911"/>
              <a:ext cx="540902" cy="382589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A1920C51-820D-45FC-92B2-8D48ACD1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1265" y="2817911"/>
              <a:ext cx="540902" cy="38258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D2CF84-CBB7-424D-88B2-69B3BE35A804}"/>
                </a:ext>
              </a:extLst>
            </p:cNvPr>
            <p:cNvSpPr txBox="1"/>
            <p:nvPr/>
          </p:nvSpPr>
          <p:spPr>
            <a:xfrm>
              <a:off x="380105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KARD</a:t>
              </a:r>
            </a:p>
            <a:p>
              <a:pPr algn="ctr"/>
              <a:r>
                <a:rPr lang="en-US" altLang="ko-KR" sz="700" dirty="0"/>
                <a:t>SAR</a:t>
              </a:r>
              <a:endParaRPr lang="ko-KR" altLang="en-US" sz="7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9ADB15-105B-4A42-BB4A-E16C865DCEF2}"/>
                </a:ext>
              </a:extLst>
            </p:cNvPr>
            <p:cNvSpPr txBox="1"/>
            <p:nvPr/>
          </p:nvSpPr>
          <p:spPr>
            <a:xfrm>
              <a:off x="1192805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Tile Num.</a:t>
              </a:r>
              <a:endParaRPr lang="ko-KR" altLang="en-US" sz="7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74F594-647F-4AE5-B836-B258DE81788A}"/>
                </a:ext>
              </a:extLst>
            </p:cNvPr>
            <p:cNvSpPr txBox="1"/>
            <p:nvPr/>
          </p:nvSpPr>
          <p:spPr>
            <a:xfrm>
              <a:off x="2036085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 err="1"/>
                <a:t>Subgrid</a:t>
              </a:r>
              <a:r>
                <a:rPr lang="en-US" altLang="ko-KR" sz="700" dirty="0"/>
                <a:t> ID</a:t>
              </a:r>
              <a:endParaRPr lang="ko-KR" altLang="en-US" sz="7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BEC90B-3466-476E-98A4-3F77C7BD6066}"/>
                </a:ext>
              </a:extLst>
            </p:cNvPr>
            <p:cNvSpPr txBox="1"/>
            <p:nvPr/>
          </p:nvSpPr>
          <p:spPr>
            <a:xfrm>
              <a:off x="2916443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Imaging Date</a:t>
              </a:r>
              <a:endParaRPr lang="ko-KR" altLang="en-US" sz="7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51D84E-A630-4F46-809E-66FAEEB8A8B4}"/>
                </a:ext>
              </a:extLst>
            </p:cNvPr>
            <p:cNvSpPr txBox="1"/>
            <p:nvPr/>
          </p:nvSpPr>
          <p:spPr>
            <a:xfrm>
              <a:off x="3753125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Satellite</a:t>
              </a:r>
            </a:p>
            <a:p>
              <a:pPr algn="ctr"/>
              <a:r>
                <a:rPr lang="en-US" altLang="ko-KR" sz="700" dirty="0"/>
                <a:t>Name</a:t>
              </a:r>
              <a:endParaRPr lang="ko-KR" altLang="en-US" sz="7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C4E734-2B6E-4160-9116-A95A7C4EB879}"/>
                </a:ext>
              </a:extLst>
            </p:cNvPr>
            <p:cNvSpPr txBox="1"/>
            <p:nvPr/>
          </p:nvSpPr>
          <p:spPr>
            <a:xfrm>
              <a:off x="4631965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SAR</a:t>
              </a:r>
            </a:p>
            <a:p>
              <a:pPr algn="ctr"/>
              <a:r>
                <a:rPr lang="en-US" altLang="ko-KR" sz="700" dirty="0"/>
                <a:t>Product</a:t>
              </a:r>
              <a:endParaRPr lang="ko-KR" altLang="en-US" sz="700" dirty="0"/>
            </a:p>
          </p:txBody>
        </p:sp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id="{01D8859C-054C-4ECD-9D94-66F7B44B3E07}"/>
                </a:ext>
              </a:extLst>
            </p:cNvPr>
            <p:cNvCxnSpPr>
              <a:stCxn id="20" idx="3"/>
              <a:endCxn id="23" idx="1"/>
            </p:cNvCxnSpPr>
            <p:nvPr/>
          </p:nvCxnSpPr>
          <p:spPr>
            <a:xfrm>
              <a:off x="921007" y="3031273"/>
              <a:ext cx="2717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화살표 연결선 34">
              <a:extLst>
                <a:ext uri="{FF2B5EF4-FFF2-40B4-BE49-F238E27FC236}">
                  <a16:creationId xmlns:a16="http://schemas.microsoft.com/office/drawing/2014/main" id="{4B02D6C9-3F10-4D74-819E-215325FF1B83}"/>
                </a:ext>
              </a:extLst>
            </p:cNvPr>
            <p:cNvCxnSpPr>
              <a:stCxn id="23" idx="3"/>
              <a:endCxn id="24" idx="1"/>
            </p:cNvCxnSpPr>
            <p:nvPr/>
          </p:nvCxnSpPr>
          <p:spPr>
            <a:xfrm>
              <a:off x="1733707" y="3031273"/>
              <a:ext cx="3023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344625DF-635B-4D36-A87A-07F82058FB01}"/>
                </a:ext>
              </a:extLst>
            </p:cNvPr>
            <p:cNvCxnSpPr>
              <a:stCxn id="24" idx="3"/>
              <a:endCxn id="25" idx="1"/>
            </p:cNvCxnSpPr>
            <p:nvPr/>
          </p:nvCxnSpPr>
          <p:spPr>
            <a:xfrm>
              <a:off x="2576987" y="3031273"/>
              <a:ext cx="3394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>
              <a:extLst>
                <a:ext uri="{FF2B5EF4-FFF2-40B4-BE49-F238E27FC236}">
                  <a16:creationId xmlns:a16="http://schemas.microsoft.com/office/drawing/2014/main" id="{B11394CB-4545-46A7-A5B4-F15D42D64166}"/>
                </a:ext>
              </a:extLst>
            </p:cNvPr>
            <p:cNvCxnSpPr>
              <a:stCxn id="25" idx="3"/>
              <a:endCxn id="26" idx="1"/>
            </p:cNvCxnSpPr>
            <p:nvPr/>
          </p:nvCxnSpPr>
          <p:spPr>
            <a:xfrm>
              <a:off x="3457345" y="3031273"/>
              <a:ext cx="2957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5EC38BF5-809C-4687-94E3-9410875652E5}"/>
                </a:ext>
              </a:extLst>
            </p:cNvPr>
            <p:cNvCxnSpPr>
              <a:stCxn id="26" idx="3"/>
              <a:endCxn id="27" idx="1"/>
            </p:cNvCxnSpPr>
            <p:nvPr/>
          </p:nvCxnSpPr>
          <p:spPr>
            <a:xfrm>
              <a:off x="4294027" y="3031273"/>
              <a:ext cx="3379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433488F6-5798-43A5-AB99-72076C88511D}"/>
              </a:ext>
            </a:extLst>
          </p:cNvPr>
          <p:cNvGrpSpPr/>
          <p:nvPr/>
        </p:nvGrpSpPr>
        <p:grpSpPr>
          <a:xfrm>
            <a:off x="6247453" y="3057971"/>
            <a:ext cx="5944547" cy="3394634"/>
            <a:chOff x="6023533" y="2722880"/>
            <a:chExt cx="5944547" cy="339463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C28DEDEA-F4E9-42E6-ACD1-D433C5D5E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334148"/>
              <a:ext cx="5872080" cy="2783366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33C1765-6F35-4297-8A0F-CC346CA87740}"/>
                </a:ext>
              </a:extLst>
            </p:cNvPr>
            <p:cNvSpPr/>
            <p:nvPr/>
          </p:nvSpPr>
          <p:spPr>
            <a:xfrm>
              <a:off x="6023533" y="2722880"/>
              <a:ext cx="4573347" cy="5537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8B3CF41A-25C6-4F41-BD77-8B2C20FFE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817911"/>
              <a:ext cx="540902" cy="382589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D243B8E5-A536-4798-A0BD-839AC232A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7720" y="2817911"/>
              <a:ext cx="540902" cy="382589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E4B89B1-2C53-4A0C-BFB1-DAE1CA2ED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3080" y="2817911"/>
              <a:ext cx="540902" cy="382589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BE7118E6-04B3-4A98-8D8D-58BF91BA9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2720" y="2817911"/>
              <a:ext cx="540902" cy="382589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D555C76-3F96-4BD8-8C3E-5670ECBC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31400" y="2817911"/>
              <a:ext cx="540902" cy="38258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64A64B-A21A-437A-8651-3370FA7DBBC4}"/>
                </a:ext>
              </a:extLst>
            </p:cNvPr>
            <p:cNvSpPr txBox="1"/>
            <p:nvPr/>
          </p:nvSpPr>
          <p:spPr>
            <a:xfrm>
              <a:off x="6090820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KARD</a:t>
              </a:r>
            </a:p>
            <a:p>
              <a:pPr algn="ctr"/>
              <a:r>
                <a:rPr lang="en-US" altLang="ko-KR" sz="700" dirty="0"/>
                <a:t>EO</a:t>
              </a:r>
              <a:endParaRPr lang="ko-KR" altLang="en-US" sz="7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0EF92D-0731-4EA4-80A0-C428D032D721}"/>
                </a:ext>
              </a:extLst>
            </p:cNvPr>
            <p:cNvSpPr txBox="1"/>
            <p:nvPr/>
          </p:nvSpPr>
          <p:spPr>
            <a:xfrm>
              <a:off x="7157720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Tile Num.</a:t>
              </a:r>
              <a:endParaRPr lang="ko-KR" altLang="en-US" sz="7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3745DB-A852-4E93-97B6-4A17BF32E86C}"/>
                </a:ext>
              </a:extLst>
            </p:cNvPr>
            <p:cNvSpPr txBox="1"/>
            <p:nvPr/>
          </p:nvSpPr>
          <p:spPr>
            <a:xfrm>
              <a:off x="8133080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 err="1"/>
                <a:t>Subgrid</a:t>
              </a:r>
              <a:r>
                <a:rPr lang="en-US" altLang="ko-KR" sz="700" dirty="0"/>
                <a:t> ID</a:t>
              </a:r>
              <a:endParaRPr lang="ko-KR" altLang="en-US" sz="7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488E97-B0BC-402A-97FC-79BBA504DE23}"/>
                </a:ext>
              </a:extLst>
            </p:cNvPr>
            <p:cNvSpPr txBox="1"/>
            <p:nvPr/>
          </p:nvSpPr>
          <p:spPr>
            <a:xfrm>
              <a:off x="9062720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Imaging Date</a:t>
              </a:r>
              <a:endParaRPr lang="ko-KR" altLang="en-US" sz="7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64D816-CD89-4C45-B18B-4DD9EA932D62}"/>
                </a:ext>
              </a:extLst>
            </p:cNvPr>
            <p:cNvSpPr txBox="1"/>
            <p:nvPr/>
          </p:nvSpPr>
          <p:spPr>
            <a:xfrm>
              <a:off x="9931400" y="2862046"/>
              <a:ext cx="540902" cy="33845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700" dirty="0"/>
                <a:t>Satellite</a:t>
              </a:r>
            </a:p>
            <a:p>
              <a:pPr algn="ctr"/>
              <a:r>
                <a:rPr lang="en-US" altLang="ko-KR" sz="700" dirty="0"/>
                <a:t>Name</a:t>
              </a:r>
              <a:endParaRPr lang="ko-KR" altLang="en-US" sz="700" dirty="0"/>
            </a:p>
          </p:txBody>
        </p: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24040D0E-953A-42FA-9482-B5CF2A4BE0C8}"/>
                </a:ext>
              </a:extLst>
            </p:cNvPr>
            <p:cNvCxnSpPr>
              <a:stCxn id="28" idx="3"/>
              <a:endCxn id="29" idx="1"/>
            </p:cNvCxnSpPr>
            <p:nvPr/>
          </p:nvCxnSpPr>
          <p:spPr>
            <a:xfrm>
              <a:off x="6631722" y="3031273"/>
              <a:ext cx="5259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031713D1-2302-413F-AA9D-AA5BAC9AD368}"/>
                </a:ext>
              </a:extLst>
            </p:cNvPr>
            <p:cNvCxnSpPr>
              <a:stCxn id="29" idx="3"/>
              <a:endCxn id="30" idx="1"/>
            </p:cNvCxnSpPr>
            <p:nvPr/>
          </p:nvCxnSpPr>
          <p:spPr>
            <a:xfrm>
              <a:off x="7698622" y="3031273"/>
              <a:ext cx="4344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화살표 연결선 48">
              <a:extLst>
                <a:ext uri="{FF2B5EF4-FFF2-40B4-BE49-F238E27FC236}">
                  <a16:creationId xmlns:a16="http://schemas.microsoft.com/office/drawing/2014/main" id="{88FE0C29-400B-4404-B40C-A55CD9572F45}"/>
                </a:ext>
              </a:extLst>
            </p:cNvPr>
            <p:cNvCxnSpPr>
              <a:stCxn id="30" idx="3"/>
              <a:endCxn id="31" idx="1"/>
            </p:cNvCxnSpPr>
            <p:nvPr/>
          </p:nvCxnSpPr>
          <p:spPr>
            <a:xfrm>
              <a:off x="8673982" y="3031273"/>
              <a:ext cx="3887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2F1F8D81-8431-455C-856E-3D5143A30A0E}"/>
                </a:ext>
              </a:extLst>
            </p:cNvPr>
            <p:cNvCxnSpPr>
              <a:stCxn id="31" idx="3"/>
              <a:endCxn id="32" idx="1"/>
            </p:cNvCxnSpPr>
            <p:nvPr/>
          </p:nvCxnSpPr>
          <p:spPr>
            <a:xfrm>
              <a:off x="9603622" y="3031273"/>
              <a:ext cx="3277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47BDF75-3AC9-46F3-A167-31F3DB6A73D6}"/>
              </a:ext>
            </a:extLst>
          </p:cNvPr>
          <p:cNvSpPr txBox="1"/>
          <p:nvPr/>
        </p:nvSpPr>
        <p:spPr>
          <a:xfrm>
            <a:off x="1059933" y="2734856"/>
            <a:ext cx="3345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SAR</a:t>
            </a:r>
            <a:r>
              <a:rPr lang="en-US" altLang="ko-KR" b="1" dirty="0"/>
              <a:t> </a:t>
            </a:r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Folder Hierarchical Structure</a:t>
            </a:r>
            <a:endParaRPr lang="ko-KR" altLang="en-US" b="1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F9C6C1-7916-4E84-B0EC-5FD36DF1C805}"/>
              </a:ext>
            </a:extLst>
          </p:cNvPr>
          <p:cNvSpPr txBox="1"/>
          <p:nvPr/>
        </p:nvSpPr>
        <p:spPr>
          <a:xfrm>
            <a:off x="7009860" y="2734856"/>
            <a:ext cx="3235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EO</a:t>
            </a:r>
            <a:r>
              <a:rPr lang="en-US" altLang="ko-KR" b="1" dirty="0"/>
              <a:t> </a:t>
            </a:r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Folder Hierarchical Structure</a:t>
            </a:r>
            <a:endParaRPr lang="ko-KR" altLang="en-US" b="1" dirty="0">
              <a:solidFill>
                <a:schemeClr val="dk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9675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Tiling Design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K-ARD</a:t>
            </a:r>
            <a:r>
              <a:rPr lang="ko-KR" altLang="en-US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tiling scheme defined on the basis of the MGRS tile system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Sub-grid tile size adjusted to EO and SAR swaths, following MGRS-based tile indexing rules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Tile sub-grid divided four times by quadtree method (equal-interval quartering)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Tile naming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MGRS tile index + sub-grid level (e.g., </a:t>
            </a:r>
            <a:r>
              <a:rPr lang="en-US" altLang="ko-KR" b="1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52</a:t>
            </a:r>
            <a:r>
              <a:rPr lang="en-US" altLang="ko-KR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-US" altLang="ko-KR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CG</a:t>
            </a:r>
            <a:r>
              <a:rPr lang="en-US" altLang="ko-KR" b="1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altLang="ko-KR" b="1" dirty="0">
                <a:solidFill>
                  <a:srgbClr val="FE781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US" altLang="ko-KR" b="1" dirty="0">
                <a:solidFill>
                  <a:srgbClr val="7130A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US" altLang="ko-KR" b="1" dirty="0">
                <a:solidFill>
                  <a:srgbClr val="C0504D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1AAE7D7-2833-4656-B632-D5FDE0333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83" y="2735406"/>
            <a:ext cx="8193734" cy="36396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52B73FB-8DCE-40BF-B8F7-54A095289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644" y="2342278"/>
            <a:ext cx="3528086" cy="410271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9EC573F-9F3F-4214-84F2-929010DEA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49" y="3429000"/>
            <a:ext cx="2003740" cy="1562100"/>
          </a:xfrm>
          <a:prstGeom prst="rect">
            <a:avLst/>
          </a:prstGeom>
        </p:spPr>
      </p:pic>
      <p:sp>
        <p:nvSpPr>
          <p:cNvPr id="2" name="더하기 기호 1">
            <a:extLst>
              <a:ext uri="{FF2B5EF4-FFF2-40B4-BE49-F238E27FC236}">
                <a16:creationId xmlns:a16="http://schemas.microsoft.com/office/drawing/2014/main" id="{39613587-300C-4A4D-9E84-D96252018F8A}"/>
              </a:ext>
            </a:extLst>
          </p:cNvPr>
          <p:cNvSpPr/>
          <p:nvPr/>
        </p:nvSpPr>
        <p:spPr>
          <a:xfrm>
            <a:off x="7563431" y="4393636"/>
            <a:ext cx="509411" cy="509411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8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5" y="1290957"/>
            <a:ext cx="111120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KARI’s Global Collaboration Efforts: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Contributing to CEOS ARD standardization through active participation in CEOS LSI-VC WGCV, VH-RODA, JACIE, and other key international workshops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Developing K-ARD(</a:t>
            </a:r>
            <a:r>
              <a:rPr lang="nn-NO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Analysis Ready Data for KOMPSATs or Korea)</a:t>
            </a:r>
            <a:r>
              <a:rPr lang="en-US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meet the specific requirements of KARI’s high-resolution satellite imagery</a:t>
            </a:r>
            <a:endParaRPr lang="en-US" i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01612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 of Prototype Software</a:t>
            </a:r>
            <a:endParaRPr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dirty="0">
                <a:solidFill>
                  <a:schemeClr val="dk1"/>
                </a:solidFill>
                <a:latin typeface="Montserrat"/>
                <a:sym typeface="Montserrat"/>
              </a:rPr>
              <a:t>Research initiated in 2023 to develop a K-ARD prototype aligned with CEOS ARD standards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dirty="0">
                <a:solidFill>
                  <a:schemeClr val="dk1"/>
                </a:solidFill>
                <a:latin typeface="Montserrat"/>
                <a:sym typeface="Montserrat"/>
              </a:rPr>
              <a:t>Now under development based on the completed design, focusing on KARI-operated optical satellites KOMPSAT-3/3A and SAR satellite KOMPSAT-5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dirty="0">
                <a:solidFill>
                  <a:schemeClr val="dk1"/>
                </a:solidFill>
                <a:latin typeface="Montserrat"/>
                <a:sym typeface="Montserrat"/>
              </a:rPr>
              <a:t>Focused ARD study on EO SR product and SAR products (NRB, POL, ORB, GSLC; excluding </a:t>
            </a:r>
            <a:r>
              <a:rPr lang="en-US" dirty="0" err="1">
                <a:solidFill>
                  <a:schemeClr val="dk1"/>
                </a:solidFill>
                <a:latin typeface="Montserrat"/>
                <a:sym typeface="Montserrat"/>
              </a:rPr>
              <a:t>InSAR</a:t>
            </a:r>
            <a:r>
              <a:rPr lang="en-US" dirty="0">
                <a:solidFill>
                  <a:schemeClr val="dk1"/>
                </a:solidFill>
                <a:latin typeface="Montserrat"/>
                <a:sym typeface="Montserrat"/>
              </a:rPr>
              <a:t>)</a:t>
            </a:r>
            <a:endParaRPr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Overview: Current Activities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B5C1B-94ED-46EA-AA02-EC4AD55D1773}"/>
              </a:ext>
            </a:extLst>
          </p:cNvPr>
          <p:cNvSpPr txBox="1"/>
          <p:nvPr/>
        </p:nvSpPr>
        <p:spPr>
          <a:xfrm>
            <a:off x="1579033" y="5868734"/>
            <a:ext cx="9033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sym typeface="Montserrat"/>
              </a:rPr>
              <a:t>※ </a:t>
            </a:r>
            <a:r>
              <a:rPr lang="en-US" altLang="ko-KR" dirty="0">
                <a:solidFill>
                  <a:schemeClr val="dk1"/>
                </a:solidFill>
                <a:latin typeface="Montserrat"/>
                <a:sym typeface="Montserrat"/>
              </a:rPr>
              <a:t>SR (Surface Reflectance), NRB (</a:t>
            </a:r>
            <a:r>
              <a:rPr lang="en-GB" altLang="ko-KR" dirty="0">
                <a:solidFill>
                  <a:schemeClr val="dk1"/>
                </a:solidFill>
                <a:latin typeface="Montserrat"/>
              </a:rPr>
              <a:t>Normalised Radar Backscatter)</a:t>
            </a:r>
            <a:r>
              <a:rPr lang="en-US" altLang="ko-KR" dirty="0">
                <a:solidFill>
                  <a:schemeClr val="dk1"/>
                </a:solidFill>
                <a:latin typeface="Montserrat"/>
                <a:sym typeface="Montserrat"/>
              </a:rPr>
              <a:t>, POL (</a:t>
            </a:r>
            <a:r>
              <a:rPr lang="en-GB" altLang="ko-KR" dirty="0">
                <a:solidFill>
                  <a:schemeClr val="dk1"/>
                </a:solidFill>
                <a:latin typeface="Montserrat"/>
              </a:rPr>
              <a:t>Polarimetric Radar)</a:t>
            </a:r>
            <a:r>
              <a:rPr lang="en-US" altLang="ko-KR" dirty="0">
                <a:solidFill>
                  <a:schemeClr val="dk1"/>
                </a:solidFill>
                <a:latin typeface="Montserrat"/>
                <a:sym typeface="Montserrat"/>
              </a:rPr>
              <a:t>, </a:t>
            </a:r>
            <a:br>
              <a:rPr lang="en-US" altLang="ko-KR" dirty="0">
                <a:solidFill>
                  <a:schemeClr val="dk1"/>
                </a:solidFill>
                <a:latin typeface="Montserrat"/>
                <a:sym typeface="Montserrat"/>
              </a:rPr>
            </a:br>
            <a:r>
              <a:rPr lang="en-US" altLang="ko-KR" dirty="0">
                <a:solidFill>
                  <a:schemeClr val="dk1"/>
                </a:solidFill>
                <a:latin typeface="Montserrat"/>
                <a:sym typeface="Montserrat"/>
              </a:rPr>
              <a:t>ORB (</a:t>
            </a:r>
            <a:r>
              <a:rPr lang="en-GB" altLang="ko-KR" dirty="0">
                <a:solidFill>
                  <a:schemeClr val="dk1"/>
                </a:solidFill>
                <a:latin typeface="Montserrat"/>
              </a:rPr>
              <a:t>Ocean Radar Backscatter)</a:t>
            </a:r>
            <a:r>
              <a:rPr lang="en-US" altLang="ko-KR" dirty="0">
                <a:solidFill>
                  <a:schemeClr val="dk1"/>
                </a:solidFill>
                <a:latin typeface="Montserrat"/>
                <a:sym typeface="Montserrat"/>
              </a:rPr>
              <a:t>, and GSLC (</a:t>
            </a:r>
            <a:r>
              <a:rPr lang="en-GB" altLang="ko-KR" dirty="0">
                <a:solidFill>
                  <a:schemeClr val="dk1"/>
                </a:solidFill>
                <a:latin typeface="Montserrat"/>
              </a:rPr>
              <a:t>Geocoded Single-Look Complex)</a:t>
            </a:r>
            <a:endParaRPr lang="ko-KR" altLang="en-US" dirty="0">
              <a:solidFill>
                <a:schemeClr val="dk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5421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Tiling Design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226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Determination of product GSD based on tile size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GSD defined as an integer multiple of the grid size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EO GSD set according to Level-4(6.25km) specification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 GSD set depending on a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cquisition mode (Level-4 and Level-2 combined)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Upper-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left coordinate of the orthorectified image set to an integer multiple of</a:t>
            </a:r>
            <a:b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GSD for exact pixel alignment with grid boundaries</a:t>
            </a: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D28B58C-3338-4334-AD56-B52E1804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2" y="3546227"/>
            <a:ext cx="8016240" cy="2560320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C8CB641-B89A-459A-AE15-3B8D773E73D0}"/>
              </a:ext>
            </a:extLst>
          </p:cNvPr>
          <p:cNvGrpSpPr/>
          <p:nvPr/>
        </p:nvGrpSpPr>
        <p:grpSpPr>
          <a:xfrm>
            <a:off x="8473577" y="2409769"/>
            <a:ext cx="3492831" cy="3696778"/>
            <a:chOff x="8436523" y="2404497"/>
            <a:chExt cx="3492831" cy="3696778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05E63C0-E070-4FAE-91AA-6A8C95DB2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3132" y="2503848"/>
              <a:ext cx="2222927" cy="201187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3C71853-AF09-4C39-9A81-4BA52C95E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6161" y="4089400"/>
              <a:ext cx="2573193" cy="19748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56FA65D-1824-4895-BAA7-17BEB7182710}"/>
                </a:ext>
              </a:extLst>
            </p:cNvPr>
            <p:cNvSpPr/>
            <p:nvPr/>
          </p:nvSpPr>
          <p:spPr>
            <a:xfrm>
              <a:off x="8436523" y="2410658"/>
              <a:ext cx="381000" cy="3302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B112A643-DD12-4201-8531-1FF7BA1FABA2}"/>
                </a:ext>
              </a:extLst>
            </p:cNvPr>
            <p:cNvCxnSpPr>
              <a:cxnSpLocks/>
            </p:cNvCxnSpPr>
            <p:nvPr/>
          </p:nvCxnSpPr>
          <p:spPr>
            <a:xfrm>
              <a:off x="8436523" y="2747020"/>
              <a:ext cx="919638" cy="3354255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4AE419C9-1B2D-402C-B72A-E7EAABBB8A40}"/>
                </a:ext>
              </a:extLst>
            </p:cNvPr>
            <p:cNvCxnSpPr>
              <a:cxnSpLocks/>
            </p:cNvCxnSpPr>
            <p:nvPr/>
          </p:nvCxnSpPr>
          <p:spPr>
            <a:xfrm>
              <a:off x="8817523" y="2404497"/>
              <a:ext cx="3111831" cy="1684903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9733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937383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Near Term Activities</a:t>
            </a: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Near Term Activities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Software Integration and Development for ARD processing: ~ ’26/04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Software Testing and Verification for ARD processing: ~ ‘26/10</a:t>
            </a: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8800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1471422" y="3044299"/>
            <a:ext cx="924915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64953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Overview: </a:t>
            </a: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LEO Mission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94B14EA-76C4-406D-8372-9DEF890BEFA6}"/>
              </a:ext>
            </a:extLst>
          </p:cNvPr>
          <p:cNvSpPr/>
          <p:nvPr/>
        </p:nvSpPr>
        <p:spPr>
          <a:xfrm>
            <a:off x="602778" y="1327150"/>
            <a:ext cx="762000" cy="49085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altLang="ko-K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</a:t>
            </a:r>
            <a:endParaRPr lang="ko-KR" alt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C4572CED-8C15-430B-BE0E-87981083251B}"/>
              </a:ext>
            </a:extLst>
          </p:cNvPr>
          <p:cNvSpPr/>
          <p:nvPr/>
        </p:nvSpPr>
        <p:spPr>
          <a:xfrm>
            <a:off x="1726728" y="1327150"/>
            <a:ext cx="2806700" cy="262255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b"/>
          <a:lstStyle/>
          <a:p>
            <a:pPr algn="ctr"/>
            <a:r>
              <a:rPr lang="en-US" altLang="ko-KR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ko-KR" alt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endParaRPr lang="ko-KR" altLang="en-US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B86B686-D1C7-49D8-8746-C97691B92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06"/>
          <a:stretch/>
        </p:blipFill>
        <p:spPr>
          <a:xfrm>
            <a:off x="1824145" y="1637085"/>
            <a:ext cx="1226896" cy="10240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CD3ED07-6B15-46A6-9CE6-0285D8FFD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36727">
            <a:off x="3073694" y="1797422"/>
            <a:ext cx="1365695" cy="70337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E48DBBD-35A0-4032-BB66-540CF8F3D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" t="2738" r="10408" b="2016"/>
          <a:stretch/>
        </p:blipFill>
        <p:spPr>
          <a:xfrm>
            <a:off x="5219195" y="1633966"/>
            <a:ext cx="1133007" cy="94317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3561FC2-998D-43C7-B949-F089D1270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" t="2738" r="10408" b="2016"/>
          <a:stretch/>
        </p:blipFill>
        <p:spPr>
          <a:xfrm>
            <a:off x="6606436" y="1637084"/>
            <a:ext cx="1133006" cy="94317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E585B86-F40E-4A5F-82D5-3DCB6E911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6794">
            <a:off x="4968874" y="3743771"/>
            <a:ext cx="1760970" cy="100551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0269914-0D89-44DA-B997-A83EF1EAA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90024">
            <a:off x="6632809" y="3688129"/>
            <a:ext cx="1170832" cy="1030332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B683F9C-BE8F-4C92-8098-3FFEE2FC0663}"/>
              </a:ext>
            </a:extLst>
          </p:cNvPr>
          <p:cNvSpPr/>
          <p:nvPr/>
        </p:nvSpPr>
        <p:spPr>
          <a:xfrm>
            <a:off x="4895378" y="1327150"/>
            <a:ext cx="3131018" cy="490855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b"/>
          <a:lstStyle/>
          <a:p>
            <a:pPr algn="ctr"/>
            <a:r>
              <a:rPr lang="en-US" altLang="ko-K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endParaRPr lang="ko-KR" alt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2878EF16-31ED-406F-AA39-05B25C7D0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90024">
            <a:off x="10099704" y="3783872"/>
            <a:ext cx="1170832" cy="1030332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A154760-82C3-4361-A828-59559BFA335A}"/>
              </a:ext>
            </a:extLst>
          </p:cNvPr>
          <p:cNvSpPr/>
          <p:nvPr/>
        </p:nvSpPr>
        <p:spPr>
          <a:xfrm>
            <a:off x="8388346" y="1327150"/>
            <a:ext cx="3131018" cy="490855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b"/>
          <a:lstStyle/>
          <a:p>
            <a:pPr algn="ctr"/>
            <a:r>
              <a:rPr lang="en-US" altLang="ko-KR" sz="1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Development</a:t>
            </a:r>
            <a:endParaRPr lang="ko-KR" altLang="en-US" sz="1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3C3EFCA-515E-45C7-87AF-423DE4A65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5269" y="1541860"/>
            <a:ext cx="1273865" cy="112020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2B6329E-BE5E-4EC0-A7B9-57FEDFD38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7316" y="1541859"/>
            <a:ext cx="1273865" cy="112020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F7F171A-89E0-4745-B005-850DEAA27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460466">
            <a:off x="8556344" y="3754869"/>
            <a:ext cx="1559570" cy="103711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005A3EE-AE50-449D-B722-81F6E6082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6728" y="4246528"/>
            <a:ext cx="2806700" cy="19891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70B0CB6-FEBB-48FE-8B22-0FF2078E0B32}"/>
              </a:ext>
            </a:extLst>
          </p:cNvPr>
          <p:cNvSpPr txBox="1"/>
          <p:nvPr/>
        </p:nvSpPr>
        <p:spPr>
          <a:xfrm>
            <a:off x="1885275" y="2724073"/>
            <a:ext cx="1241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KOMPSAT-1</a:t>
            </a:r>
          </a:p>
          <a:p>
            <a:pPr algn="ctr"/>
            <a:r>
              <a:rPr lang="en-US" altLang="ko-KR" dirty="0"/>
              <a:t>1999</a:t>
            </a:r>
          </a:p>
          <a:p>
            <a:pPr algn="ctr"/>
            <a:r>
              <a:rPr lang="en-US" altLang="ko-KR" dirty="0"/>
              <a:t>EO 6.6m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A584C6-F938-4B7A-958F-D3805B9315BF}"/>
              </a:ext>
            </a:extLst>
          </p:cNvPr>
          <p:cNvSpPr txBox="1"/>
          <p:nvPr/>
        </p:nvSpPr>
        <p:spPr>
          <a:xfrm>
            <a:off x="3171116" y="2724073"/>
            <a:ext cx="1241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KOMPSAT-2</a:t>
            </a:r>
          </a:p>
          <a:p>
            <a:pPr algn="ctr"/>
            <a:r>
              <a:rPr lang="en-US" altLang="ko-KR" dirty="0"/>
              <a:t>2006</a:t>
            </a:r>
          </a:p>
          <a:p>
            <a:pPr algn="ctr"/>
            <a:r>
              <a:rPr lang="en-US" altLang="ko-KR" dirty="0"/>
              <a:t>EO 1m</a:t>
            </a:r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357C04-15A4-4DEB-9434-5EAA120B578D}"/>
              </a:ext>
            </a:extLst>
          </p:cNvPr>
          <p:cNvSpPr txBox="1"/>
          <p:nvPr/>
        </p:nvSpPr>
        <p:spPr>
          <a:xfrm>
            <a:off x="5165177" y="2724073"/>
            <a:ext cx="1241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KOMPSAT-3</a:t>
            </a:r>
          </a:p>
          <a:p>
            <a:pPr algn="ctr"/>
            <a:r>
              <a:rPr lang="en-US" altLang="ko-KR" dirty="0"/>
              <a:t>2012</a:t>
            </a:r>
          </a:p>
          <a:p>
            <a:pPr algn="ctr"/>
            <a:r>
              <a:rPr lang="en-US" altLang="ko-KR" dirty="0"/>
              <a:t>EO 0.7m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9B7CFC-E09F-42FB-9BBB-1C0219DD4D0E}"/>
              </a:ext>
            </a:extLst>
          </p:cNvPr>
          <p:cNvSpPr txBox="1"/>
          <p:nvPr/>
        </p:nvSpPr>
        <p:spPr>
          <a:xfrm>
            <a:off x="6522275" y="2724073"/>
            <a:ext cx="13708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KOMPSAT-3A</a:t>
            </a:r>
          </a:p>
          <a:p>
            <a:pPr algn="ctr"/>
            <a:r>
              <a:rPr lang="en-US" altLang="ko-KR" dirty="0"/>
              <a:t>2015</a:t>
            </a:r>
          </a:p>
          <a:p>
            <a:pPr algn="ctr"/>
            <a:r>
              <a:rPr lang="en-US" altLang="ko-KR" dirty="0"/>
              <a:t>EO 0.55m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3FF1F6-FEA3-4F3B-95FD-ECAFA3CC751A}"/>
              </a:ext>
            </a:extLst>
          </p:cNvPr>
          <p:cNvSpPr txBox="1"/>
          <p:nvPr/>
        </p:nvSpPr>
        <p:spPr>
          <a:xfrm>
            <a:off x="5165177" y="4825921"/>
            <a:ext cx="1241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KOMPSAT-5</a:t>
            </a:r>
          </a:p>
          <a:p>
            <a:pPr algn="ctr"/>
            <a:r>
              <a:rPr lang="en-US" altLang="ko-KR" dirty="0"/>
              <a:t>2013</a:t>
            </a:r>
          </a:p>
          <a:p>
            <a:pPr algn="ctr"/>
            <a:r>
              <a:rPr lang="en-US" altLang="ko-KR" dirty="0"/>
              <a:t>SAR 1m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859323-958A-4FD2-A4D9-A22057562518}"/>
              </a:ext>
            </a:extLst>
          </p:cNvPr>
          <p:cNvSpPr txBox="1"/>
          <p:nvPr/>
        </p:nvSpPr>
        <p:spPr>
          <a:xfrm>
            <a:off x="6761924" y="4825921"/>
            <a:ext cx="8915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CAS-1</a:t>
            </a:r>
          </a:p>
          <a:p>
            <a:pPr algn="ctr"/>
            <a:r>
              <a:rPr lang="en-US" altLang="ko-KR" dirty="0"/>
              <a:t>2019</a:t>
            </a:r>
          </a:p>
          <a:p>
            <a:pPr algn="ctr"/>
            <a:r>
              <a:rPr lang="en-US" altLang="ko-KR" dirty="0"/>
              <a:t>EO 0.5m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F5868E-DE73-4815-BEEA-B013D56FA7D7}"/>
              </a:ext>
            </a:extLst>
          </p:cNvPr>
          <p:cNvSpPr txBox="1"/>
          <p:nvPr/>
        </p:nvSpPr>
        <p:spPr>
          <a:xfrm>
            <a:off x="8642580" y="2724073"/>
            <a:ext cx="1241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KOMPSAT-7</a:t>
            </a:r>
          </a:p>
          <a:p>
            <a:pPr algn="ctr"/>
            <a:r>
              <a:rPr lang="en-US" altLang="ko-KR" dirty="0"/>
              <a:t>Q4 2025</a:t>
            </a:r>
          </a:p>
          <a:p>
            <a:pPr algn="ctr"/>
            <a:r>
              <a:rPr lang="en-US" altLang="ko-KR" dirty="0"/>
              <a:t>EO 0.3m</a:t>
            </a:r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87700B-1F64-4E36-B078-C0EAAF1DCABA}"/>
              </a:ext>
            </a:extLst>
          </p:cNvPr>
          <p:cNvSpPr txBox="1"/>
          <p:nvPr/>
        </p:nvSpPr>
        <p:spPr>
          <a:xfrm>
            <a:off x="9999678" y="2724073"/>
            <a:ext cx="13708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KOMPSAT-7A</a:t>
            </a:r>
          </a:p>
          <a:p>
            <a:pPr algn="ctr"/>
            <a:r>
              <a:rPr lang="en-US" altLang="ko-KR" dirty="0"/>
              <a:t>2026</a:t>
            </a:r>
          </a:p>
          <a:p>
            <a:pPr algn="ctr"/>
            <a:r>
              <a:rPr lang="en-US" altLang="ko-KR" dirty="0"/>
              <a:t>EO 0.3m</a:t>
            </a:r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FAF8F7-520B-43DD-B8DF-98C6DA5B5509}"/>
              </a:ext>
            </a:extLst>
          </p:cNvPr>
          <p:cNvSpPr txBox="1"/>
          <p:nvPr/>
        </p:nvSpPr>
        <p:spPr>
          <a:xfrm>
            <a:off x="8762446" y="4825921"/>
            <a:ext cx="1241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KOMPSAT-6</a:t>
            </a:r>
          </a:p>
          <a:p>
            <a:pPr algn="ctr"/>
            <a:r>
              <a:rPr lang="en-US" altLang="ko-KR" dirty="0"/>
              <a:t>Q1 2026</a:t>
            </a:r>
          </a:p>
          <a:p>
            <a:pPr algn="ctr"/>
            <a:r>
              <a:rPr lang="en-US" altLang="ko-KR" dirty="0"/>
              <a:t>SAR 0.5m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80712A-50F6-4BF9-8D30-00DB9B238C5E}"/>
              </a:ext>
            </a:extLst>
          </p:cNvPr>
          <p:cNvSpPr txBox="1"/>
          <p:nvPr/>
        </p:nvSpPr>
        <p:spPr>
          <a:xfrm>
            <a:off x="10359193" y="4825921"/>
            <a:ext cx="8915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u="sng" dirty="0"/>
              <a:t>CAS-2</a:t>
            </a:r>
          </a:p>
          <a:p>
            <a:pPr algn="ctr"/>
            <a:r>
              <a:rPr lang="en-US" altLang="ko-KR" dirty="0"/>
              <a:t>2026</a:t>
            </a:r>
          </a:p>
          <a:p>
            <a:pPr algn="ctr"/>
            <a:r>
              <a:rPr lang="en-US" altLang="ko-KR" dirty="0"/>
              <a:t>EO 0.5m</a:t>
            </a:r>
            <a:endParaRPr lang="ko-KR" altLang="en-US" dirty="0"/>
          </a:p>
        </p:txBody>
      </p:sp>
      <p:sp>
        <p:nvSpPr>
          <p:cNvPr id="27" name="화살표: 오른쪽 26">
            <a:extLst>
              <a:ext uri="{FF2B5EF4-FFF2-40B4-BE49-F238E27FC236}">
                <a16:creationId xmlns:a16="http://schemas.microsoft.com/office/drawing/2014/main" id="{5C634E99-0D84-4D55-B968-52A599B8664E}"/>
              </a:ext>
            </a:extLst>
          </p:cNvPr>
          <p:cNvSpPr/>
          <p:nvPr/>
        </p:nvSpPr>
        <p:spPr>
          <a:xfrm>
            <a:off x="4492546" y="2276413"/>
            <a:ext cx="342900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2D242469-0225-4721-BE9E-49577A3C773D}"/>
              </a:ext>
            </a:extLst>
          </p:cNvPr>
          <p:cNvSpPr/>
          <p:nvPr/>
        </p:nvSpPr>
        <p:spPr>
          <a:xfrm>
            <a:off x="7987192" y="2279633"/>
            <a:ext cx="342900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81BBA9E1-79AA-4971-9042-91029EF41B6E}"/>
              </a:ext>
            </a:extLst>
          </p:cNvPr>
          <p:cNvSpPr/>
          <p:nvPr/>
        </p:nvSpPr>
        <p:spPr>
          <a:xfrm>
            <a:off x="7987192" y="4417839"/>
            <a:ext cx="342900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81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Background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Growing Demand for Efficient Data Utilization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Increasing number of domestic satellites and wide use of EO/IR/SAR sensor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Rising need for efficient data processing and standardization</a:t>
            </a: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Introduction of CEOS ARD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introduced the concept of Analysis Ready Data (ARD)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Provides standardized satellite imagery usable without additional preprocessing</a:t>
            </a:r>
            <a:endParaRPr lang="en-US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Need for K-ARD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ARD mainly focuses on medium- to low-resolution imagery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High-resolution satellites like KOMPSAT series require a tailored ARD framework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 of advanced image correction modules is also necessary to address these requirements</a:t>
            </a:r>
          </a:p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KARI’s Initiative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Developing prototype software for high-resolution satellite imagery (K-ARD)</a:t>
            </a:r>
          </a:p>
        </p:txBody>
      </p:sp>
    </p:spTree>
    <p:extLst>
      <p:ext uri="{BB962C8B-B14F-4D97-AF65-F5344CB8AC3E}">
        <p14:creationId xmlns:p14="http://schemas.microsoft.com/office/powerpoint/2010/main" val="339276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Goal &amp; Application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3307"/>
            <a:ext cx="11112000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Goal of K-ARD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Establish ARD specification tailored to Korea’s environment while aligning with international standards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Verify the application of ARD to domestic satellite imagery through software development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ARD-processed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satellite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imagery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public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within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next</a:t>
            </a:r>
            <a:r>
              <a:rPr lang="ko-KR" altLang="en-US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few years</a:t>
            </a:r>
            <a:endParaRPr lang="en-US" altLang="ko-KR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GB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Application Area of K-ARD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K-ARD provides standardized imagery with geometric, radiometric, and atmospheric corrections and is expected to support the following application areas: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01612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GB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5" name="표 10">
            <a:extLst>
              <a:ext uri="{FF2B5EF4-FFF2-40B4-BE49-F238E27FC236}">
                <a16:creationId xmlns:a16="http://schemas.microsoft.com/office/drawing/2014/main" id="{45BD12F2-F540-4CC9-A32F-8718BA229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194914"/>
              </p:ext>
            </p:extLst>
          </p:nvPr>
        </p:nvGraphicFramePr>
        <p:xfrm>
          <a:off x="829427" y="4090928"/>
          <a:ext cx="10380745" cy="2042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753855">
                  <a:extLst>
                    <a:ext uri="{9D8B030D-6E8A-4147-A177-3AD203B41FA5}">
                      <a16:colId xmlns:a16="http://schemas.microsoft.com/office/drawing/2014/main" val="2930592413"/>
                    </a:ext>
                  </a:extLst>
                </a:gridCol>
                <a:gridCol w="6626890">
                  <a:extLst>
                    <a:ext uri="{9D8B030D-6E8A-4147-A177-3AD203B41FA5}">
                      <a16:colId xmlns:a16="http://schemas.microsoft.com/office/drawing/2014/main" val="17300760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/>
                          <a:ea typeface="+mn-ea"/>
                          <a:cs typeface="+mn-cs"/>
                          <a:sym typeface="Arial"/>
                        </a:rPr>
                        <a:t>Application Area</a:t>
                      </a:r>
                      <a:endParaRPr lang="ko-KR" altLang="en-US" sz="1400" b="1" i="0" u="none" strike="noStrike" cap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/>
                          <a:ea typeface="+mn-ea"/>
                          <a:cs typeface="+mn-cs"/>
                          <a:sym typeface="Arial"/>
                        </a:rPr>
                        <a:t>Example Applications</a:t>
                      </a:r>
                      <a:endParaRPr lang="ko-KR" altLang="en-US" sz="1400" b="1" i="0" u="none" strike="noStrike" cap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18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Time-series analysis</a:t>
                      </a:r>
                      <a:endParaRPr lang="ko-KR" altLang="en-US" sz="1400" b="1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sz="14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Monitoring agricultural field changes, Tracking urban expansion</a:t>
                      </a:r>
                      <a:endParaRPr lang="ko-KR" altLang="en-US" sz="14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954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Land cover and land use mapping</a:t>
                      </a:r>
                      <a:endParaRPr lang="ko-KR" altLang="en-US" sz="1400" b="1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sz="14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Observing forest area changes, Classifying agricultural zones</a:t>
                      </a:r>
                      <a:endParaRPr lang="ko-KR" altLang="en-US" sz="14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941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Climate change monitoring</a:t>
                      </a:r>
                      <a:endParaRPr lang="ko-KR" altLang="en-US" sz="1400" b="1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sz="14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Monitoring vegetation index changes, Detecting land degradation</a:t>
                      </a:r>
                      <a:endParaRPr lang="ko-KR" altLang="en-US" sz="14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002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Hydrological studies</a:t>
                      </a:r>
                      <a:endParaRPr lang="ko-KR" altLang="en-US" sz="1400" b="1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sz="14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Monitoring river level changes, Mapping flood-prone areas</a:t>
                      </a:r>
                      <a:endParaRPr lang="ko-KR" altLang="en-US" sz="14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299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Disaster detection </a:t>
                      </a:r>
                    </a:p>
                    <a:p>
                      <a:pPr algn="ctr" latinLnBrk="1"/>
                      <a:r>
                        <a:rPr lang="en-US" altLang="ko-KR" sz="1400" b="1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(floods, droughts, wildfires)</a:t>
                      </a:r>
                      <a:endParaRPr lang="ko-KR" altLang="en-US" sz="1400" b="1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Detecting inundated areas, Early warning for droughts, </a:t>
                      </a:r>
                    </a:p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cap="none" dirty="0">
                          <a:solidFill>
                            <a:schemeClr val="dk1"/>
                          </a:solidFill>
                          <a:latin typeface="Montserrat"/>
                          <a:sym typeface="Arial"/>
                        </a:rPr>
                        <a:t>Assessing wildfire damage</a:t>
                      </a:r>
                      <a:endParaRPr lang="ko-KR" altLang="en-US" sz="1400" b="0" i="0" u="none" strike="noStrike" cap="none" dirty="0">
                        <a:solidFill>
                          <a:schemeClr val="dk1"/>
                        </a:solidFill>
                        <a:latin typeface="Montserrat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951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261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24257"/>
            <a:ext cx="11112000" cy="28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analyzes the sensor characteristics and specifications of satellites operated by KARI and prepares K-ARD product specifications based on international standards.</a:t>
            </a:r>
            <a:endParaRPr lang="en-US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US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01612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GB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539B6C-F338-4215-A163-469E07B49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740" y="2100519"/>
            <a:ext cx="7322519" cy="37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lang="en-GB" altLang="ko-KR" sz="4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72;p8">
            <a:extLst>
              <a:ext uri="{FF2B5EF4-FFF2-40B4-BE49-F238E27FC236}">
                <a16:creationId xmlns:a16="http://schemas.microsoft.com/office/drawing/2014/main" id="{B1CC16A2-56DA-413A-A1B1-EDEB4CC311A3}"/>
              </a:ext>
            </a:extLst>
          </p:cNvPr>
          <p:cNvSpPr txBox="1"/>
          <p:nvPr/>
        </p:nvSpPr>
        <p:spPr>
          <a:xfrm>
            <a:off x="357105" y="1043307"/>
            <a:ext cx="11112000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Software is being developed to generate and verify satellite imagery products in accordance with the K-ARD specification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14312" marR="0" lvl="0" indent="-201612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endParaRPr lang="en-GB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1D8F20F-3475-4928-8672-D6F82596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957" y="2116605"/>
            <a:ext cx="9492295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ARD</a:t>
            </a:r>
            <a:r>
              <a:rPr lang="ko-KR" altLang="en-US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Compliance</a:t>
            </a:r>
            <a:r>
              <a:rPr lang="ko-KR" altLang="en-US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Assessment</a:t>
            </a:r>
            <a:endParaRPr lang="en-US" sz="4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72;p8">
            <a:extLst>
              <a:ext uri="{FF2B5EF4-FFF2-40B4-BE49-F238E27FC236}">
                <a16:creationId xmlns:a16="http://schemas.microsoft.com/office/drawing/2014/main" id="{D5D1DA4C-3BC4-4CD7-B72B-D824CF4C4F6D}"/>
              </a:ext>
            </a:extLst>
          </p:cNvPr>
          <p:cNvSpPr txBox="1"/>
          <p:nvPr/>
        </p:nvSpPr>
        <p:spPr>
          <a:xfrm>
            <a:off x="357105" y="1049657"/>
            <a:ext cx="11112000" cy="226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01613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Compliance review conducted for KARI’s LEO satellites based on CEOS ARD</a:t>
            </a:r>
            <a:endParaRPr lang="en-US" altLang="ko-KR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SAR (KOMPSAT-5 or 6): Four products (NRB, POL, ORB, GSLC) reviewed</a:t>
            </a:r>
            <a:br>
              <a:rPr lang="en-US" altLang="ko-KR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altLang="ko-KR" i="0" u="none" strike="noStrike" cap="none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cs typeface="Montserrat"/>
                <a:sym typeface="Montserrat"/>
              </a:rPr>
              <a:t>→ all Thresholds confirmed satisfiable via tailored ARD module development</a:t>
            </a:r>
          </a:p>
          <a:p>
            <a:pPr marL="671512" marR="0" lvl="1" indent="-2016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EO (KOMPSAT-3/3A or 7): Target Product SR reviewed</a:t>
            </a:r>
            <a:br>
              <a:rPr lang="en-US" altLang="ko-K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altLang="ko-KR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cs typeface="Montserrat"/>
                <a:sym typeface="Montserrat"/>
              </a:rPr>
              <a:t>→ all Thresholds confirmed satisfiable (except 4.1 Geometric Correction requirement)</a:t>
            </a:r>
            <a:br>
              <a:rPr lang="en-US" altLang="ko-KR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cs typeface="Montserrat"/>
                <a:sym typeface="Montserrat"/>
              </a:rPr>
            </a:br>
            <a:r>
              <a:rPr lang="en-US" altLang="ko-KR" dirty="0">
                <a:solidFill>
                  <a:schemeClr val="dk1"/>
                </a:solidFill>
                <a:latin typeface="굴림" panose="020B0600000101010101" pitchFamily="50" charset="-127"/>
                <a:ea typeface="굴림" panose="020B0600000101010101" pitchFamily="50" charset="-127"/>
                <a:cs typeface="Montserrat"/>
                <a:sym typeface="Montserrat"/>
              </a:rPr>
              <a:t>→ Identification of issue in High-resolution imagery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BEE9B27-D3E8-4383-B08A-1EB2EA76BBFE}"/>
              </a:ext>
            </a:extLst>
          </p:cNvPr>
          <p:cNvGrpSpPr/>
          <p:nvPr/>
        </p:nvGrpSpPr>
        <p:grpSpPr>
          <a:xfrm>
            <a:off x="593520" y="3429000"/>
            <a:ext cx="4885290" cy="2713813"/>
            <a:chOff x="587429" y="3670342"/>
            <a:chExt cx="4885290" cy="2713813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DE90F62-5F3B-467A-8A41-7AF804359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429" y="3670342"/>
              <a:ext cx="2663253" cy="2184511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0CC10E3-FCA7-4AC1-B62F-1A58875B7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108" y="3988264"/>
              <a:ext cx="2663253" cy="211209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B752FF7-C4FE-4387-B903-41CC7DA7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8787" y="4308266"/>
              <a:ext cx="2663253" cy="2075889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FD839E1-4BA9-4584-A67B-AC875F7D4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09466" y="4622614"/>
              <a:ext cx="2663253" cy="174599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677150-644D-4098-9FA7-FA7CDC0AD1A0}"/>
              </a:ext>
            </a:extLst>
          </p:cNvPr>
          <p:cNvSpPr txBox="1"/>
          <p:nvPr/>
        </p:nvSpPr>
        <p:spPr>
          <a:xfrm>
            <a:off x="1241443" y="6095780"/>
            <a:ext cx="3589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SAR Products</a:t>
            </a:r>
            <a:r>
              <a:rPr lang="en-US" altLang="ko-KR" b="1" dirty="0"/>
              <a:t> </a:t>
            </a:r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Self Assessment table</a:t>
            </a:r>
            <a:endParaRPr lang="ko-KR" altLang="en-US" b="1" dirty="0">
              <a:solidFill>
                <a:schemeClr val="dk1"/>
              </a:solidFill>
              <a:latin typeface="Montserrat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F02F5BE-8A51-4FF8-80D7-FF009E95DA0F}"/>
              </a:ext>
            </a:extLst>
          </p:cNvPr>
          <p:cNvGrpSpPr/>
          <p:nvPr/>
        </p:nvGrpSpPr>
        <p:grpSpPr>
          <a:xfrm>
            <a:off x="6230197" y="3397536"/>
            <a:ext cx="5064670" cy="2810868"/>
            <a:chOff x="5829108" y="3334950"/>
            <a:chExt cx="5690599" cy="3158256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7E400EB-94C9-40E6-9B24-D29E93769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9108" y="3334950"/>
              <a:ext cx="3193946" cy="2373124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2C55339-664E-4C58-86E3-8B04E3AB4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5761" y="3511445"/>
              <a:ext cx="3193946" cy="298176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447296-4FB8-4C97-B379-4274D973D54B}"/>
              </a:ext>
            </a:extLst>
          </p:cNvPr>
          <p:cNvSpPr txBox="1"/>
          <p:nvPr/>
        </p:nvSpPr>
        <p:spPr>
          <a:xfrm>
            <a:off x="6922124" y="6127271"/>
            <a:ext cx="3680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EO SR Product</a:t>
            </a:r>
            <a:r>
              <a:rPr lang="en-US" altLang="ko-KR" b="1" dirty="0"/>
              <a:t> </a:t>
            </a:r>
            <a:r>
              <a:rPr lang="en-US" altLang="ko-KR" b="1" dirty="0">
                <a:solidFill>
                  <a:schemeClr val="dk1"/>
                </a:solidFill>
                <a:latin typeface="Montserrat"/>
              </a:rPr>
              <a:t>Self Assessment table</a:t>
            </a:r>
            <a:endParaRPr lang="ko-KR" altLang="en-US" b="1" dirty="0">
              <a:solidFill>
                <a:schemeClr val="dk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12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K-ARD for EO Imagery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D2DE24B-4571-498F-ABB0-D856B6A6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84" y="1156544"/>
            <a:ext cx="9778832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5259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1391</Words>
  <Application>Microsoft Office PowerPoint</Application>
  <PresentationFormat>와이드스크린</PresentationFormat>
  <Paragraphs>263</Paragraphs>
  <Slides>22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0" baseType="lpstr">
      <vt:lpstr>맑은 고딕</vt:lpstr>
      <vt:lpstr>KoPub돋움체 Light</vt:lpstr>
      <vt:lpstr>Arial</vt:lpstr>
      <vt:lpstr>Montserrat</vt:lpstr>
      <vt:lpstr>Cambria Math</vt:lpstr>
      <vt:lpstr>굴림</vt:lpstr>
      <vt:lpstr>KoPubDotum Medium</vt:lpstr>
      <vt:lpstr>ceos</vt:lpstr>
      <vt:lpstr>LSI-VC-18 2025 KARI’s Works on ARD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LSI-VC-18 2025 KARI’s Works on ARD</dc:title>
  <dc:creator>김태헌</dc:creator>
  <cp:lastModifiedBy>김태헌</cp:lastModifiedBy>
  <cp:revision>85</cp:revision>
  <dcterms:modified xsi:type="dcterms:W3CDTF">2025-09-01T09:15:54Z</dcterms:modified>
</cp:coreProperties>
</file>