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6" r:id="rId5"/>
    <p:sldMasterId id="2147483671" r:id="rId6"/>
    <p:sldMasterId id="214748369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Lst>
  <p:sldSz cy="6858000" cx="12192000"/>
  <p:notesSz cx="6858000" cy="9144000"/>
  <p:embeddedFontLst>
    <p:embeddedFont>
      <p:font typeface="Montserrat"/>
      <p:regular r:id="rId22"/>
      <p:bold r:id="rId23"/>
      <p:italic r:id="rId24"/>
      <p:boldItalic r:id="rId25"/>
    </p:embeddedFont>
    <p:embeddedFont>
      <p:font typeface="Lato"/>
      <p:regular r:id="rId26"/>
      <p:bold r:id="rId27"/>
      <p:italic r:id="rId28"/>
      <p:boldItalic r:id="rId29"/>
    </p:embeddedFont>
    <p:embeddedFont>
      <p:font typeface="Public Sans"/>
      <p:regular r:id="rId30"/>
      <p:bold r:id="rId31"/>
      <p:italic r:id="rId32"/>
      <p:boldItalic r:id="rId33"/>
    </p:embeddedFont>
    <p:embeddedFont>
      <p:font typeface="Gill Sans"/>
      <p:regular r:id="rId34"/>
      <p:bold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7ew0o/xvh0ojVJX2vpXVXZp8J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8C7691-5016-4A80-BF21-56B88A17AF38}">
  <a:tblStyle styleId="{CD8C7691-5016-4A80-BF21-56B88A17AF3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PublicSans-bold.fntdata"/><Relationship Id="rId30" Type="http://schemas.openxmlformats.org/officeDocument/2006/relationships/font" Target="fonts/PublicSans-regular.fntdata"/><Relationship Id="rId33" Type="http://schemas.openxmlformats.org/officeDocument/2006/relationships/font" Target="fonts/PublicSans-boldItalic.fntdata"/><Relationship Id="rId32" Type="http://schemas.openxmlformats.org/officeDocument/2006/relationships/font" Target="fonts/PublicSans-italic.fntdata"/><Relationship Id="rId35" Type="http://schemas.openxmlformats.org/officeDocument/2006/relationships/font" Target="fonts/GillSans-bold.fntdata"/><Relationship Id="rId34" Type="http://schemas.openxmlformats.org/officeDocument/2006/relationships/font" Target="fonts/GillSans-regular.fntdata"/><Relationship Id="rId37" Type="http://schemas.openxmlformats.org/officeDocument/2006/relationships/font" Target="fonts/OpenSans-bold.fntdata"/><Relationship Id="rId36" Type="http://schemas.openxmlformats.org/officeDocument/2006/relationships/font" Target="fonts/OpenSans-regular.fntdata"/><Relationship Id="rId39" Type="http://schemas.openxmlformats.org/officeDocument/2006/relationships/font" Target="fonts/OpenSans-boldItalic.fntdata"/><Relationship Id="rId38" Type="http://schemas.openxmlformats.org/officeDocument/2006/relationships/font" Target="fonts/OpenSans-italic.fntdata"/><Relationship Id="rId20" Type="http://schemas.openxmlformats.org/officeDocument/2006/relationships/slide" Target="slides/slide12.xml"/><Relationship Id="rId22" Type="http://schemas.openxmlformats.org/officeDocument/2006/relationships/font" Target="fonts/Montserrat-regular.fntdata"/><Relationship Id="rId21" Type="http://schemas.openxmlformats.org/officeDocument/2006/relationships/slide" Target="slides/slide13.xml"/><Relationship Id="rId24" Type="http://schemas.openxmlformats.org/officeDocument/2006/relationships/font" Target="fonts/Montserrat-italic.fntdata"/><Relationship Id="rId23" Type="http://schemas.openxmlformats.org/officeDocument/2006/relationships/font" Target="fonts/Montserrat-bold.fntdata"/><Relationship Id="rId26" Type="http://schemas.openxmlformats.org/officeDocument/2006/relationships/font" Target="fonts/Lato-regular.fntdata"/><Relationship Id="rId25" Type="http://schemas.openxmlformats.org/officeDocument/2006/relationships/font" Target="fonts/Montserrat-boldItalic.fntdata"/><Relationship Id="rId28" Type="http://schemas.openxmlformats.org/officeDocument/2006/relationships/font" Target="fonts/Lato-italic.fntdata"/><Relationship Id="rId27" Type="http://schemas.openxmlformats.org/officeDocument/2006/relationships/font" Target="fonts/Lato-bold.fntdata"/><Relationship Id="rId29" Type="http://schemas.openxmlformats.org/officeDocument/2006/relationships/font" Target="fonts/Lato-bol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19" name="Google Shape;619;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32" name="Google Shape;632;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41" name="Google Shape;641;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notes"/>
          <p:cNvSpPr/>
          <p:nvPr>
            <p:ph idx="2" type="sldImg"/>
          </p:nvPr>
        </p:nvSpPr>
        <p:spPr>
          <a:xfrm>
            <a:off x="179388" y="144463"/>
            <a:ext cx="6591300" cy="3708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2:notes"/>
          <p:cNvSpPr txBox="1"/>
          <p:nvPr>
            <p:ph idx="1" type="body"/>
          </p:nvPr>
        </p:nvSpPr>
        <p:spPr>
          <a:xfrm>
            <a:off x="0" y="3910401"/>
            <a:ext cx="6946643" cy="5180596"/>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3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a:solidFill>
                  <a:srgbClr val="171717"/>
                </a:solidFill>
                <a:latin typeface="Public Sans"/>
                <a:ea typeface="Public Sans"/>
                <a:cs typeface="Public Sans"/>
                <a:sym typeface="Public Sans"/>
              </a:rPr>
              <a:t>I would like to start with an overview of NLI and key components. </a:t>
            </a:r>
            <a:endParaRPr/>
          </a:p>
          <a:p>
            <a:pPr indent="-228600" lvl="0" marL="457200" rtl="0" algn="l">
              <a:lnSpc>
                <a:spcPct val="100000"/>
              </a:lnSpc>
              <a:spcBef>
                <a:spcPts val="0"/>
              </a:spcBef>
              <a:spcAft>
                <a:spcPts val="0"/>
              </a:spcAft>
              <a:buSzPts val="1100"/>
              <a:buNone/>
            </a:pPr>
            <a:r>
              <a:t/>
            </a:r>
            <a:endParaRPr b="0" i="0">
              <a:solidFill>
                <a:srgbClr val="171717"/>
              </a:solidFill>
              <a:latin typeface="Public Sans"/>
              <a:ea typeface="Public Sans"/>
              <a:cs typeface="Public Sans"/>
              <a:sym typeface="Public Sans"/>
            </a:endParaRPr>
          </a:p>
          <a:p>
            <a:pPr indent="-171450" lvl="0" marL="171450" rtl="0" algn="l">
              <a:lnSpc>
                <a:spcPct val="100000"/>
              </a:lnSpc>
              <a:spcBef>
                <a:spcPts val="0"/>
              </a:spcBef>
              <a:spcAft>
                <a:spcPts val="0"/>
              </a:spcAft>
              <a:buSzPts val="1100"/>
              <a:buFont typeface="Arial"/>
              <a:buChar char="•"/>
            </a:pPr>
            <a:r>
              <a:rPr lang="en-US"/>
              <a:t>The National Land Imaging Program (NLI) is USGS’s lead program for satellite Earth observation.</a:t>
            </a:r>
            <a:endParaRPr/>
          </a:p>
          <a:p>
            <a:pPr indent="-101600" lvl="0" marL="171450" rtl="0" algn="l">
              <a:lnSpc>
                <a:spcPct val="100000"/>
              </a:lnSpc>
              <a:spcBef>
                <a:spcPts val="0"/>
              </a:spcBef>
              <a:spcAft>
                <a:spcPts val="0"/>
              </a:spcAft>
              <a:buSzPts val="1100"/>
              <a:buFont typeface="Arial"/>
              <a:buNone/>
            </a:pPr>
            <a:r>
              <a:t/>
            </a:r>
            <a:endParaRPr/>
          </a:p>
          <a:p>
            <a:pPr indent="-171450" lvl="0" marL="171450" rtl="0" algn="l">
              <a:lnSpc>
                <a:spcPct val="100000"/>
              </a:lnSpc>
              <a:spcBef>
                <a:spcPts val="0"/>
              </a:spcBef>
              <a:spcAft>
                <a:spcPts val="0"/>
              </a:spcAft>
              <a:buSzPts val="1100"/>
              <a:buFont typeface="Arial"/>
              <a:buChar char="•"/>
            </a:pPr>
            <a:r>
              <a:rPr lang="en-US"/>
              <a:t>NLI ensures that the US has continuous, reliable access to land imaging data, and it delivers this through a coordinated system of platforms, partnerships, and tools.</a:t>
            </a:r>
            <a:endParaRPr/>
          </a:p>
          <a:p>
            <a:pPr indent="-101600" lvl="0" marL="171450" rtl="0" algn="l">
              <a:lnSpc>
                <a:spcPct val="100000"/>
              </a:lnSpc>
              <a:spcBef>
                <a:spcPts val="0"/>
              </a:spcBef>
              <a:spcAft>
                <a:spcPts val="0"/>
              </a:spcAft>
              <a:buSzPts val="1100"/>
              <a:buFont typeface="Arial"/>
              <a:buNone/>
            </a:pPr>
            <a:r>
              <a:t/>
            </a:r>
            <a:endParaRPr/>
          </a:p>
          <a:p>
            <a:pPr indent="-171450" lvl="0" marL="171450" rtl="0" algn="l">
              <a:lnSpc>
                <a:spcPct val="100000"/>
              </a:lnSpc>
              <a:spcBef>
                <a:spcPts val="0"/>
              </a:spcBef>
              <a:spcAft>
                <a:spcPts val="0"/>
              </a:spcAft>
              <a:buSzPts val="1100"/>
              <a:buFont typeface="Arial"/>
              <a:buChar char="•"/>
            </a:pPr>
            <a:r>
              <a:rPr lang="en-US"/>
              <a:t>NLI has historically included a wide variety of programs, projects, and grants, as you see on the screen - including the AmericaView RS education and outreach consortium</a:t>
            </a:r>
            <a:endParaRPr/>
          </a:p>
          <a:p>
            <a:pPr indent="-101600" lvl="0" marL="171450" rtl="0" algn="l">
              <a:lnSpc>
                <a:spcPct val="100000"/>
              </a:lnSpc>
              <a:spcBef>
                <a:spcPts val="0"/>
              </a:spcBef>
              <a:spcAft>
                <a:spcPts val="0"/>
              </a:spcAft>
              <a:buSzPts val="1100"/>
              <a:buFont typeface="Arial"/>
              <a:buNone/>
            </a:pPr>
            <a:r>
              <a:t/>
            </a:r>
            <a:endParaRPr/>
          </a:p>
          <a:p>
            <a:pPr indent="-171450" lvl="0" marL="171450" rtl="0" algn="l">
              <a:lnSpc>
                <a:spcPct val="100000"/>
              </a:lnSpc>
              <a:spcBef>
                <a:spcPts val="0"/>
              </a:spcBef>
              <a:spcAft>
                <a:spcPts val="0"/>
              </a:spcAft>
              <a:buSzPts val="1100"/>
              <a:buFont typeface="Arial"/>
              <a:buChar char="•"/>
            </a:pPr>
            <a:r>
              <a:rPr lang="en-US"/>
              <a:t>USGS Earth Resources Observation and Science (EROS) Center is the operational hub for land imaging, located in Sioux Falls South Dakota. It processes, archives, and distributes millions of satellite images, supporting scientists, policymakers, and disaster response teams worldwide.</a:t>
            </a:r>
            <a:endParaRPr/>
          </a:p>
          <a:p>
            <a:pPr indent="-101600" lvl="0" marL="171450" rtl="0" algn="l">
              <a:lnSpc>
                <a:spcPct val="100000"/>
              </a:lnSpc>
              <a:spcBef>
                <a:spcPts val="0"/>
              </a:spcBef>
              <a:spcAft>
                <a:spcPts val="0"/>
              </a:spcAft>
              <a:buSzPts val="1100"/>
              <a:buFont typeface="Arial"/>
              <a:buNone/>
            </a:pPr>
            <a:r>
              <a:t/>
            </a:r>
            <a:endParaRPr/>
          </a:p>
          <a:p>
            <a:pPr indent="-171450" lvl="0" marL="171450" rtl="0" algn="l">
              <a:lnSpc>
                <a:spcPct val="100000"/>
              </a:lnSpc>
              <a:spcBef>
                <a:spcPts val="0"/>
              </a:spcBef>
              <a:spcAft>
                <a:spcPts val="0"/>
              </a:spcAft>
              <a:buSzPts val="1100"/>
              <a:buFont typeface="Arial"/>
              <a:buChar char="•"/>
            </a:pPr>
            <a:r>
              <a:rPr lang="en-US"/>
              <a:t>EarthExplorer is USGS’ public web portal that provides easy access to a massive archive of remote sensing data. Users can download Landsat, commercial imagery, aerial photos, and other geospatial datasets at no cost—supporting decision-makers, educators, and the public. </a:t>
            </a:r>
            <a:endParaRPr/>
          </a:p>
          <a:p>
            <a:pPr indent="-101600" lvl="0" marL="171450" rtl="0" algn="l">
              <a:lnSpc>
                <a:spcPct val="100000"/>
              </a:lnSpc>
              <a:spcBef>
                <a:spcPts val="0"/>
              </a:spcBef>
              <a:spcAft>
                <a:spcPts val="0"/>
              </a:spcAft>
              <a:buSzPts val="1100"/>
              <a:buFont typeface="Arial"/>
              <a:buNone/>
            </a:pPr>
            <a:r>
              <a:t/>
            </a:r>
            <a:endParaRPr/>
          </a:p>
          <a:p>
            <a:pPr indent="-171450" lvl="0" marL="171450" rtl="0" algn="l">
              <a:lnSpc>
                <a:spcPct val="100000"/>
              </a:lnSpc>
              <a:spcBef>
                <a:spcPts val="0"/>
              </a:spcBef>
              <a:spcAft>
                <a:spcPts val="0"/>
              </a:spcAft>
              <a:buSzPts val="1100"/>
              <a:buFont typeface="Arial"/>
              <a:buChar char="•"/>
            </a:pPr>
            <a:r>
              <a:rPr lang="en-US"/>
              <a:t>Landsat is the longest-running satellite imagery program in the world—capturing continuous images of Earth since 1972</a:t>
            </a:r>
            <a:r>
              <a:rPr lang="en-US">
                <a:highlight>
                  <a:srgbClr val="FFFF00"/>
                </a:highlight>
              </a:rPr>
              <a:t>, </a:t>
            </a:r>
            <a:r>
              <a:rPr b="1" lang="en-US">
                <a:highlight>
                  <a:srgbClr val="FFFF00"/>
                </a:highlight>
              </a:rPr>
              <a:t>and supporting national and commercial satellite imagery calibration and validation worldwide. </a:t>
            </a:r>
            <a:endParaRPr/>
          </a:p>
          <a:p>
            <a:pPr indent="-101600" lvl="0" marL="171450" rtl="0" algn="l">
              <a:lnSpc>
                <a:spcPct val="100000"/>
              </a:lnSpc>
              <a:spcBef>
                <a:spcPts val="0"/>
              </a:spcBef>
              <a:spcAft>
                <a:spcPts val="0"/>
              </a:spcAft>
              <a:buSzPts val="1100"/>
              <a:buFont typeface="Arial"/>
              <a:buNone/>
            </a:pPr>
            <a:r>
              <a:t/>
            </a:r>
            <a:endParaRPr b="1">
              <a:highlight>
                <a:srgbClr val="FFFF00"/>
              </a:highlight>
            </a:endParaRPr>
          </a:p>
          <a:p>
            <a:pPr indent="-171450" lvl="0" marL="171450" rtl="0" algn="l">
              <a:lnSpc>
                <a:spcPct val="100000"/>
              </a:lnSpc>
              <a:spcBef>
                <a:spcPts val="0"/>
              </a:spcBef>
              <a:spcAft>
                <a:spcPts val="0"/>
              </a:spcAft>
              <a:buSzPts val="1100"/>
              <a:buFont typeface="Arial"/>
              <a:buChar char="•"/>
            </a:pPr>
            <a:r>
              <a:rPr b="1" lang="en-US">
                <a:highlight>
                  <a:srgbClr val="FFFF00"/>
                </a:highlight>
              </a:rPr>
              <a:t>The National Civil Applications Center (NCAC) </a:t>
            </a:r>
            <a:r>
              <a:rPr b="0" lang="en-US">
                <a:highlight>
                  <a:srgbClr val="FFFF00"/>
                </a:highlight>
              </a:rPr>
              <a:t>is funded by, and reports to NLI. Its role is advancing the the civil applications of dual-use (defense/intel systems) Earth observations technology. It is also USGS’s primary mechanism for accessing and using a wide range of commercial EO data and products.</a:t>
            </a:r>
            <a:endParaRPr/>
          </a:p>
          <a:p>
            <a:pPr indent="0" lvl="0" marL="0" rtl="0" algn="l">
              <a:lnSpc>
                <a:spcPct val="100000"/>
              </a:lnSpc>
              <a:spcBef>
                <a:spcPts val="0"/>
              </a:spcBef>
              <a:spcAft>
                <a:spcPts val="0"/>
              </a:spcAft>
              <a:buSzPts val="1100"/>
              <a:buFont typeface="Arial"/>
              <a:buNone/>
            </a:pPr>
            <a:r>
              <a:t/>
            </a:r>
            <a:endParaRPr/>
          </a:p>
        </p:txBody>
      </p:sp>
      <p:sp>
        <p:nvSpPr>
          <p:cNvPr id="411" name="Google Shape;411;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44" name="Google Shape;444;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01600" lvl="0" marL="171450" rtl="0" algn="l">
              <a:lnSpc>
                <a:spcPct val="100000"/>
              </a:lnSpc>
              <a:spcBef>
                <a:spcPts val="0"/>
              </a:spcBef>
              <a:spcAft>
                <a:spcPts val="0"/>
              </a:spcAft>
              <a:buSzPts val="1100"/>
              <a:buFont typeface="Arial"/>
              <a:buNone/>
            </a:pPr>
            <a:r>
              <a:t/>
            </a:r>
            <a:endParaRPr/>
          </a:p>
        </p:txBody>
      </p:sp>
      <p:sp>
        <p:nvSpPr>
          <p:cNvPr id="460" name="Google Shape;460;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01600" lvl="0" marL="171450" rtl="0" algn="l">
              <a:lnSpc>
                <a:spcPct val="100000"/>
              </a:lnSpc>
              <a:spcBef>
                <a:spcPts val="0"/>
              </a:spcBef>
              <a:spcAft>
                <a:spcPts val="0"/>
              </a:spcAft>
              <a:buSzPts val="1100"/>
              <a:buFont typeface="Arial"/>
              <a:buNone/>
            </a:pPr>
            <a:r>
              <a:t/>
            </a:r>
            <a:endParaRPr/>
          </a:p>
        </p:txBody>
      </p:sp>
      <p:sp>
        <p:nvSpPr>
          <p:cNvPr id="496" name="Google Shape;496;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solidFill>
                  <a:srgbClr val="333333"/>
                </a:solidFill>
                <a:latin typeface="Arial"/>
                <a:ea typeface="Arial"/>
                <a:cs typeface="Arial"/>
                <a:sym typeface="Arial"/>
              </a:rPr>
              <a:t>Partly due to Landsat's longevity (more than 50 years of data) and partly due to its incredible impact (think Swiss Army Knife in Space), Landsat data and products have become integrated into the very fabric of our nation's economy.</a:t>
            </a:r>
            <a:endParaRPr/>
          </a:p>
          <a:p>
            <a:pPr indent="-298450" lvl="0" marL="457200" rtl="0" algn="l">
              <a:lnSpc>
                <a:spcPct val="100000"/>
              </a:lnSpc>
              <a:spcBef>
                <a:spcPts val="0"/>
              </a:spcBef>
              <a:spcAft>
                <a:spcPts val="0"/>
              </a:spcAft>
              <a:buSzPts val="1100"/>
              <a:buChar char="●"/>
            </a:pPr>
            <a:r>
              <a:rPr lang="en-US">
                <a:solidFill>
                  <a:srgbClr val="333333"/>
                </a:solidFill>
                <a:latin typeface="Arial"/>
                <a:ea typeface="Arial"/>
                <a:cs typeface="Arial"/>
                <a:sym typeface="Arial"/>
              </a:rPr>
              <a:t>This graphic conveys how Landsat data provided by our orbiting satellites is transferred to our primary science and data center—the Earth Resources Observation &amp; Science (EROS) Center in Sioux Falls, SD—and then distributed in multiple ways to a myriad of users across the U.S. federal, commercial and academic sectors.  </a:t>
            </a:r>
            <a:endParaRPr/>
          </a:p>
          <a:p>
            <a:pPr indent="-298450" lvl="0" marL="457200" rtl="0" algn="l">
              <a:lnSpc>
                <a:spcPct val="100000"/>
              </a:lnSpc>
              <a:spcBef>
                <a:spcPts val="0"/>
              </a:spcBef>
              <a:spcAft>
                <a:spcPts val="0"/>
              </a:spcAft>
              <a:buSzPts val="1100"/>
              <a:buChar char="●"/>
            </a:pPr>
            <a:r>
              <a:rPr lang="en-US">
                <a:solidFill>
                  <a:srgbClr val="333333"/>
                </a:solidFill>
                <a:latin typeface="Arial"/>
                <a:ea typeface="Arial"/>
                <a:cs typeface="Arial"/>
                <a:sym typeface="Arial"/>
              </a:rPr>
              <a:t>Users identified in this graphic and many more are able to access data and Landsat-derived products (like our National Land Cover Dataset) directly from EROS via mechanisms like USGS EarthExplorer or via commercial cloud providers like Amazon, and indirectly through Landsat's use in products that incorporate it into reports like agriculture forecasts, mining forecasts and wildfire predictions.  </a:t>
            </a:r>
            <a:endParaRPr>
              <a:solidFill>
                <a:srgbClr val="000000"/>
              </a:solidFill>
            </a:endParaRPr>
          </a:p>
          <a:p>
            <a:pPr indent="-298450" lvl="0" marL="457200" rtl="0" algn="l">
              <a:lnSpc>
                <a:spcPct val="100000"/>
              </a:lnSpc>
              <a:spcBef>
                <a:spcPts val="0"/>
              </a:spcBef>
              <a:spcAft>
                <a:spcPts val="0"/>
              </a:spcAft>
              <a:buSzPts val="1100"/>
              <a:buChar char="●"/>
            </a:pPr>
            <a:r>
              <a:rPr lang="en-US">
                <a:solidFill>
                  <a:srgbClr val="333333"/>
                </a:solidFill>
                <a:latin typeface="Arial"/>
                <a:ea typeface="Arial"/>
                <a:cs typeface="Arial"/>
                <a:sym typeface="Arial"/>
              </a:rPr>
              <a:t>Much like GPS and weather information, Landsat data is an essential public service that returns billions in annual economic benefit to Americans and to the world, resulting in an incredible 100 X return on investment by the American taxpayer.    </a:t>
            </a:r>
            <a:endParaRPr/>
          </a:p>
        </p:txBody>
      </p:sp>
      <p:sp>
        <p:nvSpPr>
          <p:cNvPr id="511" name="Google Shape;511;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0.jpg"/><Relationship Id="rId4" Type="http://schemas.openxmlformats.org/officeDocument/2006/relationships/image" Target="../media/image9.jpg"/><Relationship Id="rId5" Type="http://schemas.openxmlformats.org/officeDocument/2006/relationships/image" Target="../media/image2.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 Id="rId3"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5"/>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82" name="Shape 82"/>
        <p:cNvGrpSpPr/>
        <p:nvPr/>
      </p:nvGrpSpPr>
      <p:grpSpPr>
        <a:xfrm>
          <a:off x="0" y="0"/>
          <a:ext cx="0" cy="0"/>
          <a:chOff x="0" y="0"/>
          <a:chExt cx="0" cy="0"/>
        </a:xfrm>
      </p:grpSpPr>
      <p:pic>
        <p:nvPicPr>
          <p:cNvPr id="83" name="Google Shape;83;p43"/>
          <p:cNvPicPr preferRelativeResize="0"/>
          <p:nvPr/>
        </p:nvPicPr>
        <p:blipFill rotWithShape="1">
          <a:blip r:embed="rId2">
            <a:alphaModFix amt="33000"/>
          </a:blip>
          <a:srcRect b="0" l="0" r="0" t="0"/>
          <a:stretch/>
        </p:blipFill>
        <p:spPr>
          <a:xfrm>
            <a:off x="1" y="0"/>
            <a:ext cx="12191999" cy="6857999"/>
          </a:xfrm>
          <a:prstGeom prst="rect">
            <a:avLst/>
          </a:prstGeom>
          <a:noFill/>
          <a:ln>
            <a:noFill/>
          </a:ln>
        </p:spPr>
      </p:pic>
      <p:sp>
        <p:nvSpPr>
          <p:cNvPr id="84" name="Google Shape;84;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USGS Identifier&#10;" id="86" name="Google Shape;86;p43"/>
          <p:cNvPicPr preferRelativeResize="0"/>
          <p:nvPr/>
        </p:nvPicPr>
        <p:blipFill rotWithShape="1">
          <a:blip r:embed="rId3">
            <a:alphaModFix/>
          </a:blip>
          <a:srcRect b="0" l="0" r="0" t="0"/>
          <a:stretch/>
        </p:blipFill>
        <p:spPr>
          <a:xfrm>
            <a:off x="316173" y="6191380"/>
            <a:ext cx="1494008" cy="42331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87" name="Shape 87"/>
        <p:cNvGrpSpPr/>
        <p:nvPr/>
      </p:nvGrpSpPr>
      <p:grpSpPr>
        <a:xfrm>
          <a:off x="0" y="0"/>
          <a:ext cx="0" cy="0"/>
          <a:chOff x="0" y="0"/>
          <a:chExt cx="0" cy="0"/>
        </a:xfrm>
      </p:grpSpPr>
      <p:pic>
        <p:nvPicPr>
          <p:cNvPr id="88" name="Google Shape;88;p44"/>
          <p:cNvPicPr preferRelativeResize="0"/>
          <p:nvPr/>
        </p:nvPicPr>
        <p:blipFill rotWithShape="1">
          <a:blip r:embed="rId2">
            <a:alphaModFix/>
          </a:blip>
          <a:srcRect b="0" l="0" r="0" t="0"/>
          <a:stretch/>
        </p:blipFill>
        <p:spPr>
          <a:xfrm>
            <a:off x="1" y="0"/>
            <a:ext cx="12191999" cy="6857999"/>
          </a:xfrm>
          <a:prstGeom prst="rect">
            <a:avLst/>
          </a:prstGeom>
          <a:noFill/>
          <a:ln>
            <a:noFill/>
          </a:ln>
        </p:spPr>
      </p:pic>
      <p:sp>
        <p:nvSpPr>
          <p:cNvPr id="89" name="Google Shape;89;p44"/>
          <p:cNvSpPr txBox="1"/>
          <p:nvPr>
            <p:ph type="title"/>
          </p:nvPr>
        </p:nvSpPr>
        <p:spPr>
          <a:xfrm>
            <a:off x="427383" y="365126"/>
            <a:ext cx="10926417" cy="7794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44"/>
          <p:cNvSpPr txBox="1"/>
          <p:nvPr>
            <p:ph idx="1" type="body"/>
          </p:nvPr>
        </p:nvSpPr>
        <p:spPr>
          <a:xfrm>
            <a:off x="427383" y="1421027"/>
            <a:ext cx="10926417" cy="4755936"/>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USGS Identifier" id="91" name="Google Shape;91;p44"/>
          <p:cNvPicPr preferRelativeResize="0"/>
          <p:nvPr/>
        </p:nvPicPr>
        <p:blipFill rotWithShape="1">
          <a:blip r:embed="rId3">
            <a:alphaModFix/>
          </a:blip>
          <a:srcRect b="0" l="0" r="0" t="0"/>
          <a:stretch/>
        </p:blipFill>
        <p:spPr>
          <a:xfrm>
            <a:off x="322946" y="6191380"/>
            <a:ext cx="1494004" cy="4233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solidFill>
          <a:schemeClr val="dk1">
            <a:alpha val="74901"/>
          </a:schemeClr>
        </a:solidFill>
      </p:bgPr>
    </p:bg>
    <p:spTree>
      <p:nvGrpSpPr>
        <p:cNvPr id="92" name="Shape 92"/>
        <p:cNvGrpSpPr/>
        <p:nvPr/>
      </p:nvGrpSpPr>
      <p:grpSpPr>
        <a:xfrm>
          <a:off x="0" y="0"/>
          <a:ext cx="0" cy="0"/>
          <a:chOff x="0" y="0"/>
          <a:chExt cx="0" cy="0"/>
        </a:xfrm>
      </p:grpSpPr>
      <p:pic>
        <p:nvPicPr>
          <p:cNvPr descr="A picture containing text&#10;&#10;Description automatically generated" id="93" name="Google Shape;93;p45"/>
          <p:cNvPicPr preferRelativeResize="0"/>
          <p:nvPr/>
        </p:nvPicPr>
        <p:blipFill rotWithShape="1">
          <a:blip r:embed="rId2">
            <a:alphaModFix/>
          </a:blip>
          <a:srcRect b="10802" l="10620" r="9733" t="5865"/>
          <a:stretch/>
        </p:blipFill>
        <p:spPr>
          <a:xfrm>
            <a:off x="1" y="0"/>
            <a:ext cx="12192000" cy="6858000"/>
          </a:xfrm>
          <a:prstGeom prst="rect">
            <a:avLst/>
          </a:prstGeom>
          <a:noFill/>
          <a:ln>
            <a:noFill/>
          </a:ln>
        </p:spPr>
      </p:pic>
      <p:pic>
        <p:nvPicPr>
          <p:cNvPr descr="USGS Identifier" id="94" name="Google Shape;94;p45"/>
          <p:cNvPicPr preferRelativeResize="0"/>
          <p:nvPr/>
        </p:nvPicPr>
        <p:blipFill rotWithShape="1">
          <a:blip r:embed="rId3">
            <a:alphaModFix/>
          </a:blip>
          <a:srcRect b="0" l="0" r="0" t="0"/>
          <a:stretch/>
        </p:blipFill>
        <p:spPr>
          <a:xfrm>
            <a:off x="239819" y="6341423"/>
            <a:ext cx="1174010" cy="332644"/>
          </a:xfrm>
          <a:prstGeom prst="rect">
            <a:avLst/>
          </a:prstGeom>
          <a:noFill/>
          <a:ln>
            <a:noFill/>
          </a:ln>
        </p:spPr>
      </p:pic>
      <p:sp>
        <p:nvSpPr>
          <p:cNvPr id="95" name="Google Shape;95;p45"/>
          <p:cNvSpPr/>
          <p:nvPr/>
        </p:nvSpPr>
        <p:spPr>
          <a:xfrm>
            <a:off x="-1" y="0"/>
            <a:ext cx="12192000" cy="6858000"/>
          </a:xfrm>
          <a:prstGeom prst="rect">
            <a:avLst/>
          </a:prstGeom>
          <a:solidFill>
            <a:srgbClr val="011716">
              <a:alpha val="84705"/>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USGS Identifier" id="96" name="Google Shape;96;p45"/>
          <p:cNvPicPr preferRelativeResize="0"/>
          <p:nvPr/>
        </p:nvPicPr>
        <p:blipFill rotWithShape="1">
          <a:blip r:embed="rId3">
            <a:alphaModFix/>
          </a:blip>
          <a:srcRect b="0" l="0" r="0" t="0"/>
          <a:stretch/>
        </p:blipFill>
        <p:spPr>
          <a:xfrm>
            <a:off x="322946" y="6191380"/>
            <a:ext cx="1494004" cy="42331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7" name="Shape 97"/>
        <p:cNvGrpSpPr/>
        <p:nvPr/>
      </p:nvGrpSpPr>
      <p:grpSpPr>
        <a:xfrm>
          <a:off x="0" y="0"/>
          <a:ext cx="0" cy="0"/>
          <a:chOff x="0" y="0"/>
          <a:chExt cx="0" cy="0"/>
        </a:xfrm>
      </p:grpSpPr>
      <p:pic>
        <p:nvPicPr>
          <p:cNvPr id="98" name="Google Shape;98;p46"/>
          <p:cNvPicPr preferRelativeResize="0"/>
          <p:nvPr/>
        </p:nvPicPr>
        <p:blipFill rotWithShape="1">
          <a:blip r:embed="rId2">
            <a:alphaModFix/>
          </a:blip>
          <a:srcRect b="0" l="0" r="0" t="0"/>
          <a:stretch/>
        </p:blipFill>
        <p:spPr>
          <a:xfrm>
            <a:off x="1" y="0"/>
            <a:ext cx="12191999" cy="6857999"/>
          </a:xfrm>
          <a:prstGeom prst="rect">
            <a:avLst/>
          </a:prstGeom>
          <a:noFill/>
          <a:ln>
            <a:noFill/>
          </a:ln>
        </p:spPr>
      </p:pic>
      <p:sp>
        <p:nvSpPr>
          <p:cNvPr id="99" name="Google Shape;99;p46"/>
          <p:cNvSpPr/>
          <p:nvPr/>
        </p:nvSpPr>
        <p:spPr>
          <a:xfrm>
            <a:off x="0" y="0"/>
            <a:ext cx="12191999" cy="6858000"/>
          </a:xfrm>
          <a:prstGeom prst="rect">
            <a:avLst/>
          </a:prstGeom>
          <a:solidFill>
            <a:schemeClr val="dk1">
              <a:alpha val="61568"/>
            </a:scheme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0" name="Google Shape;100;p46"/>
          <p:cNvSpPr txBox="1"/>
          <p:nvPr>
            <p:ph type="title"/>
          </p:nvPr>
        </p:nvSpPr>
        <p:spPr>
          <a:xfrm>
            <a:off x="427383" y="365126"/>
            <a:ext cx="10926417" cy="7794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46"/>
          <p:cNvSpPr txBox="1"/>
          <p:nvPr>
            <p:ph idx="1" type="body"/>
          </p:nvPr>
        </p:nvSpPr>
        <p:spPr>
          <a:xfrm>
            <a:off x="427383" y="1421027"/>
            <a:ext cx="10926417" cy="47559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USGS Identifier&#10;" id="102" name="Google Shape;102;p46"/>
          <p:cNvPicPr preferRelativeResize="0"/>
          <p:nvPr/>
        </p:nvPicPr>
        <p:blipFill rotWithShape="1">
          <a:blip r:embed="rId3">
            <a:alphaModFix/>
          </a:blip>
          <a:srcRect b="0" l="0" r="0" t="0"/>
          <a:stretch/>
        </p:blipFill>
        <p:spPr>
          <a:xfrm>
            <a:off x="316173" y="6191380"/>
            <a:ext cx="1494008" cy="42331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3" name="Shape 103"/>
        <p:cNvGrpSpPr/>
        <p:nvPr/>
      </p:nvGrpSpPr>
      <p:grpSpPr>
        <a:xfrm>
          <a:off x="0" y="0"/>
          <a:ext cx="0" cy="0"/>
          <a:chOff x="0" y="0"/>
          <a:chExt cx="0" cy="0"/>
        </a:xfrm>
      </p:grpSpPr>
      <p:sp>
        <p:nvSpPr>
          <p:cNvPr id="104" name="Google Shape;104;p47"/>
          <p:cNvSpPr txBox="1"/>
          <p:nvPr>
            <p:ph type="title"/>
          </p:nvPr>
        </p:nvSpPr>
        <p:spPr>
          <a:xfrm>
            <a:off x="427383" y="365126"/>
            <a:ext cx="10926417" cy="7794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47"/>
          <p:cNvSpPr txBox="1"/>
          <p:nvPr>
            <p:ph idx="1" type="body"/>
          </p:nvPr>
        </p:nvSpPr>
        <p:spPr>
          <a:xfrm>
            <a:off x="427383" y="1421027"/>
            <a:ext cx="10926417" cy="47559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USGS Identifier&#10;" id="106" name="Google Shape;106;p47"/>
          <p:cNvPicPr preferRelativeResize="0"/>
          <p:nvPr/>
        </p:nvPicPr>
        <p:blipFill rotWithShape="1">
          <a:blip r:embed="rId2">
            <a:alphaModFix/>
          </a:blip>
          <a:srcRect b="0" l="0" r="0" t="0"/>
          <a:stretch/>
        </p:blipFill>
        <p:spPr>
          <a:xfrm>
            <a:off x="316173" y="6191380"/>
            <a:ext cx="1494008" cy="42331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07" name="Shape 107"/>
        <p:cNvGrpSpPr/>
        <p:nvPr/>
      </p:nvGrpSpPr>
      <p:grpSpPr>
        <a:xfrm>
          <a:off x="0" y="0"/>
          <a:ext cx="0" cy="0"/>
          <a:chOff x="0" y="0"/>
          <a:chExt cx="0" cy="0"/>
        </a:xfrm>
      </p:grpSpPr>
      <p:pic>
        <p:nvPicPr>
          <p:cNvPr id="108" name="Google Shape;108;p48"/>
          <p:cNvPicPr preferRelativeResize="0"/>
          <p:nvPr/>
        </p:nvPicPr>
        <p:blipFill rotWithShape="1">
          <a:blip r:embed="rId2">
            <a:alphaModFix/>
          </a:blip>
          <a:srcRect b="0" l="0" r="0" t="0"/>
          <a:stretch/>
        </p:blipFill>
        <p:spPr>
          <a:xfrm>
            <a:off x="1" y="0"/>
            <a:ext cx="12191999" cy="6857999"/>
          </a:xfrm>
          <a:prstGeom prst="rect">
            <a:avLst/>
          </a:prstGeom>
          <a:noFill/>
          <a:ln>
            <a:noFill/>
          </a:ln>
        </p:spPr>
      </p:pic>
      <p:sp>
        <p:nvSpPr>
          <p:cNvPr id="109" name="Google Shape;109;p48"/>
          <p:cNvSpPr txBox="1"/>
          <p:nvPr>
            <p:ph type="title"/>
          </p:nvPr>
        </p:nvSpPr>
        <p:spPr>
          <a:xfrm>
            <a:off x="427383" y="365126"/>
            <a:ext cx="10926417" cy="7794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USGS Identifier" id="110" name="Google Shape;110;p48"/>
          <p:cNvPicPr preferRelativeResize="0"/>
          <p:nvPr/>
        </p:nvPicPr>
        <p:blipFill rotWithShape="1">
          <a:blip r:embed="rId3">
            <a:alphaModFix/>
          </a:blip>
          <a:srcRect b="0" l="0" r="0" t="0"/>
          <a:stretch/>
        </p:blipFill>
        <p:spPr>
          <a:xfrm>
            <a:off x="322946" y="6191380"/>
            <a:ext cx="1494004" cy="42331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1" name="Shape 111"/>
        <p:cNvGrpSpPr/>
        <p:nvPr/>
      </p:nvGrpSpPr>
      <p:grpSpPr>
        <a:xfrm>
          <a:off x="0" y="0"/>
          <a:ext cx="0" cy="0"/>
          <a:chOff x="0" y="0"/>
          <a:chExt cx="0" cy="0"/>
        </a:xfrm>
      </p:grpSpPr>
      <p:pic>
        <p:nvPicPr>
          <p:cNvPr id="112" name="Google Shape;112;p49"/>
          <p:cNvPicPr preferRelativeResize="0"/>
          <p:nvPr/>
        </p:nvPicPr>
        <p:blipFill rotWithShape="1">
          <a:blip r:embed="rId2">
            <a:alphaModFix amt="24000"/>
          </a:blip>
          <a:srcRect b="0" l="0" r="0" t="0"/>
          <a:stretch/>
        </p:blipFill>
        <p:spPr>
          <a:xfrm>
            <a:off x="1" y="0"/>
            <a:ext cx="12191999" cy="6857999"/>
          </a:xfrm>
          <a:prstGeom prst="rect">
            <a:avLst/>
          </a:prstGeom>
          <a:noFill/>
          <a:ln>
            <a:noFill/>
          </a:ln>
        </p:spPr>
      </p:pic>
      <p:sp>
        <p:nvSpPr>
          <p:cNvPr id="113" name="Google Shape;113;p49"/>
          <p:cNvSpPr txBox="1"/>
          <p:nvPr>
            <p:ph type="title"/>
          </p:nvPr>
        </p:nvSpPr>
        <p:spPr>
          <a:xfrm>
            <a:off x="427383" y="365126"/>
            <a:ext cx="10926417" cy="8334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USGS Identifier&#10;" id="114" name="Google Shape;114;p49"/>
          <p:cNvPicPr preferRelativeResize="0"/>
          <p:nvPr/>
        </p:nvPicPr>
        <p:blipFill rotWithShape="1">
          <a:blip r:embed="rId3">
            <a:alphaModFix/>
          </a:blip>
          <a:srcRect b="0" l="0" r="0" t="0"/>
          <a:stretch/>
        </p:blipFill>
        <p:spPr>
          <a:xfrm>
            <a:off x="316173" y="6191380"/>
            <a:ext cx="1494008" cy="42331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15" name="Shape 115"/>
        <p:cNvGrpSpPr/>
        <p:nvPr/>
      </p:nvGrpSpPr>
      <p:grpSpPr>
        <a:xfrm>
          <a:off x="0" y="0"/>
          <a:ext cx="0" cy="0"/>
          <a:chOff x="0" y="0"/>
          <a:chExt cx="0" cy="0"/>
        </a:xfrm>
      </p:grpSpPr>
      <p:pic>
        <p:nvPicPr>
          <p:cNvPr id="116" name="Google Shape;116;p50"/>
          <p:cNvPicPr preferRelativeResize="0"/>
          <p:nvPr/>
        </p:nvPicPr>
        <p:blipFill rotWithShape="1">
          <a:blip r:embed="rId2">
            <a:alphaModFix amt="24000"/>
          </a:blip>
          <a:srcRect b="0" l="0" r="0" t="0"/>
          <a:stretch/>
        </p:blipFill>
        <p:spPr>
          <a:xfrm>
            <a:off x="1" y="0"/>
            <a:ext cx="12191999" cy="6857999"/>
          </a:xfrm>
          <a:prstGeom prst="rect">
            <a:avLst/>
          </a:prstGeom>
          <a:noFill/>
          <a:ln>
            <a:noFill/>
          </a:ln>
        </p:spPr>
      </p:pic>
      <p:sp>
        <p:nvSpPr>
          <p:cNvPr id="117" name="Google Shape;117;p50"/>
          <p:cNvSpPr txBox="1"/>
          <p:nvPr>
            <p:ph idx="1" type="body"/>
          </p:nvPr>
        </p:nvSpPr>
        <p:spPr>
          <a:xfrm>
            <a:off x="838200" y="1383957"/>
            <a:ext cx="5181600" cy="479300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50"/>
          <p:cNvSpPr txBox="1"/>
          <p:nvPr>
            <p:ph idx="2" type="body"/>
          </p:nvPr>
        </p:nvSpPr>
        <p:spPr>
          <a:xfrm>
            <a:off x="6172200" y="1383957"/>
            <a:ext cx="5181600" cy="479300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USGS Identifier&#10;" id="119" name="Google Shape;119;p50"/>
          <p:cNvPicPr preferRelativeResize="0"/>
          <p:nvPr/>
        </p:nvPicPr>
        <p:blipFill rotWithShape="1">
          <a:blip r:embed="rId3">
            <a:alphaModFix/>
          </a:blip>
          <a:srcRect b="0" l="0" r="0" t="0"/>
          <a:stretch/>
        </p:blipFill>
        <p:spPr>
          <a:xfrm>
            <a:off x="316173" y="6191380"/>
            <a:ext cx="1494008" cy="423312"/>
          </a:xfrm>
          <a:prstGeom prst="rect">
            <a:avLst/>
          </a:prstGeom>
          <a:noFill/>
          <a:ln>
            <a:noFill/>
          </a:ln>
        </p:spPr>
      </p:pic>
      <p:sp>
        <p:nvSpPr>
          <p:cNvPr id="120" name="Google Shape;120;p50"/>
          <p:cNvSpPr txBox="1"/>
          <p:nvPr>
            <p:ph type="title"/>
          </p:nvPr>
        </p:nvSpPr>
        <p:spPr>
          <a:xfrm>
            <a:off x="427383" y="365126"/>
            <a:ext cx="10926417" cy="8334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solidFill>
          <a:schemeClr val="dk1"/>
        </a:solidFill>
      </p:bgPr>
    </p:bg>
    <p:spTree>
      <p:nvGrpSpPr>
        <p:cNvPr id="121" name="Shape 121"/>
        <p:cNvGrpSpPr/>
        <p:nvPr/>
      </p:nvGrpSpPr>
      <p:grpSpPr>
        <a:xfrm>
          <a:off x="0" y="0"/>
          <a:ext cx="0" cy="0"/>
          <a:chOff x="0" y="0"/>
          <a:chExt cx="0" cy="0"/>
        </a:xfrm>
      </p:grpSpPr>
      <p:pic>
        <p:nvPicPr>
          <p:cNvPr id="122" name="Google Shape;122;p51"/>
          <p:cNvPicPr preferRelativeResize="0"/>
          <p:nvPr/>
        </p:nvPicPr>
        <p:blipFill rotWithShape="1">
          <a:blip r:embed="rId2">
            <a:alphaModFix amt="48000"/>
          </a:blip>
          <a:srcRect b="0" l="0" r="0" t="0"/>
          <a:stretch/>
        </p:blipFill>
        <p:spPr>
          <a:xfrm>
            <a:off x="1" y="0"/>
            <a:ext cx="12191999" cy="6857999"/>
          </a:xfrm>
          <a:prstGeom prst="rect">
            <a:avLst/>
          </a:prstGeom>
          <a:noFill/>
          <a:ln>
            <a:noFill/>
          </a:ln>
        </p:spPr>
      </p:pic>
      <p:pic>
        <p:nvPicPr>
          <p:cNvPr descr="USGS Identifier" id="123" name="Google Shape;123;p51"/>
          <p:cNvPicPr preferRelativeResize="0"/>
          <p:nvPr/>
        </p:nvPicPr>
        <p:blipFill rotWithShape="1">
          <a:blip r:embed="rId3">
            <a:alphaModFix/>
          </a:blip>
          <a:srcRect b="0" l="0" r="0" t="0"/>
          <a:stretch/>
        </p:blipFill>
        <p:spPr>
          <a:xfrm>
            <a:off x="322946" y="6191380"/>
            <a:ext cx="1494004" cy="423311"/>
          </a:xfrm>
          <a:prstGeom prst="rect">
            <a:avLst/>
          </a:prstGeom>
          <a:noFill/>
          <a:ln>
            <a:noFill/>
          </a:ln>
        </p:spPr>
      </p:pic>
      <p:sp>
        <p:nvSpPr>
          <p:cNvPr id="124" name="Google Shape;124;p51"/>
          <p:cNvSpPr txBox="1"/>
          <p:nvPr>
            <p:ph type="ctrTitle"/>
          </p:nvPr>
        </p:nvSpPr>
        <p:spPr>
          <a:xfrm>
            <a:off x="970600" y="1183167"/>
            <a:ext cx="10250800" cy="2219600"/>
          </a:xfrm>
          <a:prstGeom prst="rect">
            <a:avLst/>
          </a:prstGeom>
          <a:noFill/>
          <a:ln>
            <a:noFill/>
          </a:ln>
        </p:spPr>
        <p:txBody>
          <a:bodyPr anchorCtr="0" anchor="b" bIns="91425" lIns="91425" spcFirstLastPara="1" rIns="91425" wrap="square" tIns="91425">
            <a:normAutofit/>
          </a:bodyPr>
          <a:lstStyle>
            <a:lvl1pPr lvl="0" algn="ctr">
              <a:lnSpc>
                <a:spcPct val="90000"/>
              </a:lnSpc>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1pPr>
            <a:lvl2pPr lvl="1"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2pPr>
            <a:lvl3pPr lvl="2"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3pPr>
            <a:lvl4pPr lvl="3"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4pPr>
            <a:lvl5pPr lvl="4"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5pPr>
            <a:lvl6pPr lvl="5"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6pPr>
            <a:lvl7pPr lvl="6"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7pPr>
            <a:lvl8pPr lvl="7"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8pPr>
            <a:lvl9pPr lvl="8" algn="ctr">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9pPr>
          </a:lstStyle>
          <a:p/>
        </p:txBody>
      </p:sp>
      <p:sp>
        <p:nvSpPr>
          <p:cNvPr id="125" name="Google Shape;125;p51"/>
          <p:cNvSpPr txBox="1"/>
          <p:nvPr>
            <p:ph idx="1" type="subTitle"/>
          </p:nvPr>
        </p:nvSpPr>
        <p:spPr>
          <a:xfrm>
            <a:off x="970600" y="3449100"/>
            <a:ext cx="10250800" cy="721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1pPr>
            <a:lvl2pPr lvl="1"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2pPr>
            <a:lvl3pPr lvl="2"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3pPr>
            <a:lvl4pPr lvl="3"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4pPr>
            <a:lvl5pPr lvl="4"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5pPr>
            <a:lvl6pPr lvl="5"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6pPr>
            <a:lvl7pPr lvl="6"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7pPr>
            <a:lvl8pPr lvl="7"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8pPr>
            <a:lvl9pPr lvl="8" algn="ctr">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9pPr>
          </a:lstStyle>
          <a:p/>
        </p:txBody>
      </p:sp>
      <p:sp>
        <p:nvSpPr>
          <p:cNvPr id="126" name="Google Shape;126;p51"/>
          <p:cNvSpPr txBox="1"/>
          <p:nvPr/>
        </p:nvSpPr>
        <p:spPr>
          <a:xfrm>
            <a:off x="11670889" y="6515519"/>
            <a:ext cx="498047" cy="276999"/>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fld id="{00000000-1234-1234-1234-123412341234}" type="slidenum">
              <a:rPr b="0" i="0" lang="en-US" sz="1200" u="none" cap="none" strike="noStrike">
                <a:solidFill>
                  <a:schemeClr val="lt1"/>
                </a:solidFill>
                <a:latin typeface="Arial"/>
                <a:ea typeface="Arial"/>
                <a:cs typeface="Arial"/>
                <a:sym typeface="Arial"/>
              </a:rPr>
              <a:t>‹#›</a:t>
            </a:fld>
            <a:endParaRPr b="0" i="0" sz="12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solidFill>
          <a:srgbClr val="FFFFFF"/>
        </a:solidFill>
      </p:bgPr>
    </p:bg>
    <p:spTree>
      <p:nvGrpSpPr>
        <p:cNvPr id="127" name="Shape 127"/>
        <p:cNvGrpSpPr/>
        <p:nvPr/>
      </p:nvGrpSpPr>
      <p:grpSpPr>
        <a:xfrm>
          <a:off x="0" y="0"/>
          <a:ext cx="0" cy="0"/>
          <a:chOff x="0" y="0"/>
          <a:chExt cx="0" cy="0"/>
        </a:xfrm>
      </p:grpSpPr>
      <p:pic>
        <p:nvPicPr>
          <p:cNvPr id="128" name="Google Shape;128;p52"/>
          <p:cNvPicPr preferRelativeResize="0"/>
          <p:nvPr/>
        </p:nvPicPr>
        <p:blipFill rotWithShape="1">
          <a:blip r:embed="rId2">
            <a:alphaModFix amt="20000"/>
          </a:blip>
          <a:srcRect b="0" l="0" r="0" t="-408"/>
          <a:stretch/>
        </p:blipFill>
        <p:spPr>
          <a:xfrm>
            <a:off x="1" y="0"/>
            <a:ext cx="12206988" cy="6885987"/>
          </a:xfrm>
          <a:prstGeom prst="rect">
            <a:avLst/>
          </a:prstGeom>
          <a:solidFill>
            <a:srgbClr val="191300">
              <a:alpha val="69803"/>
            </a:srgbClr>
          </a:solidFill>
          <a:ln>
            <a:noFill/>
          </a:ln>
        </p:spPr>
      </p:pic>
      <p:sp>
        <p:nvSpPr>
          <p:cNvPr id="129" name="Google Shape;129;p52"/>
          <p:cNvSpPr txBox="1"/>
          <p:nvPr>
            <p:ph type="title"/>
          </p:nvPr>
        </p:nvSpPr>
        <p:spPr>
          <a:xfrm>
            <a:off x="365300" y="260033"/>
            <a:ext cx="10251200" cy="71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Arial"/>
              <a:buNone/>
              <a:defRPr b="1">
                <a:latin typeface="Arial"/>
                <a:ea typeface="Arial"/>
                <a:cs typeface="Arial"/>
                <a:sym typeface="Arial"/>
              </a:defRPr>
            </a:lvl1pPr>
            <a:lvl2pPr lvl="1">
              <a:spcBef>
                <a:spcPts val="0"/>
              </a:spcBef>
              <a:spcAft>
                <a:spcPts val="0"/>
              </a:spcAft>
              <a:buClr>
                <a:schemeClr val="dk2"/>
              </a:buClr>
              <a:buSzPts val="2600"/>
              <a:buNone/>
              <a:defRPr sz="3466">
                <a:solidFill>
                  <a:schemeClr val="dk2"/>
                </a:solidFill>
              </a:defRPr>
            </a:lvl2pPr>
            <a:lvl3pPr lvl="2">
              <a:spcBef>
                <a:spcPts val="0"/>
              </a:spcBef>
              <a:spcAft>
                <a:spcPts val="0"/>
              </a:spcAft>
              <a:buClr>
                <a:schemeClr val="dk2"/>
              </a:buClr>
              <a:buSzPts val="2600"/>
              <a:buNone/>
              <a:defRPr sz="3466">
                <a:solidFill>
                  <a:schemeClr val="dk2"/>
                </a:solidFill>
              </a:defRPr>
            </a:lvl3pPr>
            <a:lvl4pPr lvl="3">
              <a:spcBef>
                <a:spcPts val="0"/>
              </a:spcBef>
              <a:spcAft>
                <a:spcPts val="0"/>
              </a:spcAft>
              <a:buClr>
                <a:schemeClr val="dk2"/>
              </a:buClr>
              <a:buSzPts val="2600"/>
              <a:buNone/>
              <a:defRPr sz="3466">
                <a:solidFill>
                  <a:schemeClr val="dk2"/>
                </a:solidFill>
              </a:defRPr>
            </a:lvl4pPr>
            <a:lvl5pPr lvl="4">
              <a:spcBef>
                <a:spcPts val="0"/>
              </a:spcBef>
              <a:spcAft>
                <a:spcPts val="0"/>
              </a:spcAft>
              <a:buClr>
                <a:schemeClr val="dk2"/>
              </a:buClr>
              <a:buSzPts val="2600"/>
              <a:buNone/>
              <a:defRPr sz="3466">
                <a:solidFill>
                  <a:schemeClr val="dk2"/>
                </a:solidFill>
              </a:defRPr>
            </a:lvl5pPr>
            <a:lvl6pPr lvl="5">
              <a:spcBef>
                <a:spcPts val="0"/>
              </a:spcBef>
              <a:spcAft>
                <a:spcPts val="0"/>
              </a:spcAft>
              <a:buClr>
                <a:schemeClr val="dk2"/>
              </a:buClr>
              <a:buSzPts val="2600"/>
              <a:buNone/>
              <a:defRPr sz="3466">
                <a:solidFill>
                  <a:schemeClr val="dk2"/>
                </a:solidFill>
              </a:defRPr>
            </a:lvl6pPr>
            <a:lvl7pPr lvl="6">
              <a:spcBef>
                <a:spcPts val="0"/>
              </a:spcBef>
              <a:spcAft>
                <a:spcPts val="0"/>
              </a:spcAft>
              <a:buClr>
                <a:schemeClr val="dk2"/>
              </a:buClr>
              <a:buSzPts val="2600"/>
              <a:buNone/>
              <a:defRPr sz="3466">
                <a:solidFill>
                  <a:schemeClr val="dk2"/>
                </a:solidFill>
              </a:defRPr>
            </a:lvl7pPr>
            <a:lvl8pPr lvl="7">
              <a:spcBef>
                <a:spcPts val="0"/>
              </a:spcBef>
              <a:spcAft>
                <a:spcPts val="0"/>
              </a:spcAft>
              <a:buClr>
                <a:schemeClr val="dk2"/>
              </a:buClr>
              <a:buSzPts val="2600"/>
              <a:buNone/>
              <a:defRPr sz="3466">
                <a:solidFill>
                  <a:schemeClr val="dk2"/>
                </a:solidFill>
              </a:defRPr>
            </a:lvl8pPr>
            <a:lvl9pPr lvl="8">
              <a:spcBef>
                <a:spcPts val="0"/>
              </a:spcBef>
              <a:spcAft>
                <a:spcPts val="0"/>
              </a:spcAft>
              <a:buClr>
                <a:schemeClr val="dk2"/>
              </a:buClr>
              <a:buSzPts val="2600"/>
              <a:buNone/>
              <a:defRPr sz="3466">
                <a:solidFill>
                  <a:schemeClr val="dk2"/>
                </a:solidFill>
              </a:defRPr>
            </a:lvl9pPr>
          </a:lstStyle>
          <a:p/>
        </p:txBody>
      </p:sp>
      <p:sp>
        <p:nvSpPr>
          <p:cNvPr id="130" name="Google Shape;130;p52"/>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52"/>
          <p:cNvSpPr txBox="1"/>
          <p:nvPr>
            <p:ph idx="1" type="body"/>
          </p:nvPr>
        </p:nvSpPr>
        <p:spPr>
          <a:xfrm>
            <a:off x="415600" y="973635"/>
            <a:ext cx="11360800" cy="5118200"/>
          </a:xfrm>
          <a:prstGeom prst="rect">
            <a:avLst/>
          </a:prstGeom>
          <a:noFill/>
          <a:ln>
            <a:noFill/>
          </a:ln>
        </p:spPr>
        <p:txBody>
          <a:bodyPr anchorCtr="0" anchor="t" bIns="91425" lIns="91425" spcFirstLastPara="1" rIns="91425" wrap="square" tIns="91425">
            <a:normAutofit/>
          </a:bodyPr>
          <a:lstStyle>
            <a:lvl1pPr indent="-311150" lvl="0" marL="457200" algn="l">
              <a:lnSpc>
                <a:spcPct val="100000"/>
              </a:lnSpc>
              <a:spcBef>
                <a:spcPts val="1600"/>
              </a:spcBef>
              <a:spcAft>
                <a:spcPts val="0"/>
              </a:spcAft>
              <a:buClr>
                <a:schemeClr val="lt2"/>
              </a:buClr>
              <a:buSzPts val="1300"/>
              <a:buFont typeface="Lato"/>
              <a:buChar char="●"/>
              <a:defRPr sz="2400">
                <a:solidFill>
                  <a:schemeClr val="lt2"/>
                </a:solidFill>
                <a:latin typeface="Calibri"/>
                <a:ea typeface="Calibri"/>
                <a:cs typeface="Calibri"/>
                <a:sym typeface="Calibri"/>
              </a:defRPr>
            </a:lvl1pPr>
            <a:lvl2pPr indent="-298450" lvl="1" marL="914400" algn="l">
              <a:lnSpc>
                <a:spcPct val="100000"/>
              </a:lnSpc>
              <a:spcBef>
                <a:spcPts val="800"/>
              </a:spcBef>
              <a:spcAft>
                <a:spcPts val="0"/>
              </a:spcAft>
              <a:buClr>
                <a:schemeClr val="accent1"/>
              </a:buClr>
              <a:buSzPts val="1100"/>
              <a:buFont typeface="Courier New"/>
              <a:buChar char="o"/>
              <a:defRPr sz="2133">
                <a:solidFill>
                  <a:schemeClr val="lt2"/>
                </a:solidFill>
                <a:latin typeface="Calibri"/>
                <a:ea typeface="Calibri"/>
                <a:cs typeface="Calibri"/>
                <a:sym typeface="Calibri"/>
              </a:defRPr>
            </a:lvl2pPr>
            <a:lvl3pPr indent="-298450" lvl="2" marL="13716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3pPr>
            <a:lvl4pPr indent="-298450" lvl="3" marL="18288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4pPr>
            <a:lvl5pPr indent="-298450" lvl="4" marL="22860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5pPr>
            <a:lvl6pPr indent="-298450" lvl="5" marL="27432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6pPr>
            <a:lvl7pPr indent="-298450" lvl="6" marL="32004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7pPr>
            <a:lvl8pPr indent="-298450" lvl="7" marL="36576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8pPr>
            <a:lvl9pPr indent="-298450" lvl="8" marL="4114800" algn="l">
              <a:lnSpc>
                <a:spcPct val="115000"/>
              </a:lnSpc>
              <a:spcBef>
                <a:spcPts val="2133"/>
              </a:spcBef>
              <a:spcAft>
                <a:spcPts val="2133"/>
              </a:spcAft>
              <a:buClr>
                <a:schemeClr val="accent1"/>
              </a:buClr>
              <a:buSzPts val="1100"/>
              <a:buFont typeface="Lato"/>
              <a:buChar char="■"/>
              <a:defRPr sz="1467">
                <a:solidFill>
                  <a:schemeClr val="accent1"/>
                </a:solidFill>
                <a:latin typeface="Lato"/>
                <a:ea typeface="Lato"/>
                <a:cs typeface="Lato"/>
                <a:sym typeface="Lato"/>
              </a:defRPr>
            </a:lvl9pPr>
          </a:lstStyle>
          <a:p/>
        </p:txBody>
      </p:sp>
      <p:pic>
        <p:nvPicPr>
          <p:cNvPr descr="USGS Identifier&#10;" id="132" name="Google Shape;132;p52"/>
          <p:cNvPicPr preferRelativeResize="0"/>
          <p:nvPr/>
        </p:nvPicPr>
        <p:blipFill rotWithShape="1">
          <a:blip r:embed="rId3">
            <a:alphaModFix/>
          </a:blip>
          <a:srcRect b="0" l="0" r="0" t="0"/>
          <a:stretch/>
        </p:blipFill>
        <p:spPr>
          <a:xfrm>
            <a:off x="513300" y="6392333"/>
            <a:ext cx="1010800" cy="286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 name="Google Shape;23;p2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 name="Google Shape;24;p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bg>
      <p:bgPr>
        <a:solidFill>
          <a:srgbClr val="FFFFFF"/>
        </a:solidFill>
      </p:bgPr>
    </p:bg>
    <p:spTree>
      <p:nvGrpSpPr>
        <p:cNvPr id="133" name="Shape 133"/>
        <p:cNvGrpSpPr/>
        <p:nvPr/>
      </p:nvGrpSpPr>
      <p:grpSpPr>
        <a:xfrm>
          <a:off x="0" y="0"/>
          <a:ext cx="0" cy="0"/>
          <a:chOff x="0" y="0"/>
          <a:chExt cx="0" cy="0"/>
        </a:xfrm>
      </p:grpSpPr>
      <p:pic>
        <p:nvPicPr>
          <p:cNvPr id="134" name="Google Shape;134;p53"/>
          <p:cNvPicPr preferRelativeResize="0"/>
          <p:nvPr/>
        </p:nvPicPr>
        <p:blipFill rotWithShape="1">
          <a:blip r:embed="rId2">
            <a:alphaModFix amt="40000"/>
          </a:blip>
          <a:srcRect b="0" l="0" r="0" t="0"/>
          <a:stretch/>
        </p:blipFill>
        <p:spPr>
          <a:xfrm>
            <a:off x="-87983" y="-43323"/>
            <a:ext cx="12279981" cy="6928809"/>
          </a:xfrm>
          <a:prstGeom prst="rect">
            <a:avLst/>
          </a:prstGeom>
          <a:noFill/>
          <a:ln>
            <a:noFill/>
          </a:ln>
        </p:spPr>
      </p:pic>
      <p:sp>
        <p:nvSpPr>
          <p:cNvPr id="135" name="Google Shape;135;p53"/>
          <p:cNvSpPr/>
          <p:nvPr/>
        </p:nvSpPr>
        <p:spPr>
          <a:xfrm>
            <a:off x="-87982" y="-51275"/>
            <a:ext cx="12364903" cy="6984337"/>
          </a:xfrm>
          <a:prstGeom prst="rect">
            <a:avLst/>
          </a:prstGeom>
          <a:solidFill>
            <a:srgbClr val="FBE4D4">
              <a:alpha val="73725"/>
            </a:srgbClr>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136" name="Google Shape;136;p53"/>
          <p:cNvSpPr txBox="1"/>
          <p:nvPr/>
        </p:nvSpPr>
        <p:spPr>
          <a:xfrm>
            <a:off x="11789751" y="6570742"/>
            <a:ext cx="344966" cy="256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fld id="{00000000-1234-1234-1234-123412341234}" type="slidenum">
              <a:rPr b="1" i="0" lang="en-US" sz="1067" u="none" cap="none" strike="noStrike">
                <a:solidFill>
                  <a:schemeClr val="lt2"/>
                </a:solidFill>
                <a:latin typeface="Lato"/>
                <a:ea typeface="Lato"/>
                <a:cs typeface="Lato"/>
                <a:sym typeface="Lato"/>
              </a:rPr>
              <a:t>‹#›</a:t>
            </a:fld>
            <a:endParaRPr b="1" i="0" sz="1067" u="none" cap="none" strike="noStrike">
              <a:solidFill>
                <a:schemeClr val="lt2"/>
              </a:solidFill>
              <a:latin typeface="Lato"/>
              <a:ea typeface="Lato"/>
              <a:cs typeface="Lato"/>
              <a:sym typeface="Lato"/>
            </a:endParaRPr>
          </a:p>
        </p:txBody>
      </p:sp>
      <p:pic>
        <p:nvPicPr>
          <p:cNvPr descr="USGS Identifier&#10;" id="137" name="Google Shape;137;p53"/>
          <p:cNvPicPr preferRelativeResize="0"/>
          <p:nvPr/>
        </p:nvPicPr>
        <p:blipFill rotWithShape="1">
          <a:blip r:embed="rId3">
            <a:alphaModFix/>
          </a:blip>
          <a:srcRect b="0" l="0" r="0" t="0"/>
          <a:stretch/>
        </p:blipFill>
        <p:spPr>
          <a:xfrm>
            <a:off x="92123" y="6524916"/>
            <a:ext cx="1010800" cy="286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54"/>
          <p:cNvSpPr txBox="1"/>
          <p:nvPr>
            <p:ph idx="10" type="dt"/>
          </p:nvPr>
        </p:nvSpPr>
        <p:spPr>
          <a:xfrm>
            <a:off x="7821429" y="6238816"/>
            <a:ext cx="2753746" cy="32396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0" name="Google Shape;140;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Google Shape;141;p54"/>
          <p:cNvSpPr/>
          <p:nvPr>
            <p:ph idx="12" type="sldNum"/>
          </p:nvPr>
        </p:nvSpPr>
        <p:spPr>
          <a:xfrm>
            <a:off x="10758922" y="6217920"/>
            <a:ext cx="365760" cy="365760"/>
          </a:xfrm>
          <a:prstGeom prst="ellipse">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9" name="Shape 149"/>
        <p:cNvGrpSpPr/>
        <p:nvPr/>
      </p:nvGrpSpPr>
      <p:grpSpPr>
        <a:xfrm>
          <a:off x="0" y="0"/>
          <a:ext cx="0" cy="0"/>
          <a:chOff x="0" y="0"/>
          <a:chExt cx="0" cy="0"/>
        </a:xfrm>
      </p:grpSpPr>
      <p:sp>
        <p:nvSpPr>
          <p:cNvPr id="150" name="Google Shape;150;p19"/>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9"/>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9"/>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53" name="Google Shape;153;p19"/>
          <p:cNvSpPr txBox="1"/>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r>
              <a:rPr b="1" i="0" lang="en-US" sz="900" u="none" cap="none" strike="noStrike">
                <a:solidFill>
                  <a:srgbClr val="BFBFBF"/>
                </a:solidFill>
                <a:latin typeface="Open Sans"/>
                <a:ea typeface="Open Sans"/>
                <a:cs typeface="Open Sans"/>
                <a:sym typeface="Open Sans"/>
              </a:rPr>
              <a:t>9/3/2025</a:t>
            </a:r>
            <a:endParaRPr b="1" i="0" sz="900" u="none" cap="none" strike="noStrike">
              <a:solidFill>
                <a:srgbClr val="BFBFBF"/>
              </a:solidFill>
              <a:latin typeface="Open Sans"/>
              <a:ea typeface="Open Sans"/>
              <a:cs typeface="Open Sans"/>
              <a:sym typeface="Open Sans"/>
            </a:endParaRPr>
          </a:p>
        </p:txBody>
      </p:sp>
      <p:sp>
        <p:nvSpPr>
          <p:cNvPr id="154" name="Google Shape;154;p19"/>
          <p:cNvSpPr txBox="1"/>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1" i="0" lang="en-US" sz="900" u="none" cap="none" strike="noStrike">
                <a:solidFill>
                  <a:srgbClr val="BFBFBF"/>
                </a:solidFill>
                <a:latin typeface="Open Sans"/>
                <a:ea typeface="Open Sans"/>
                <a:cs typeface="Open Sans"/>
                <a:sym typeface="Open Sans"/>
              </a:rPr>
              <a:t>‹#›</a:t>
            </a:fld>
            <a:endParaRPr b="1" i="0" sz="900" u="none" cap="none" strike="noStrike">
              <a:solidFill>
                <a:srgbClr val="BFBFBF"/>
              </a:solidFill>
              <a:latin typeface="Open Sans"/>
              <a:ea typeface="Open Sans"/>
              <a:cs typeface="Open Sans"/>
              <a:sym typeface="Open Sans"/>
            </a:endParaRPr>
          </a:p>
        </p:txBody>
      </p:sp>
      <p:pic>
        <p:nvPicPr>
          <p:cNvPr id="155" name="Google Shape;155;p19"/>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6" name="Shape 156"/>
        <p:cNvGrpSpPr/>
        <p:nvPr/>
      </p:nvGrpSpPr>
      <p:grpSpPr>
        <a:xfrm>
          <a:off x="0" y="0"/>
          <a:ext cx="0" cy="0"/>
          <a:chOff x="0" y="0"/>
          <a:chExt cx="0" cy="0"/>
        </a:xfrm>
      </p:grpSpPr>
      <p:sp>
        <p:nvSpPr>
          <p:cNvPr id="157" name="Google Shape;157;p55"/>
          <p:cNvSpPr txBox="1"/>
          <p:nvPr>
            <p:ph type="ctrTitle"/>
          </p:nvPr>
        </p:nvSpPr>
        <p:spPr>
          <a:xfrm>
            <a:off x="492483" y="1380321"/>
            <a:ext cx="10572696" cy="73741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800"/>
              <a:buFont typeface="Open Sans"/>
              <a:buNone/>
              <a:defRPr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55"/>
          <p:cNvSpPr txBox="1"/>
          <p:nvPr>
            <p:ph idx="1" type="subTitle"/>
          </p:nvPr>
        </p:nvSpPr>
        <p:spPr>
          <a:xfrm>
            <a:off x="503061" y="2181415"/>
            <a:ext cx="10562118" cy="2495170"/>
          </a:xfrm>
          <a:prstGeom prst="rect">
            <a:avLst/>
          </a:prstGeom>
          <a:noFill/>
          <a:ln>
            <a:noFill/>
          </a:ln>
        </p:spPr>
        <p:txBody>
          <a:bodyPr anchorCtr="0" anchor="t" bIns="45700" lIns="91425" spcFirstLastPara="1" rIns="91425" wrap="square" tIns="45700">
            <a:normAutofit/>
          </a:bodyPr>
          <a:lstStyle>
            <a:lvl1pPr lvl="0" algn="l">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pic>
        <p:nvPicPr>
          <p:cNvPr id="159" name="Google Shape;159;p55"/>
          <p:cNvPicPr preferRelativeResize="0"/>
          <p:nvPr/>
        </p:nvPicPr>
        <p:blipFill rotWithShape="1">
          <a:blip r:embed="rId2">
            <a:alphaModFix/>
          </a:blip>
          <a:srcRect b="0" l="0" r="0" t="0"/>
          <a:stretch/>
        </p:blipFill>
        <p:spPr>
          <a:xfrm>
            <a:off x="503061" y="222792"/>
            <a:ext cx="1637861" cy="603423"/>
          </a:xfrm>
          <a:prstGeom prst="rect">
            <a:avLst/>
          </a:prstGeom>
          <a:noFill/>
          <a:ln>
            <a:noFill/>
          </a:ln>
        </p:spPr>
      </p:pic>
      <p:sp>
        <p:nvSpPr>
          <p:cNvPr id="160" name="Google Shape;160;p55"/>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55"/>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55"/>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3" name="Shape 163"/>
        <p:cNvGrpSpPr/>
        <p:nvPr/>
      </p:nvGrpSpPr>
      <p:grpSpPr>
        <a:xfrm>
          <a:off x="0" y="0"/>
          <a:ext cx="0" cy="0"/>
          <a:chOff x="0" y="0"/>
          <a:chExt cx="0" cy="0"/>
        </a:xfrm>
      </p:grpSpPr>
      <p:sp>
        <p:nvSpPr>
          <p:cNvPr id="164" name="Google Shape;164;p56"/>
          <p:cNvSpPr txBox="1"/>
          <p:nvPr>
            <p:ph type="title"/>
          </p:nvPr>
        </p:nvSpPr>
        <p:spPr>
          <a:xfrm>
            <a:off x="503061" y="609600"/>
            <a:ext cx="10544350" cy="457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56"/>
          <p:cNvSpPr txBox="1"/>
          <p:nvPr>
            <p:ph idx="1" type="body"/>
          </p:nvPr>
        </p:nvSpPr>
        <p:spPr>
          <a:xfrm>
            <a:off x="503061" y="1135627"/>
            <a:ext cx="10544350" cy="4655574"/>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66" name="Google Shape;166;p56"/>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56"/>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56"/>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69" name="Shape 169"/>
        <p:cNvGrpSpPr/>
        <p:nvPr/>
      </p:nvGrpSpPr>
      <p:grpSpPr>
        <a:xfrm>
          <a:off x="0" y="0"/>
          <a:ext cx="0" cy="0"/>
          <a:chOff x="0" y="0"/>
          <a:chExt cx="0" cy="0"/>
        </a:xfrm>
      </p:grpSpPr>
      <p:sp>
        <p:nvSpPr>
          <p:cNvPr id="170" name="Google Shape;170;p57"/>
          <p:cNvSpPr/>
          <p:nvPr>
            <p:ph idx="2" type="pic"/>
          </p:nvPr>
        </p:nvSpPr>
        <p:spPr>
          <a:xfrm>
            <a:off x="8915401" y="0"/>
            <a:ext cx="3276599" cy="6857999"/>
          </a:xfrm>
          <a:prstGeom prst="rect">
            <a:avLst/>
          </a:prstGeom>
          <a:solidFill>
            <a:schemeClr val="dk2"/>
          </a:solidFill>
          <a:ln cap="flat" cmpd="sng" w="38100">
            <a:solidFill>
              <a:schemeClr val="dk2"/>
            </a:solidFill>
            <a:prstDash val="solid"/>
            <a:round/>
            <a:headEnd len="sm" w="sm" type="none"/>
            <a:tailEnd len="sm" w="sm" type="none"/>
          </a:ln>
        </p:spPr>
      </p:sp>
      <p:sp>
        <p:nvSpPr>
          <p:cNvPr id="171" name="Google Shape;171;p57"/>
          <p:cNvSpPr txBox="1"/>
          <p:nvPr>
            <p:ph type="title"/>
          </p:nvPr>
        </p:nvSpPr>
        <p:spPr>
          <a:xfrm>
            <a:off x="1141412" y="3339191"/>
            <a:ext cx="7543800" cy="791471"/>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4000"/>
              <a:buFont typeface="Open San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57"/>
          <p:cNvSpPr txBox="1"/>
          <p:nvPr>
            <p:ph idx="1" type="body"/>
          </p:nvPr>
        </p:nvSpPr>
        <p:spPr>
          <a:xfrm>
            <a:off x="1141411" y="4261187"/>
            <a:ext cx="7543801"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73" name="Google Shape;173;p57"/>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4" name="Shape 174"/>
        <p:cNvGrpSpPr/>
        <p:nvPr/>
      </p:nvGrpSpPr>
      <p:grpSpPr>
        <a:xfrm>
          <a:off x="0" y="0"/>
          <a:ext cx="0" cy="0"/>
          <a:chOff x="0" y="0"/>
          <a:chExt cx="0" cy="0"/>
        </a:xfrm>
      </p:grpSpPr>
      <p:sp>
        <p:nvSpPr>
          <p:cNvPr id="175" name="Google Shape;175;p58"/>
          <p:cNvSpPr txBox="1"/>
          <p:nvPr>
            <p:ph type="title"/>
          </p:nvPr>
        </p:nvSpPr>
        <p:spPr>
          <a:xfrm>
            <a:off x="503061" y="609600"/>
            <a:ext cx="10544350" cy="457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58"/>
          <p:cNvSpPr txBox="1"/>
          <p:nvPr>
            <p:ph idx="1" type="body"/>
          </p:nvPr>
        </p:nvSpPr>
        <p:spPr>
          <a:xfrm>
            <a:off x="1141412" y="1143001"/>
            <a:ext cx="4876800" cy="4648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177" name="Google Shape;177;p58"/>
          <p:cNvSpPr txBox="1"/>
          <p:nvPr>
            <p:ph idx="2" type="body"/>
          </p:nvPr>
        </p:nvSpPr>
        <p:spPr>
          <a:xfrm>
            <a:off x="6170612" y="1143001"/>
            <a:ext cx="4876800" cy="4648199"/>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178" name="Google Shape;178;p58"/>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58"/>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58"/>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181" name="Google Shape;181;p58"/>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2" name="Shape 182"/>
        <p:cNvGrpSpPr/>
        <p:nvPr/>
      </p:nvGrpSpPr>
      <p:grpSpPr>
        <a:xfrm>
          <a:off x="0" y="0"/>
          <a:ext cx="0" cy="0"/>
          <a:chOff x="0" y="0"/>
          <a:chExt cx="0" cy="0"/>
        </a:xfrm>
      </p:grpSpPr>
      <p:sp>
        <p:nvSpPr>
          <p:cNvPr id="183" name="Google Shape;183;p59"/>
          <p:cNvSpPr txBox="1"/>
          <p:nvPr>
            <p:ph type="title"/>
          </p:nvPr>
        </p:nvSpPr>
        <p:spPr>
          <a:xfrm>
            <a:off x="503061" y="609600"/>
            <a:ext cx="10544350" cy="457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Open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59"/>
          <p:cNvSpPr txBox="1"/>
          <p:nvPr>
            <p:ph idx="1" type="body"/>
          </p:nvPr>
        </p:nvSpPr>
        <p:spPr>
          <a:xfrm>
            <a:off x="1429280" y="2658533"/>
            <a:ext cx="4588931"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185" name="Google Shape;185;p59"/>
          <p:cNvSpPr txBox="1"/>
          <p:nvPr>
            <p:ph idx="2" type="body"/>
          </p:nvPr>
        </p:nvSpPr>
        <p:spPr>
          <a:xfrm>
            <a:off x="1141412" y="3243262"/>
            <a:ext cx="4876800"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186" name="Google Shape;186;p59"/>
          <p:cNvSpPr txBox="1"/>
          <p:nvPr>
            <p:ph idx="3" type="body"/>
          </p:nvPr>
        </p:nvSpPr>
        <p:spPr>
          <a:xfrm>
            <a:off x="6443133" y="2667000"/>
            <a:ext cx="4604280"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187" name="Google Shape;187;p59"/>
          <p:cNvSpPr txBox="1"/>
          <p:nvPr>
            <p:ph idx="4" type="body"/>
          </p:nvPr>
        </p:nvSpPr>
        <p:spPr>
          <a:xfrm>
            <a:off x="6170612" y="3243262"/>
            <a:ext cx="4876801"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188" name="Google Shape;188;p59"/>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59"/>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59"/>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191" name="Google Shape;191;p59"/>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2" name="Shape 192"/>
        <p:cNvGrpSpPr/>
        <p:nvPr/>
      </p:nvGrpSpPr>
      <p:grpSpPr>
        <a:xfrm>
          <a:off x="0" y="0"/>
          <a:ext cx="0" cy="0"/>
          <a:chOff x="0" y="0"/>
          <a:chExt cx="0" cy="0"/>
        </a:xfrm>
      </p:grpSpPr>
      <p:sp>
        <p:nvSpPr>
          <p:cNvPr id="193" name="Google Shape;193;p60"/>
          <p:cNvSpPr txBox="1"/>
          <p:nvPr>
            <p:ph type="title"/>
          </p:nvPr>
        </p:nvSpPr>
        <p:spPr>
          <a:xfrm>
            <a:off x="503061" y="609600"/>
            <a:ext cx="10544350" cy="457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60"/>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60"/>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60"/>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197" name="Google Shape;197;p60"/>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8" name="Shape 198"/>
        <p:cNvGrpSpPr/>
        <p:nvPr/>
      </p:nvGrpSpPr>
      <p:grpSpPr>
        <a:xfrm>
          <a:off x="0" y="0"/>
          <a:ext cx="0" cy="0"/>
          <a:chOff x="0" y="0"/>
          <a:chExt cx="0" cy="0"/>
        </a:xfrm>
      </p:grpSpPr>
      <p:sp>
        <p:nvSpPr>
          <p:cNvPr id="199" name="Google Shape;199;p61"/>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61"/>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61"/>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02" name="Google Shape;202;p61"/>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5" name="Shape 25"/>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3" name="Shape 203"/>
        <p:cNvGrpSpPr/>
        <p:nvPr/>
      </p:nvGrpSpPr>
      <p:grpSpPr>
        <a:xfrm>
          <a:off x="0" y="0"/>
          <a:ext cx="0" cy="0"/>
          <a:chOff x="0" y="0"/>
          <a:chExt cx="0" cy="0"/>
        </a:xfrm>
      </p:grpSpPr>
      <p:sp>
        <p:nvSpPr>
          <p:cNvPr id="204" name="Google Shape;204;p62"/>
          <p:cNvSpPr txBox="1"/>
          <p:nvPr>
            <p:ph type="title"/>
          </p:nvPr>
        </p:nvSpPr>
        <p:spPr>
          <a:xfrm>
            <a:off x="1141411" y="1600200"/>
            <a:ext cx="354912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Open San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62"/>
          <p:cNvSpPr txBox="1"/>
          <p:nvPr>
            <p:ph idx="1" type="body"/>
          </p:nvPr>
        </p:nvSpPr>
        <p:spPr>
          <a:xfrm>
            <a:off x="5103812" y="609601"/>
            <a:ext cx="5943601" cy="5181600"/>
          </a:xfrm>
          <a:prstGeom prst="rect">
            <a:avLst/>
          </a:prstGeom>
          <a:noFill/>
          <a:ln>
            <a:noFill/>
          </a:ln>
        </p:spPr>
        <p:txBody>
          <a:bodyPr anchorCtr="0" anchor="ctr" bIns="45700" lIns="91425" spcFirstLastPara="1" rIns="91425" wrap="square" tIns="45700">
            <a:normAutofit/>
          </a:bodyPr>
          <a:lstStyle>
            <a:lvl1pPr indent="-355600" lvl="0" marL="457200" algn="l">
              <a:spcBef>
                <a:spcPts val="400"/>
              </a:spcBef>
              <a:spcAft>
                <a:spcPts val="0"/>
              </a:spcAft>
              <a:buSzPts val="2000"/>
              <a:buChar char="•"/>
              <a:defRPr sz="2000"/>
            </a:lvl1pPr>
            <a:lvl2pPr indent="-342900" lvl="1" marL="914400" algn="l">
              <a:spcBef>
                <a:spcPts val="600"/>
              </a:spcBef>
              <a:spcAft>
                <a:spcPts val="0"/>
              </a:spcAft>
              <a:buSzPts val="1800"/>
              <a:buChar char="•"/>
              <a:defRPr sz="1800"/>
            </a:lvl2pPr>
            <a:lvl3pPr indent="-330200" lvl="2" marL="1371600" algn="l">
              <a:spcBef>
                <a:spcPts val="600"/>
              </a:spcBef>
              <a:spcAft>
                <a:spcPts val="0"/>
              </a:spcAft>
              <a:buSzPts val="1600"/>
              <a:buChar char="•"/>
              <a:defRPr sz="1600"/>
            </a:lvl3pPr>
            <a:lvl4pPr indent="-317500" lvl="3" marL="1828800" algn="l">
              <a:spcBef>
                <a:spcPts val="600"/>
              </a:spcBef>
              <a:spcAft>
                <a:spcPts val="0"/>
              </a:spcAft>
              <a:buSzPts val="1400"/>
              <a:buChar char="•"/>
              <a:defRPr sz="1400"/>
            </a:lvl4pPr>
            <a:lvl5pPr indent="-317500" lvl="4" marL="2286000" algn="l">
              <a:spcBef>
                <a:spcPts val="600"/>
              </a:spcBef>
              <a:spcAft>
                <a:spcPts val="0"/>
              </a:spcAft>
              <a:buSzPts val="1400"/>
              <a:buChar char="•"/>
              <a:defRPr sz="1400"/>
            </a:lvl5pPr>
            <a:lvl6pPr indent="-317500" lvl="5" marL="2743200" algn="l">
              <a:spcBef>
                <a:spcPts val="600"/>
              </a:spcBef>
              <a:spcAft>
                <a:spcPts val="0"/>
              </a:spcAft>
              <a:buSzPts val="1400"/>
              <a:buChar char="•"/>
              <a:defRPr sz="1400"/>
            </a:lvl6pPr>
            <a:lvl7pPr indent="-317500" lvl="6" marL="3200400" algn="l">
              <a:spcBef>
                <a:spcPts val="600"/>
              </a:spcBef>
              <a:spcAft>
                <a:spcPts val="0"/>
              </a:spcAft>
              <a:buSzPts val="1400"/>
              <a:buChar char="•"/>
              <a:defRPr sz="1400"/>
            </a:lvl7pPr>
            <a:lvl8pPr indent="-317500" lvl="7" marL="3657600" algn="l">
              <a:spcBef>
                <a:spcPts val="600"/>
              </a:spcBef>
              <a:spcAft>
                <a:spcPts val="0"/>
              </a:spcAft>
              <a:buSzPts val="1400"/>
              <a:buChar char="•"/>
              <a:defRPr sz="1400"/>
            </a:lvl8pPr>
            <a:lvl9pPr indent="-317500" lvl="8" marL="4114800" algn="l">
              <a:spcBef>
                <a:spcPts val="600"/>
              </a:spcBef>
              <a:spcAft>
                <a:spcPts val="600"/>
              </a:spcAft>
              <a:buSzPts val="1400"/>
              <a:buChar char="•"/>
              <a:defRPr sz="1400"/>
            </a:lvl9pPr>
          </a:lstStyle>
          <a:p/>
        </p:txBody>
      </p:sp>
      <p:sp>
        <p:nvSpPr>
          <p:cNvPr id="206" name="Google Shape;206;p62"/>
          <p:cNvSpPr txBox="1"/>
          <p:nvPr>
            <p:ph idx="2" type="body"/>
          </p:nvPr>
        </p:nvSpPr>
        <p:spPr>
          <a:xfrm>
            <a:off x="1141411" y="2971800"/>
            <a:ext cx="3549121" cy="18288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207" name="Google Shape;207;p62"/>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62"/>
          <p:cNvSpPr txBox="1"/>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r>
              <a:rPr b="1" i="0" lang="en-US" sz="900" u="none" cap="none" strike="noStrike">
                <a:solidFill>
                  <a:srgbClr val="BFBFBF"/>
                </a:solidFill>
                <a:latin typeface="Open Sans"/>
                <a:ea typeface="Open Sans"/>
                <a:cs typeface="Open Sans"/>
                <a:sym typeface="Open Sans"/>
              </a:rPr>
              <a:t>9/3/2025</a:t>
            </a:r>
            <a:endParaRPr b="1" i="0" sz="900" u="none" cap="none" strike="noStrike">
              <a:solidFill>
                <a:srgbClr val="BFBFBF"/>
              </a:solidFill>
              <a:latin typeface="Open Sans"/>
              <a:ea typeface="Open Sans"/>
              <a:cs typeface="Open Sans"/>
              <a:sym typeface="Open Sans"/>
            </a:endParaRPr>
          </a:p>
        </p:txBody>
      </p:sp>
      <p:sp>
        <p:nvSpPr>
          <p:cNvPr id="209" name="Google Shape;209;p62"/>
          <p:cNvSpPr txBox="1"/>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1" i="0" lang="en-US" sz="900" u="none" cap="none" strike="noStrike">
                <a:solidFill>
                  <a:srgbClr val="BFBFBF"/>
                </a:solidFill>
                <a:latin typeface="Open Sans"/>
                <a:ea typeface="Open Sans"/>
                <a:cs typeface="Open Sans"/>
                <a:sym typeface="Open Sans"/>
              </a:rPr>
              <a:t>‹#›</a:t>
            </a:fld>
            <a:endParaRPr b="1" i="0" sz="900" u="none" cap="none" strike="noStrike">
              <a:solidFill>
                <a:srgbClr val="BFBFBF"/>
              </a:solidFill>
              <a:latin typeface="Open Sans"/>
              <a:ea typeface="Open Sans"/>
              <a:cs typeface="Open Sans"/>
              <a:sym typeface="Open Sans"/>
            </a:endParaRPr>
          </a:p>
        </p:txBody>
      </p:sp>
      <p:pic>
        <p:nvPicPr>
          <p:cNvPr id="210" name="Google Shape;210;p62"/>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p63"/>
          <p:cNvSpPr/>
          <p:nvPr>
            <p:ph idx="2" type="pic"/>
          </p:nvPr>
        </p:nvSpPr>
        <p:spPr>
          <a:xfrm>
            <a:off x="8579516" y="24040"/>
            <a:ext cx="3276599" cy="6811838"/>
          </a:xfrm>
          <a:prstGeom prst="rect">
            <a:avLst/>
          </a:prstGeom>
          <a:noFill/>
          <a:ln cap="flat" cmpd="sng" w="38100">
            <a:solidFill>
              <a:schemeClr val="dk2"/>
            </a:solidFill>
            <a:prstDash val="solid"/>
            <a:round/>
            <a:headEnd len="sm" w="sm" type="none"/>
            <a:tailEnd len="sm" w="sm" type="none"/>
          </a:ln>
        </p:spPr>
      </p:sp>
      <p:sp>
        <p:nvSpPr>
          <p:cNvPr id="213" name="Google Shape;213;p63"/>
          <p:cNvSpPr txBox="1"/>
          <p:nvPr>
            <p:ph type="title"/>
          </p:nvPr>
        </p:nvSpPr>
        <p:spPr>
          <a:xfrm>
            <a:off x="494098" y="464574"/>
            <a:ext cx="7294482" cy="516194"/>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2800"/>
              <a:buFont typeface="Open Sans"/>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63"/>
          <p:cNvSpPr txBox="1"/>
          <p:nvPr>
            <p:ph idx="1" type="body"/>
          </p:nvPr>
        </p:nvSpPr>
        <p:spPr>
          <a:xfrm>
            <a:off x="503061" y="1084005"/>
            <a:ext cx="7285519" cy="4520381"/>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215" name="Google Shape;215;p63"/>
          <p:cNvSpPr txBox="1"/>
          <p:nvPr>
            <p:ph idx="11" type="ftr"/>
          </p:nvPr>
        </p:nvSpPr>
        <p:spPr>
          <a:xfrm>
            <a:off x="1720320" y="5883275"/>
            <a:ext cx="45264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63"/>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63"/>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18" name="Google Shape;218;p63"/>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219" name="Shape 219"/>
        <p:cNvGrpSpPr/>
        <p:nvPr/>
      </p:nvGrpSpPr>
      <p:grpSpPr>
        <a:xfrm>
          <a:off x="0" y="0"/>
          <a:ext cx="0" cy="0"/>
          <a:chOff x="0" y="0"/>
          <a:chExt cx="0" cy="0"/>
        </a:xfrm>
      </p:grpSpPr>
      <p:sp>
        <p:nvSpPr>
          <p:cNvPr id="220" name="Google Shape;220;p64"/>
          <p:cNvSpPr txBox="1"/>
          <p:nvPr>
            <p:ph type="title"/>
          </p:nvPr>
        </p:nvSpPr>
        <p:spPr>
          <a:xfrm>
            <a:off x="1141413" y="4732865"/>
            <a:ext cx="99060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Open San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64"/>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sm" w="sm" type="none"/>
            <a:tailEnd len="sm" w="sm" type="none"/>
          </a:ln>
        </p:spPr>
      </p:sp>
      <p:sp>
        <p:nvSpPr>
          <p:cNvPr id="222" name="Google Shape;222;p64"/>
          <p:cNvSpPr txBox="1"/>
          <p:nvPr>
            <p:ph idx="1" type="body"/>
          </p:nvPr>
        </p:nvSpPr>
        <p:spPr>
          <a:xfrm>
            <a:off x="1141413" y="5299603"/>
            <a:ext cx="9906000"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223" name="Google Shape;223;p64"/>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64"/>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64"/>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26" name="Google Shape;226;p64"/>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227" name="Shape 227"/>
        <p:cNvGrpSpPr/>
        <p:nvPr/>
      </p:nvGrpSpPr>
      <p:grpSpPr>
        <a:xfrm>
          <a:off x="0" y="0"/>
          <a:ext cx="0" cy="0"/>
          <a:chOff x="0" y="0"/>
          <a:chExt cx="0" cy="0"/>
        </a:xfrm>
      </p:grpSpPr>
      <p:sp>
        <p:nvSpPr>
          <p:cNvPr id="228" name="Google Shape;228;p65"/>
          <p:cNvSpPr txBox="1"/>
          <p:nvPr>
            <p:ph type="title"/>
          </p:nvPr>
        </p:nvSpPr>
        <p:spPr>
          <a:xfrm>
            <a:off x="1141412" y="609601"/>
            <a:ext cx="9905999"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Open Sans"/>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65"/>
          <p:cNvSpPr txBox="1"/>
          <p:nvPr>
            <p:ph idx="1"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230" name="Google Shape;230;p65"/>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65"/>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65"/>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33" name="Google Shape;233;p65"/>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234" name="Shape 234"/>
        <p:cNvGrpSpPr/>
        <p:nvPr/>
      </p:nvGrpSpPr>
      <p:grpSpPr>
        <a:xfrm>
          <a:off x="0" y="0"/>
          <a:ext cx="0" cy="0"/>
          <a:chOff x="0" y="0"/>
          <a:chExt cx="0" cy="0"/>
        </a:xfrm>
      </p:grpSpPr>
      <p:sp>
        <p:nvSpPr>
          <p:cNvPr id="235" name="Google Shape;235;p66"/>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a:p>
        </p:txBody>
      </p:sp>
      <p:sp>
        <p:nvSpPr>
          <p:cNvPr id="236" name="Google Shape;236;p66"/>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a:p>
        </p:txBody>
      </p:sp>
      <p:sp>
        <p:nvSpPr>
          <p:cNvPr id="237" name="Google Shape;237;p66"/>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Open Sans"/>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66"/>
          <p:cNvSpPr txBox="1"/>
          <p:nvPr>
            <p:ph idx="1" type="body"/>
          </p:nvPr>
        </p:nvSpPr>
        <p:spPr>
          <a:xfrm>
            <a:off x="1674812" y="3352800"/>
            <a:ext cx="8839202"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Font typeface="Open Sans"/>
              <a:buNone/>
              <a:defRPr/>
            </a:lvl1pPr>
            <a:lvl2pPr indent="-228600" lvl="1" marL="914400" algn="l">
              <a:spcBef>
                <a:spcPts val="600"/>
              </a:spcBef>
              <a:spcAft>
                <a:spcPts val="0"/>
              </a:spcAft>
              <a:buSzPts val="1800"/>
              <a:buFont typeface="Open Sans"/>
              <a:buNone/>
              <a:defRPr/>
            </a:lvl2pPr>
            <a:lvl3pPr indent="-228600" lvl="2" marL="1371600" algn="l">
              <a:spcBef>
                <a:spcPts val="600"/>
              </a:spcBef>
              <a:spcAft>
                <a:spcPts val="0"/>
              </a:spcAft>
              <a:buSzPts val="1600"/>
              <a:buFont typeface="Open Sans"/>
              <a:buNone/>
              <a:defRPr/>
            </a:lvl3pPr>
            <a:lvl4pPr indent="-228600" lvl="3" marL="1828800" algn="l">
              <a:spcBef>
                <a:spcPts val="600"/>
              </a:spcBef>
              <a:spcAft>
                <a:spcPts val="0"/>
              </a:spcAft>
              <a:buSzPts val="1400"/>
              <a:buFont typeface="Open Sans"/>
              <a:buNone/>
              <a:defRPr/>
            </a:lvl4pPr>
            <a:lvl5pPr indent="-228600" lvl="4" marL="2286000" algn="l">
              <a:spcBef>
                <a:spcPts val="600"/>
              </a:spcBef>
              <a:spcAft>
                <a:spcPts val="0"/>
              </a:spcAft>
              <a:buSzPts val="1400"/>
              <a:buFont typeface="Open Sans"/>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39" name="Google Shape;239;p66"/>
          <p:cNvSpPr txBox="1"/>
          <p:nvPr>
            <p:ph idx="2"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40" name="Google Shape;240;p66"/>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66"/>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66"/>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43" name="Google Shape;243;p66"/>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244" name="Shape 244"/>
        <p:cNvGrpSpPr/>
        <p:nvPr/>
      </p:nvGrpSpPr>
      <p:grpSpPr>
        <a:xfrm>
          <a:off x="0" y="0"/>
          <a:ext cx="0" cy="0"/>
          <a:chOff x="0" y="0"/>
          <a:chExt cx="0" cy="0"/>
        </a:xfrm>
      </p:grpSpPr>
      <p:sp>
        <p:nvSpPr>
          <p:cNvPr id="245" name="Google Shape;245;p67"/>
          <p:cNvSpPr txBox="1"/>
          <p:nvPr>
            <p:ph type="title"/>
          </p:nvPr>
        </p:nvSpPr>
        <p:spPr>
          <a:xfrm>
            <a:off x="1141412" y="3308581"/>
            <a:ext cx="9906000"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Open Sans"/>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67"/>
          <p:cNvSpPr txBox="1"/>
          <p:nvPr>
            <p:ph idx="1" type="body"/>
          </p:nvPr>
        </p:nvSpPr>
        <p:spPr>
          <a:xfrm>
            <a:off x="1141410" y="4777381"/>
            <a:ext cx="9906001" cy="860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SzPts val="2000"/>
              <a:buChar char="•"/>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47" name="Google Shape;247;p67"/>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67"/>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67"/>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50" name="Google Shape;250;p67"/>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251" name="Shape 251"/>
        <p:cNvGrpSpPr/>
        <p:nvPr/>
      </p:nvGrpSpPr>
      <p:grpSpPr>
        <a:xfrm>
          <a:off x="0" y="0"/>
          <a:ext cx="0" cy="0"/>
          <a:chOff x="0" y="0"/>
          <a:chExt cx="0" cy="0"/>
        </a:xfrm>
      </p:grpSpPr>
      <p:sp>
        <p:nvSpPr>
          <p:cNvPr id="252" name="Google Shape;252;p68"/>
          <p:cNvSpPr txBox="1"/>
          <p:nvPr>
            <p:ph type="title"/>
          </p:nvPr>
        </p:nvSpPr>
        <p:spPr>
          <a:xfrm>
            <a:off x="1141412" y="609601"/>
            <a:ext cx="99059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Open Sans"/>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68"/>
          <p:cNvSpPr txBox="1"/>
          <p:nvPr>
            <p:ph idx="1" type="body"/>
          </p:nvPr>
        </p:nvSpPr>
        <p:spPr>
          <a:xfrm>
            <a:off x="1141412" y="3505200"/>
            <a:ext cx="99060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560"/>
              </a:spcBef>
              <a:spcAft>
                <a:spcPts val="0"/>
              </a:spcAft>
              <a:buSzPts val="2800"/>
              <a:buNone/>
              <a:defRPr b="0" sz="28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54" name="Google Shape;254;p68"/>
          <p:cNvSpPr txBox="1"/>
          <p:nvPr>
            <p:ph idx="2" type="body"/>
          </p:nvPr>
        </p:nvSpPr>
        <p:spPr>
          <a:xfrm>
            <a:off x="1141411" y="4343400"/>
            <a:ext cx="9906000"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255" name="Google Shape;255;p68"/>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68"/>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68"/>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58" name="Google Shape;258;p68"/>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9" name="Shape 259"/>
        <p:cNvGrpSpPr/>
        <p:nvPr/>
      </p:nvGrpSpPr>
      <p:grpSpPr>
        <a:xfrm>
          <a:off x="0" y="0"/>
          <a:ext cx="0" cy="0"/>
          <a:chOff x="0" y="0"/>
          <a:chExt cx="0" cy="0"/>
        </a:xfrm>
      </p:grpSpPr>
      <p:sp>
        <p:nvSpPr>
          <p:cNvPr id="260" name="Google Shape;260;p69"/>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69"/>
          <p:cNvSpPr txBox="1"/>
          <p:nvPr>
            <p:ph idx="1" type="body"/>
          </p:nvPr>
        </p:nvSpPr>
        <p:spPr>
          <a:xfrm rot="5400000">
            <a:off x="3447449" y="-1808761"/>
            <a:ext cx="4655574" cy="1054435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62" name="Google Shape;262;p69"/>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69"/>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69"/>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65" name="Google Shape;265;p69"/>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266" name="Shape 266"/>
        <p:cNvGrpSpPr/>
        <p:nvPr/>
      </p:nvGrpSpPr>
      <p:grpSpPr>
        <a:xfrm>
          <a:off x="0" y="0"/>
          <a:ext cx="0" cy="0"/>
          <a:chOff x="0" y="0"/>
          <a:chExt cx="0" cy="0"/>
        </a:xfrm>
      </p:grpSpPr>
      <p:sp>
        <p:nvSpPr>
          <p:cNvPr id="267" name="Google Shape;267;p70"/>
          <p:cNvSpPr txBox="1"/>
          <p:nvPr>
            <p:ph idx="1" type="body"/>
          </p:nvPr>
        </p:nvSpPr>
        <p:spPr>
          <a:xfrm>
            <a:off x="285751" y="1361017"/>
            <a:ext cx="11567583" cy="4343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SzPts val="2000"/>
              <a:buChar char="•"/>
              <a:defRPr b="1">
                <a:solidFill>
                  <a:schemeClr val="lt1"/>
                </a:solidFill>
                <a:latin typeface="Arial"/>
                <a:ea typeface="Arial"/>
                <a:cs typeface="Arial"/>
                <a:sym typeface="Arial"/>
              </a:defRPr>
            </a:lvl1pPr>
            <a:lvl2pPr indent="-342900" lvl="1" marL="914400" algn="l">
              <a:spcBef>
                <a:spcPts val="600"/>
              </a:spcBef>
              <a:spcAft>
                <a:spcPts val="0"/>
              </a:spcAft>
              <a:buSzPts val="1800"/>
              <a:buChar char="•"/>
              <a:defRPr b="1">
                <a:solidFill>
                  <a:schemeClr val="lt1"/>
                </a:solidFill>
                <a:latin typeface="Arial"/>
                <a:ea typeface="Arial"/>
                <a:cs typeface="Arial"/>
                <a:sym typeface="Arial"/>
              </a:defRPr>
            </a:lvl2pPr>
            <a:lvl3pPr indent="-330200" lvl="2" marL="1371600" algn="l">
              <a:spcBef>
                <a:spcPts val="600"/>
              </a:spcBef>
              <a:spcAft>
                <a:spcPts val="0"/>
              </a:spcAft>
              <a:buSzPts val="1600"/>
              <a:buChar char="•"/>
              <a:defRPr b="1">
                <a:solidFill>
                  <a:schemeClr val="lt1"/>
                </a:solidFill>
                <a:latin typeface="Arial"/>
                <a:ea typeface="Arial"/>
                <a:cs typeface="Arial"/>
                <a:sym typeface="Arial"/>
              </a:defRPr>
            </a:lvl3pPr>
            <a:lvl4pPr indent="-317500" lvl="3" marL="1828800" algn="l">
              <a:spcBef>
                <a:spcPts val="600"/>
              </a:spcBef>
              <a:spcAft>
                <a:spcPts val="0"/>
              </a:spcAft>
              <a:buSzPts val="1400"/>
              <a:buChar char="•"/>
              <a:defRPr b="1">
                <a:solidFill>
                  <a:schemeClr val="lt1"/>
                </a:solidFill>
                <a:latin typeface="Arial"/>
                <a:ea typeface="Arial"/>
                <a:cs typeface="Arial"/>
                <a:sym typeface="Arial"/>
              </a:defRPr>
            </a:lvl4pPr>
            <a:lvl5pPr indent="-317500" lvl="4" marL="2286000" algn="l">
              <a:spcBef>
                <a:spcPts val="600"/>
              </a:spcBef>
              <a:spcAft>
                <a:spcPts val="0"/>
              </a:spcAft>
              <a:buSzPts val="1400"/>
              <a:buChar char="•"/>
              <a:defRPr b="1">
                <a:solidFill>
                  <a:schemeClr val="lt1"/>
                </a:solidFill>
                <a:latin typeface="Arial"/>
                <a:ea typeface="Arial"/>
                <a:cs typeface="Arial"/>
                <a:sym typeface="Arial"/>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68" name="Google Shape;268;p70"/>
          <p:cNvSpPr txBox="1"/>
          <p:nvPr>
            <p:ph idx="2" type="body"/>
          </p:nvPr>
        </p:nvSpPr>
        <p:spPr>
          <a:xfrm>
            <a:off x="280417" y="293676"/>
            <a:ext cx="11567583" cy="496547"/>
          </a:xfrm>
          <a:prstGeom prst="rect">
            <a:avLst/>
          </a:prstGeom>
          <a:noFill/>
          <a:ln>
            <a:noFill/>
          </a:ln>
        </p:spPr>
        <p:txBody>
          <a:bodyPr anchorCtr="0" anchor="t" bIns="54850" lIns="54850" spcFirstLastPara="1" rIns="91425" wrap="square" tIns="54850">
            <a:normAutofit/>
          </a:bodyPr>
          <a:lstStyle>
            <a:lvl1pPr indent="-228600" lvl="0" marL="457200" algn="l">
              <a:lnSpc>
                <a:spcPct val="88750"/>
              </a:lnSpc>
              <a:spcBef>
                <a:spcPts val="0"/>
              </a:spcBef>
              <a:spcAft>
                <a:spcPts val="0"/>
              </a:spcAft>
              <a:buSzPts val="4267"/>
              <a:buFont typeface="Arial"/>
              <a:buNone/>
              <a:defRPr b="1" i="0" sz="4267">
                <a:solidFill>
                  <a:schemeClr val="lt1"/>
                </a:solidFill>
                <a:latin typeface="Arial"/>
                <a:ea typeface="Arial"/>
                <a:cs typeface="Arial"/>
                <a:sym typeface="Arial"/>
              </a:defRPr>
            </a:lvl1pPr>
            <a:lvl2pPr indent="-228600" lvl="1" marL="914400" algn="l">
              <a:spcBef>
                <a:spcPts val="600"/>
              </a:spcBef>
              <a:spcAft>
                <a:spcPts val="0"/>
              </a:spcAft>
              <a:buSzPts val="1800"/>
              <a:buFont typeface="Open Sans"/>
              <a:buNone/>
              <a:defRPr/>
            </a:lvl2pPr>
            <a:lvl3pPr indent="-228600" lvl="2" marL="1371600" algn="l">
              <a:spcBef>
                <a:spcPts val="600"/>
              </a:spcBef>
              <a:spcAft>
                <a:spcPts val="0"/>
              </a:spcAft>
              <a:buSzPts val="1600"/>
              <a:buFont typeface="Open Sans"/>
              <a:buNone/>
              <a:defRPr/>
            </a:lvl3pPr>
            <a:lvl4pPr indent="-228600" lvl="3" marL="1828800" algn="l">
              <a:spcBef>
                <a:spcPts val="600"/>
              </a:spcBef>
              <a:spcAft>
                <a:spcPts val="0"/>
              </a:spcAft>
              <a:buSzPts val="1400"/>
              <a:buFont typeface="Open Sans"/>
              <a:buNone/>
              <a:defRPr/>
            </a:lvl4pPr>
            <a:lvl5pPr indent="-228600" lvl="4" marL="2286000" algn="l">
              <a:spcBef>
                <a:spcPts val="600"/>
              </a:spcBef>
              <a:spcAft>
                <a:spcPts val="0"/>
              </a:spcAft>
              <a:buSzPts val="1400"/>
              <a:buFont typeface="Open Sans"/>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69" name="Google Shape;269;p70"/>
          <p:cNvSpPr txBox="1"/>
          <p:nvPr>
            <p:ph idx="3" type="body"/>
          </p:nvPr>
        </p:nvSpPr>
        <p:spPr>
          <a:xfrm>
            <a:off x="280416" y="790223"/>
            <a:ext cx="11566568" cy="327955"/>
          </a:xfrm>
          <a:prstGeom prst="rect">
            <a:avLst/>
          </a:prstGeom>
          <a:noFill/>
          <a:ln>
            <a:noFill/>
          </a:ln>
        </p:spPr>
        <p:txBody>
          <a:bodyPr anchorCtr="0" anchor="t" bIns="0" lIns="91425" spcFirstLastPara="1" rIns="91425" wrap="square" tIns="0">
            <a:normAutofit/>
          </a:bodyPr>
          <a:lstStyle>
            <a:lvl1pPr indent="-228600" lvl="0" marL="457200" algn="l">
              <a:spcBef>
                <a:spcPts val="480"/>
              </a:spcBef>
              <a:spcAft>
                <a:spcPts val="0"/>
              </a:spcAft>
              <a:buSzPts val="2400"/>
              <a:buFont typeface="Arial"/>
              <a:buNone/>
              <a:defRPr b="1" i="1" sz="2400">
                <a:solidFill>
                  <a:schemeClr val="dk1"/>
                </a:solidFill>
                <a:latin typeface="Arial"/>
                <a:ea typeface="Arial"/>
                <a:cs typeface="Arial"/>
                <a:sym typeface="Arial"/>
              </a:defRPr>
            </a:lvl1pPr>
            <a:lvl2pPr indent="-228600" lvl="1" marL="914400" algn="l">
              <a:spcBef>
                <a:spcPts val="600"/>
              </a:spcBef>
              <a:spcAft>
                <a:spcPts val="0"/>
              </a:spcAft>
              <a:buSzPts val="1800"/>
              <a:buFont typeface="Open Sans"/>
              <a:buNone/>
              <a:defRPr/>
            </a:lvl2pPr>
            <a:lvl3pPr indent="-228600" lvl="2" marL="1371600" algn="l">
              <a:spcBef>
                <a:spcPts val="600"/>
              </a:spcBef>
              <a:spcAft>
                <a:spcPts val="0"/>
              </a:spcAft>
              <a:buSzPts val="1600"/>
              <a:buFont typeface="Open Sans"/>
              <a:buNone/>
              <a:defRPr/>
            </a:lvl3pPr>
            <a:lvl4pPr indent="-228600" lvl="3" marL="1828800" algn="l">
              <a:spcBef>
                <a:spcPts val="600"/>
              </a:spcBef>
              <a:spcAft>
                <a:spcPts val="0"/>
              </a:spcAft>
              <a:buSzPts val="1400"/>
              <a:buFont typeface="Open Sans"/>
              <a:buNone/>
              <a:defRPr/>
            </a:lvl4pPr>
            <a:lvl5pPr indent="-228600" lvl="4" marL="2286000" algn="l">
              <a:spcBef>
                <a:spcPts val="600"/>
              </a:spcBef>
              <a:spcAft>
                <a:spcPts val="0"/>
              </a:spcAft>
              <a:buSzPts val="1400"/>
              <a:buFont typeface="Open Sans"/>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70" name="Google Shape;270;p70"/>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70"/>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70"/>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73" name="Google Shape;273;p70"/>
          <p:cNvSpPr txBox="1"/>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r>
              <a:rPr b="1" i="0" lang="en-US" sz="900" u="none" cap="none" strike="noStrike">
                <a:solidFill>
                  <a:srgbClr val="BFBFBF"/>
                </a:solidFill>
                <a:latin typeface="Open Sans"/>
                <a:ea typeface="Open Sans"/>
                <a:cs typeface="Open Sans"/>
                <a:sym typeface="Open Sans"/>
              </a:rPr>
              <a:t>9/3/2025</a:t>
            </a:r>
            <a:endParaRPr b="1" i="0" sz="900" u="none" cap="none" strike="noStrike">
              <a:solidFill>
                <a:srgbClr val="BFBFBF"/>
              </a:solidFill>
              <a:latin typeface="Open Sans"/>
              <a:ea typeface="Open Sans"/>
              <a:cs typeface="Open Sans"/>
              <a:sym typeface="Open Sans"/>
            </a:endParaRPr>
          </a:p>
        </p:txBody>
      </p:sp>
      <p:sp>
        <p:nvSpPr>
          <p:cNvPr id="274" name="Google Shape;274;p70"/>
          <p:cNvSpPr txBox="1"/>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1" i="0" lang="en-US" sz="900" u="none" cap="none" strike="noStrike">
                <a:solidFill>
                  <a:srgbClr val="BFBFBF"/>
                </a:solidFill>
                <a:latin typeface="Open Sans"/>
                <a:ea typeface="Open Sans"/>
                <a:cs typeface="Open Sans"/>
                <a:sym typeface="Open Sans"/>
              </a:rPr>
              <a:t>‹#›</a:t>
            </a:fld>
            <a:endParaRPr b="1" i="0" sz="900" u="none" cap="none" strike="noStrike">
              <a:solidFill>
                <a:srgbClr val="BFBFBF"/>
              </a:solidFill>
              <a:latin typeface="Open Sans"/>
              <a:ea typeface="Open Sans"/>
              <a:cs typeface="Open Sans"/>
              <a:sym typeface="Open Sans"/>
            </a:endParaRPr>
          </a:p>
        </p:txBody>
      </p:sp>
      <p:pic>
        <p:nvPicPr>
          <p:cNvPr id="275" name="Google Shape;275;p70"/>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 Slide 1 1">
    <p:spTree>
      <p:nvGrpSpPr>
        <p:cNvPr id="276" name="Shape 276"/>
        <p:cNvGrpSpPr/>
        <p:nvPr/>
      </p:nvGrpSpPr>
      <p:grpSpPr>
        <a:xfrm>
          <a:off x="0" y="0"/>
          <a:ext cx="0" cy="0"/>
          <a:chOff x="0" y="0"/>
          <a:chExt cx="0" cy="0"/>
        </a:xfrm>
      </p:grpSpPr>
      <p:sp>
        <p:nvSpPr>
          <p:cNvPr id="277" name="Google Shape;277;p71"/>
          <p:cNvSpPr txBox="1"/>
          <p:nvPr>
            <p:ph type="title"/>
          </p:nvPr>
        </p:nvSpPr>
        <p:spPr>
          <a:xfrm>
            <a:off x="327733" y="291300"/>
            <a:ext cx="11361200" cy="11432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rgbClr val="FFFFFF"/>
              </a:buClr>
              <a:buSzPts val="3733"/>
              <a:buFont typeface="Open Sans"/>
              <a:buNone/>
              <a:defRPr b="1" sz="3733">
                <a:solidFill>
                  <a:srgbClr val="FFFFFF"/>
                </a:solidFill>
              </a:defRPr>
            </a:lvl1pPr>
            <a:lvl2pPr lvl="1" algn="l">
              <a:spcBef>
                <a:spcPts val="0"/>
              </a:spcBef>
              <a:spcAft>
                <a:spcPts val="0"/>
              </a:spcAft>
              <a:buClr>
                <a:srgbClr val="FFFFFF"/>
              </a:buClr>
              <a:buSzPts val="1800"/>
              <a:buNone/>
              <a:defRPr>
                <a:solidFill>
                  <a:srgbClr val="FFFFFF"/>
                </a:solidFill>
              </a:defRPr>
            </a:lvl2pPr>
            <a:lvl3pPr lvl="2" algn="l">
              <a:spcBef>
                <a:spcPts val="0"/>
              </a:spcBef>
              <a:spcAft>
                <a:spcPts val="0"/>
              </a:spcAft>
              <a:buClr>
                <a:srgbClr val="FFFFFF"/>
              </a:buClr>
              <a:buSzPts val="1800"/>
              <a:buNone/>
              <a:defRPr>
                <a:solidFill>
                  <a:srgbClr val="FFFFFF"/>
                </a:solidFill>
              </a:defRPr>
            </a:lvl3pPr>
            <a:lvl4pPr lvl="3" algn="l">
              <a:spcBef>
                <a:spcPts val="0"/>
              </a:spcBef>
              <a:spcAft>
                <a:spcPts val="0"/>
              </a:spcAft>
              <a:buClr>
                <a:srgbClr val="FFFFFF"/>
              </a:buClr>
              <a:buSzPts val="1800"/>
              <a:buNone/>
              <a:defRPr>
                <a:solidFill>
                  <a:srgbClr val="FFFFFF"/>
                </a:solidFill>
              </a:defRPr>
            </a:lvl4pPr>
            <a:lvl5pPr lvl="4" algn="l">
              <a:spcBef>
                <a:spcPts val="0"/>
              </a:spcBef>
              <a:spcAft>
                <a:spcPts val="0"/>
              </a:spcAft>
              <a:buClr>
                <a:srgbClr val="FFFFFF"/>
              </a:buClr>
              <a:buSzPts val="1800"/>
              <a:buNone/>
              <a:defRPr>
                <a:solidFill>
                  <a:srgbClr val="FFFFFF"/>
                </a:solidFill>
              </a:defRPr>
            </a:lvl5pPr>
            <a:lvl6pPr lvl="5" algn="l">
              <a:spcBef>
                <a:spcPts val="0"/>
              </a:spcBef>
              <a:spcAft>
                <a:spcPts val="0"/>
              </a:spcAft>
              <a:buClr>
                <a:srgbClr val="FFFFFF"/>
              </a:buClr>
              <a:buSzPts val="1800"/>
              <a:buNone/>
              <a:defRPr>
                <a:solidFill>
                  <a:srgbClr val="FFFFFF"/>
                </a:solidFill>
              </a:defRPr>
            </a:lvl6pPr>
            <a:lvl7pPr lvl="6" algn="l">
              <a:spcBef>
                <a:spcPts val="0"/>
              </a:spcBef>
              <a:spcAft>
                <a:spcPts val="0"/>
              </a:spcAft>
              <a:buClr>
                <a:srgbClr val="FFFFFF"/>
              </a:buClr>
              <a:buSzPts val="1800"/>
              <a:buNone/>
              <a:defRPr>
                <a:solidFill>
                  <a:srgbClr val="FFFFFF"/>
                </a:solidFill>
              </a:defRPr>
            </a:lvl7pPr>
            <a:lvl8pPr lvl="7" algn="l">
              <a:spcBef>
                <a:spcPts val="0"/>
              </a:spcBef>
              <a:spcAft>
                <a:spcPts val="0"/>
              </a:spcAft>
              <a:buClr>
                <a:srgbClr val="FFFFFF"/>
              </a:buClr>
              <a:buSzPts val="1800"/>
              <a:buNone/>
              <a:defRPr>
                <a:solidFill>
                  <a:srgbClr val="FFFFFF"/>
                </a:solidFill>
              </a:defRPr>
            </a:lvl8pPr>
            <a:lvl9pPr lvl="8" algn="l">
              <a:spcBef>
                <a:spcPts val="0"/>
              </a:spcBef>
              <a:spcAft>
                <a:spcPts val="0"/>
              </a:spcAft>
              <a:buClr>
                <a:srgbClr val="FFFFFF"/>
              </a:buClr>
              <a:buSzPts val="1800"/>
              <a:buNone/>
              <a:defRPr>
                <a:solidFill>
                  <a:srgbClr val="FFFFFF"/>
                </a:solidFill>
              </a:defRPr>
            </a:lvl9pPr>
          </a:lstStyle>
          <a:p/>
        </p:txBody>
      </p:sp>
      <p:sp>
        <p:nvSpPr>
          <p:cNvPr id="278" name="Google Shape;278;p71"/>
          <p:cNvSpPr txBox="1"/>
          <p:nvPr>
            <p:ph idx="1" type="subTitle"/>
          </p:nvPr>
        </p:nvSpPr>
        <p:spPr>
          <a:xfrm>
            <a:off x="393400" y="1037800"/>
            <a:ext cx="10323200" cy="47824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SzPts val="2133"/>
              <a:buNone/>
              <a:defRPr sz="2133">
                <a:solidFill>
                  <a:srgbClr val="FFFFFF"/>
                </a:solidFill>
              </a:defRPr>
            </a:lvl1pPr>
            <a:lvl2pPr lvl="1" algn="l">
              <a:spcBef>
                <a:spcPts val="0"/>
              </a:spcBef>
              <a:spcAft>
                <a:spcPts val="0"/>
              </a:spcAft>
              <a:buSzPts val="1800"/>
              <a:buNone/>
              <a:defRPr>
                <a:solidFill>
                  <a:srgbClr val="FFFFFF"/>
                </a:solidFill>
              </a:defRPr>
            </a:lvl2pPr>
            <a:lvl3pPr lvl="2" algn="l">
              <a:spcBef>
                <a:spcPts val="600"/>
              </a:spcBef>
              <a:spcAft>
                <a:spcPts val="0"/>
              </a:spcAft>
              <a:buSzPts val="1600"/>
              <a:buNone/>
              <a:defRPr>
                <a:solidFill>
                  <a:srgbClr val="FFFFFF"/>
                </a:solidFill>
              </a:defRPr>
            </a:lvl3pPr>
            <a:lvl4pPr lvl="3" algn="l">
              <a:spcBef>
                <a:spcPts val="600"/>
              </a:spcBef>
              <a:spcAft>
                <a:spcPts val="0"/>
              </a:spcAft>
              <a:buSzPts val="1400"/>
              <a:buNone/>
              <a:defRPr>
                <a:solidFill>
                  <a:srgbClr val="FFFFFF"/>
                </a:solidFill>
              </a:defRPr>
            </a:lvl4pPr>
            <a:lvl5pPr lvl="4" algn="l">
              <a:spcBef>
                <a:spcPts val="600"/>
              </a:spcBef>
              <a:spcAft>
                <a:spcPts val="0"/>
              </a:spcAft>
              <a:buSzPts val="1400"/>
              <a:buNone/>
              <a:defRPr>
                <a:solidFill>
                  <a:srgbClr val="FFFFFF"/>
                </a:solidFill>
              </a:defRPr>
            </a:lvl5pPr>
            <a:lvl6pPr lvl="5" algn="l">
              <a:spcBef>
                <a:spcPts val="600"/>
              </a:spcBef>
              <a:spcAft>
                <a:spcPts val="0"/>
              </a:spcAft>
              <a:buSzPts val="1200"/>
              <a:buNone/>
              <a:defRPr>
                <a:solidFill>
                  <a:srgbClr val="FFFFFF"/>
                </a:solidFill>
              </a:defRPr>
            </a:lvl6pPr>
            <a:lvl7pPr lvl="6" algn="l">
              <a:spcBef>
                <a:spcPts val="600"/>
              </a:spcBef>
              <a:spcAft>
                <a:spcPts val="0"/>
              </a:spcAft>
              <a:buSzPts val="1200"/>
              <a:buNone/>
              <a:defRPr>
                <a:solidFill>
                  <a:srgbClr val="FFFFFF"/>
                </a:solidFill>
              </a:defRPr>
            </a:lvl7pPr>
            <a:lvl8pPr lvl="7" algn="l">
              <a:spcBef>
                <a:spcPts val="600"/>
              </a:spcBef>
              <a:spcAft>
                <a:spcPts val="0"/>
              </a:spcAft>
              <a:buSzPts val="1200"/>
              <a:buNone/>
              <a:defRPr>
                <a:solidFill>
                  <a:srgbClr val="FFFFFF"/>
                </a:solidFill>
              </a:defRPr>
            </a:lvl8pPr>
            <a:lvl9pPr lvl="8" algn="l">
              <a:spcBef>
                <a:spcPts val="600"/>
              </a:spcBef>
              <a:spcAft>
                <a:spcPts val="600"/>
              </a:spcAft>
              <a:buSzPts val="1200"/>
              <a:buNone/>
              <a:defRPr>
                <a:solidFill>
                  <a:srgbClr val="FFFFFF"/>
                </a:solidFill>
              </a:defRPr>
            </a:lvl9pPr>
          </a:lstStyle>
          <a:p/>
        </p:txBody>
      </p:sp>
      <p:sp>
        <p:nvSpPr>
          <p:cNvPr id="279" name="Google Shape;279;p71"/>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71"/>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81" name="Google Shape;281;p71"/>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6" name="Shape 26"/>
        <p:cNvGrpSpPr/>
        <p:nvPr/>
      </p:nvGrpSpPr>
      <p:grpSpPr>
        <a:xfrm>
          <a:off x="0" y="0"/>
          <a:ext cx="0" cy="0"/>
          <a:chOff x="0" y="0"/>
          <a:chExt cx="0" cy="0"/>
        </a:xfrm>
      </p:grpSpPr>
      <p:sp>
        <p:nvSpPr>
          <p:cNvPr id="27" name="Google Shape;27;p24"/>
          <p:cNvSpPr txBox="1"/>
          <p:nvPr>
            <p:ph idx="1" type="body"/>
          </p:nvPr>
        </p:nvSpPr>
        <p:spPr>
          <a:xfrm>
            <a:off x="787923" y="1031847"/>
            <a:ext cx="11060200" cy="551211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350519" lvl="1" marL="914400" marR="0" rtl="0" algn="l">
              <a:lnSpc>
                <a:spcPct val="100000"/>
              </a:lnSpc>
              <a:spcBef>
                <a:spcPts val="0"/>
              </a:spcBef>
              <a:spcAft>
                <a:spcPts val="0"/>
              </a:spcAft>
              <a:buClr>
                <a:srgbClr val="000000"/>
              </a:buClr>
              <a:buSzPts val="1920"/>
              <a:buFont typeface="Arial"/>
              <a:buChar char="-"/>
              <a:defRPr b="0" i="0" sz="16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SzPts val="1400"/>
              <a:buNone/>
              <a:defRPr b="0" i="0" sz="1600" u="none" cap="none" strike="noStrike">
                <a:solidFill>
                  <a:srgbClr val="000000"/>
                </a:solidFill>
                <a:latin typeface="Arial"/>
                <a:ea typeface="Arial"/>
                <a:cs typeface="Arial"/>
                <a:sym typeface="Arial"/>
              </a:defRPr>
            </a:lvl3pPr>
            <a:lvl4pPr indent="-320039" lvl="3" marL="1828800" marR="0" rtl="0" algn="l">
              <a:lnSpc>
                <a:spcPct val="100000"/>
              </a:lnSpc>
              <a:spcBef>
                <a:spcPts val="300"/>
              </a:spcBef>
              <a:spcAft>
                <a:spcPts val="0"/>
              </a:spcAft>
              <a:buClr>
                <a:srgbClr val="000000"/>
              </a:buClr>
              <a:buSzPts val="1440"/>
              <a:buFont typeface="Arial"/>
              <a:buChar char="-"/>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8" name="Google Shape;28;p24"/>
          <p:cNvSpPr txBox="1"/>
          <p:nvPr>
            <p:ph idx="12" type="sldNum"/>
          </p:nvPr>
        </p:nvSpPr>
        <p:spPr>
          <a:xfrm>
            <a:off x="9423409" y="6562710"/>
            <a:ext cx="2743200" cy="280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None/>
              <a:defRPr b="0" i="0" sz="10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29" name="Google Shape;29;p24"/>
          <p:cNvCxnSpPr/>
          <p:nvPr/>
        </p:nvCxnSpPr>
        <p:spPr>
          <a:xfrm>
            <a:off x="1422932" y="798308"/>
            <a:ext cx="8663749" cy="0"/>
          </a:xfrm>
          <a:prstGeom prst="straightConnector1">
            <a:avLst/>
          </a:prstGeom>
          <a:noFill/>
          <a:ln cap="flat" cmpd="sng" w="25400">
            <a:solidFill>
              <a:srgbClr val="000000"/>
            </a:solidFill>
            <a:prstDash val="solid"/>
            <a:round/>
            <a:headEnd len="sm" w="sm" type="none"/>
            <a:tailEnd len="sm" w="sm" type="none"/>
          </a:ln>
          <a:effectLst>
            <a:outerShdw blurRad="40000" rotWithShape="0" dir="5400000" dist="20000">
              <a:srgbClr val="000000">
                <a:alpha val="37647"/>
              </a:srgbClr>
            </a:outerShdw>
          </a:effectLst>
        </p:spPr>
      </p:cxnSp>
      <p:sp>
        <p:nvSpPr>
          <p:cNvPr id="30" name="Google Shape;30;p24"/>
          <p:cNvSpPr txBox="1"/>
          <p:nvPr>
            <p:ph type="title"/>
          </p:nvPr>
        </p:nvSpPr>
        <p:spPr>
          <a:xfrm>
            <a:off x="1402999" y="213671"/>
            <a:ext cx="8796912" cy="608331"/>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0000"/>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31" name="Google Shape;31;p24"/>
          <p:cNvCxnSpPr/>
          <p:nvPr/>
        </p:nvCxnSpPr>
        <p:spPr>
          <a:xfrm>
            <a:off x="565900" y="6601872"/>
            <a:ext cx="11060200" cy="0"/>
          </a:xfrm>
          <a:prstGeom prst="straightConnector1">
            <a:avLst/>
          </a:prstGeom>
          <a:noFill/>
          <a:ln cap="flat" cmpd="sng" w="9525">
            <a:solidFill>
              <a:schemeClr val="dk1"/>
            </a:solidFill>
            <a:prstDash val="solid"/>
            <a:round/>
            <a:headEnd len="sm" w="sm" type="none"/>
            <a:tailEnd len="sm" w="sm" type="none"/>
          </a:ln>
        </p:spPr>
      </p:cxnSp>
      <p:pic>
        <p:nvPicPr>
          <p:cNvPr id="32" name="Google Shape;32;p24"/>
          <p:cNvPicPr preferRelativeResize="0"/>
          <p:nvPr/>
        </p:nvPicPr>
        <p:blipFill rotWithShape="1">
          <a:blip r:embed="rId2">
            <a:alphaModFix/>
          </a:blip>
          <a:srcRect b="0" l="0" r="0" t="0"/>
          <a:stretch/>
        </p:blipFill>
        <p:spPr>
          <a:xfrm>
            <a:off x="10838577" y="324862"/>
            <a:ext cx="1287724" cy="337869"/>
          </a:xfrm>
          <a:prstGeom prst="rect">
            <a:avLst/>
          </a:prstGeom>
          <a:noFill/>
          <a:ln>
            <a:noFill/>
          </a:ln>
        </p:spPr>
      </p:pic>
      <p:sp>
        <p:nvSpPr>
          <p:cNvPr id="33" name="Google Shape;33;p24"/>
          <p:cNvSpPr txBox="1"/>
          <p:nvPr/>
        </p:nvSpPr>
        <p:spPr>
          <a:xfrm>
            <a:off x="1203896" y="6587343"/>
            <a:ext cx="864339"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900" u="none" cap="none" strike="noStrike">
                <a:solidFill>
                  <a:srgbClr val="19222F"/>
                </a:solidFill>
                <a:latin typeface="Arial"/>
                <a:ea typeface="Arial"/>
                <a:cs typeface="Arial"/>
                <a:sym typeface="Arial"/>
              </a:rPr>
              <a:t>Landsat Next</a:t>
            </a:r>
            <a:endParaRPr/>
          </a:p>
        </p:txBody>
      </p:sp>
      <p:sp>
        <p:nvSpPr>
          <p:cNvPr id="34" name="Google Shape;34;p24"/>
          <p:cNvSpPr txBox="1"/>
          <p:nvPr/>
        </p:nvSpPr>
        <p:spPr>
          <a:xfrm>
            <a:off x="132042" y="100129"/>
            <a:ext cx="1311764" cy="7464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200" u="none" cap="none" strike="noStrike">
                <a:solidFill>
                  <a:srgbClr val="682217"/>
                </a:solidFill>
                <a:latin typeface="Arial"/>
                <a:ea typeface="Arial"/>
                <a:cs typeface="Arial"/>
                <a:sym typeface="Arial"/>
              </a:rPr>
              <a:t>LNext</a:t>
            </a:r>
            <a:endParaRPr/>
          </a:p>
          <a:p>
            <a:pPr indent="0" lvl="0" marL="0" marR="0" rtl="0" algn="ctr">
              <a:lnSpc>
                <a:spcPct val="100000"/>
              </a:lnSpc>
              <a:spcBef>
                <a:spcPts val="0"/>
              </a:spcBef>
              <a:spcAft>
                <a:spcPts val="0"/>
              </a:spcAft>
              <a:buNone/>
            </a:pPr>
            <a:r>
              <a:rPr b="1" i="0" lang="en-US" sz="1051" u="none" cap="none" strike="noStrike">
                <a:solidFill>
                  <a:srgbClr val="19222F"/>
                </a:solidFill>
                <a:latin typeface="Arial"/>
                <a:ea typeface="Arial"/>
                <a:cs typeface="Arial"/>
                <a:sym typeface="Arial"/>
              </a:rPr>
              <a:t>Landsat Next</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82" name="Shape 282"/>
        <p:cNvGrpSpPr/>
        <p:nvPr/>
      </p:nvGrpSpPr>
      <p:grpSpPr>
        <a:xfrm>
          <a:off x="0" y="0"/>
          <a:ext cx="0" cy="0"/>
          <a:chOff x="0" y="0"/>
          <a:chExt cx="0" cy="0"/>
        </a:xfrm>
      </p:grpSpPr>
      <p:sp>
        <p:nvSpPr>
          <p:cNvPr id="283" name="Google Shape;283;p72"/>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72"/>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pic>
        <p:nvPicPr>
          <p:cNvPr id="285" name="Google Shape;285;p72"/>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4" name="Shape 294"/>
        <p:cNvGrpSpPr/>
        <p:nvPr/>
      </p:nvGrpSpPr>
      <p:grpSpPr>
        <a:xfrm>
          <a:off x="0" y="0"/>
          <a:ext cx="0" cy="0"/>
          <a:chOff x="0" y="0"/>
          <a:chExt cx="0" cy="0"/>
        </a:xfrm>
      </p:grpSpPr>
      <p:sp>
        <p:nvSpPr>
          <p:cNvPr id="295" name="Google Shape;295;p2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2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2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2"/>
        </a:solidFill>
      </p:bgPr>
    </p:bg>
    <p:spTree>
      <p:nvGrpSpPr>
        <p:cNvPr id="298" name="Shape 298"/>
        <p:cNvGrpSpPr/>
        <p:nvPr/>
      </p:nvGrpSpPr>
      <p:grpSpPr>
        <a:xfrm>
          <a:off x="0" y="0"/>
          <a:ext cx="0" cy="0"/>
          <a:chOff x="0" y="0"/>
          <a:chExt cx="0" cy="0"/>
        </a:xfrm>
      </p:grpSpPr>
      <p:pic>
        <p:nvPicPr>
          <p:cNvPr id="299" name="Google Shape;299;p28"/>
          <p:cNvPicPr preferRelativeResize="0"/>
          <p:nvPr/>
        </p:nvPicPr>
        <p:blipFill rotWithShape="1">
          <a:blip r:embed="rId2">
            <a:alphaModFix amt="9000"/>
          </a:blip>
          <a:srcRect b="0" l="0" r="0" t="0"/>
          <a:stretch/>
        </p:blipFill>
        <p:spPr>
          <a:xfrm>
            <a:off x="0" y="0"/>
            <a:ext cx="12198431" cy="6858000"/>
          </a:xfrm>
          <a:prstGeom prst="rect">
            <a:avLst/>
          </a:prstGeom>
          <a:noFill/>
          <a:ln>
            <a:noFill/>
          </a:ln>
        </p:spPr>
      </p:pic>
      <p:sp>
        <p:nvSpPr>
          <p:cNvPr id="300" name="Google Shape;300;p28"/>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28"/>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302" name="Google Shape;302;p2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2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2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5" name="Shape 305"/>
        <p:cNvGrpSpPr/>
        <p:nvPr/>
      </p:nvGrpSpPr>
      <p:grpSpPr>
        <a:xfrm>
          <a:off x="0" y="0"/>
          <a:ext cx="0" cy="0"/>
          <a:chOff x="0" y="0"/>
          <a:chExt cx="0" cy="0"/>
        </a:xfrm>
      </p:grpSpPr>
      <p:sp>
        <p:nvSpPr>
          <p:cNvPr id="306" name="Google Shape;306;p29"/>
          <p:cNvSpPr txBox="1"/>
          <p:nvPr>
            <p:ph idx="1" type="body"/>
          </p:nvPr>
        </p:nvSpPr>
        <p:spPr>
          <a:xfrm>
            <a:off x="549593" y="1158498"/>
            <a:ext cx="10025581" cy="458152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07" name="Google Shape;307;p2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29"/>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2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
        <p:nvSpPr>
          <p:cNvPr id="310" name="Google Shape;310;p29"/>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311" name="Shape 311"/>
        <p:cNvGrpSpPr/>
        <p:nvPr/>
      </p:nvGrpSpPr>
      <p:grpSpPr>
        <a:xfrm>
          <a:off x="0" y="0"/>
          <a:ext cx="0" cy="0"/>
          <a:chOff x="0" y="0"/>
          <a:chExt cx="0" cy="0"/>
        </a:xfrm>
      </p:grpSpPr>
      <p:sp>
        <p:nvSpPr>
          <p:cNvPr id="312" name="Google Shape;312;p30"/>
          <p:cNvSpPr txBox="1"/>
          <p:nvPr>
            <p:ph type="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30"/>
          <p:cNvSpPr txBox="1"/>
          <p:nvPr>
            <p:ph idx="1" type="body"/>
          </p:nvPr>
        </p:nvSpPr>
        <p:spPr>
          <a:xfrm>
            <a:off x="2695194" y="4352465"/>
            <a:ext cx="6801612" cy="1265082"/>
          </a:xfrm>
          <a:prstGeom prst="rect">
            <a:avLst/>
          </a:prstGeom>
          <a:noFill/>
          <a:ln>
            <a:noFill/>
          </a:ln>
        </p:spPr>
        <p:txBody>
          <a:bodyPr anchorCtr="1"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chemeClr val="lt1"/>
                </a:solidFill>
              </a:defRPr>
            </a:lvl1pPr>
            <a:lvl2pPr indent="-228600" lvl="1" marL="914400" algn="l">
              <a:lnSpc>
                <a:spcPct val="100000"/>
              </a:lnSpc>
              <a:spcBef>
                <a:spcPts val="1000"/>
              </a:spcBef>
              <a:spcAft>
                <a:spcPts val="0"/>
              </a:spcAft>
              <a:buSzPts val="2000"/>
              <a:buNone/>
              <a:defRPr sz="2000">
                <a:solidFill>
                  <a:schemeClr val="lt1"/>
                </a:solidFill>
              </a:defRPr>
            </a:lvl2pPr>
            <a:lvl3pPr indent="-228600" lvl="2" marL="1371600" algn="l">
              <a:lnSpc>
                <a:spcPct val="100000"/>
              </a:lnSpc>
              <a:spcBef>
                <a:spcPts val="1000"/>
              </a:spcBef>
              <a:spcAft>
                <a:spcPts val="0"/>
              </a:spcAft>
              <a:buSzPts val="1800"/>
              <a:buNone/>
              <a:defRPr sz="1800">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314" name="Google Shape;314;p3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5" name="Google Shape;315;p30"/>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3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7" name="Shape 317"/>
        <p:cNvGrpSpPr/>
        <p:nvPr/>
      </p:nvGrpSpPr>
      <p:grpSpPr>
        <a:xfrm>
          <a:off x="0" y="0"/>
          <a:ext cx="0" cy="0"/>
          <a:chOff x="0" y="0"/>
          <a:chExt cx="0" cy="0"/>
        </a:xfrm>
      </p:grpSpPr>
      <p:sp>
        <p:nvSpPr>
          <p:cNvPr id="318" name="Google Shape;318;p31"/>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 name="Google Shape;319;p31"/>
          <p:cNvSpPr txBox="1"/>
          <p:nvPr>
            <p:ph idx="1" type="body"/>
          </p:nvPr>
        </p:nvSpPr>
        <p:spPr>
          <a:xfrm>
            <a:off x="1581912" y="2638044"/>
            <a:ext cx="4271771"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20" name="Google Shape;320;p31"/>
          <p:cNvSpPr txBox="1"/>
          <p:nvPr>
            <p:ph idx="2" type="body"/>
          </p:nvPr>
        </p:nvSpPr>
        <p:spPr>
          <a:xfrm>
            <a:off x="6338315" y="2638044"/>
            <a:ext cx="4270247" cy="310198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21" name="Google Shape;321;p3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3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3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4" name="Shape 324"/>
        <p:cNvGrpSpPr/>
        <p:nvPr/>
      </p:nvGrpSpPr>
      <p:grpSpPr>
        <a:xfrm>
          <a:off x="0" y="0"/>
          <a:ext cx="0" cy="0"/>
          <a:chOff x="0" y="0"/>
          <a:chExt cx="0" cy="0"/>
        </a:xfrm>
      </p:grpSpPr>
      <p:sp>
        <p:nvSpPr>
          <p:cNvPr id="325" name="Google Shape;325;p32"/>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326" name="Google Shape;326;p32"/>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27" name="Google Shape;327;p32"/>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28" name="Google Shape;328;p32"/>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329" name="Google Shape;329;p3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3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3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
        <p:nvSpPr>
          <p:cNvPr id="332" name="Google Shape;332;p32"/>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3" name="Shape 333"/>
        <p:cNvGrpSpPr/>
        <p:nvPr/>
      </p:nvGrpSpPr>
      <p:grpSpPr>
        <a:xfrm>
          <a:off x="0" y="0"/>
          <a:ext cx="0" cy="0"/>
          <a:chOff x="0" y="0"/>
          <a:chExt cx="0" cy="0"/>
        </a:xfrm>
      </p:grpSpPr>
      <p:sp>
        <p:nvSpPr>
          <p:cNvPr id="334" name="Google Shape;334;p33"/>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l">
              <a:lnSpc>
                <a:spcPct val="90000"/>
              </a:lnSpc>
              <a:spcBef>
                <a:spcPts val="0"/>
              </a:spcBef>
              <a:spcAft>
                <a:spcPts val="0"/>
              </a:spcAft>
              <a:buClr>
                <a:srgbClr val="262626"/>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3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3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3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38" name="Shape 338"/>
        <p:cNvGrpSpPr/>
        <p:nvPr/>
      </p:nvGrpSpPr>
      <p:grpSpPr>
        <a:xfrm>
          <a:off x="0" y="0"/>
          <a:ext cx="0" cy="0"/>
          <a:chOff x="0" y="0"/>
          <a:chExt cx="0" cy="0"/>
        </a:xfrm>
      </p:grpSpPr>
      <p:sp>
        <p:nvSpPr>
          <p:cNvPr id="339" name="Google Shape;339;p34"/>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4"/>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341" name="Google Shape;341;p34"/>
          <p:cNvSpPr txBox="1"/>
          <p:nvPr>
            <p:ph idx="2" type="body"/>
          </p:nvPr>
        </p:nvSpPr>
        <p:spPr>
          <a:xfrm>
            <a:off x="549593" y="1344478"/>
            <a:ext cx="4753927" cy="4399476"/>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342" name="Google Shape;342;p3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34"/>
          <p:cNvSpPr txBox="1"/>
          <p:nvPr>
            <p:ph idx="11" type="ftr"/>
          </p:nvPr>
        </p:nvSpPr>
        <p:spPr>
          <a:xfrm>
            <a:off x="1485336" y="6236208"/>
            <a:ext cx="4444133"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3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pic>
        <p:nvPicPr>
          <p:cNvPr id="345" name="Google Shape;345;p34"/>
          <p:cNvPicPr preferRelativeResize="0"/>
          <p:nvPr/>
        </p:nvPicPr>
        <p:blipFill rotWithShape="1">
          <a:blip r:embed="rId2">
            <a:alphaModFix/>
          </a:blip>
          <a:srcRect b="0" l="0" r="0" t="0"/>
          <a:stretch/>
        </p:blipFill>
        <p:spPr>
          <a:xfrm>
            <a:off x="549594" y="6217920"/>
            <a:ext cx="935742" cy="374297"/>
          </a:xfrm>
          <a:prstGeom prst="rect">
            <a:avLst/>
          </a:prstGeom>
          <a:noFill/>
          <a:ln>
            <a:noFill/>
          </a:ln>
        </p:spPr>
      </p:pic>
      <p:sp>
        <p:nvSpPr>
          <p:cNvPr id="346" name="Google Shape;346;p34"/>
          <p:cNvSpPr txBox="1"/>
          <p:nvPr/>
        </p:nvSpPr>
        <p:spPr>
          <a:xfrm>
            <a:off x="549593" y="301752"/>
            <a:ext cx="4753928" cy="812293"/>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82875" lIns="182875" spcFirstLastPara="1" rIns="182875" wrap="square" tIns="182875">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rgbClr val="262626"/>
                </a:solidFill>
                <a:latin typeface="Gill Sans"/>
                <a:ea typeface="Gill Sans"/>
                <a:cs typeface="Gill Sans"/>
                <a:sym typeface="Gill Sans"/>
              </a:rPr>
              <a:t>CLICK TO EDIT MASTER TITLE STYLE</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7" name="Shape 347"/>
        <p:cNvGrpSpPr/>
        <p:nvPr/>
      </p:nvGrpSpPr>
      <p:grpSpPr>
        <a:xfrm>
          <a:off x="0" y="0"/>
          <a:ext cx="0" cy="0"/>
          <a:chOff x="0" y="0"/>
          <a:chExt cx="0" cy="0"/>
        </a:xfrm>
      </p:grpSpPr>
      <p:sp>
        <p:nvSpPr>
          <p:cNvPr id="348" name="Google Shape;348;p35"/>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5"/>
          <p:cNvSpPr txBox="1"/>
          <p:nvPr>
            <p:ph type="title"/>
          </p:nvPr>
        </p:nvSpPr>
        <p:spPr>
          <a:xfrm>
            <a:off x="549594" y="301752"/>
            <a:ext cx="4753927" cy="812293"/>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0" name="Google Shape;350;p35"/>
          <p:cNvSpPr/>
          <p:nvPr>
            <p:ph idx="2" type="pic"/>
          </p:nvPr>
        </p:nvSpPr>
        <p:spPr>
          <a:xfrm>
            <a:off x="6095999" y="0"/>
            <a:ext cx="6102097" cy="6858000"/>
          </a:xfrm>
          <a:prstGeom prst="rect">
            <a:avLst/>
          </a:prstGeom>
          <a:solidFill>
            <a:srgbClr val="BFBFBF"/>
          </a:solidFill>
          <a:ln>
            <a:noFill/>
          </a:ln>
        </p:spPr>
      </p:sp>
      <p:sp>
        <p:nvSpPr>
          <p:cNvPr id="351" name="Google Shape;351;p35"/>
          <p:cNvSpPr txBox="1"/>
          <p:nvPr>
            <p:ph idx="1" type="body"/>
          </p:nvPr>
        </p:nvSpPr>
        <p:spPr>
          <a:xfrm>
            <a:off x="549594" y="1313482"/>
            <a:ext cx="4753927" cy="4430474"/>
          </a:xfrm>
          <a:prstGeom prst="rect">
            <a:avLst/>
          </a:prstGeom>
          <a:noFill/>
          <a:ln>
            <a:noFill/>
          </a:ln>
        </p:spPr>
        <p:txBody>
          <a:bodyPr anchorCtr="1" anchor="t" bIns="45700" lIns="91425" spcFirstLastPara="1" rIns="91425" wrap="square" tIns="45700">
            <a:normAutofit/>
          </a:bodyPr>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352" name="Google Shape;352;p3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35"/>
          <p:cNvSpPr txBox="1"/>
          <p:nvPr>
            <p:ph idx="11" type="ftr"/>
          </p:nvPr>
        </p:nvSpPr>
        <p:spPr>
          <a:xfrm>
            <a:off x="1530458" y="6236208"/>
            <a:ext cx="4399011"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4" name="Google Shape;354;p3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pic>
        <p:nvPicPr>
          <p:cNvPr id="355" name="Google Shape;355;p35"/>
          <p:cNvPicPr preferRelativeResize="0"/>
          <p:nvPr/>
        </p:nvPicPr>
        <p:blipFill rotWithShape="1">
          <a:blip r:embed="rId2">
            <a:alphaModFix/>
          </a:blip>
          <a:srcRect b="0" l="0" r="0" t="0"/>
          <a:stretch/>
        </p:blipFill>
        <p:spPr>
          <a:xfrm>
            <a:off x="549594" y="6217920"/>
            <a:ext cx="935742" cy="37429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5" name="Shape 35"/>
        <p:cNvGrpSpPr/>
        <p:nvPr/>
      </p:nvGrpSpPr>
      <p:grpSpPr>
        <a:xfrm>
          <a:off x="0" y="0"/>
          <a:ext cx="0" cy="0"/>
          <a:chOff x="0" y="0"/>
          <a:chExt cx="0" cy="0"/>
        </a:xfrm>
      </p:grpSpPr>
      <p:sp>
        <p:nvSpPr>
          <p:cNvPr id="36" name="Google Shape;36;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7" name="Google Shape;37;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8" name="Google Shape;38;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9" name="Google Shape;39;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0" name="Google Shape;40;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1" name="Google Shape;41;p2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2" name="Google Shape;42;p2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3" name="Google Shape;43;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4" name="Google Shape;44;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5" name="Google Shape;45;p2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CEOS LSI-VC-18, 2-5 September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6" name="Shape 356"/>
        <p:cNvGrpSpPr/>
        <p:nvPr/>
      </p:nvGrpSpPr>
      <p:grpSpPr>
        <a:xfrm>
          <a:off x="0" y="0"/>
          <a:ext cx="0" cy="0"/>
          <a:chOff x="0" y="0"/>
          <a:chExt cx="0" cy="0"/>
        </a:xfrm>
      </p:grpSpPr>
      <p:sp>
        <p:nvSpPr>
          <p:cNvPr id="357" name="Google Shape;357;p36"/>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36"/>
          <p:cNvSpPr txBox="1"/>
          <p:nvPr>
            <p:ph idx="1" type="body"/>
          </p:nvPr>
        </p:nvSpPr>
        <p:spPr>
          <a:xfrm rot="5400000">
            <a:off x="3271619" y="-1563528"/>
            <a:ext cx="4581529" cy="1002558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59" name="Google Shape;359;p3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36"/>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3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62" name="Shape 362"/>
        <p:cNvGrpSpPr/>
        <p:nvPr/>
      </p:nvGrpSpPr>
      <p:grpSpPr>
        <a:xfrm>
          <a:off x="0" y="0"/>
          <a:ext cx="0" cy="0"/>
          <a:chOff x="0" y="0"/>
          <a:chExt cx="0" cy="0"/>
        </a:xfrm>
      </p:grpSpPr>
      <p:sp>
        <p:nvSpPr>
          <p:cNvPr id="363" name="Google Shape;363;p37"/>
          <p:cNvSpPr txBox="1"/>
          <p:nvPr>
            <p:ph type="title"/>
          </p:nvPr>
        </p:nvSpPr>
        <p:spPr>
          <a:xfrm rot="5400000">
            <a:off x="6810676" y="2779696"/>
            <a:ext cx="4983480" cy="1298608"/>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37"/>
          <p:cNvSpPr txBox="1"/>
          <p:nvPr>
            <p:ph idx="1" type="body"/>
          </p:nvPr>
        </p:nvSpPr>
        <p:spPr>
          <a:xfrm rot="5400000">
            <a:off x="2838641" y="329756"/>
            <a:ext cx="4983480" cy="619848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65" name="Google Shape;365;p3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3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3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lnSpc>
                <a:spcPct val="100000"/>
              </a:lnSpc>
              <a:spcBef>
                <a:spcPts val="0"/>
              </a:spcBef>
              <a:spcAft>
                <a:spcPts val="0"/>
              </a:spcAft>
              <a:buNone/>
              <a:defRPr/>
            </a:lvl1pPr>
            <a:lvl2pPr indent="0" lvl="1" marL="0" algn="ctr">
              <a:lnSpc>
                <a:spcPct val="100000"/>
              </a:lnSpc>
              <a:spcBef>
                <a:spcPts val="0"/>
              </a:spcBef>
              <a:spcAft>
                <a:spcPts val="0"/>
              </a:spcAft>
              <a:buNone/>
              <a:defRPr/>
            </a:lvl2pPr>
            <a:lvl3pPr indent="0" lvl="2" marL="0" algn="ctr">
              <a:lnSpc>
                <a:spcPct val="100000"/>
              </a:lnSpc>
              <a:spcBef>
                <a:spcPts val="0"/>
              </a:spcBef>
              <a:spcAft>
                <a:spcPts val="0"/>
              </a:spcAft>
              <a:buNone/>
              <a:defRPr/>
            </a:lvl3pPr>
            <a:lvl4pPr indent="0" lvl="3" marL="0" algn="ctr">
              <a:lnSpc>
                <a:spcPct val="100000"/>
              </a:lnSpc>
              <a:spcBef>
                <a:spcPts val="0"/>
              </a:spcBef>
              <a:spcAft>
                <a:spcPts val="0"/>
              </a:spcAft>
              <a:buNone/>
              <a:defRPr/>
            </a:lvl4pPr>
            <a:lvl5pPr indent="0" lvl="4" marL="0" algn="ctr">
              <a:lnSpc>
                <a:spcPct val="100000"/>
              </a:lnSpc>
              <a:spcBef>
                <a:spcPts val="0"/>
              </a:spcBef>
              <a:spcAft>
                <a:spcPts val="0"/>
              </a:spcAft>
              <a:buNone/>
              <a:defRPr/>
            </a:lvl5pPr>
            <a:lvl6pPr indent="0" lvl="5" marL="0" algn="ctr">
              <a:lnSpc>
                <a:spcPct val="100000"/>
              </a:lnSpc>
              <a:spcBef>
                <a:spcPts val="0"/>
              </a:spcBef>
              <a:spcAft>
                <a:spcPts val="0"/>
              </a:spcAft>
              <a:buNone/>
              <a:defRPr/>
            </a:lvl6pPr>
            <a:lvl7pPr indent="0" lvl="6" marL="0" algn="ctr">
              <a:lnSpc>
                <a:spcPct val="100000"/>
              </a:lnSpc>
              <a:spcBef>
                <a:spcPts val="0"/>
              </a:spcBef>
              <a:spcAft>
                <a:spcPts val="0"/>
              </a:spcAft>
              <a:buNone/>
              <a:defRPr/>
            </a:lvl7pPr>
            <a:lvl8pPr indent="0" lvl="7" marL="0" algn="ctr">
              <a:lnSpc>
                <a:spcPct val="100000"/>
              </a:lnSpc>
              <a:spcBef>
                <a:spcPts val="0"/>
              </a:spcBef>
              <a:spcAft>
                <a:spcPts val="0"/>
              </a:spcAft>
              <a:buNone/>
              <a:defRPr/>
            </a:lvl8pPr>
            <a:lvl9pPr indent="0" lvl="8" marL="0" algn="ctr">
              <a:lnSpc>
                <a:spcPct val="100000"/>
              </a:lnSpc>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internal with CCBY">
  <p:cSld name="White internal with CCBY">
    <p:spTree>
      <p:nvGrpSpPr>
        <p:cNvPr id="368" name="Shape 368"/>
        <p:cNvGrpSpPr/>
        <p:nvPr/>
      </p:nvGrpSpPr>
      <p:grpSpPr>
        <a:xfrm>
          <a:off x="0" y="0"/>
          <a:ext cx="0" cy="0"/>
          <a:chOff x="0" y="0"/>
          <a:chExt cx="0" cy="0"/>
        </a:xfrm>
      </p:grpSpPr>
      <p:sp>
        <p:nvSpPr>
          <p:cNvPr id="369" name="Google Shape;369;p3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p38"/>
          <p:cNvSpPr txBox="1"/>
          <p:nvPr>
            <p:ph type="title"/>
          </p:nvPr>
        </p:nvSpPr>
        <p:spPr>
          <a:xfrm>
            <a:off x="360000" y="360000"/>
            <a:ext cx="11497703" cy="332399"/>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0" lIns="0" spcFirstLastPara="1" rIns="0" wrap="square" tIns="0">
            <a:spAutoFit/>
          </a:bodyPr>
          <a:lstStyle>
            <a:lvl1pPr lvl="0" algn="ctr">
              <a:lnSpc>
                <a:spcPct val="90000"/>
              </a:lnSpc>
              <a:spcBef>
                <a:spcPts val="0"/>
              </a:spcBef>
              <a:spcAft>
                <a:spcPts val="0"/>
              </a:spcAft>
              <a:buClr>
                <a:srgbClr val="262626"/>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1" name="Google Shape;371;p38"/>
          <p:cNvSpPr txBox="1"/>
          <p:nvPr>
            <p:ph idx="1" type="body"/>
          </p:nvPr>
        </p:nvSpPr>
        <p:spPr>
          <a:xfrm>
            <a:off x="360000" y="864000"/>
            <a:ext cx="11497703" cy="5174881"/>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SzPts val="1800"/>
              <a:buChar char="•"/>
              <a:defRPr b="0" i="0">
                <a:latin typeface="Arial"/>
                <a:ea typeface="Arial"/>
                <a:cs typeface="Arial"/>
                <a:sym typeface="Arial"/>
              </a:defRPr>
            </a:lvl1pPr>
            <a:lvl2pPr indent="-330200" lvl="1" marL="914400" algn="l">
              <a:lnSpc>
                <a:spcPct val="100000"/>
              </a:lnSpc>
              <a:spcBef>
                <a:spcPts val="1000"/>
              </a:spcBef>
              <a:spcAft>
                <a:spcPts val="0"/>
              </a:spcAft>
              <a:buSzPts val="1600"/>
              <a:buChar char="•"/>
              <a:defRPr b="0" i="0">
                <a:latin typeface="Arial"/>
                <a:ea typeface="Arial"/>
                <a:cs typeface="Arial"/>
                <a:sym typeface="Arial"/>
              </a:defRPr>
            </a:lvl2pPr>
            <a:lvl3pPr indent="-330200" lvl="2" marL="1371600" algn="l">
              <a:lnSpc>
                <a:spcPct val="100000"/>
              </a:lnSpc>
              <a:spcBef>
                <a:spcPts val="1000"/>
              </a:spcBef>
              <a:spcAft>
                <a:spcPts val="0"/>
              </a:spcAft>
              <a:buSzPts val="1600"/>
              <a:buChar char="•"/>
              <a:defRPr b="0" i="0">
                <a:latin typeface="Arial"/>
                <a:ea typeface="Arial"/>
                <a:cs typeface="Arial"/>
                <a:sym typeface="Arial"/>
              </a:defRPr>
            </a:lvl3pPr>
            <a:lvl4pPr indent="-330200" lvl="3" marL="1828800" algn="l">
              <a:lnSpc>
                <a:spcPct val="100000"/>
              </a:lnSpc>
              <a:spcBef>
                <a:spcPts val="1000"/>
              </a:spcBef>
              <a:spcAft>
                <a:spcPts val="0"/>
              </a:spcAft>
              <a:buSzPts val="1600"/>
              <a:buChar char="•"/>
              <a:defRPr b="0" i="0">
                <a:latin typeface="Arial"/>
                <a:ea typeface="Arial"/>
                <a:cs typeface="Arial"/>
                <a:sym typeface="Arial"/>
              </a:defRPr>
            </a:lvl4pPr>
            <a:lvl5pPr indent="-330200" lvl="4" marL="2286000" algn="l">
              <a:lnSpc>
                <a:spcPct val="100000"/>
              </a:lnSpc>
              <a:spcBef>
                <a:spcPts val="1000"/>
              </a:spcBef>
              <a:spcAft>
                <a:spcPts val="0"/>
              </a:spcAft>
              <a:buSzPts val="1600"/>
              <a:buChar char="•"/>
              <a:defRPr b="0" i="0">
                <a:latin typeface="Arial"/>
                <a:ea typeface="Arial"/>
                <a:cs typeface="Arial"/>
                <a:sym typeface="Arial"/>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72" name="Shape 372"/>
        <p:cNvGrpSpPr/>
        <p:nvPr/>
      </p:nvGrpSpPr>
      <p:grpSpPr>
        <a:xfrm>
          <a:off x="0" y="0"/>
          <a:ext cx="0" cy="0"/>
          <a:chOff x="0" y="0"/>
          <a:chExt cx="0" cy="0"/>
        </a:xfrm>
      </p:grpSpPr>
      <p:sp>
        <p:nvSpPr>
          <p:cNvPr id="373" name="Google Shape;373;p39"/>
          <p:cNvSpPr txBox="1"/>
          <p:nvPr/>
        </p:nvSpPr>
        <p:spPr>
          <a:xfrm>
            <a:off x="5833299" y="6357364"/>
            <a:ext cx="6096000" cy="2358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33" u="none" cap="none" strike="noStrike">
                <a:solidFill>
                  <a:srgbClr val="000000"/>
                </a:solidFill>
                <a:latin typeface="Arial"/>
                <a:ea typeface="Arial"/>
                <a:cs typeface="Arial"/>
                <a:sym typeface="Arial"/>
              </a:rPr>
              <a:t>Slide </a:t>
            </a:r>
            <a:fld id="{00000000-1234-1234-1234-123412341234}" type="slidenum">
              <a:rPr b="0" i="0" lang="en-US" sz="933" u="none" cap="none" strike="noStrike">
                <a:solidFill>
                  <a:srgbClr val="000000"/>
                </a:solidFill>
                <a:latin typeface="Arial"/>
                <a:ea typeface="Arial"/>
                <a:cs typeface="Arial"/>
                <a:sym typeface="Arial"/>
              </a:rPr>
              <a:t>‹#›</a:t>
            </a:fld>
            <a:endParaRPr b="0" i="0" sz="933"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9 Title and Content" type="obj">
  <p:cSld name="OBJECT">
    <p:spTree>
      <p:nvGrpSpPr>
        <p:cNvPr id="374" name="Shape 374"/>
        <p:cNvGrpSpPr/>
        <p:nvPr/>
      </p:nvGrpSpPr>
      <p:grpSpPr>
        <a:xfrm>
          <a:off x="0" y="0"/>
          <a:ext cx="0" cy="0"/>
          <a:chOff x="0" y="0"/>
          <a:chExt cx="0" cy="0"/>
        </a:xfrm>
      </p:grpSpPr>
      <p:sp>
        <p:nvSpPr>
          <p:cNvPr id="375" name="Google Shape;375;p40"/>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40"/>
          <p:cNvSpPr txBox="1"/>
          <p:nvPr>
            <p:ph idx="1" type="body"/>
          </p:nvPr>
        </p:nvSpPr>
        <p:spPr>
          <a:xfrm>
            <a:off x="549593" y="1158498"/>
            <a:ext cx="10025581" cy="458152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77" name="Google Shape;377;p40"/>
          <p:cNvSpPr txBox="1"/>
          <p:nvPr>
            <p:ph idx="11" type="ftr"/>
          </p:nvPr>
        </p:nvSpPr>
        <p:spPr>
          <a:xfrm>
            <a:off x="195262" y="6436189"/>
            <a:ext cx="5900738" cy="32067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i="1" sz="105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2pPr>
            <a:lvl3pPr lvl="2"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3pPr>
            <a:lvl4pPr lvl="3"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4pPr>
            <a:lvl5pPr lvl="4"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5pPr>
            <a:lvl6pPr lvl="5"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6pPr>
            <a:lvl7pPr lvl="6"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7pPr>
            <a:lvl8pPr lvl="7"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8pPr>
            <a:lvl9pPr lvl="8" algn="l">
              <a:lnSpc>
                <a:spcPct val="100000"/>
              </a:lnSpc>
              <a:spcBef>
                <a:spcPts val="0"/>
              </a:spcBef>
              <a:spcAft>
                <a:spcPts val="0"/>
              </a:spcAft>
              <a:buSzPts val="1400"/>
              <a:buNone/>
              <a:defRPr sz="1800">
                <a:solidFill>
                  <a:schemeClr val="dk1"/>
                </a:solidFill>
                <a:latin typeface="Gill Sans"/>
                <a:ea typeface="Gill Sans"/>
                <a:cs typeface="Gill Sans"/>
                <a:sym typeface="Gill Sans"/>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internal">
  <p:cSld name="White internal">
    <p:spTree>
      <p:nvGrpSpPr>
        <p:cNvPr id="378" name="Shape 378"/>
        <p:cNvGrpSpPr/>
        <p:nvPr/>
      </p:nvGrpSpPr>
      <p:grpSpPr>
        <a:xfrm>
          <a:off x="0" y="0"/>
          <a:ext cx="0" cy="0"/>
          <a:chOff x="0" y="0"/>
          <a:chExt cx="0" cy="0"/>
        </a:xfrm>
      </p:grpSpPr>
      <p:sp>
        <p:nvSpPr>
          <p:cNvPr id="379" name="Google Shape;379;p4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p41"/>
          <p:cNvSpPr txBox="1"/>
          <p:nvPr>
            <p:ph type="title"/>
          </p:nvPr>
        </p:nvSpPr>
        <p:spPr>
          <a:xfrm>
            <a:off x="360000" y="360000"/>
            <a:ext cx="11497703" cy="332399"/>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0" lIns="0" spcFirstLastPara="1" rIns="0" wrap="square" tIns="0">
            <a:spAutoFit/>
          </a:bodyPr>
          <a:lstStyle>
            <a:lvl1pPr lvl="0" algn="ctr">
              <a:lnSpc>
                <a:spcPct val="90000"/>
              </a:lnSpc>
              <a:spcBef>
                <a:spcPts val="0"/>
              </a:spcBef>
              <a:spcAft>
                <a:spcPts val="0"/>
              </a:spcAft>
              <a:buClr>
                <a:srgbClr val="262626"/>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 name="Google Shape;381;p41"/>
          <p:cNvSpPr txBox="1"/>
          <p:nvPr>
            <p:ph idx="1" type="body"/>
          </p:nvPr>
        </p:nvSpPr>
        <p:spPr>
          <a:xfrm>
            <a:off x="360000" y="864000"/>
            <a:ext cx="11497703" cy="5174881"/>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SzPts val="1800"/>
              <a:buChar char="•"/>
              <a:defRPr b="0" i="0">
                <a:latin typeface="Arial"/>
                <a:ea typeface="Arial"/>
                <a:cs typeface="Arial"/>
                <a:sym typeface="Arial"/>
              </a:defRPr>
            </a:lvl1pPr>
            <a:lvl2pPr indent="-330200" lvl="1" marL="914400" algn="l">
              <a:lnSpc>
                <a:spcPct val="100000"/>
              </a:lnSpc>
              <a:spcBef>
                <a:spcPts val="1000"/>
              </a:spcBef>
              <a:spcAft>
                <a:spcPts val="0"/>
              </a:spcAft>
              <a:buSzPts val="1600"/>
              <a:buChar char="•"/>
              <a:defRPr b="0" i="0">
                <a:latin typeface="Arial"/>
                <a:ea typeface="Arial"/>
                <a:cs typeface="Arial"/>
                <a:sym typeface="Arial"/>
              </a:defRPr>
            </a:lvl2pPr>
            <a:lvl3pPr indent="-330200" lvl="2" marL="1371600" algn="l">
              <a:lnSpc>
                <a:spcPct val="100000"/>
              </a:lnSpc>
              <a:spcBef>
                <a:spcPts val="1000"/>
              </a:spcBef>
              <a:spcAft>
                <a:spcPts val="0"/>
              </a:spcAft>
              <a:buSzPts val="1600"/>
              <a:buChar char="•"/>
              <a:defRPr b="0" i="0">
                <a:latin typeface="Arial"/>
                <a:ea typeface="Arial"/>
                <a:cs typeface="Arial"/>
                <a:sym typeface="Arial"/>
              </a:defRPr>
            </a:lvl3pPr>
            <a:lvl4pPr indent="-330200" lvl="3" marL="1828800" algn="l">
              <a:lnSpc>
                <a:spcPct val="100000"/>
              </a:lnSpc>
              <a:spcBef>
                <a:spcPts val="1000"/>
              </a:spcBef>
              <a:spcAft>
                <a:spcPts val="0"/>
              </a:spcAft>
              <a:buSzPts val="1600"/>
              <a:buChar char="•"/>
              <a:defRPr b="0" i="0">
                <a:latin typeface="Arial"/>
                <a:ea typeface="Arial"/>
                <a:cs typeface="Arial"/>
                <a:sym typeface="Arial"/>
              </a:defRPr>
            </a:lvl4pPr>
            <a:lvl5pPr indent="-330200" lvl="4" marL="2286000" algn="l">
              <a:lnSpc>
                <a:spcPct val="100000"/>
              </a:lnSpc>
              <a:spcBef>
                <a:spcPts val="1000"/>
              </a:spcBef>
              <a:spcAft>
                <a:spcPts val="0"/>
              </a:spcAft>
              <a:buSzPts val="1600"/>
              <a:buChar char="•"/>
              <a:defRPr b="0" i="0">
                <a:latin typeface="Arial"/>
                <a:ea typeface="Arial"/>
                <a:cs typeface="Arial"/>
                <a:sym typeface="Arial"/>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6" name="Shape 46"/>
        <p:cNvGrpSpPr/>
        <p:nvPr/>
      </p:nvGrpSpPr>
      <p:grpSpPr>
        <a:xfrm>
          <a:off x="0" y="0"/>
          <a:ext cx="0" cy="0"/>
          <a:chOff x="0" y="0"/>
          <a:chExt cx="0" cy="0"/>
        </a:xfrm>
      </p:grpSpPr>
      <p:sp>
        <p:nvSpPr>
          <p:cNvPr id="47" name="Google Shape;47;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8" name="Google Shape;48;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9" name="Google Shape;49;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0" name="Google Shape;50;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1" name="Google Shape;51;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3" name="Google Shape;53;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4" name="Google Shape;54;p2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CEOS LSI-VC-18, 2-5 September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5" name="Shape 55"/>
        <p:cNvGrpSpPr/>
        <p:nvPr/>
      </p:nvGrpSpPr>
      <p:grpSpPr>
        <a:xfrm>
          <a:off x="0" y="0"/>
          <a:ext cx="0" cy="0"/>
          <a:chOff x="0" y="0"/>
          <a:chExt cx="0" cy="0"/>
        </a:xfrm>
      </p:grpSpPr>
      <p:sp>
        <p:nvSpPr>
          <p:cNvPr id="56" name="Google Shape;56;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7" name="Google Shape;57;p2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8" name="Google Shape;58;p2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9" name="Google Shape;59;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0" name="Google Shape;60;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1" name="Google Shape;61;p27"/>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2" name="Google Shape;62;p27"/>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3" name="Google Shape;63;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4" name="Google Shape;64;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5" name="Google Shape;65;p27"/>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CEOS LSI-VC-18, 2-5 September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9" name="Shape 69"/>
        <p:cNvGrpSpPr/>
        <p:nvPr/>
      </p:nvGrpSpPr>
      <p:grpSpPr>
        <a:xfrm>
          <a:off x="0" y="0"/>
          <a:ext cx="0" cy="0"/>
          <a:chOff x="0" y="0"/>
          <a:chExt cx="0" cy="0"/>
        </a:xfrm>
      </p:grpSpPr>
      <p:pic>
        <p:nvPicPr>
          <p:cNvPr id="70" name="Google Shape;70;p17"/>
          <p:cNvPicPr preferRelativeResize="0"/>
          <p:nvPr/>
        </p:nvPicPr>
        <p:blipFill rotWithShape="1">
          <a:blip r:embed="rId2">
            <a:alphaModFix amt="48000"/>
          </a:blip>
          <a:srcRect b="0" l="0" r="0" t="0"/>
          <a:stretch/>
        </p:blipFill>
        <p:spPr>
          <a:xfrm>
            <a:off x="1" y="0"/>
            <a:ext cx="12191999" cy="6857999"/>
          </a:xfrm>
          <a:prstGeom prst="rect">
            <a:avLst/>
          </a:prstGeom>
          <a:noFill/>
          <a:ln>
            <a:noFill/>
          </a:ln>
        </p:spPr>
      </p:pic>
      <p:sp>
        <p:nvSpPr>
          <p:cNvPr id="71" name="Google Shape;71;p17"/>
          <p:cNvSpPr txBox="1"/>
          <p:nvPr>
            <p:ph type="title"/>
          </p:nvPr>
        </p:nvSpPr>
        <p:spPr>
          <a:xfrm>
            <a:off x="831850" y="223478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7"/>
          <p:cNvSpPr txBox="1"/>
          <p:nvPr>
            <p:ph idx="1" type="body"/>
          </p:nvPr>
        </p:nvSpPr>
        <p:spPr>
          <a:xfrm>
            <a:off x="831850" y="511450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USGS Identifier" id="73" name="Google Shape;73;p17"/>
          <p:cNvPicPr preferRelativeResize="0"/>
          <p:nvPr/>
        </p:nvPicPr>
        <p:blipFill rotWithShape="1">
          <a:blip r:embed="rId3">
            <a:alphaModFix/>
          </a:blip>
          <a:srcRect b="0" l="0" r="0" t="0"/>
          <a:stretch/>
        </p:blipFill>
        <p:spPr>
          <a:xfrm>
            <a:off x="322946" y="6191380"/>
            <a:ext cx="1494004" cy="423311"/>
          </a:xfrm>
          <a:prstGeom prst="rect">
            <a:avLst/>
          </a:prstGeom>
          <a:noFill/>
          <a:ln>
            <a:noFill/>
          </a:ln>
        </p:spPr>
      </p:pic>
      <p:sp>
        <p:nvSpPr>
          <p:cNvPr id="74" name="Google Shape;74;p17"/>
          <p:cNvSpPr txBox="1"/>
          <p:nvPr/>
        </p:nvSpPr>
        <p:spPr>
          <a:xfrm>
            <a:off x="11670889" y="6515519"/>
            <a:ext cx="498047" cy="276999"/>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fld id="{00000000-1234-1234-1234-123412341234}" type="slidenum">
              <a:rPr b="0" i="0" lang="en-US" sz="1200" u="none" cap="none" strike="noStrike">
                <a:solidFill>
                  <a:schemeClr val="lt1"/>
                </a:solidFill>
                <a:latin typeface="Arial"/>
                <a:ea typeface="Arial"/>
                <a:cs typeface="Arial"/>
                <a:sym typeface="Arial"/>
              </a:rPr>
              <a:t>‹#›</a:t>
            </a:fld>
            <a:endParaRPr b="0" i="0" sz="12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75" name="Shape 75"/>
        <p:cNvGrpSpPr/>
        <p:nvPr/>
      </p:nvGrpSpPr>
      <p:grpSpPr>
        <a:xfrm>
          <a:off x="0" y="0"/>
          <a:ext cx="0" cy="0"/>
          <a:chOff x="0" y="0"/>
          <a:chExt cx="0" cy="0"/>
        </a:xfrm>
      </p:grpSpPr>
      <p:pic>
        <p:nvPicPr>
          <p:cNvPr descr="Collage of Mission Area images to include: Kilauea Volcano erupting, 3DEP image of San Fransisco Bay Bridge and mountains, bumblebee on large daisy, female scientist in middle of stream using water measuring instruments, male scientist with life vest on on a vessel holding a container of mercy water, and view of a flat green wind turbine field. " id="76" name="Google Shape;76;p42"/>
          <p:cNvPicPr preferRelativeResize="0"/>
          <p:nvPr/>
        </p:nvPicPr>
        <p:blipFill rotWithShape="1">
          <a:blip r:embed="rId2">
            <a:alphaModFix amt="48000"/>
          </a:blip>
          <a:srcRect b="0" l="0" r="0" t="0"/>
          <a:stretch/>
        </p:blipFill>
        <p:spPr>
          <a:xfrm>
            <a:off x="1" y="1"/>
            <a:ext cx="12191999" cy="6857999"/>
          </a:xfrm>
          <a:prstGeom prst="rect">
            <a:avLst/>
          </a:prstGeom>
          <a:noFill/>
          <a:ln>
            <a:noFill/>
          </a:ln>
        </p:spPr>
      </p:pic>
      <p:sp>
        <p:nvSpPr>
          <p:cNvPr id="77" name="Google Shape;77;p42"/>
          <p:cNvSpPr txBox="1"/>
          <p:nvPr>
            <p:ph type="ctrTitle"/>
          </p:nvPr>
        </p:nvSpPr>
        <p:spPr>
          <a:xfrm>
            <a:off x="915890" y="2339068"/>
            <a:ext cx="10352636" cy="2219600"/>
          </a:xfrm>
          <a:prstGeom prst="rect">
            <a:avLst/>
          </a:prstGeom>
          <a:noFill/>
          <a:ln>
            <a:noFill/>
          </a:ln>
        </p:spPr>
        <p:txBody>
          <a:bodyPr anchorCtr="0" anchor="b" bIns="91425" lIns="91425" spcFirstLastPara="1" rIns="91425" wrap="square" tIns="91425">
            <a:normAutofit/>
          </a:bodyPr>
          <a:lstStyle>
            <a:lvl1pPr lvl="0" algn="l">
              <a:lnSpc>
                <a:spcPct val="90000"/>
              </a:lnSpc>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1pPr>
            <a:lvl2pPr lvl="1">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2pPr>
            <a:lvl3pPr lvl="2">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3pPr>
            <a:lvl4pPr lvl="3">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4pPr>
            <a:lvl5pPr lvl="4">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5pPr>
            <a:lvl6pPr lvl="5">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6pPr>
            <a:lvl7pPr lvl="6">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7pPr>
            <a:lvl8pPr lvl="7">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8pPr>
            <a:lvl9pPr lvl="8">
              <a:spcBef>
                <a:spcPts val="0"/>
              </a:spcBef>
              <a:spcAft>
                <a:spcPts val="0"/>
              </a:spcAft>
              <a:buClr>
                <a:srgbClr val="FFFFFF"/>
              </a:buClr>
              <a:buSzPts val="4200"/>
              <a:buFont typeface="Arial"/>
              <a:buNone/>
              <a:defRPr b="0" sz="5600">
                <a:solidFill>
                  <a:srgbClr val="FFFFFF"/>
                </a:solidFill>
                <a:latin typeface="Arial"/>
                <a:ea typeface="Arial"/>
                <a:cs typeface="Arial"/>
                <a:sym typeface="Arial"/>
              </a:defRPr>
            </a:lvl9pPr>
          </a:lstStyle>
          <a:p/>
        </p:txBody>
      </p:sp>
      <p:sp>
        <p:nvSpPr>
          <p:cNvPr id="78" name="Google Shape;78;p42"/>
          <p:cNvSpPr txBox="1"/>
          <p:nvPr>
            <p:ph idx="1" type="subTitle"/>
          </p:nvPr>
        </p:nvSpPr>
        <p:spPr>
          <a:xfrm>
            <a:off x="1017727" y="4605001"/>
            <a:ext cx="10250800" cy="721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1600"/>
              <a:buFont typeface="Arial"/>
              <a:buNone/>
              <a:defRPr sz="2133">
                <a:solidFill>
                  <a:schemeClr val="lt1"/>
                </a:solidFill>
                <a:latin typeface="Arial"/>
                <a:ea typeface="Arial"/>
                <a:cs typeface="Arial"/>
                <a:sym typeface="Arial"/>
              </a:defRPr>
            </a:lvl1pPr>
            <a:lvl2pPr lvl="1"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2pPr>
            <a:lvl3pPr lvl="2"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3pPr>
            <a:lvl4pPr lvl="3"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4pPr>
            <a:lvl5pPr lvl="4"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5pPr>
            <a:lvl6pPr lvl="5"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6pPr>
            <a:lvl7pPr lvl="6"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7pPr>
            <a:lvl8pPr lvl="7"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8pPr>
            <a:lvl9pPr lvl="8" algn="l">
              <a:lnSpc>
                <a:spcPct val="100000"/>
              </a:lnSpc>
              <a:spcBef>
                <a:spcPts val="0"/>
              </a:spcBef>
              <a:spcAft>
                <a:spcPts val="0"/>
              </a:spcAft>
              <a:buClr>
                <a:srgbClr val="FFFFFF"/>
              </a:buClr>
              <a:buSzPts val="1600"/>
              <a:buFont typeface="Arial"/>
              <a:buNone/>
              <a:defRPr sz="2133">
                <a:solidFill>
                  <a:srgbClr val="FFFFFF"/>
                </a:solidFill>
                <a:latin typeface="Arial"/>
                <a:ea typeface="Arial"/>
                <a:cs typeface="Arial"/>
                <a:sym typeface="Arial"/>
              </a:defRPr>
            </a:lvl9pPr>
          </a:lstStyle>
          <a:p/>
        </p:txBody>
      </p:sp>
      <p:sp>
        <p:nvSpPr>
          <p:cNvPr id="79" name="Google Shape;79;p42"/>
          <p:cNvSpPr/>
          <p:nvPr/>
        </p:nvSpPr>
        <p:spPr>
          <a:xfrm>
            <a:off x="414336" y="6033800"/>
            <a:ext cx="3941200" cy="524800"/>
          </a:xfrm>
          <a:prstGeom prst="rect">
            <a:avLst/>
          </a:prstGeom>
          <a:noFill/>
          <a:ln>
            <a:noFill/>
          </a:ln>
          <a:effectLst>
            <a:outerShdw blurRad="57150" rotWithShape="0" algn="bl" dir="5400000" dist="19050">
              <a:srgbClr val="000000">
                <a:alpha val="49803"/>
              </a:srgbClr>
            </a:outerShdw>
          </a:effectLst>
        </p:spPr>
        <p:txBody>
          <a:bodyPr anchorCtr="0" anchor="t" bIns="59250" lIns="118525" spcFirstLastPara="1" rIns="118525" wrap="square" tIns="59250">
            <a:noAutofit/>
          </a:bodyPr>
          <a:lstStyle/>
          <a:p>
            <a:pPr indent="0" lvl="0" marL="0" marR="0" rtl="0" algn="l">
              <a:lnSpc>
                <a:spcPct val="100000"/>
              </a:lnSpc>
              <a:spcBef>
                <a:spcPts val="0"/>
              </a:spcBef>
              <a:spcAft>
                <a:spcPts val="0"/>
              </a:spcAft>
              <a:buClr>
                <a:srgbClr val="000000"/>
              </a:buClr>
              <a:buSzPts val="1333"/>
              <a:buFont typeface="Arial"/>
              <a:buNone/>
            </a:pPr>
            <a:r>
              <a:rPr b="1" i="0" lang="en-US" sz="1333" u="none" cap="none" strike="noStrike">
                <a:solidFill>
                  <a:srgbClr val="FFFFFF"/>
                </a:solidFill>
                <a:latin typeface="Arial"/>
                <a:ea typeface="Arial"/>
                <a:cs typeface="Arial"/>
                <a:sym typeface="Arial"/>
              </a:rPr>
              <a:t>U.S. Department of the Interior</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33"/>
              <a:buFont typeface="Arial"/>
              <a:buNone/>
            </a:pPr>
            <a:r>
              <a:rPr b="1" i="0" lang="en-US" sz="1333" u="none" cap="none" strike="noStrike">
                <a:solidFill>
                  <a:srgbClr val="FFFFFF"/>
                </a:solidFill>
                <a:latin typeface="Arial"/>
                <a:ea typeface="Arial"/>
                <a:cs typeface="Arial"/>
                <a:sym typeface="Arial"/>
              </a:rPr>
              <a:t>U.S. Geological Survey</a:t>
            </a:r>
            <a:endParaRPr b="0" i="0" sz="2400" u="none" cap="none" strike="noStrike">
              <a:solidFill>
                <a:srgbClr val="000000"/>
              </a:solidFill>
              <a:latin typeface="Arial"/>
              <a:ea typeface="Arial"/>
              <a:cs typeface="Arial"/>
              <a:sym typeface="Arial"/>
            </a:endParaRPr>
          </a:p>
        </p:txBody>
      </p:sp>
      <p:pic>
        <p:nvPicPr>
          <p:cNvPr descr="USGS Identifier&#10;" id="80" name="Google Shape;80;p42"/>
          <p:cNvPicPr preferRelativeResize="0"/>
          <p:nvPr/>
        </p:nvPicPr>
        <p:blipFill rotWithShape="1">
          <a:blip r:embed="rId3">
            <a:alphaModFix/>
          </a:blip>
          <a:srcRect b="0" l="0" r="0" t="0"/>
          <a:stretch/>
        </p:blipFill>
        <p:spPr>
          <a:xfrm>
            <a:off x="519292" y="480268"/>
            <a:ext cx="2400200" cy="883369"/>
          </a:xfrm>
          <a:prstGeom prst="rect">
            <a:avLst/>
          </a:prstGeom>
          <a:noFill/>
          <a:ln>
            <a:noFill/>
          </a:ln>
        </p:spPr>
      </p:pic>
      <p:sp>
        <p:nvSpPr>
          <p:cNvPr id="81" name="Google Shape;81;p42"/>
          <p:cNvSpPr txBox="1"/>
          <p:nvPr/>
        </p:nvSpPr>
        <p:spPr>
          <a:xfrm>
            <a:off x="11670889" y="6515519"/>
            <a:ext cx="498047" cy="276999"/>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fld id="{00000000-1234-1234-1234-123412341234}" type="slidenum">
              <a:rPr b="0" i="0" lang="en-US" sz="1200" u="none" cap="none" strike="noStrike">
                <a:solidFill>
                  <a:schemeClr val="lt1"/>
                </a:solidFill>
                <a:latin typeface="Arial"/>
                <a:ea typeface="Arial"/>
                <a:cs typeface="Arial"/>
                <a:sym typeface="Arial"/>
              </a:rPr>
              <a:t>‹#›</a:t>
            </a:fld>
            <a:endParaRPr b="0" i="0" sz="12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5" Type="http://schemas.openxmlformats.org/officeDocument/2006/relationships/theme" Target="../theme/theme3.xml"/><Relationship Id="rId14" Type="http://schemas.openxmlformats.org/officeDocument/2006/relationships/slideLayout" Target="../slideLayouts/slideLayout2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9.xml"/><Relationship Id="rId11" Type="http://schemas.openxmlformats.org/officeDocument/2006/relationships/slideLayout" Target="../slideLayouts/slideLayout30.xml"/><Relationship Id="rId22" Type="http://schemas.openxmlformats.org/officeDocument/2006/relationships/theme" Target="../theme/theme4.xml"/><Relationship Id="rId10" Type="http://schemas.openxmlformats.org/officeDocument/2006/relationships/slideLayout" Target="../slideLayouts/slideLayout29.xml"/><Relationship Id="rId21" Type="http://schemas.openxmlformats.org/officeDocument/2006/relationships/slideLayout" Target="../slideLayouts/slideLayout40.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image" Target="../media/image31.png"/><Relationship Id="rId2" Type="http://schemas.openxmlformats.org/officeDocument/2006/relationships/image" Target="../media/image14.png"/><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image" Target="../media/image22.png"/><Relationship Id="rId2" Type="http://schemas.openxmlformats.org/officeDocument/2006/relationships/image" Target="../media/image25.jpg"/><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5" Type="http://schemas.openxmlformats.org/officeDocument/2006/relationships/slideLayout" Target="../slideLayouts/slideLayout43.xml"/><Relationship Id="rId6" Type="http://schemas.openxmlformats.org/officeDocument/2006/relationships/slideLayout" Target="../slideLayouts/slideLayout44.xml"/><Relationship Id="rId18" Type="http://schemas.openxmlformats.org/officeDocument/2006/relationships/theme" Target="../theme/theme5.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4"/>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4"/>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16"/>
          <p:cNvSpPr txBox="1"/>
          <p:nvPr>
            <p:ph type="title"/>
          </p:nvPr>
        </p:nvSpPr>
        <p:spPr>
          <a:xfrm>
            <a:off x="427383" y="365125"/>
            <a:ext cx="10926417"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8" name="Google Shape;68;p16"/>
          <p:cNvSpPr txBox="1"/>
          <p:nvPr>
            <p:ph idx="1" type="body"/>
          </p:nvPr>
        </p:nvSpPr>
        <p:spPr>
          <a:xfrm>
            <a:off x="427383" y="1825625"/>
            <a:ext cx="10926417"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2" name="Shape 142"/>
        <p:cNvGrpSpPr/>
        <p:nvPr/>
      </p:nvGrpSpPr>
      <p:grpSpPr>
        <a:xfrm>
          <a:off x="0" y="0"/>
          <a:ext cx="0" cy="0"/>
          <a:chOff x="0" y="0"/>
          <a:chExt cx="0" cy="0"/>
        </a:xfrm>
      </p:grpSpPr>
      <p:sp>
        <p:nvSpPr>
          <p:cNvPr id="143" name="Google Shape;143;p18"/>
          <p:cNvSpPr txBox="1"/>
          <p:nvPr>
            <p:ph type="title"/>
          </p:nvPr>
        </p:nvSpPr>
        <p:spPr>
          <a:xfrm>
            <a:off x="503061" y="609600"/>
            <a:ext cx="10544350" cy="4572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200"/>
              <a:buFont typeface="Open Sans"/>
              <a:buNone/>
              <a:defRPr b="0" i="0" sz="3200" u="none" cap="none" strike="noStrike">
                <a:solidFill>
                  <a:schemeClr val="lt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44" name="Google Shape;144;p18"/>
          <p:cNvSpPr txBox="1"/>
          <p:nvPr>
            <p:ph idx="1" type="body"/>
          </p:nvPr>
        </p:nvSpPr>
        <p:spPr>
          <a:xfrm>
            <a:off x="503061" y="1135627"/>
            <a:ext cx="10544350" cy="4655574"/>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400"/>
              </a:spcBef>
              <a:spcAft>
                <a:spcPts val="0"/>
              </a:spcAft>
              <a:buClr>
                <a:schemeClr val="lt1"/>
              </a:buClr>
              <a:buSzPts val="2000"/>
              <a:buFont typeface="Arial"/>
              <a:buChar char="•"/>
              <a:defRPr b="0" i="0" sz="2000" u="none" cap="small" strike="noStrike">
                <a:solidFill>
                  <a:schemeClr val="lt1"/>
                </a:solidFill>
                <a:latin typeface="Open Sans"/>
                <a:ea typeface="Open Sans"/>
                <a:cs typeface="Open Sans"/>
                <a:sym typeface="Open Sans"/>
              </a:defRPr>
            </a:lvl1pPr>
            <a:lvl2pPr indent="-342900" lvl="1" marL="914400" marR="0" rtl="0" algn="l">
              <a:spcBef>
                <a:spcPts val="600"/>
              </a:spcBef>
              <a:spcAft>
                <a:spcPts val="0"/>
              </a:spcAft>
              <a:buClr>
                <a:schemeClr val="lt1"/>
              </a:buClr>
              <a:buSzPts val="1800"/>
              <a:buFont typeface="Arial"/>
              <a:buChar char="•"/>
              <a:defRPr b="0" i="0" sz="1800" u="none" cap="small" strike="noStrike">
                <a:solidFill>
                  <a:schemeClr val="lt1"/>
                </a:solidFill>
                <a:latin typeface="Open Sans"/>
                <a:ea typeface="Open Sans"/>
                <a:cs typeface="Open Sans"/>
                <a:sym typeface="Open Sans"/>
              </a:defRPr>
            </a:lvl2pPr>
            <a:lvl3pPr indent="-330200" lvl="2" marL="1371600" marR="0" rtl="0" algn="l">
              <a:spcBef>
                <a:spcPts val="600"/>
              </a:spcBef>
              <a:spcAft>
                <a:spcPts val="0"/>
              </a:spcAft>
              <a:buClr>
                <a:schemeClr val="lt1"/>
              </a:buClr>
              <a:buSzPts val="1600"/>
              <a:buFont typeface="Arial"/>
              <a:buChar char="•"/>
              <a:defRPr b="0" i="0" sz="1600" u="none" cap="small" strike="noStrike">
                <a:solidFill>
                  <a:schemeClr val="lt1"/>
                </a:solidFill>
                <a:latin typeface="Open Sans"/>
                <a:ea typeface="Open Sans"/>
                <a:cs typeface="Open Sans"/>
                <a:sym typeface="Open Sans"/>
              </a:defRPr>
            </a:lvl3pPr>
            <a:lvl4pPr indent="-317500" lvl="3" marL="1828800" marR="0" rtl="0" algn="l">
              <a:spcBef>
                <a:spcPts val="600"/>
              </a:spcBef>
              <a:spcAft>
                <a:spcPts val="0"/>
              </a:spcAft>
              <a:buClr>
                <a:schemeClr val="lt1"/>
              </a:buClr>
              <a:buSzPts val="1400"/>
              <a:buFont typeface="Arial"/>
              <a:buChar char="•"/>
              <a:defRPr b="0" i="0" sz="1400" u="none" cap="small" strike="noStrike">
                <a:solidFill>
                  <a:schemeClr val="lt1"/>
                </a:solidFill>
                <a:latin typeface="Open Sans"/>
                <a:ea typeface="Open Sans"/>
                <a:cs typeface="Open Sans"/>
                <a:sym typeface="Open Sans"/>
              </a:defRPr>
            </a:lvl4pPr>
            <a:lvl5pPr indent="-317500" lvl="4" marL="2286000" marR="0" rtl="0" algn="l">
              <a:spcBef>
                <a:spcPts val="600"/>
              </a:spcBef>
              <a:spcAft>
                <a:spcPts val="0"/>
              </a:spcAft>
              <a:buClr>
                <a:schemeClr val="lt1"/>
              </a:buClr>
              <a:buSzPts val="1400"/>
              <a:buFont typeface="Arial"/>
              <a:buChar char="•"/>
              <a:defRPr b="0" i="0" sz="1400" u="none" cap="small" strike="noStrike">
                <a:solidFill>
                  <a:schemeClr val="lt1"/>
                </a:solidFill>
                <a:latin typeface="Open Sans"/>
                <a:ea typeface="Open Sans"/>
                <a:cs typeface="Open Sans"/>
                <a:sym typeface="Open Sans"/>
              </a:defRPr>
            </a:lvl5pPr>
            <a:lvl6pPr indent="-304800" lvl="5" marL="2743200" marR="0" rtl="0" algn="l">
              <a:spcBef>
                <a:spcPts val="600"/>
              </a:spcBef>
              <a:spcAft>
                <a:spcPts val="0"/>
              </a:spcAft>
              <a:buClr>
                <a:schemeClr val="lt1"/>
              </a:buClr>
              <a:buSzPts val="1200"/>
              <a:buFont typeface="Arial"/>
              <a:buChar char="•"/>
              <a:defRPr b="0" i="0" sz="1200" u="none" cap="small" strike="noStrike">
                <a:solidFill>
                  <a:schemeClr val="lt1"/>
                </a:solidFill>
                <a:latin typeface="Open Sans"/>
                <a:ea typeface="Open Sans"/>
                <a:cs typeface="Open Sans"/>
                <a:sym typeface="Open Sans"/>
              </a:defRPr>
            </a:lvl6pPr>
            <a:lvl7pPr indent="-304800" lvl="6" marL="3200400" marR="0" rtl="0" algn="l">
              <a:spcBef>
                <a:spcPts val="600"/>
              </a:spcBef>
              <a:spcAft>
                <a:spcPts val="0"/>
              </a:spcAft>
              <a:buClr>
                <a:schemeClr val="lt1"/>
              </a:buClr>
              <a:buSzPts val="1200"/>
              <a:buFont typeface="Arial"/>
              <a:buChar char="•"/>
              <a:defRPr b="0" i="0" sz="1200" u="none" cap="small" strike="noStrike">
                <a:solidFill>
                  <a:schemeClr val="lt1"/>
                </a:solidFill>
                <a:latin typeface="Open Sans"/>
                <a:ea typeface="Open Sans"/>
                <a:cs typeface="Open Sans"/>
                <a:sym typeface="Open Sans"/>
              </a:defRPr>
            </a:lvl7pPr>
            <a:lvl8pPr indent="-304800" lvl="7" marL="3657600" marR="0" rtl="0" algn="l">
              <a:spcBef>
                <a:spcPts val="600"/>
              </a:spcBef>
              <a:spcAft>
                <a:spcPts val="0"/>
              </a:spcAft>
              <a:buClr>
                <a:schemeClr val="lt1"/>
              </a:buClr>
              <a:buSzPts val="1200"/>
              <a:buFont typeface="Arial"/>
              <a:buChar char="•"/>
              <a:defRPr b="0" i="0" sz="1200" u="none" cap="small" strike="noStrike">
                <a:solidFill>
                  <a:schemeClr val="lt1"/>
                </a:solidFill>
                <a:latin typeface="Open Sans"/>
                <a:ea typeface="Open Sans"/>
                <a:cs typeface="Open Sans"/>
                <a:sym typeface="Open Sans"/>
              </a:defRPr>
            </a:lvl8pPr>
            <a:lvl9pPr indent="-304800" lvl="8" marL="4114800" marR="0" rtl="0" algn="l">
              <a:spcBef>
                <a:spcPts val="600"/>
              </a:spcBef>
              <a:spcAft>
                <a:spcPts val="600"/>
              </a:spcAft>
              <a:buClr>
                <a:schemeClr val="lt1"/>
              </a:buClr>
              <a:buSzPts val="1200"/>
              <a:buFont typeface="Arial"/>
              <a:buChar char="•"/>
              <a:defRPr b="0" i="0" sz="1200" u="none" cap="small" strike="noStrike">
                <a:solidFill>
                  <a:schemeClr val="lt1"/>
                </a:solidFill>
                <a:latin typeface="Open Sans"/>
                <a:ea typeface="Open Sans"/>
                <a:cs typeface="Open Sans"/>
                <a:sym typeface="Open Sans"/>
              </a:defRPr>
            </a:lvl9pPr>
          </a:lstStyle>
          <a:p/>
        </p:txBody>
      </p:sp>
      <p:sp>
        <p:nvSpPr>
          <p:cNvPr id="145" name="Google Shape;145;p18"/>
          <p:cNvSpPr txBox="1"/>
          <p:nvPr>
            <p:ph idx="10" type="dt"/>
          </p:nvPr>
        </p:nvSpPr>
        <p:spPr>
          <a:xfrm>
            <a:off x="9825903" y="6492875"/>
            <a:ext cx="16002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1" i="0" sz="900" u="none" cap="none" strike="noStrike">
                <a:solidFill>
                  <a:srgbClr val="BFBFBF"/>
                </a:solidFill>
                <a:latin typeface="Open Sans"/>
                <a:ea typeface="Open Sans"/>
                <a:cs typeface="Open Sans"/>
                <a:sym typeface="Open Sans"/>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6" name="Google Shape;146;p18"/>
          <p:cNvSpPr txBox="1"/>
          <p:nvPr>
            <p:ph idx="11" type="ftr"/>
          </p:nvPr>
        </p:nvSpPr>
        <p:spPr>
          <a:xfrm>
            <a:off x="1676400" y="5883275"/>
            <a:ext cx="70088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1" i="0" sz="900" u="none" cap="none" strike="noStrike">
                <a:solidFill>
                  <a:srgbClr val="BFBFBF"/>
                </a:solidFill>
                <a:latin typeface="Open Sans"/>
                <a:ea typeface="Open Sans"/>
                <a:cs typeface="Open Sans"/>
                <a:sym typeface="Open Sans"/>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7" name="Google Shape;147;p18"/>
          <p:cNvSpPr txBox="1"/>
          <p:nvPr>
            <p:ph idx="12" type="sldNum"/>
          </p:nvPr>
        </p:nvSpPr>
        <p:spPr>
          <a:xfrm>
            <a:off x="11502303" y="6492875"/>
            <a:ext cx="551167"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1pPr>
            <a:lvl2pPr indent="0" lvl="1"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2pPr>
            <a:lvl3pPr indent="0" lvl="2"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3pPr>
            <a:lvl4pPr indent="0" lvl="3"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4pPr>
            <a:lvl5pPr indent="0" lvl="4"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5pPr>
            <a:lvl6pPr indent="0" lvl="5"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6pPr>
            <a:lvl7pPr indent="0" lvl="6"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7pPr>
            <a:lvl8pPr indent="0" lvl="7"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8pPr>
            <a:lvl9pPr indent="0" lvl="8" marL="0" marR="0" rtl="0" algn="r">
              <a:lnSpc>
                <a:spcPct val="100000"/>
              </a:lnSpc>
              <a:spcBef>
                <a:spcPts val="0"/>
              </a:spcBef>
              <a:spcAft>
                <a:spcPts val="0"/>
              </a:spcAft>
              <a:buNone/>
              <a:defRPr b="1" i="0" sz="900" u="none" cap="none" strike="noStrike">
                <a:solidFill>
                  <a:srgbClr val="BFBFB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148" name="Google Shape;148;p18"/>
          <p:cNvPicPr preferRelativeResize="0"/>
          <p:nvPr/>
        </p:nvPicPr>
        <p:blipFill rotWithShape="1">
          <a:blip r:embed="rId2">
            <a:alphaModFix/>
          </a:blip>
          <a:srcRect b="24231" l="0" r="0" t="0"/>
          <a:stretch/>
        </p:blipFill>
        <p:spPr>
          <a:xfrm>
            <a:off x="138530" y="6483350"/>
            <a:ext cx="1097139" cy="30626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86" name="Shape 286"/>
        <p:cNvGrpSpPr/>
        <p:nvPr/>
      </p:nvGrpSpPr>
      <p:grpSpPr>
        <a:xfrm>
          <a:off x="0" y="0"/>
          <a:ext cx="0" cy="0"/>
          <a:chOff x="0" y="0"/>
          <a:chExt cx="0" cy="0"/>
        </a:xfrm>
      </p:grpSpPr>
      <p:sp>
        <p:nvSpPr>
          <p:cNvPr id="287" name="Google Shape;287;p20"/>
          <p:cNvSpPr txBox="1"/>
          <p:nvPr>
            <p:ph type="title"/>
          </p:nvPr>
        </p:nvSpPr>
        <p:spPr>
          <a:xfrm>
            <a:off x="549594" y="383583"/>
            <a:ext cx="10025580" cy="666427"/>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rm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8" name="Google Shape;288;p20"/>
          <p:cNvSpPr txBox="1"/>
          <p:nvPr>
            <p:ph idx="1" type="body"/>
          </p:nvPr>
        </p:nvSpPr>
        <p:spPr>
          <a:xfrm>
            <a:off x="549593" y="1158498"/>
            <a:ext cx="10025581" cy="4581529"/>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289" name="Google Shape;289;p2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10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90" name="Google Shape;290;p20"/>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1" i="1" sz="10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91" name="Google Shape;291;p2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2pPr>
            <a:lvl3pPr indent="0" lvl="2"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3pPr>
            <a:lvl4pPr indent="0" lvl="3"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4pPr>
            <a:lvl5pPr indent="0" lvl="4"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5pPr>
            <a:lvl6pPr indent="0" lvl="5"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6pPr>
            <a:lvl7pPr indent="0" lvl="6"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7pPr>
            <a:lvl8pPr indent="0" lvl="7"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8pPr>
            <a:lvl9pPr indent="0" lvl="8" marL="0" marR="0" rtl="0" algn="ctr">
              <a:lnSpc>
                <a:spcPct val="100000"/>
              </a:lnSpc>
              <a:spcBef>
                <a:spcPts val="0"/>
              </a:spcBef>
              <a:spcAft>
                <a:spcPts val="0"/>
              </a:spcAft>
              <a:buNone/>
              <a:defRPr b="0" i="0" sz="11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292" name="Google Shape;292;p20"/>
          <p:cNvPicPr preferRelativeResize="0"/>
          <p:nvPr/>
        </p:nvPicPr>
        <p:blipFill rotWithShape="1">
          <a:blip r:embed="rId1">
            <a:alphaModFix/>
          </a:blip>
          <a:srcRect b="0" l="0" r="0" t="0"/>
          <a:stretch/>
        </p:blipFill>
        <p:spPr>
          <a:xfrm>
            <a:off x="549594" y="6217920"/>
            <a:ext cx="935742" cy="374297"/>
          </a:xfrm>
          <a:prstGeom prst="rect">
            <a:avLst/>
          </a:prstGeom>
          <a:noFill/>
          <a:ln>
            <a:noFill/>
          </a:ln>
        </p:spPr>
      </p:pic>
      <p:pic>
        <p:nvPicPr>
          <p:cNvPr id="293" name="Google Shape;293;p20"/>
          <p:cNvPicPr preferRelativeResize="0"/>
          <p:nvPr/>
        </p:nvPicPr>
        <p:blipFill rotWithShape="1">
          <a:blip r:embed="rId2">
            <a:alphaModFix amt="9000"/>
          </a:blip>
          <a:srcRect b="0" l="0" r="0" t="0"/>
          <a:stretch/>
        </p:blipFill>
        <p:spPr>
          <a:xfrm>
            <a:off x="0" y="0"/>
            <a:ext cx="12198431"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0.png"/><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18.jpg"/><Relationship Id="rId5" Type="http://schemas.openxmlformats.org/officeDocument/2006/relationships/image" Target="../media/image29.jpg"/><Relationship Id="rId6" Type="http://schemas.openxmlformats.org/officeDocument/2006/relationships/image" Target="../media/image33.jpg"/><Relationship Id="rId7"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21.jpg"/><Relationship Id="rId5" Type="http://schemas.openxmlformats.org/officeDocument/2006/relationships/image" Target="../media/image37.jpg"/><Relationship Id="rId6" Type="http://schemas.openxmlformats.org/officeDocument/2006/relationships/image" Target="../media/image32.png"/><Relationship Id="rId7" Type="http://schemas.openxmlformats.org/officeDocument/2006/relationships/image" Target="../media/image38.png"/><Relationship Id="rId8"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58.jpg"/><Relationship Id="rId4" Type="http://schemas.openxmlformats.org/officeDocument/2006/relationships/image" Target="../media/image41.jpg"/><Relationship Id="rId5" Type="http://schemas.openxmlformats.org/officeDocument/2006/relationships/image" Target="../media/image35.jpg"/><Relationship Id="rId6" Type="http://schemas.openxmlformats.org/officeDocument/2006/relationships/image" Target="../media/image120.gif"/></Relationships>
</file>

<file path=ppt/slides/_rels/slide5.xml.rels><?xml version="1.0" encoding="UTF-8" standalone="yes"?><Relationships xmlns="http://schemas.openxmlformats.org/package/2006/relationships"><Relationship Id="rId20" Type="http://schemas.openxmlformats.org/officeDocument/2006/relationships/image" Target="../media/image50.png"/><Relationship Id="rId22" Type="http://schemas.openxmlformats.org/officeDocument/2006/relationships/image" Target="../media/image65.png"/><Relationship Id="rId21" Type="http://schemas.openxmlformats.org/officeDocument/2006/relationships/image" Target="../media/image53.png"/><Relationship Id="rId24" Type="http://schemas.openxmlformats.org/officeDocument/2006/relationships/image" Target="../media/image69.jpg"/><Relationship Id="rId23"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jpg"/><Relationship Id="rId4" Type="http://schemas.openxmlformats.org/officeDocument/2006/relationships/image" Target="../media/image39.jpg"/><Relationship Id="rId9" Type="http://schemas.openxmlformats.org/officeDocument/2006/relationships/image" Target="../media/image48.jpg"/><Relationship Id="rId26" Type="http://schemas.openxmlformats.org/officeDocument/2006/relationships/image" Target="../media/image57.png"/><Relationship Id="rId25" Type="http://schemas.openxmlformats.org/officeDocument/2006/relationships/image" Target="../media/image59.jpg"/><Relationship Id="rId28" Type="http://schemas.openxmlformats.org/officeDocument/2006/relationships/image" Target="../media/image80.jpg"/><Relationship Id="rId27" Type="http://schemas.openxmlformats.org/officeDocument/2006/relationships/image" Target="../media/image77.png"/><Relationship Id="rId5" Type="http://schemas.openxmlformats.org/officeDocument/2006/relationships/image" Target="../media/image60.jpg"/><Relationship Id="rId6" Type="http://schemas.openxmlformats.org/officeDocument/2006/relationships/image" Target="../media/image44.jpg"/><Relationship Id="rId29" Type="http://schemas.openxmlformats.org/officeDocument/2006/relationships/image" Target="../media/image62.jpg"/><Relationship Id="rId7" Type="http://schemas.openxmlformats.org/officeDocument/2006/relationships/image" Target="../media/image45.jpg"/><Relationship Id="rId8" Type="http://schemas.openxmlformats.org/officeDocument/2006/relationships/image" Target="../media/image49.jpg"/><Relationship Id="rId31" Type="http://schemas.openxmlformats.org/officeDocument/2006/relationships/image" Target="../media/image64.jpg"/><Relationship Id="rId30" Type="http://schemas.openxmlformats.org/officeDocument/2006/relationships/image" Target="../media/image68.jpg"/><Relationship Id="rId11" Type="http://schemas.openxmlformats.org/officeDocument/2006/relationships/image" Target="../media/image40.jpg"/><Relationship Id="rId10" Type="http://schemas.openxmlformats.org/officeDocument/2006/relationships/image" Target="../media/image47.jpg"/><Relationship Id="rId13" Type="http://schemas.openxmlformats.org/officeDocument/2006/relationships/image" Target="../media/image55.jpg"/><Relationship Id="rId12" Type="http://schemas.openxmlformats.org/officeDocument/2006/relationships/image" Target="../media/image46.png"/><Relationship Id="rId15" Type="http://schemas.openxmlformats.org/officeDocument/2006/relationships/image" Target="../media/image42.png"/><Relationship Id="rId14" Type="http://schemas.openxmlformats.org/officeDocument/2006/relationships/image" Target="../media/image52.png"/><Relationship Id="rId17" Type="http://schemas.openxmlformats.org/officeDocument/2006/relationships/image" Target="../media/image54.jpg"/><Relationship Id="rId16" Type="http://schemas.openxmlformats.org/officeDocument/2006/relationships/image" Target="../media/image66.png"/><Relationship Id="rId19" Type="http://schemas.openxmlformats.org/officeDocument/2006/relationships/image" Target="../media/image56.jpg"/><Relationship Id="rId18"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4.png"/><Relationship Id="rId4" Type="http://schemas.openxmlformats.org/officeDocument/2006/relationships/image" Target="../media/image72.png"/><Relationship Id="rId5" Type="http://schemas.openxmlformats.org/officeDocument/2006/relationships/image" Target="../media/image71.png"/></Relationships>
</file>

<file path=ppt/slides/_rels/slide7.xml.rels><?xml version="1.0" encoding="UTF-8" standalone="yes"?><Relationships xmlns="http://schemas.openxmlformats.org/package/2006/relationships"><Relationship Id="rId40" Type="http://schemas.openxmlformats.org/officeDocument/2006/relationships/image" Target="../media/image123.png"/><Relationship Id="rId42" Type="http://schemas.openxmlformats.org/officeDocument/2006/relationships/image" Target="../media/image122.png"/><Relationship Id="rId41" Type="http://schemas.openxmlformats.org/officeDocument/2006/relationships/image" Target="../media/image96.png"/><Relationship Id="rId44" Type="http://schemas.openxmlformats.org/officeDocument/2006/relationships/image" Target="../media/image115.png"/><Relationship Id="rId43" Type="http://schemas.openxmlformats.org/officeDocument/2006/relationships/image" Target="../media/image106.png"/><Relationship Id="rId46" Type="http://schemas.openxmlformats.org/officeDocument/2006/relationships/image" Target="../media/image107.png"/><Relationship Id="rId45" Type="http://schemas.openxmlformats.org/officeDocument/2006/relationships/image" Target="../media/image101.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9.png"/><Relationship Id="rId4" Type="http://schemas.openxmlformats.org/officeDocument/2006/relationships/image" Target="../media/image78.png"/><Relationship Id="rId9" Type="http://schemas.openxmlformats.org/officeDocument/2006/relationships/image" Target="../media/image75.png"/><Relationship Id="rId48" Type="http://schemas.openxmlformats.org/officeDocument/2006/relationships/image" Target="../media/image114.png"/><Relationship Id="rId47" Type="http://schemas.openxmlformats.org/officeDocument/2006/relationships/image" Target="../media/image109.png"/><Relationship Id="rId49" Type="http://schemas.openxmlformats.org/officeDocument/2006/relationships/image" Target="../media/image112.jpg"/><Relationship Id="rId5" Type="http://schemas.openxmlformats.org/officeDocument/2006/relationships/image" Target="../media/image70.png"/><Relationship Id="rId6" Type="http://schemas.openxmlformats.org/officeDocument/2006/relationships/image" Target="../media/image63.png"/><Relationship Id="rId7" Type="http://schemas.openxmlformats.org/officeDocument/2006/relationships/image" Target="../media/image74.png"/><Relationship Id="rId8" Type="http://schemas.openxmlformats.org/officeDocument/2006/relationships/image" Target="../media/image81.png"/><Relationship Id="rId31" Type="http://schemas.openxmlformats.org/officeDocument/2006/relationships/image" Target="../media/image117.png"/><Relationship Id="rId30" Type="http://schemas.openxmlformats.org/officeDocument/2006/relationships/image" Target="../media/image93.png"/><Relationship Id="rId33" Type="http://schemas.openxmlformats.org/officeDocument/2006/relationships/image" Target="../media/image98.png"/><Relationship Id="rId32" Type="http://schemas.openxmlformats.org/officeDocument/2006/relationships/image" Target="../media/image95.png"/><Relationship Id="rId35" Type="http://schemas.openxmlformats.org/officeDocument/2006/relationships/image" Target="../media/image99.png"/><Relationship Id="rId34" Type="http://schemas.openxmlformats.org/officeDocument/2006/relationships/image" Target="../media/image94.png"/><Relationship Id="rId37" Type="http://schemas.openxmlformats.org/officeDocument/2006/relationships/image" Target="../media/image118.png"/><Relationship Id="rId36" Type="http://schemas.openxmlformats.org/officeDocument/2006/relationships/image" Target="../media/image97.png"/><Relationship Id="rId39" Type="http://schemas.openxmlformats.org/officeDocument/2006/relationships/image" Target="../media/image104.png"/><Relationship Id="rId38" Type="http://schemas.openxmlformats.org/officeDocument/2006/relationships/image" Target="../media/image105.jpg"/><Relationship Id="rId20" Type="http://schemas.openxmlformats.org/officeDocument/2006/relationships/image" Target="../media/image76.png"/><Relationship Id="rId22" Type="http://schemas.openxmlformats.org/officeDocument/2006/relationships/image" Target="../media/image89.png"/><Relationship Id="rId21" Type="http://schemas.openxmlformats.org/officeDocument/2006/relationships/image" Target="../media/image86.png"/><Relationship Id="rId24" Type="http://schemas.openxmlformats.org/officeDocument/2006/relationships/image" Target="../media/image103.jpg"/><Relationship Id="rId23" Type="http://schemas.openxmlformats.org/officeDocument/2006/relationships/image" Target="../media/image84.png"/><Relationship Id="rId26" Type="http://schemas.openxmlformats.org/officeDocument/2006/relationships/image" Target="../media/image102.png"/><Relationship Id="rId25" Type="http://schemas.openxmlformats.org/officeDocument/2006/relationships/image" Target="../media/image82.png"/><Relationship Id="rId28" Type="http://schemas.openxmlformats.org/officeDocument/2006/relationships/image" Target="../media/image121.png"/><Relationship Id="rId27" Type="http://schemas.openxmlformats.org/officeDocument/2006/relationships/image" Target="../media/image92.png"/><Relationship Id="rId29" Type="http://schemas.openxmlformats.org/officeDocument/2006/relationships/image" Target="../media/image100.png"/><Relationship Id="rId50" Type="http://schemas.openxmlformats.org/officeDocument/2006/relationships/image" Target="../media/image108.png"/><Relationship Id="rId11" Type="http://schemas.openxmlformats.org/officeDocument/2006/relationships/image" Target="../media/image67.png"/><Relationship Id="rId10" Type="http://schemas.openxmlformats.org/officeDocument/2006/relationships/image" Target="../media/image113.png"/><Relationship Id="rId13" Type="http://schemas.openxmlformats.org/officeDocument/2006/relationships/image" Target="../media/image83.png"/><Relationship Id="rId12" Type="http://schemas.openxmlformats.org/officeDocument/2006/relationships/image" Target="../media/image73.png"/><Relationship Id="rId15" Type="http://schemas.openxmlformats.org/officeDocument/2006/relationships/image" Target="../media/image90.png"/><Relationship Id="rId14" Type="http://schemas.openxmlformats.org/officeDocument/2006/relationships/image" Target="../media/image91.png"/><Relationship Id="rId17" Type="http://schemas.openxmlformats.org/officeDocument/2006/relationships/image" Target="../media/image79.png"/><Relationship Id="rId16" Type="http://schemas.openxmlformats.org/officeDocument/2006/relationships/image" Target="../media/image88.png"/><Relationship Id="rId19" Type="http://schemas.openxmlformats.org/officeDocument/2006/relationships/image" Target="../media/image85.png"/><Relationship Id="rId18"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mailto:tstr@usgs.gov" TargetMode="External"/><Relationship Id="rId4" Type="http://schemas.openxmlformats.org/officeDocument/2006/relationships/hyperlink" Target="mailto:tstr@usgs.gov"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b="1" lang="en-US" sz="4800"/>
              <a:t>U.S. Geological Survey – Agency Report</a:t>
            </a:r>
            <a:endParaRPr b="1" sz="4800">
              <a:latin typeface="Montserrat"/>
              <a:ea typeface="Montserrat"/>
              <a:cs typeface="Montserrat"/>
              <a:sym typeface="Montserrat"/>
            </a:endParaRPr>
          </a:p>
        </p:txBody>
      </p:sp>
      <p:sp>
        <p:nvSpPr>
          <p:cNvPr id="387" name="Google Shape;387;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Timothy Stryker, USGS</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Agenda Item #3.3</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LSI-VC-18</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Ispra, Italy</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2-5 September,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10"/>
          <p:cNvSpPr txBox="1"/>
          <p:nvPr/>
        </p:nvSpPr>
        <p:spPr>
          <a:xfrm>
            <a:off x="4332514" y="3044279"/>
            <a:ext cx="4044697"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400" u="none" cap="none" strike="noStrike">
                <a:solidFill>
                  <a:srgbClr val="000000"/>
                </a:solidFill>
                <a:latin typeface="Arial"/>
                <a:ea typeface="Arial"/>
                <a:cs typeface="Arial"/>
                <a:sym typeface="Arial"/>
              </a:rPr>
              <a:t>Backup Slides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1"/>
          <p:cNvSpPr/>
          <p:nvPr/>
        </p:nvSpPr>
        <p:spPr>
          <a:xfrm>
            <a:off x="0" y="0"/>
            <a:ext cx="12192000" cy="966355"/>
          </a:xfrm>
          <a:prstGeom prst="rect">
            <a:avLst/>
          </a:prstGeom>
          <a:solidFill>
            <a:srgbClr val="6F88B3"/>
          </a:solidFill>
          <a:ln cap="flat" cmpd="sng" w="9525">
            <a:solidFill>
              <a:srgbClr val="6F88B3"/>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2" name="Google Shape;622;p11"/>
          <p:cNvSpPr txBox="1"/>
          <p:nvPr/>
        </p:nvSpPr>
        <p:spPr>
          <a:xfrm>
            <a:off x="160713" y="216723"/>
            <a:ext cx="11630520" cy="550037"/>
          </a:xfrm>
          <a:prstGeom prst="rect">
            <a:avLst/>
          </a:prstGeom>
          <a:noFill/>
          <a:ln>
            <a:noFill/>
          </a:ln>
        </p:spPr>
        <p:txBody>
          <a:bodyPr anchorCtr="0" anchor="ctr" bIns="67725" lIns="67725" spcFirstLastPara="1" rIns="120650" wrap="square" tIns="67725">
            <a:noAutofit/>
          </a:bodyPr>
          <a:lstStyle/>
          <a:p>
            <a:pPr indent="0" lvl="0" marL="52705"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Current Landsat Next </a:t>
            </a:r>
            <a:r>
              <a:rPr b="0" i="1" lang="en-US" sz="2800" u="none" cap="none" strike="noStrike">
                <a:solidFill>
                  <a:srgbClr val="000000"/>
                </a:solidFill>
                <a:latin typeface="Arial"/>
                <a:ea typeface="Arial"/>
                <a:cs typeface="Arial"/>
                <a:sym typeface="Arial"/>
              </a:rPr>
              <a:t>"</a:t>
            </a:r>
            <a:r>
              <a:rPr b="1" i="0" lang="en-US" sz="2800" u="none" cap="none" strike="noStrike">
                <a:solidFill>
                  <a:srgbClr val="000000"/>
                </a:solidFill>
                <a:latin typeface="Calibri"/>
                <a:ea typeface="Calibri"/>
                <a:cs typeface="Calibri"/>
                <a:sym typeface="Calibri"/>
              </a:rPr>
              <a:t>Superspectral Triplets</a:t>
            </a:r>
            <a:r>
              <a:rPr b="0" i="1" lang="en-US" sz="2800" u="none" cap="none" strike="noStrike">
                <a:solidFill>
                  <a:srgbClr val="000000"/>
                </a:solidFill>
                <a:latin typeface="Arial"/>
                <a:ea typeface="Arial"/>
                <a:cs typeface="Arial"/>
                <a:sym typeface="Arial"/>
              </a:rPr>
              <a:t>"</a:t>
            </a:r>
            <a:r>
              <a:rPr b="1" i="0" lang="en-US" sz="2800" u="none" cap="none" strike="noStrike">
                <a:solidFill>
                  <a:srgbClr val="000000"/>
                </a:solidFill>
                <a:latin typeface="Arial"/>
                <a:ea typeface="Arial"/>
                <a:cs typeface="Arial"/>
                <a:sym typeface="Arial"/>
              </a:rPr>
              <a:t> </a:t>
            </a:r>
            <a:r>
              <a:rPr b="1" i="0" lang="en-US" sz="2800" u="none" cap="none" strike="noStrike">
                <a:solidFill>
                  <a:srgbClr val="000000"/>
                </a:solidFill>
                <a:latin typeface="Calibri"/>
                <a:ea typeface="Calibri"/>
                <a:cs typeface="Calibri"/>
                <a:sym typeface="Calibri"/>
              </a:rPr>
              <a:t> Architecture</a:t>
            </a:r>
            <a:endParaRPr b="1" i="0" sz="2800" u="none" cap="none" strike="noStrike">
              <a:solidFill>
                <a:srgbClr val="000000"/>
              </a:solidFill>
              <a:latin typeface="Arial"/>
              <a:ea typeface="Arial"/>
              <a:cs typeface="Arial"/>
              <a:sym typeface="Arial"/>
            </a:endParaRPr>
          </a:p>
        </p:txBody>
      </p:sp>
      <p:pic>
        <p:nvPicPr>
          <p:cNvPr id="623" name="Google Shape;623;p11"/>
          <p:cNvPicPr preferRelativeResize="0"/>
          <p:nvPr/>
        </p:nvPicPr>
        <p:blipFill rotWithShape="1">
          <a:blip r:embed="rId3">
            <a:alphaModFix/>
          </a:blip>
          <a:srcRect b="0" l="0" r="0" t="15142"/>
          <a:stretch/>
        </p:blipFill>
        <p:spPr>
          <a:xfrm>
            <a:off x="10201101" y="7098"/>
            <a:ext cx="1990899" cy="952158"/>
          </a:xfrm>
          <a:prstGeom prst="rect">
            <a:avLst/>
          </a:prstGeom>
          <a:noFill/>
          <a:ln>
            <a:noFill/>
          </a:ln>
        </p:spPr>
      </p:pic>
      <p:sp>
        <p:nvSpPr>
          <p:cNvPr id="624" name="Google Shape;624;p11"/>
          <p:cNvSpPr/>
          <p:nvPr/>
        </p:nvSpPr>
        <p:spPr>
          <a:xfrm>
            <a:off x="8610273" y="2975428"/>
            <a:ext cx="3075280" cy="2009061"/>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563C1"/>
              </a:buClr>
              <a:buSzPts val="1760"/>
              <a:buFont typeface="Noto Sans Symbols"/>
              <a:buNone/>
            </a:pPr>
            <a:r>
              <a:rPr b="0" i="0" lang="en-US" sz="1600" u="none" cap="none" strike="noStrike">
                <a:solidFill>
                  <a:srgbClr val="000000"/>
                </a:solidFill>
                <a:latin typeface="Arial"/>
                <a:ea typeface="Arial"/>
                <a:cs typeface="Arial"/>
                <a:sym typeface="Arial"/>
              </a:rPr>
              <a:t>The current Landsat Next mission design would result in the largest collection of new Landsat data in the history of the program, estimated at 15 times the data volume of Landsat 9.</a:t>
            </a:r>
            <a:endParaRPr/>
          </a:p>
        </p:txBody>
      </p:sp>
      <p:sp>
        <p:nvSpPr>
          <p:cNvPr id="625" name="Google Shape;625;p11"/>
          <p:cNvSpPr txBox="1"/>
          <p:nvPr/>
        </p:nvSpPr>
        <p:spPr>
          <a:xfrm>
            <a:off x="99365" y="997305"/>
            <a:ext cx="11887078" cy="2379663"/>
          </a:xfrm>
          <a:prstGeom prst="rect">
            <a:avLst/>
          </a:prstGeom>
          <a:noFill/>
          <a:ln>
            <a:noFill/>
          </a:ln>
        </p:spPr>
        <p:txBody>
          <a:bodyPr anchorCtr="0" anchor="t" bIns="0" lIns="0" spcFirstLastPara="1" rIns="0" wrap="square" tIns="0">
            <a:noAutofit/>
          </a:bodyPr>
          <a:lstStyle/>
          <a:p>
            <a:pPr indent="0" lvl="0" marL="194310" marR="0" rtl="0" algn="l">
              <a:lnSpc>
                <a:spcPct val="100000"/>
              </a:lnSpc>
              <a:spcBef>
                <a:spcPts val="80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Designed to provide more frequent and finer-resolution science-quality Earth observation data of the changing surface of the Earth, complementing commercial and international datasets and meeting user needs of the 2030s</a:t>
            </a:r>
            <a:endParaRPr/>
          </a:p>
          <a:p>
            <a:pPr indent="0" lvl="0" marL="194310" marR="0" rtl="0" algn="l">
              <a:lnSpc>
                <a:spcPct val="100000"/>
              </a:lnSpc>
              <a:spcBef>
                <a:spcPts val="800"/>
              </a:spcBef>
              <a:spcAft>
                <a:spcPts val="0"/>
              </a:spcAft>
              <a:buClr>
                <a:srgbClr val="000000"/>
              </a:buClr>
              <a:buSzPts val="2000"/>
              <a:buFont typeface="Arial"/>
              <a:buNone/>
            </a:pPr>
            <a:r>
              <a:rPr b="1" i="1" lang="en-US" sz="2000" u="none" cap="none" strike="noStrike">
                <a:solidFill>
                  <a:srgbClr val="000000"/>
                </a:solidFill>
                <a:latin typeface="Arial"/>
                <a:ea typeface="Arial"/>
                <a:cs typeface="Arial"/>
                <a:sym typeface="Arial"/>
              </a:rPr>
              <a:t>Based directly on user needs collected from across the U.S. Federal </a:t>
            </a:r>
            <a:r>
              <a:rPr b="1" i="1" lang="en-US" sz="2000" u="none" cap="none" strike="noStrike">
                <a:solidFill>
                  <a:srgbClr val="000000"/>
                </a:solidFill>
                <a:latin typeface="Arial"/>
                <a:ea typeface="Arial"/>
                <a:cs typeface="Arial"/>
                <a:sym typeface="Arial"/>
              </a:rPr>
              <a:t>civil agencies </a:t>
            </a:r>
            <a:r>
              <a:rPr b="1" i="1" lang="en-US" sz="2000" u="none" cap="none" strike="noStrike">
                <a:solidFill>
                  <a:srgbClr val="000000"/>
                </a:solidFill>
                <a:latin typeface="Arial"/>
                <a:ea typeface="Arial"/>
                <a:cs typeface="Arial"/>
                <a:sym typeface="Arial"/>
              </a:rPr>
              <a:t>community</a:t>
            </a:r>
            <a:endParaRPr/>
          </a:p>
        </p:txBody>
      </p:sp>
      <p:sp>
        <p:nvSpPr>
          <p:cNvPr id="626" name="Google Shape;626;p11"/>
          <p:cNvSpPr txBox="1"/>
          <p:nvPr/>
        </p:nvSpPr>
        <p:spPr>
          <a:xfrm>
            <a:off x="164917" y="2487055"/>
            <a:ext cx="8201611" cy="2955303"/>
          </a:xfrm>
          <a:prstGeom prst="rect">
            <a:avLst/>
          </a:prstGeom>
          <a:noFill/>
          <a:ln>
            <a:noFill/>
          </a:ln>
        </p:spPr>
        <p:txBody>
          <a:bodyPr anchorCtr="0" anchor="t" bIns="121900" lIns="121900" spcFirstLastPara="1" rIns="121900" wrap="square" tIns="121900">
            <a:noAutofit/>
          </a:bodyPr>
          <a:lstStyle/>
          <a:p>
            <a:pPr indent="-274320" lvl="0" marL="27432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3 smaller satellites</a:t>
            </a:r>
            <a:r>
              <a:rPr b="0" i="0" lang="en-US" sz="1800" u="none" cap="none" strike="noStrike">
                <a:solidFill>
                  <a:srgbClr val="000000"/>
                </a:solidFill>
                <a:latin typeface="Arial"/>
                <a:ea typeface="Arial"/>
                <a:cs typeface="Arial"/>
                <a:sym typeface="Arial"/>
              </a:rPr>
              <a:t>, launched together, delivering combined </a:t>
            </a:r>
            <a:r>
              <a:rPr b="1" i="0" lang="en-US" sz="1800" u="none" cap="none" strike="noStrike">
                <a:solidFill>
                  <a:srgbClr val="000000"/>
                </a:solidFill>
                <a:latin typeface="Arial"/>
                <a:ea typeface="Arial"/>
                <a:cs typeface="Arial"/>
                <a:sym typeface="Arial"/>
              </a:rPr>
              <a:t>6-day revisit time</a:t>
            </a:r>
            <a:r>
              <a:rPr b="0" i="0" lang="en-US" sz="1800" u="none" cap="none" strike="noStrike">
                <a:solidFill>
                  <a:srgbClr val="000000"/>
                </a:solidFill>
                <a:latin typeface="Arial"/>
                <a:ea typeface="Arial"/>
                <a:cs typeface="Arial"/>
                <a:sym typeface="Arial"/>
              </a:rPr>
              <a:t> supporting more frequent coverage of changing processes such as crop growth and coastal change and hazards.</a:t>
            </a:r>
            <a:endParaRPr/>
          </a:p>
          <a:p>
            <a:pPr indent="-274320" lvl="0" marL="274320" marR="0" rtl="0" algn="l">
              <a:lnSpc>
                <a:spcPct val="100000"/>
              </a:lnSpc>
              <a:spcBef>
                <a:spcPts val="60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“Super-spectral” </a:t>
            </a:r>
            <a:r>
              <a:rPr b="0" i="0" lang="en-US" sz="1800" u="none" cap="none" strike="noStrike">
                <a:solidFill>
                  <a:srgbClr val="000000"/>
                </a:solidFill>
                <a:latin typeface="Arial"/>
                <a:ea typeface="Arial"/>
                <a:cs typeface="Arial"/>
                <a:sym typeface="Arial"/>
              </a:rPr>
              <a:t>with </a:t>
            </a:r>
            <a:r>
              <a:rPr b="1" i="0" lang="en-US" sz="1800" u="none" cap="none" strike="noStrike">
                <a:solidFill>
                  <a:srgbClr val="000000"/>
                </a:solidFill>
                <a:latin typeface="Arial"/>
                <a:ea typeface="Arial"/>
                <a:cs typeface="Arial"/>
                <a:sym typeface="Arial"/>
              </a:rPr>
              <a:t>15 new bands </a:t>
            </a:r>
            <a:r>
              <a:rPr b="0" i="0" lang="en-US" sz="1800" u="none" cap="none" strike="noStrike">
                <a:solidFill>
                  <a:srgbClr val="000000"/>
                </a:solidFill>
                <a:latin typeface="Arial"/>
                <a:ea typeface="Arial"/>
                <a:cs typeface="Arial"/>
                <a:sym typeface="Arial"/>
              </a:rPr>
              <a:t>(5 thermal infrared bands in all) supporting water use/quality, soil conservation, and mineral mapping. </a:t>
            </a:r>
            <a:endParaRPr/>
          </a:p>
          <a:p>
            <a:pPr indent="-274320" lvl="0" marL="274320" marR="0" rtl="0" algn="l">
              <a:lnSpc>
                <a:spcPct val="100000"/>
              </a:lnSpc>
              <a:spcBef>
                <a:spcPts val="60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Improved</a:t>
            </a:r>
            <a:r>
              <a:rPr b="0" i="0" lang="en-US" sz="1800" u="none" cap="none" strike="noStrike">
                <a:solidFill>
                  <a:srgbClr val="000000"/>
                </a:solidFill>
                <a:latin typeface="Arial"/>
                <a:ea typeface="Arial"/>
                <a:cs typeface="Arial"/>
                <a:sym typeface="Arial"/>
              </a:rPr>
              <a:t> </a:t>
            </a:r>
            <a:r>
              <a:rPr b="1" i="0" lang="en-US" sz="1800" u="none" cap="none" strike="noStrike">
                <a:solidFill>
                  <a:srgbClr val="000000"/>
                </a:solidFill>
                <a:latin typeface="Arial"/>
                <a:ea typeface="Arial"/>
                <a:cs typeface="Arial"/>
                <a:sym typeface="Arial"/>
              </a:rPr>
              <a:t>spatial resolution </a:t>
            </a:r>
            <a:r>
              <a:rPr b="0" i="0" lang="en-US" sz="1800" u="none" cap="none" strike="noStrike">
                <a:solidFill>
                  <a:srgbClr val="000000"/>
                </a:solidFill>
                <a:latin typeface="Arial"/>
                <a:ea typeface="Arial"/>
                <a:cs typeface="Arial"/>
                <a:sym typeface="Arial"/>
              </a:rPr>
              <a:t>(from 30 to </a:t>
            </a:r>
            <a:r>
              <a:rPr b="1" i="0" lang="en-US" sz="1800" u="none" cap="none" strike="noStrike">
                <a:solidFill>
                  <a:srgbClr val="000000"/>
                </a:solidFill>
                <a:latin typeface="Arial"/>
                <a:ea typeface="Arial"/>
                <a:cs typeface="Arial"/>
                <a:sym typeface="Arial"/>
              </a:rPr>
              <a:t>10-20 meters multispectral </a:t>
            </a:r>
            <a:r>
              <a:rPr b="0" i="0" lang="en-US" sz="1800" u="none" cap="none" strike="noStrike">
                <a:solidFill>
                  <a:srgbClr val="000000"/>
                </a:solidFill>
                <a:latin typeface="Arial"/>
                <a:ea typeface="Arial"/>
                <a:cs typeface="Arial"/>
                <a:sym typeface="Arial"/>
              </a:rPr>
              <a:t>and from 100 to </a:t>
            </a:r>
            <a:r>
              <a:rPr b="1" i="0" lang="en-US" sz="1800" u="none" cap="none" strike="noStrike">
                <a:solidFill>
                  <a:srgbClr val="000000"/>
                </a:solidFill>
                <a:latin typeface="Arial"/>
                <a:ea typeface="Arial"/>
                <a:cs typeface="Arial"/>
                <a:sym typeface="Arial"/>
              </a:rPr>
              <a:t>60 meters thermal infrared</a:t>
            </a:r>
            <a:r>
              <a:rPr b="0" i="0" lang="en-US" sz="1800" u="none" cap="none" strike="noStrike">
                <a:solidFill>
                  <a:srgbClr val="000000"/>
                </a:solidFill>
                <a:latin typeface="Arial"/>
                <a:ea typeface="Arial"/>
                <a:cs typeface="Arial"/>
                <a:sym typeface="Arial"/>
              </a:rPr>
              <a:t>) for finer targets of farm fields, forest disturbance, urbanization, inland lakes and streams.</a:t>
            </a:r>
            <a:endParaRPr/>
          </a:p>
          <a:p>
            <a:pPr indent="-274320" lvl="0" marL="274320" marR="0" rtl="0" algn="l">
              <a:lnSpc>
                <a:spcPct val="100000"/>
              </a:lnSpc>
              <a:spcBef>
                <a:spcPts val="600"/>
              </a:spcBef>
              <a:spcAft>
                <a:spcPts val="60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Sustained radiometric quality </a:t>
            </a:r>
            <a:r>
              <a:rPr b="0" i="0" lang="en-US" sz="1800" u="none" cap="none" strike="noStrike">
                <a:solidFill>
                  <a:srgbClr val="000000"/>
                </a:solidFill>
                <a:latin typeface="Arial"/>
                <a:ea typeface="Arial"/>
                <a:cs typeface="Arial"/>
                <a:sym typeface="Arial"/>
              </a:rPr>
              <a:t>supporting science and commercial users.</a:t>
            </a:r>
            <a:endParaRPr/>
          </a:p>
        </p:txBody>
      </p:sp>
      <p:sp>
        <p:nvSpPr>
          <p:cNvPr id="627" name="Google Shape;627;p11"/>
          <p:cNvSpPr/>
          <p:nvPr/>
        </p:nvSpPr>
        <p:spPr>
          <a:xfrm>
            <a:off x="111149" y="5472503"/>
            <a:ext cx="11764382" cy="776383"/>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563C1"/>
              </a:buClr>
              <a:buSzPts val="1980"/>
              <a:buFont typeface="Arial"/>
              <a:buNone/>
            </a:pPr>
            <a:r>
              <a:rPr b="1" i="0" lang="en-US" sz="1800" u="none" cap="none" strike="noStrike">
                <a:solidFill>
                  <a:srgbClr val="000000"/>
                </a:solidFill>
                <a:latin typeface="Arial"/>
                <a:ea typeface="Arial"/>
                <a:cs typeface="Arial"/>
                <a:sym typeface="Arial"/>
              </a:rPr>
              <a:t>Eventual Details of the Landsat Next mission architecture are subject to</a:t>
            </a:r>
            <a:endParaRPr/>
          </a:p>
          <a:p>
            <a:pPr indent="0" lvl="0" marL="0" marR="0" rtl="0" algn="ctr">
              <a:lnSpc>
                <a:spcPct val="100000"/>
              </a:lnSpc>
              <a:spcBef>
                <a:spcPts val="360"/>
              </a:spcBef>
              <a:spcAft>
                <a:spcPts val="0"/>
              </a:spcAft>
              <a:buClr>
                <a:srgbClr val="0563C1"/>
              </a:buClr>
              <a:buSzPts val="1980"/>
              <a:buFont typeface="Arial"/>
              <a:buNone/>
            </a:pPr>
            <a:r>
              <a:rPr b="1" i="0" lang="en-US" sz="1800" u="none" cap="none" strike="noStrike">
                <a:solidFill>
                  <a:srgbClr val="000000"/>
                </a:solidFill>
                <a:latin typeface="Arial"/>
                <a:ea typeface="Arial"/>
                <a:cs typeface="Arial"/>
                <a:sym typeface="Arial"/>
              </a:rPr>
              <a:t>U.S. Fiscal </a:t>
            </a:r>
            <a:r>
              <a:rPr b="1" i="0" lang="en-US" sz="1800" u="none" cap="none" strike="noStrike">
                <a:solidFill>
                  <a:schemeClr val="dk1"/>
                </a:solidFill>
                <a:latin typeface="Arial"/>
                <a:ea typeface="Arial"/>
                <a:cs typeface="Arial"/>
                <a:sym typeface="Arial"/>
              </a:rPr>
              <a:t>Year 2026 Appropriations and any Related Administration and Congressional Guidance</a:t>
            </a:r>
            <a:endParaRPr b="1" i="0" sz="1800" u="none" cap="none" strike="noStrike">
              <a:solidFill>
                <a:srgbClr val="000000"/>
              </a:solidFill>
              <a:latin typeface="Arial"/>
              <a:ea typeface="Arial"/>
              <a:cs typeface="Arial"/>
              <a:sym typeface="Arial"/>
            </a:endParaRPr>
          </a:p>
        </p:txBody>
      </p:sp>
      <p:pic>
        <p:nvPicPr>
          <p:cNvPr id="628" name="Google Shape;628;p11"/>
          <p:cNvPicPr preferRelativeResize="0"/>
          <p:nvPr/>
        </p:nvPicPr>
        <p:blipFill rotWithShape="1">
          <a:blip r:embed="rId4">
            <a:alphaModFix/>
          </a:blip>
          <a:srcRect b="27219" l="0" r="0" t="0"/>
          <a:stretch/>
        </p:blipFill>
        <p:spPr>
          <a:xfrm>
            <a:off x="160713" y="6248886"/>
            <a:ext cx="1008860" cy="2937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2"/>
          <p:cNvSpPr/>
          <p:nvPr/>
        </p:nvSpPr>
        <p:spPr>
          <a:xfrm>
            <a:off x="0" y="0"/>
            <a:ext cx="12192000" cy="966355"/>
          </a:xfrm>
          <a:prstGeom prst="rect">
            <a:avLst/>
          </a:prstGeom>
          <a:solidFill>
            <a:srgbClr val="6F88B3"/>
          </a:solidFill>
          <a:ln cap="flat" cmpd="sng" w="9525">
            <a:solidFill>
              <a:srgbClr val="6F88B3"/>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5" name="Google Shape;635;p12"/>
          <p:cNvSpPr txBox="1"/>
          <p:nvPr/>
        </p:nvSpPr>
        <p:spPr>
          <a:xfrm>
            <a:off x="27102" y="0"/>
            <a:ext cx="12009513" cy="966355"/>
          </a:xfrm>
          <a:prstGeom prst="rect">
            <a:avLst/>
          </a:prstGeom>
          <a:noFill/>
          <a:ln>
            <a:noFill/>
          </a:ln>
        </p:spPr>
        <p:txBody>
          <a:bodyPr anchorCtr="0" anchor="ctr" bIns="67725" lIns="67725" spcFirstLastPara="1" rIns="120650" wrap="square" tIns="67725">
            <a:noAutofit/>
          </a:bodyPr>
          <a:lstStyle/>
          <a:p>
            <a:pPr indent="0" lvl="0" marL="52705"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Driving Applications for Current Landsat Next Architecture</a:t>
            </a:r>
            <a:endParaRPr b="0" i="0" sz="2800" u="none" cap="none" strike="noStrike">
              <a:solidFill>
                <a:srgbClr val="000000"/>
              </a:solidFill>
              <a:latin typeface="Arial"/>
              <a:ea typeface="Arial"/>
              <a:cs typeface="Arial"/>
              <a:sym typeface="Arial"/>
            </a:endParaRPr>
          </a:p>
        </p:txBody>
      </p:sp>
      <p:graphicFrame>
        <p:nvGraphicFramePr>
          <p:cNvPr id="636" name="Google Shape;636;p12"/>
          <p:cNvGraphicFramePr/>
          <p:nvPr/>
        </p:nvGraphicFramePr>
        <p:xfrm>
          <a:off x="0" y="966355"/>
          <a:ext cx="3000000" cy="3000000"/>
        </p:xfrm>
        <a:graphic>
          <a:graphicData uri="http://schemas.openxmlformats.org/drawingml/2006/table">
            <a:tbl>
              <a:tblPr bandRow="1" firstRow="1">
                <a:noFill/>
                <a:tableStyleId>{CD8C7691-5016-4A80-BF21-56B88A17AF38}</a:tableStyleId>
              </a:tblPr>
              <a:tblGrid>
                <a:gridCol w="1202000"/>
                <a:gridCol w="1889425"/>
                <a:gridCol w="9073475"/>
              </a:tblGrid>
              <a:tr h="699650">
                <a:tc>
                  <a:txBody>
                    <a:bodyPr/>
                    <a:lstStyle/>
                    <a:p>
                      <a:pPr indent="0" lvl="0" marL="0" marR="0" rtl="0" algn="ctr">
                        <a:lnSpc>
                          <a:spcPct val="100000"/>
                        </a:lnSpc>
                        <a:spcBef>
                          <a:spcPts val="0"/>
                        </a:spcBef>
                        <a:spcAft>
                          <a:spcPts val="0"/>
                        </a:spcAft>
                        <a:buNone/>
                      </a:pPr>
                      <a:r>
                        <a:rPr b="1" lang="en-US" sz="1400" u="none" cap="none" strike="noStrike">
                          <a:latin typeface="Arial"/>
                          <a:ea typeface="Arial"/>
                          <a:cs typeface="Arial"/>
                          <a:sym typeface="Arial"/>
                        </a:rPr>
                        <a:t>Societal Benefit Area</a:t>
                      </a:r>
                      <a:endParaRPr/>
                    </a:p>
                  </a:txBody>
                  <a:tcPr marT="45725" marB="45725" marR="91450" marL="91450" anchor="ctr"/>
                </a:tc>
                <a:tc>
                  <a:txBody>
                    <a:bodyPr/>
                    <a:lstStyle/>
                    <a:p>
                      <a:pPr indent="0" lvl="0" marL="0" marR="0" rtl="0" algn="ctr">
                        <a:lnSpc>
                          <a:spcPct val="100000"/>
                        </a:lnSpc>
                        <a:spcBef>
                          <a:spcPts val="0"/>
                        </a:spcBef>
                        <a:spcAft>
                          <a:spcPts val="0"/>
                        </a:spcAft>
                        <a:buNone/>
                      </a:pPr>
                      <a:r>
                        <a:rPr b="1" lang="en-US" sz="1600" u="none" cap="none" strike="noStrike">
                          <a:latin typeface="Arial"/>
                          <a:ea typeface="Arial"/>
                          <a:cs typeface="Arial"/>
                          <a:sym typeface="Arial"/>
                        </a:rPr>
                        <a:t>Application</a:t>
                      </a:r>
                      <a:endParaRPr/>
                    </a:p>
                  </a:txBody>
                  <a:tcPr marT="45725" marB="45725" marR="91450" marL="91450" anchor="ctr"/>
                </a:tc>
                <a:tc>
                  <a:txBody>
                    <a:bodyPr/>
                    <a:lstStyle/>
                    <a:p>
                      <a:pPr indent="0" lvl="0" marL="0" marR="0" rtl="0" algn="ctr">
                        <a:lnSpc>
                          <a:spcPct val="100000"/>
                        </a:lnSpc>
                        <a:spcBef>
                          <a:spcPts val="0"/>
                        </a:spcBef>
                        <a:spcAft>
                          <a:spcPts val="0"/>
                        </a:spcAft>
                        <a:buNone/>
                      </a:pPr>
                      <a:r>
                        <a:rPr b="1" lang="en-US" sz="1600" u="none" cap="none" strike="noStrike">
                          <a:latin typeface="Arial"/>
                          <a:ea typeface="Arial"/>
                          <a:cs typeface="Arial"/>
                          <a:sym typeface="Arial"/>
                        </a:rPr>
                        <a:t>Benefits</a:t>
                      </a:r>
                      <a:endParaRPr/>
                    </a:p>
                  </a:txBody>
                  <a:tcPr marT="45725" marB="45725" marR="91450" marL="91450" anchor="ctr"/>
                </a:tc>
              </a:tr>
              <a:tr h="645225">
                <a:tc rowSpan="2">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Agriculture</a:t>
                      </a:r>
                      <a:endParaRPr b="1" sz="1200" u="none" cap="none" strike="noStrike">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U.S and global agricultural monitoring</a:t>
                      </a:r>
                      <a:endParaRPr b="1" sz="1200" u="none" cap="none" strike="noStrike">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Landsat Next would allow U.S. Federal agencies more precise observation of crop emergence.</a:t>
                      </a:r>
                      <a:endParaRPr/>
                    </a:p>
                  </a:txBody>
                  <a:tcPr marT="45725" marB="45725" marR="91450" marL="91450" anchor="ctr">
                    <a:solidFill>
                      <a:schemeClr val="accent5"/>
                    </a:solidFill>
                  </a:tcPr>
                </a:tc>
              </a:tr>
              <a:tr h="645225">
                <a:tc vMerge="1"/>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Crop residue monitoring/soil conservation</a:t>
                      </a:r>
                      <a:endParaRPr b="1" sz="1200" u="none" cap="none" strike="noStrike">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Landsat Next observations in the early growing season could allow  U.S. Federal agencies to detect cover crop and crop residue for soil conservation at the field-scale.</a:t>
                      </a:r>
                      <a:endParaRPr b="1" sz="1200" u="none" cap="none" strike="noStrike">
                        <a:latin typeface="Arial"/>
                        <a:ea typeface="Arial"/>
                        <a:cs typeface="Arial"/>
                        <a:sym typeface="Arial"/>
                      </a:endParaRPr>
                    </a:p>
                  </a:txBody>
                  <a:tcPr marT="45725" marB="45725" marR="91450" marL="91450" anchor="ctr">
                    <a:solidFill>
                      <a:schemeClr val="accent5"/>
                    </a:solidFill>
                  </a:tcPr>
                </a:tc>
              </a:tr>
              <a:tr h="458825">
                <a:tc>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Forestry</a:t>
                      </a:r>
                      <a:endParaRPr/>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Forest health monitoring</a:t>
                      </a:r>
                      <a:endParaRPr b="1" sz="1200" u="none" cap="none" strike="noStrike">
                        <a:latin typeface="Arial"/>
                        <a:ea typeface="Arial"/>
                        <a:cs typeface="Arial"/>
                        <a:sym typeface="Arial"/>
                      </a:endParaRPr>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Landsat Next would aid U.S. agencies in their detection and identification of insect/disease agents for forest health monitoring, since symptoms are often seasonal and transient.</a:t>
                      </a:r>
                      <a:endParaRPr b="1" sz="1200" u="none" cap="none" strike="noStrike">
                        <a:latin typeface="Arial"/>
                        <a:ea typeface="Arial"/>
                        <a:cs typeface="Arial"/>
                        <a:sym typeface="Arial"/>
                      </a:endParaRPr>
                    </a:p>
                  </a:txBody>
                  <a:tcPr marT="45725" marB="45725" marR="91450" marL="91450" anchor="ctr">
                    <a:solidFill>
                      <a:schemeClr val="lt1"/>
                    </a:solidFill>
                  </a:tcPr>
                </a:tc>
              </a:tr>
              <a:tr h="645225">
                <a:tc>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Water Resources</a:t>
                      </a:r>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Evapotranspiration and water use</a:t>
                      </a:r>
                      <a:endParaRPr b="1" sz="1200" u="none" cap="none" strike="noStrike">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Landsat Next frequent observations of evapotranspiration (ET) are needed for field-scale ET estimates and continuous operational water use monitoring by U.S. Federal and Western State agencies.</a:t>
                      </a:r>
                      <a:endParaRPr b="1" sz="1200" u="none" cap="none" strike="noStrike">
                        <a:latin typeface="Arial"/>
                        <a:ea typeface="Arial"/>
                        <a:cs typeface="Arial"/>
                        <a:sym typeface="Arial"/>
                      </a:endParaRPr>
                    </a:p>
                  </a:txBody>
                  <a:tcPr marT="45725" marB="45725" marR="91450" marL="91450" anchor="ctr">
                    <a:solidFill>
                      <a:schemeClr val="accent5"/>
                    </a:solidFill>
                  </a:tcPr>
                </a:tc>
              </a:tr>
              <a:tr h="487500">
                <a:tc>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Water Quality</a:t>
                      </a:r>
                      <a:endParaRPr/>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Harmful Algal Bloom detection and monitoring</a:t>
                      </a:r>
                      <a:endParaRPr b="1" sz="1200" u="none" cap="none" strike="noStrike">
                        <a:latin typeface="Arial"/>
                        <a:ea typeface="Arial"/>
                        <a:cs typeface="Arial"/>
                        <a:sym typeface="Arial"/>
                      </a:endParaRPr>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The new targeted spectral bands for water quality provided by Landsat Next would enable detection of specific organisms that cause harmful blooms.</a:t>
                      </a:r>
                      <a:endParaRPr b="1" sz="1200" u="none" cap="none" strike="noStrike">
                        <a:latin typeface="Arial"/>
                        <a:ea typeface="Arial"/>
                        <a:cs typeface="Arial"/>
                        <a:sym typeface="Arial"/>
                      </a:endParaRPr>
                    </a:p>
                  </a:txBody>
                  <a:tcPr marT="45725" marB="45725" marR="91450" marL="91450" anchor="ctr">
                    <a:solidFill>
                      <a:schemeClr val="lt1"/>
                    </a:solidFill>
                  </a:tcPr>
                </a:tc>
              </a:tr>
              <a:tr h="458825">
                <a:tc>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Cryosphere</a:t>
                      </a:r>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Snow/water availability</a:t>
                      </a:r>
                      <a:endParaRPr b="1" sz="1200" u="none" cap="none" strike="noStrike">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Higher temporal frequency and new targeted spectral measurement capabilities of Landsat Next would reduce cloud cover contamination while increasing detection.</a:t>
                      </a:r>
                      <a:endParaRPr b="1" sz="1200" u="none" cap="none" strike="noStrike">
                        <a:latin typeface="Arial"/>
                        <a:ea typeface="Arial"/>
                        <a:cs typeface="Arial"/>
                        <a:sym typeface="Arial"/>
                      </a:endParaRPr>
                    </a:p>
                  </a:txBody>
                  <a:tcPr marT="45725" marB="45725" marR="91450" marL="91450" anchor="ctr">
                    <a:solidFill>
                      <a:schemeClr val="accent5"/>
                    </a:solidFill>
                  </a:tcPr>
                </a:tc>
              </a:tr>
              <a:tr h="645225">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Energy &amp; Minerals</a:t>
                      </a:r>
                      <a:endParaRPr/>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Mineral exploration and energy resource management</a:t>
                      </a:r>
                      <a:endParaRPr/>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None/>
                      </a:pPr>
                      <a:r>
                        <a:rPr b="1" lang="en-US" sz="1200" u="none" cap="none" strike="noStrike">
                          <a:latin typeface="Arial"/>
                          <a:ea typeface="Arial"/>
                          <a:cs typeface="Arial"/>
                          <a:sym typeface="Arial"/>
                        </a:rPr>
                        <a:t>Landsat Next would enhance mineral exploration and energy resource management by providing richer spectral data and greater spatial resolution, improving the detection of minerals, helping companies locate fuel sources and geological deposits more efficiently, reducing cost and risk while maximizing investment returns</a:t>
                      </a:r>
                      <a:r>
                        <a:rPr lang="en-US" sz="1200" u="none" cap="none" strike="noStrike"/>
                        <a:t>.</a:t>
                      </a:r>
                      <a:endParaRPr b="1" sz="1200" u="none" cap="none" strike="noStrike">
                        <a:solidFill>
                          <a:schemeClr val="dk1"/>
                        </a:solidFill>
                        <a:latin typeface="Arial"/>
                        <a:ea typeface="Arial"/>
                        <a:cs typeface="Arial"/>
                        <a:sym typeface="Arial"/>
                      </a:endParaRPr>
                    </a:p>
                  </a:txBody>
                  <a:tcPr marT="45725" marB="45725" marR="91450" marL="91450" anchor="ctr">
                    <a:solidFill>
                      <a:schemeClr val="lt1"/>
                    </a:solidFill>
                  </a:tcPr>
                </a:tc>
              </a:tr>
              <a:tr h="458825">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Wildfire </a:t>
                      </a:r>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Pre- and post-fire assessment</a:t>
                      </a:r>
                      <a:endParaRPr/>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Landsat Next higher temporal revisit is needed to capture the onset of more frequent wildfires and support immediate post-fire response.</a:t>
                      </a:r>
                      <a:endParaRPr/>
                    </a:p>
                  </a:txBody>
                  <a:tcPr marT="45725" marB="45725" marR="91450" marL="91450" anchor="ctr">
                    <a:solidFill>
                      <a:schemeClr val="accent5"/>
                    </a:solidFill>
                  </a:tcPr>
                </a:tc>
              </a:tr>
            </a:tbl>
          </a:graphicData>
        </a:graphic>
      </p:graphicFrame>
      <p:sp>
        <p:nvSpPr>
          <p:cNvPr id="637" name="Google Shape;637;p12"/>
          <p:cNvSpPr txBox="1"/>
          <p:nvPr/>
        </p:nvSpPr>
        <p:spPr>
          <a:xfrm>
            <a:off x="9276430" y="6139146"/>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Arial"/>
              <a:buNone/>
            </a:pPr>
            <a:r>
              <a:rPr b="0" i="0" lang="en-US" sz="1200" u="none" cap="none" strike="noStrike">
                <a:solidFill>
                  <a:srgbClr val="888888"/>
                </a:solidFill>
                <a:latin typeface="Calibri"/>
                <a:ea typeface="Calibri"/>
                <a:cs typeface="Calibri"/>
                <a:sym typeface="Calibri"/>
              </a:rPr>
              <a:t>Slide </a:t>
            </a: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3"/>
          <p:cNvSpPr/>
          <p:nvPr/>
        </p:nvSpPr>
        <p:spPr>
          <a:xfrm>
            <a:off x="0" y="0"/>
            <a:ext cx="12192000" cy="966355"/>
          </a:xfrm>
          <a:prstGeom prst="rect">
            <a:avLst/>
          </a:prstGeom>
          <a:solidFill>
            <a:srgbClr val="6F88B3"/>
          </a:solidFill>
          <a:ln cap="flat" cmpd="sng" w="9525">
            <a:solidFill>
              <a:srgbClr val="6F88B3"/>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4" name="Google Shape;644;p13"/>
          <p:cNvSpPr txBox="1"/>
          <p:nvPr/>
        </p:nvSpPr>
        <p:spPr>
          <a:xfrm>
            <a:off x="0" y="-7604"/>
            <a:ext cx="11929299" cy="966355"/>
          </a:xfrm>
          <a:prstGeom prst="rect">
            <a:avLst/>
          </a:prstGeom>
          <a:noFill/>
          <a:ln>
            <a:noFill/>
          </a:ln>
        </p:spPr>
        <p:txBody>
          <a:bodyPr anchorCtr="0" anchor="ctr" bIns="67725" lIns="67725" spcFirstLastPara="1" rIns="120650" wrap="square" tIns="67725">
            <a:noAutofit/>
          </a:bodyPr>
          <a:lstStyle/>
          <a:p>
            <a:pPr indent="0" lvl="0" marL="52705"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alibri"/>
                <a:ea typeface="Calibri"/>
                <a:cs typeface="Calibri"/>
                <a:sym typeface="Calibri"/>
              </a:rPr>
              <a:t>  </a:t>
            </a:r>
            <a:endParaRPr/>
          </a:p>
          <a:p>
            <a:pPr indent="0" lvl="0" marL="52705" marR="0" rtl="0" algn="l">
              <a:lnSpc>
                <a:spcPct val="100000"/>
              </a:lnSpc>
              <a:spcBef>
                <a:spcPts val="80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Landsat Continuity Evolves  </a:t>
            </a:r>
            <a:endParaRPr/>
          </a:p>
          <a:p>
            <a:pPr indent="0" lvl="0" marL="52705" marR="0" rtl="0" algn="l">
              <a:lnSpc>
                <a:spcPct val="100000"/>
              </a:lnSpc>
              <a:spcBef>
                <a:spcPts val="800"/>
              </a:spcBef>
              <a:spcAft>
                <a:spcPts val="0"/>
              </a:spcAft>
              <a:buClr>
                <a:srgbClr val="000000"/>
              </a:buClr>
              <a:buSzPts val="3200"/>
              <a:buFont typeface="Arial"/>
              <a:buNone/>
            </a:pPr>
            <a:r>
              <a:t/>
            </a:r>
            <a:endParaRPr b="1" i="0" sz="3200" u="none" cap="none" strike="noStrike">
              <a:solidFill>
                <a:srgbClr val="000000"/>
              </a:solidFill>
              <a:latin typeface="Arial"/>
              <a:ea typeface="Arial"/>
              <a:cs typeface="Arial"/>
              <a:sym typeface="Arial"/>
            </a:endParaRPr>
          </a:p>
        </p:txBody>
      </p:sp>
      <p:pic>
        <p:nvPicPr>
          <p:cNvPr id="645" name="Google Shape;645;p13"/>
          <p:cNvPicPr preferRelativeResize="0"/>
          <p:nvPr/>
        </p:nvPicPr>
        <p:blipFill rotWithShape="1">
          <a:blip r:embed="rId3">
            <a:alphaModFix/>
          </a:blip>
          <a:srcRect b="0" l="0" r="0" t="15142"/>
          <a:stretch/>
        </p:blipFill>
        <p:spPr>
          <a:xfrm>
            <a:off x="10201101" y="7098"/>
            <a:ext cx="1990899" cy="952158"/>
          </a:xfrm>
          <a:prstGeom prst="rect">
            <a:avLst/>
          </a:prstGeom>
          <a:noFill/>
          <a:ln>
            <a:noFill/>
          </a:ln>
        </p:spPr>
      </p:pic>
      <p:sp>
        <p:nvSpPr>
          <p:cNvPr id="646" name="Google Shape;646;p13"/>
          <p:cNvSpPr txBox="1"/>
          <p:nvPr/>
        </p:nvSpPr>
        <p:spPr>
          <a:xfrm>
            <a:off x="310446" y="1430803"/>
            <a:ext cx="12073579" cy="23796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171717"/>
                </a:solidFill>
                <a:latin typeface="Arial"/>
                <a:ea typeface="Arial"/>
                <a:cs typeface="Arial"/>
                <a:sym typeface="Arial"/>
              </a:rPr>
              <a:t>Since 1972, Landsat satellites have continuously acquired images of the Earth’s land surface, providing uninterrupted </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171717"/>
                </a:solidFill>
                <a:latin typeface="Arial"/>
                <a:ea typeface="Arial"/>
                <a:cs typeface="Arial"/>
                <a:sym typeface="Arial"/>
              </a:rPr>
              <a:t>data to help land managers and policymakers make informed decisions about natural resources and the environment. </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7171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171717"/>
                </a:solidFill>
                <a:latin typeface="Arial"/>
                <a:ea typeface="Arial"/>
                <a:cs typeface="Arial"/>
                <a:sym typeface="Arial"/>
              </a:rPr>
              <a:t>Landsat Continuity </a:t>
            </a:r>
            <a:r>
              <a:rPr b="0" i="0" lang="en-US" sz="1600" u="none" cap="none" strike="noStrike">
                <a:solidFill>
                  <a:srgbClr val="171717"/>
                </a:solidFill>
                <a:latin typeface="Arial"/>
                <a:ea typeface="Arial"/>
                <a:cs typeface="Arial"/>
                <a:sym typeface="Arial"/>
              </a:rPr>
              <a:t>has always been central to the program’s success. This includes:</a:t>
            </a:r>
            <a:endParaRPr/>
          </a:p>
          <a:p>
            <a:pPr indent="0" lvl="4" marL="457200" marR="0" rtl="0" algn="l">
              <a:lnSpc>
                <a:spcPct val="100000"/>
              </a:lnSpc>
              <a:spcBef>
                <a:spcPts val="0"/>
              </a:spcBef>
              <a:spcAft>
                <a:spcPts val="0"/>
              </a:spcAft>
              <a:buClr>
                <a:srgbClr val="000000"/>
              </a:buClr>
              <a:buSzPts val="1600"/>
              <a:buFont typeface="Arial"/>
              <a:buNone/>
            </a:pPr>
            <a:r>
              <a:rPr b="0" i="0" lang="en-US" sz="1600" u="none" cap="none" strike="noStrike">
                <a:solidFill>
                  <a:srgbClr val="171717"/>
                </a:solidFill>
                <a:latin typeface="Arial"/>
                <a:ea typeface="Arial"/>
                <a:cs typeface="Arial"/>
                <a:sym typeface="Arial"/>
              </a:rPr>
              <a:t>(1) maintaining historic sensor compatibility to support long-term time series analyses </a:t>
            </a:r>
            <a:endParaRPr/>
          </a:p>
          <a:p>
            <a:pPr indent="0" lvl="4" marL="457200" marR="0" rtl="0" algn="l">
              <a:lnSpc>
                <a:spcPct val="100000"/>
              </a:lnSpc>
              <a:spcBef>
                <a:spcPts val="0"/>
              </a:spcBef>
              <a:spcAft>
                <a:spcPts val="0"/>
              </a:spcAft>
              <a:buClr>
                <a:srgbClr val="000000"/>
              </a:buClr>
              <a:buSzPts val="1600"/>
              <a:buFont typeface="Arial"/>
              <a:buNone/>
            </a:pPr>
            <a:r>
              <a:rPr b="0" i="0" lang="en-US" sz="1600" u="none" cap="none" strike="noStrike">
                <a:solidFill>
                  <a:srgbClr val="171717"/>
                </a:solidFill>
                <a:latin typeface="Arial"/>
                <a:ea typeface="Arial"/>
                <a:cs typeface="Arial"/>
                <a:sym typeface="Arial"/>
              </a:rPr>
              <a:t>(2) ensuring consistent image quality to reduce uncertainties in land surface measurements </a:t>
            </a:r>
            <a:endParaRPr/>
          </a:p>
          <a:p>
            <a:pPr indent="0" lvl="4" marL="457200" marR="0" rtl="0" algn="l">
              <a:lnSpc>
                <a:spcPct val="100000"/>
              </a:lnSpc>
              <a:spcBef>
                <a:spcPts val="0"/>
              </a:spcBef>
              <a:spcAft>
                <a:spcPts val="0"/>
              </a:spcAft>
              <a:buClr>
                <a:srgbClr val="000000"/>
              </a:buClr>
              <a:buSzPts val="1600"/>
              <a:buFont typeface="Arial"/>
              <a:buNone/>
            </a:pPr>
            <a:r>
              <a:rPr b="0" i="0" lang="en-US" sz="1600" u="none" cap="none" strike="noStrike">
                <a:solidFill>
                  <a:srgbClr val="171717"/>
                </a:solidFill>
                <a:latin typeface="Arial"/>
                <a:ea typeface="Arial"/>
                <a:cs typeface="Arial"/>
                <a:sym typeface="Arial"/>
              </a:rPr>
              <a:t>(3) evolving satellite observations and data products to meet changing priorities and national needs</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The NASA/Interior Sustainable Land Imaging (SLI) program initiated in 2015 ensures a multi-tiered “sustainable” program </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with on-ramps for new technology refresh designed to meet evolving observational requirements and emerging applications.</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The world of the 2030s will be different, requiring improved Earth observations. Landsat Next would maintain Landsat’s </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historic radiometric quality while supporting the monitoring of smaller agricultural fields and forests; more rapid clear </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views of crop health and productivity, water quality, snow/ice state and wildfire; and support emerging applications in </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water quality, snow hydrology and soil mapping.</a:t>
            </a:r>
            <a:endParaRPr/>
          </a:p>
        </p:txBody>
      </p:sp>
      <p:sp>
        <p:nvSpPr>
          <p:cNvPr id="647" name="Google Shape;647;p13"/>
          <p:cNvSpPr txBox="1"/>
          <p:nvPr/>
        </p:nvSpPr>
        <p:spPr>
          <a:xfrm>
            <a:off x="812799" y="5323840"/>
            <a:ext cx="10077705" cy="646331"/>
          </a:xfrm>
          <a:prstGeom prst="rect">
            <a:avLst/>
          </a:prstGeom>
          <a:solidFill>
            <a:srgbClr val="F5F4F4"/>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000000"/>
                </a:solidFill>
                <a:latin typeface="Arial"/>
                <a:ea typeface="Arial"/>
                <a:cs typeface="Arial"/>
                <a:sym typeface="Arial"/>
              </a:rPr>
              <a:t>Landsat history has shown that “continuity evolves”. Each new mission is enhanced with </a:t>
            </a:r>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000000"/>
                </a:solidFill>
                <a:latin typeface="Arial"/>
                <a:ea typeface="Arial"/>
                <a:cs typeface="Arial"/>
                <a:sym typeface="Arial"/>
              </a:rPr>
              <a:t>improved yet mature technology to meet evolving user needs and emerging applications.</a:t>
            </a:r>
            <a:endParaRPr b="0" i="1" sz="1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
          <p:cNvSpPr/>
          <p:nvPr/>
        </p:nvSpPr>
        <p:spPr>
          <a:xfrm>
            <a:off x="6666863" y="1198437"/>
            <a:ext cx="4605687" cy="4427456"/>
          </a:xfrm>
          <a:prstGeom prst="ellipse">
            <a:avLst/>
          </a:prstGeom>
          <a:solidFill>
            <a:schemeClr val="dk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a:ea typeface="Lato"/>
              <a:cs typeface="Lato"/>
              <a:sym typeface="Lato"/>
            </a:endParaRPr>
          </a:p>
        </p:txBody>
      </p:sp>
      <p:sp>
        <p:nvSpPr>
          <p:cNvPr id="393" name="Google Shape;393;p2"/>
          <p:cNvSpPr/>
          <p:nvPr/>
        </p:nvSpPr>
        <p:spPr>
          <a:xfrm>
            <a:off x="7601733" y="2115230"/>
            <a:ext cx="2754679" cy="26978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FFFFF"/>
              </a:solidFill>
              <a:latin typeface="Lato"/>
              <a:ea typeface="Lato"/>
              <a:cs typeface="Lato"/>
              <a:sym typeface="Lato"/>
            </a:endParaRPr>
          </a:p>
        </p:txBody>
      </p:sp>
      <p:sp>
        <p:nvSpPr>
          <p:cNvPr id="394" name="Google Shape;394;p2"/>
          <p:cNvSpPr txBox="1"/>
          <p:nvPr>
            <p:ph type="title"/>
          </p:nvPr>
        </p:nvSpPr>
        <p:spPr>
          <a:xfrm>
            <a:off x="375774" y="340535"/>
            <a:ext cx="5268558" cy="682923"/>
          </a:xfrm>
          <a:prstGeom prst="rect">
            <a:avLst/>
          </a:prstGeom>
          <a:no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lt1"/>
              </a:buClr>
              <a:buSzPts val="2800"/>
              <a:buFont typeface="Calibri"/>
              <a:buNone/>
            </a:pPr>
            <a:r>
              <a:rPr b="1" lang="en-US" sz="2800">
                <a:latin typeface="Calibri"/>
                <a:ea typeface="Calibri"/>
                <a:cs typeface="Calibri"/>
                <a:sym typeface="Calibri"/>
              </a:rPr>
              <a:t>USGS Mission and Vision </a:t>
            </a:r>
            <a:endParaRPr/>
          </a:p>
        </p:txBody>
      </p:sp>
      <p:sp>
        <p:nvSpPr>
          <p:cNvPr id="395" name="Google Shape;395;p2"/>
          <p:cNvSpPr txBox="1"/>
          <p:nvPr/>
        </p:nvSpPr>
        <p:spPr>
          <a:xfrm>
            <a:off x="470211" y="1198437"/>
            <a:ext cx="5320630" cy="4427456"/>
          </a:xfrm>
          <a:prstGeom prst="rect">
            <a:avLst/>
          </a:prstGeom>
          <a:solidFill>
            <a:schemeClr val="dk1">
              <a:alpha val="60000"/>
            </a:schemeClr>
          </a:solidFill>
          <a:ln>
            <a:noFill/>
          </a:ln>
        </p:spPr>
        <p:txBody>
          <a:bodyPr anchorCtr="0" anchor="ctr" bIns="60950" lIns="121900" spcFirstLastPara="1" rIns="121900" wrap="square" tIns="60950">
            <a:noAutofit/>
          </a:bodyPr>
          <a:lstStyle/>
          <a:p>
            <a:pPr indent="0" lvl="0" marL="120650" marR="0" rtl="0" algn="l">
              <a:lnSpc>
                <a:spcPct val="100000"/>
              </a:lnSpc>
              <a:spcBef>
                <a:spcPts val="0"/>
              </a:spcBef>
              <a:spcAft>
                <a:spcPts val="0"/>
              </a:spcAft>
              <a:buClr>
                <a:srgbClr val="ED7D31"/>
              </a:buClr>
              <a:buSzPts val="2200"/>
              <a:buFont typeface="Arial"/>
              <a:buNone/>
            </a:pPr>
            <a:r>
              <a:rPr b="1" i="0" lang="en-US" sz="2200" u="none" cap="none" strike="noStrike">
                <a:solidFill>
                  <a:srgbClr val="ED7D31"/>
                </a:solidFill>
                <a:latin typeface="Calibri"/>
                <a:ea typeface="Calibri"/>
                <a:cs typeface="Calibri"/>
                <a:sym typeface="Calibri"/>
              </a:rPr>
              <a:t>The USGS mission</a:t>
            </a:r>
            <a:r>
              <a:rPr b="1" i="0" lang="en-US" sz="2200" u="none" cap="none" strike="noStrike">
                <a:solidFill>
                  <a:srgbClr val="FFFFFF"/>
                </a:solidFill>
                <a:latin typeface="Calibri"/>
                <a:ea typeface="Calibri"/>
                <a:cs typeface="Calibri"/>
                <a:sym typeface="Calibri"/>
              </a:rPr>
              <a:t> </a:t>
            </a:r>
            <a:r>
              <a:rPr b="0" i="0" lang="en-US" sz="2200" u="none" cap="none" strike="noStrike">
                <a:solidFill>
                  <a:srgbClr val="FFFFFF"/>
                </a:solidFill>
                <a:latin typeface="Calibri"/>
                <a:ea typeface="Calibri"/>
                <a:cs typeface="Calibri"/>
                <a:sym typeface="Calibri"/>
              </a:rPr>
              <a:t>is to monitor, analyze and predict current and evolving dynamics of complex human and natural Earth system interactions and to deliver actionable information at scales and timeframes relevant to decision makers.</a:t>
            </a:r>
            <a:endParaRPr/>
          </a:p>
          <a:p>
            <a:pPr indent="0" lvl="0" marL="7938" marR="0" rtl="0" algn="l">
              <a:lnSpc>
                <a:spcPct val="100000"/>
              </a:lnSpc>
              <a:spcBef>
                <a:spcPts val="0"/>
              </a:spcBef>
              <a:spcAft>
                <a:spcPts val="0"/>
              </a:spcAft>
              <a:buClr>
                <a:schemeClr val="lt1"/>
              </a:buClr>
              <a:buSzPts val="2200"/>
              <a:buFont typeface="Arial"/>
              <a:buNone/>
            </a:pPr>
            <a:r>
              <a:t/>
            </a:r>
            <a:endParaRPr b="0" i="0" sz="2200" u="none" cap="none" strike="noStrike">
              <a:solidFill>
                <a:srgbClr val="FFFFFF"/>
              </a:solidFill>
              <a:latin typeface="Calibri"/>
              <a:ea typeface="Calibri"/>
              <a:cs typeface="Calibri"/>
              <a:sym typeface="Calibri"/>
            </a:endParaRPr>
          </a:p>
          <a:p>
            <a:pPr indent="0" lvl="0" marL="63500" marR="0" rtl="0" algn="l">
              <a:lnSpc>
                <a:spcPct val="100000"/>
              </a:lnSpc>
              <a:spcBef>
                <a:spcPts val="0"/>
              </a:spcBef>
              <a:spcAft>
                <a:spcPts val="0"/>
              </a:spcAft>
              <a:buClr>
                <a:srgbClr val="ED7D31"/>
              </a:buClr>
              <a:buSzPts val="2200"/>
              <a:buFont typeface="Arial"/>
              <a:buNone/>
            </a:pPr>
            <a:r>
              <a:rPr b="1" i="0" lang="en-US" sz="2200" u="none" cap="none" strike="noStrike">
                <a:solidFill>
                  <a:srgbClr val="ED7D31"/>
                </a:solidFill>
                <a:latin typeface="Calibri"/>
                <a:ea typeface="Calibri"/>
                <a:cs typeface="Calibri"/>
                <a:sym typeface="Calibri"/>
              </a:rPr>
              <a:t>Vision Statement: </a:t>
            </a:r>
            <a:r>
              <a:rPr b="0" i="0" lang="en-US" sz="2200" u="none" cap="none" strike="noStrike">
                <a:solidFill>
                  <a:srgbClr val="FFFFFF"/>
                </a:solidFill>
                <a:latin typeface="Calibri"/>
                <a:ea typeface="Calibri"/>
                <a:cs typeface="Calibri"/>
                <a:sym typeface="Calibri"/>
              </a:rPr>
              <a:t>Lead the Nation in 21st-century integrated research, assessments, and prediction of natural resources and processes to meet society’s needs.</a:t>
            </a:r>
            <a:endParaRPr/>
          </a:p>
        </p:txBody>
      </p:sp>
      <p:pic>
        <p:nvPicPr>
          <p:cNvPr id="396" name="Google Shape;396;p2"/>
          <p:cNvPicPr preferRelativeResize="0"/>
          <p:nvPr/>
        </p:nvPicPr>
        <p:blipFill rotWithShape="1">
          <a:blip r:embed="rId3">
            <a:alphaModFix/>
          </a:blip>
          <a:srcRect b="0" l="0" r="0" t="0"/>
          <a:stretch/>
        </p:blipFill>
        <p:spPr>
          <a:xfrm>
            <a:off x="6760789" y="817254"/>
            <a:ext cx="2360391" cy="2203525"/>
          </a:xfrm>
          <a:prstGeom prst="ellipse">
            <a:avLst/>
          </a:prstGeom>
          <a:noFill/>
          <a:ln cap="flat" cmpd="sng" w="19050">
            <a:solidFill>
              <a:schemeClr val="lt2"/>
            </a:solidFill>
            <a:prstDash val="solid"/>
            <a:round/>
            <a:headEnd len="sm" w="sm" type="none"/>
            <a:tailEnd len="sm" w="sm" type="none"/>
          </a:ln>
          <a:effectLst>
            <a:outerShdw blurRad="242888" rotWithShape="0" algn="bl" dir="5400000" dist="114300">
              <a:srgbClr val="000000">
                <a:alpha val="63921"/>
              </a:srgbClr>
            </a:outerShdw>
          </a:effectLst>
        </p:spPr>
      </p:pic>
      <p:pic>
        <p:nvPicPr>
          <p:cNvPr id="397" name="Google Shape;397;p2"/>
          <p:cNvPicPr preferRelativeResize="0"/>
          <p:nvPr/>
        </p:nvPicPr>
        <p:blipFill rotWithShape="1">
          <a:blip r:embed="rId4">
            <a:alphaModFix/>
          </a:blip>
          <a:srcRect b="0" l="0" r="0" t="0"/>
          <a:stretch/>
        </p:blipFill>
        <p:spPr>
          <a:xfrm>
            <a:off x="6082848" y="2691677"/>
            <a:ext cx="2360391" cy="2203269"/>
          </a:xfrm>
          <a:prstGeom prst="ellipse">
            <a:avLst/>
          </a:prstGeom>
          <a:noFill/>
          <a:ln cap="flat" cmpd="sng" w="19050">
            <a:solidFill>
              <a:schemeClr val="lt2"/>
            </a:solidFill>
            <a:prstDash val="solid"/>
            <a:round/>
            <a:headEnd len="sm" w="sm" type="none"/>
            <a:tailEnd len="sm" w="sm" type="none"/>
          </a:ln>
          <a:effectLst>
            <a:outerShdw blurRad="242888" rotWithShape="0" algn="bl" dir="5400000" dist="114300">
              <a:srgbClr val="000000">
                <a:alpha val="63921"/>
              </a:srgbClr>
            </a:outerShdw>
          </a:effectLst>
        </p:spPr>
      </p:pic>
      <p:pic>
        <p:nvPicPr>
          <p:cNvPr id="398" name="Google Shape;398;p2"/>
          <p:cNvPicPr preferRelativeResize="0"/>
          <p:nvPr/>
        </p:nvPicPr>
        <p:blipFill rotWithShape="1">
          <a:blip r:embed="rId5">
            <a:alphaModFix/>
          </a:blip>
          <a:srcRect b="0" l="0" r="0" t="0"/>
          <a:stretch/>
        </p:blipFill>
        <p:spPr>
          <a:xfrm>
            <a:off x="8912953" y="821614"/>
            <a:ext cx="2431809" cy="2270097"/>
          </a:xfrm>
          <a:prstGeom prst="ellipse">
            <a:avLst/>
          </a:prstGeom>
          <a:noFill/>
          <a:ln cap="flat" cmpd="sng" w="19050">
            <a:solidFill>
              <a:schemeClr val="lt2"/>
            </a:solidFill>
            <a:prstDash val="solid"/>
            <a:round/>
            <a:headEnd len="sm" w="sm" type="none"/>
            <a:tailEnd len="sm" w="sm" type="none"/>
          </a:ln>
          <a:effectLst>
            <a:outerShdw blurRad="242888" rotWithShape="0" algn="bl" dir="5400000" dist="114300">
              <a:srgbClr val="000000">
                <a:alpha val="63921"/>
              </a:srgbClr>
            </a:outerShdw>
          </a:effectLst>
        </p:spPr>
      </p:pic>
      <p:sp>
        <p:nvSpPr>
          <p:cNvPr id="399" name="Google Shape;399;p2"/>
          <p:cNvSpPr txBox="1"/>
          <p:nvPr/>
        </p:nvSpPr>
        <p:spPr>
          <a:xfrm>
            <a:off x="9068138" y="2034067"/>
            <a:ext cx="1771441" cy="903812"/>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Lato"/>
                <a:ea typeface="Lato"/>
                <a:cs typeface="Lato"/>
                <a:sym typeface="Lato"/>
              </a:rPr>
              <a:t>Core Science </a:t>
            </a:r>
            <a:br>
              <a:rPr b="1" i="0" lang="en-US" sz="1600" u="none" cap="none" strike="noStrike">
                <a:solidFill>
                  <a:srgbClr val="FFFFFF"/>
                </a:solidFill>
                <a:latin typeface="Lato"/>
                <a:ea typeface="Lato"/>
                <a:cs typeface="Lato"/>
                <a:sym typeface="Lato"/>
              </a:rPr>
            </a:br>
            <a:r>
              <a:rPr b="1" i="0" lang="en-US" sz="1600" u="none" cap="none" strike="noStrike">
                <a:solidFill>
                  <a:srgbClr val="FFFFFF"/>
                </a:solidFill>
                <a:latin typeface="Lato"/>
                <a:ea typeface="Lato"/>
                <a:cs typeface="Lato"/>
                <a:sym typeface="Lato"/>
              </a:rPr>
              <a:t>Systems</a:t>
            </a:r>
            <a:endParaRPr b="1" i="0" sz="1600" u="none" cap="none" strike="noStrike">
              <a:solidFill>
                <a:srgbClr val="FFFFFF"/>
              </a:solidFill>
              <a:latin typeface="Lato"/>
              <a:ea typeface="Lato"/>
              <a:cs typeface="Lato"/>
              <a:sym typeface="Lato"/>
            </a:endParaRPr>
          </a:p>
        </p:txBody>
      </p:sp>
      <p:sp>
        <p:nvSpPr>
          <p:cNvPr id="400" name="Google Shape;400;p2"/>
          <p:cNvSpPr txBox="1"/>
          <p:nvPr/>
        </p:nvSpPr>
        <p:spPr>
          <a:xfrm>
            <a:off x="7081175" y="3256976"/>
            <a:ext cx="1176412" cy="748016"/>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Lato"/>
                <a:ea typeface="Lato"/>
                <a:cs typeface="Lato"/>
                <a:sym typeface="Lato"/>
              </a:rPr>
              <a:t>Natural </a:t>
            </a:r>
            <a:br>
              <a:rPr b="1" i="0" lang="en-US" sz="1600" u="none" cap="none" strike="noStrike">
                <a:solidFill>
                  <a:srgbClr val="FFFFFF"/>
                </a:solidFill>
                <a:latin typeface="Lato"/>
                <a:ea typeface="Lato"/>
                <a:cs typeface="Lato"/>
                <a:sym typeface="Lato"/>
              </a:rPr>
            </a:br>
            <a:r>
              <a:rPr b="1" i="0" lang="en-US" sz="1600" u="none" cap="none" strike="noStrike">
                <a:solidFill>
                  <a:srgbClr val="FFFFFF"/>
                </a:solidFill>
                <a:latin typeface="Lato"/>
                <a:ea typeface="Lato"/>
                <a:cs typeface="Lato"/>
                <a:sym typeface="Lato"/>
              </a:rPr>
              <a:t>Hazards</a:t>
            </a:r>
            <a:endParaRPr b="1" i="0" sz="1600" u="none" cap="none" strike="noStrike">
              <a:solidFill>
                <a:srgbClr val="FFFFFF"/>
              </a:solidFill>
              <a:latin typeface="Lato"/>
              <a:ea typeface="Lato"/>
              <a:cs typeface="Lato"/>
              <a:sym typeface="Lato"/>
            </a:endParaRPr>
          </a:p>
        </p:txBody>
      </p:sp>
      <p:sp>
        <p:nvSpPr>
          <p:cNvPr id="401" name="Google Shape;401;p2"/>
          <p:cNvSpPr txBox="1"/>
          <p:nvPr/>
        </p:nvSpPr>
        <p:spPr>
          <a:xfrm>
            <a:off x="7066172" y="840812"/>
            <a:ext cx="1771441" cy="781429"/>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Lato"/>
                <a:ea typeface="Lato"/>
                <a:cs typeface="Lato"/>
                <a:sym typeface="Lato"/>
              </a:rPr>
              <a:t>Water</a:t>
            </a:r>
            <a:br>
              <a:rPr b="1" i="0" lang="en-US" sz="1600" u="none" cap="none" strike="noStrike">
                <a:solidFill>
                  <a:srgbClr val="000000"/>
                </a:solidFill>
                <a:latin typeface="Lato"/>
                <a:ea typeface="Lato"/>
                <a:cs typeface="Lato"/>
                <a:sym typeface="Lato"/>
              </a:rPr>
            </a:br>
            <a:r>
              <a:rPr b="1" i="0" lang="en-US" sz="1600" u="none" cap="none" strike="noStrike">
                <a:solidFill>
                  <a:srgbClr val="000000"/>
                </a:solidFill>
                <a:latin typeface="Lato"/>
                <a:ea typeface="Lato"/>
                <a:cs typeface="Lato"/>
                <a:sym typeface="Lato"/>
              </a:rPr>
              <a:t>Resources</a:t>
            </a:r>
            <a:endParaRPr b="1" i="0" sz="1600" u="none" cap="none" strike="noStrike">
              <a:solidFill>
                <a:srgbClr val="000000"/>
              </a:solidFill>
              <a:latin typeface="Lato"/>
              <a:ea typeface="Lato"/>
              <a:cs typeface="Lato"/>
              <a:sym typeface="Lato"/>
            </a:endParaRPr>
          </a:p>
        </p:txBody>
      </p:sp>
      <p:sp>
        <p:nvSpPr>
          <p:cNvPr id="402" name="Google Shape;402;p2"/>
          <p:cNvSpPr txBox="1"/>
          <p:nvPr/>
        </p:nvSpPr>
        <p:spPr>
          <a:xfrm>
            <a:off x="8347964" y="2955625"/>
            <a:ext cx="1203341" cy="92333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Lato"/>
                <a:ea typeface="Lato"/>
                <a:cs typeface="Lato"/>
                <a:sym typeface="Lato"/>
              </a:rPr>
              <a:t>USGS </a:t>
            </a:r>
            <a:br>
              <a:rPr b="1" i="0" lang="en-US" sz="1800" u="none" cap="none" strike="noStrike">
                <a:solidFill>
                  <a:srgbClr val="FFFFFF"/>
                </a:solidFill>
                <a:latin typeface="Lato"/>
                <a:ea typeface="Lato"/>
                <a:cs typeface="Lato"/>
                <a:sym typeface="Lato"/>
              </a:rPr>
            </a:br>
            <a:r>
              <a:rPr b="1" i="0" lang="en-US" sz="1800" u="none" cap="none" strike="noStrike">
                <a:solidFill>
                  <a:srgbClr val="FFFFFF"/>
                </a:solidFill>
                <a:latin typeface="Lato"/>
                <a:ea typeface="Lato"/>
                <a:cs typeface="Lato"/>
                <a:sym typeface="Lato"/>
              </a:rPr>
              <a:t>Mission Areas</a:t>
            </a:r>
            <a:endParaRPr/>
          </a:p>
        </p:txBody>
      </p:sp>
      <p:sp>
        <p:nvSpPr>
          <p:cNvPr id="403" name="Google Shape;403;p2"/>
          <p:cNvSpPr txBox="1"/>
          <p:nvPr/>
        </p:nvSpPr>
        <p:spPr>
          <a:xfrm>
            <a:off x="229907" y="-696685"/>
            <a:ext cx="184731" cy="37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Lato"/>
              <a:ea typeface="Lato"/>
              <a:cs typeface="Lato"/>
              <a:sym typeface="Lato"/>
            </a:endParaRPr>
          </a:p>
        </p:txBody>
      </p:sp>
      <p:pic>
        <p:nvPicPr>
          <p:cNvPr id="404" name="Google Shape;404;p2"/>
          <p:cNvPicPr preferRelativeResize="0"/>
          <p:nvPr/>
        </p:nvPicPr>
        <p:blipFill rotWithShape="1">
          <a:blip r:embed="rId6">
            <a:alphaModFix/>
          </a:blip>
          <a:srcRect b="0" l="0" r="0" t="0"/>
          <a:stretch/>
        </p:blipFill>
        <p:spPr>
          <a:xfrm>
            <a:off x="9378109" y="2778756"/>
            <a:ext cx="2548330" cy="2452471"/>
          </a:xfrm>
          <a:prstGeom prst="ellipse">
            <a:avLst/>
          </a:prstGeom>
          <a:noFill/>
          <a:ln cap="flat" cmpd="sng" w="9525">
            <a:solidFill>
              <a:schemeClr val="lt1"/>
            </a:solidFill>
            <a:prstDash val="solid"/>
            <a:round/>
            <a:headEnd len="sm" w="sm" type="none"/>
            <a:tailEnd len="sm" w="sm" type="none"/>
          </a:ln>
        </p:spPr>
      </p:pic>
      <p:sp>
        <p:nvSpPr>
          <p:cNvPr id="405" name="Google Shape;405;p2"/>
          <p:cNvSpPr txBox="1"/>
          <p:nvPr/>
        </p:nvSpPr>
        <p:spPr>
          <a:xfrm>
            <a:off x="10084665" y="4346326"/>
            <a:ext cx="1771441" cy="547927"/>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Lato"/>
                <a:ea typeface="Lato"/>
                <a:cs typeface="Lato"/>
                <a:sym typeface="Lato"/>
              </a:rPr>
              <a:t>Ecosystems</a:t>
            </a:r>
            <a:endParaRPr b="1" i="0" sz="1600" u="none" cap="none" strike="noStrike">
              <a:solidFill>
                <a:srgbClr val="FFFFFF"/>
              </a:solidFill>
              <a:latin typeface="Lato"/>
              <a:ea typeface="Lato"/>
              <a:cs typeface="Lato"/>
              <a:sym typeface="Lato"/>
            </a:endParaRPr>
          </a:p>
        </p:txBody>
      </p:sp>
      <p:pic>
        <p:nvPicPr>
          <p:cNvPr id="406" name="Google Shape;406;p2"/>
          <p:cNvPicPr preferRelativeResize="0"/>
          <p:nvPr/>
        </p:nvPicPr>
        <p:blipFill rotWithShape="1">
          <a:blip r:embed="rId7">
            <a:alphaModFix/>
          </a:blip>
          <a:srcRect b="0" l="0" r="0" t="0"/>
          <a:stretch/>
        </p:blipFill>
        <p:spPr>
          <a:xfrm>
            <a:off x="7572807" y="4127884"/>
            <a:ext cx="2511136" cy="2344321"/>
          </a:xfrm>
          <a:prstGeom prst="ellipse">
            <a:avLst/>
          </a:prstGeom>
          <a:noFill/>
          <a:ln cap="flat" cmpd="sng" w="19050">
            <a:solidFill>
              <a:schemeClr val="lt2"/>
            </a:solidFill>
            <a:prstDash val="solid"/>
            <a:round/>
            <a:headEnd len="sm" w="sm" type="none"/>
            <a:tailEnd len="sm" w="sm" type="none"/>
          </a:ln>
          <a:effectLst>
            <a:outerShdw blurRad="242888" rotWithShape="0" algn="bl" dir="5400000" dist="114300">
              <a:srgbClr val="000000">
                <a:alpha val="63921"/>
              </a:srgbClr>
            </a:outerShdw>
          </a:effectLst>
        </p:spPr>
      </p:pic>
      <p:sp>
        <p:nvSpPr>
          <p:cNvPr id="407" name="Google Shape;407;p2"/>
          <p:cNvSpPr txBox="1"/>
          <p:nvPr/>
        </p:nvSpPr>
        <p:spPr>
          <a:xfrm>
            <a:off x="8006206" y="4274488"/>
            <a:ext cx="1771441" cy="84153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Lato"/>
                <a:ea typeface="Lato"/>
                <a:cs typeface="Lato"/>
                <a:sym typeface="Lato"/>
              </a:rPr>
              <a:t>Energy and </a:t>
            </a:r>
            <a:br>
              <a:rPr b="1" i="0" lang="en-US" sz="1600" u="none" cap="none" strike="noStrike">
                <a:solidFill>
                  <a:srgbClr val="000000"/>
                </a:solidFill>
                <a:latin typeface="Lato"/>
                <a:ea typeface="Lato"/>
                <a:cs typeface="Lato"/>
                <a:sym typeface="Lato"/>
              </a:rPr>
            </a:br>
            <a:r>
              <a:rPr b="1" i="0" lang="en-US" sz="1600" u="none" cap="none" strike="noStrike">
                <a:solidFill>
                  <a:srgbClr val="000000"/>
                </a:solidFill>
                <a:latin typeface="Lato"/>
                <a:ea typeface="Lato"/>
                <a:cs typeface="Lato"/>
                <a:sym typeface="Lato"/>
              </a:rPr>
              <a:t>Minerals</a:t>
            </a:r>
            <a:endParaRPr b="1" i="0" sz="1600" u="none" cap="none" strike="noStrike">
              <a:solidFill>
                <a:srgbClr val="00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
          <p:cNvSpPr/>
          <p:nvPr/>
        </p:nvSpPr>
        <p:spPr>
          <a:xfrm>
            <a:off x="5139710" y="6053948"/>
            <a:ext cx="1986383" cy="372735"/>
          </a:xfrm>
          <a:prstGeom prst="rect">
            <a:avLst/>
          </a:prstGeom>
          <a:solidFill>
            <a:srgbClr val="242424"/>
          </a:solidFill>
          <a:ln cap="flat" cmpd="sng" w="12700">
            <a:solidFill>
              <a:srgbClr val="2E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414" name="Google Shape;414;p3"/>
          <p:cNvSpPr/>
          <p:nvPr/>
        </p:nvSpPr>
        <p:spPr>
          <a:xfrm>
            <a:off x="9206889" y="5488183"/>
            <a:ext cx="2688197" cy="471332"/>
          </a:xfrm>
          <a:prstGeom prst="rect">
            <a:avLst/>
          </a:prstGeom>
          <a:solidFill>
            <a:srgbClr val="242424"/>
          </a:solidFill>
          <a:ln cap="flat" cmpd="sng" w="12700">
            <a:solidFill>
              <a:srgbClr val="2E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415" name="Google Shape;415;p3"/>
          <p:cNvSpPr/>
          <p:nvPr/>
        </p:nvSpPr>
        <p:spPr>
          <a:xfrm>
            <a:off x="7198741" y="5191481"/>
            <a:ext cx="1842329" cy="471332"/>
          </a:xfrm>
          <a:prstGeom prst="rect">
            <a:avLst/>
          </a:prstGeom>
          <a:solidFill>
            <a:srgbClr val="242424"/>
          </a:solidFill>
          <a:ln cap="flat" cmpd="sng" w="12700">
            <a:solidFill>
              <a:srgbClr val="2E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416" name="Google Shape;416;p3"/>
          <p:cNvSpPr/>
          <p:nvPr/>
        </p:nvSpPr>
        <p:spPr>
          <a:xfrm>
            <a:off x="7196603" y="2877581"/>
            <a:ext cx="2534899" cy="430887"/>
          </a:xfrm>
          <a:prstGeom prst="rect">
            <a:avLst/>
          </a:prstGeom>
          <a:solidFill>
            <a:srgbClr val="242424"/>
          </a:solidFill>
          <a:ln cap="flat" cmpd="sng" w="12700">
            <a:solidFill>
              <a:srgbClr val="2E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417" name="Google Shape;417;p3"/>
          <p:cNvSpPr/>
          <p:nvPr/>
        </p:nvSpPr>
        <p:spPr>
          <a:xfrm>
            <a:off x="5250842" y="3809460"/>
            <a:ext cx="1752843" cy="535755"/>
          </a:xfrm>
          <a:prstGeom prst="rect">
            <a:avLst/>
          </a:prstGeom>
          <a:solidFill>
            <a:srgbClr val="242424"/>
          </a:solidFill>
          <a:ln cap="flat" cmpd="sng" w="12700">
            <a:solidFill>
              <a:srgbClr val="2E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grpSp>
        <p:nvGrpSpPr>
          <p:cNvPr id="418" name="Google Shape;418;p3"/>
          <p:cNvGrpSpPr/>
          <p:nvPr/>
        </p:nvGrpSpPr>
        <p:grpSpPr>
          <a:xfrm>
            <a:off x="5143098" y="2579596"/>
            <a:ext cx="2002202" cy="1698639"/>
            <a:chOff x="137029" y="1703214"/>
            <a:chExt cx="3191457" cy="2252863"/>
          </a:xfrm>
        </p:grpSpPr>
        <p:pic>
          <p:nvPicPr>
            <p:cNvPr id="419" name="Google Shape;419;p3"/>
            <p:cNvPicPr preferRelativeResize="0"/>
            <p:nvPr/>
          </p:nvPicPr>
          <p:blipFill rotWithShape="1">
            <a:blip r:embed="rId3">
              <a:alphaModFix/>
            </a:blip>
            <a:srcRect b="19709" l="4544" r="7705" t="10813"/>
            <a:stretch/>
          </p:blipFill>
          <p:spPr>
            <a:xfrm>
              <a:off x="276553" y="1703214"/>
              <a:ext cx="2803460" cy="1649955"/>
            </a:xfrm>
            <a:prstGeom prst="rect">
              <a:avLst/>
            </a:prstGeom>
            <a:noFill/>
            <a:ln>
              <a:noFill/>
            </a:ln>
          </p:spPr>
        </p:pic>
        <p:sp>
          <p:nvSpPr>
            <p:cNvPr id="420" name="Google Shape;420;p3"/>
            <p:cNvSpPr txBox="1"/>
            <p:nvPr/>
          </p:nvSpPr>
          <p:spPr>
            <a:xfrm>
              <a:off x="137029" y="3371985"/>
              <a:ext cx="3191457" cy="5840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Open Sans"/>
                  <a:ea typeface="Open Sans"/>
                  <a:cs typeface="Open Sans"/>
                  <a:sym typeface="Open Sans"/>
                </a:rPr>
                <a:t>Uncrewed Aircraft Systems (UAS)</a:t>
              </a:r>
              <a:endParaRPr/>
            </a:p>
          </p:txBody>
        </p:sp>
      </p:grpSp>
      <p:grpSp>
        <p:nvGrpSpPr>
          <p:cNvPr id="421" name="Google Shape;421;p3"/>
          <p:cNvGrpSpPr/>
          <p:nvPr/>
        </p:nvGrpSpPr>
        <p:grpSpPr>
          <a:xfrm>
            <a:off x="9165832" y="3481545"/>
            <a:ext cx="2729255" cy="2480205"/>
            <a:chOff x="8303771" y="916288"/>
            <a:chExt cx="3680207" cy="2991001"/>
          </a:xfrm>
        </p:grpSpPr>
        <p:pic>
          <p:nvPicPr>
            <p:cNvPr id="422" name="Google Shape;422;p3"/>
            <p:cNvPicPr preferRelativeResize="0"/>
            <p:nvPr/>
          </p:nvPicPr>
          <p:blipFill rotWithShape="1">
            <a:blip r:embed="rId4">
              <a:alphaModFix/>
            </a:blip>
            <a:srcRect b="0" l="0" r="0" t="0"/>
            <a:stretch/>
          </p:blipFill>
          <p:spPr>
            <a:xfrm>
              <a:off x="8359135" y="916288"/>
              <a:ext cx="3624843" cy="2427191"/>
            </a:xfrm>
            <a:prstGeom prst="rect">
              <a:avLst/>
            </a:prstGeom>
            <a:noFill/>
            <a:ln>
              <a:noFill/>
            </a:ln>
          </p:spPr>
        </p:pic>
        <p:sp>
          <p:nvSpPr>
            <p:cNvPr id="423" name="Google Shape;423;p3"/>
            <p:cNvSpPr txBox="1"/>
            <p:nvPr/>
          </p:nvSpPr>
          <p:spPr>
            <a:xfrm>
              <a:off x="8303771" y="3387661"/>
              <a:ext cx="3324006" cy="5196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Open Sans"/>
                  <a:ea typeface="Open Sans"/>
                  <a:cs typeface="Open Sans"/>
                  <a:sym typeface="Open Sans"/>
                </a:rPr>
                <a:t>Earth Resources Observation and Science (EROS) Center</a:t>
              </a:r>
              <a:endParaRPr/>
            </a:p>
          </p:txBody>
        </p:sp>
      </p:grpSp>
      <p:grpSp>
        <p:nvGrpSpPr>
          <p:cNvPr id="424" name="Google Shape;424;p3"/>
          <p:cNvGrpSpPr/>
          <p:nvPr/>
        </p:nvGrpSpPr>
        <p:grpSpPr>
          <a:xfrm>
            <a:off x="7178235" y="1195187"/>
            <a:ext cx="2553267" cy="2037398"/>
            <a:chOff x="-53478" y="1350269"/>
            <a:chExt cx="2094204" cy="1668092"/>
          </a:xfrm>
        </p:grpSpPr>
        <p:pic>
          <p:nvPicPr>
            <p:cNvPr descr="D:\LDCM\Spacecraft\Pictures\LDCM in space 2012 High Res.jpg" id="425" name="Google Shape;425;p3"/>
            <p:cNvPicPr preferRelativeResize="0"/>
            <p:nvPr/>
          </p:nvPicPr>
          <p:blipFill rotWithShape="1">
            <a:blip r:embed="rId5">
              <a:alphaModFix/>
            </a:blip>
            <a:srcRect b="10697" l="0" r="0" t="0"/>
            <a:stretch/>
          </p:blipFill>
          <p:spPr>
            <a:xfrm>
              <a:off x="-33991" y="1350269"/>
              <a:ext cx="2074717" cy="1389592"/>
            </a:xfrm>
            <a:prstGeom prst="rect">
              <a:avLst/>
            </a:prstGeom>
            <a:noFill/>
            <a:ln>
              <a:noFill/>
            </a:ln>
          </p:spPr>
        </p:pic>
        <p:sp>
          <p:nvSpPr>
            <p:cNvPr id="426" name="Google Shape;426;p3"/>
            <p:cNvSpPr txBox="1"/>
            <p:nvPr/>
          </p:nvSpPr>
          <p:spPr>
            <a:xfrm>
              <a:off x="-53478" y="2801988"/>
              <a:ext cx="2071671" cy="2163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Open Sans"/>
                  <a:ea typeface="Open Sans"/>
                  <a:cs typeface="Open Sans"/>
                  <a:sym typeface="Open Sans"/>
                </a:rPr>
                <a:t>Landsat 8, 9, and Landsat Next</a:t>
              </a:r>
              <a:endParaRPr/>
            </a:p>
          </p:txBody>
        </p:sp>
      </p:grpSp>
      <p:grpSp>
        <p:nvGrpSpPr>
          <p:cNvPr id="427" name="Google Shape;427;p3"/>
          <p:cNvGrpSpPr/>
          <p:nvPr/>
        </p:nvGrpSpPr>
        <p:grpSpPr>
          <a:xfrm>
            <a:off x="239531" y="2668053"/>
            <a:ext cx="4711361" cy="2626755"/>
            <a:chOff x="191951" y="2538164"/>
            <a:chExt cx="4711361" cy="2626755"/>
          </a:xfrm>
        </p:grpSpPr>
        <p:sp>
          <p:nvSpPr>
            <p:cNvPr id="428" name="Google Shape;428;p3"/>
            <p:cNvSpPr/>
            <p:nvPr/>
          </p:nvSpPr>
          <p:spPr>
            <a:xfrm>
              <a:off x="191951" y="2538164"/>
              <a:ext cx="4711361" cy="2599342"/>
            </a:xfrm>
            <a:prstGeom prst="rect">
              <a:avLst/>
            </a:prstGeom>
            <a:solidFill>
              <a:srgbClr val="242424"/>
            </a:solidFill>
            <a:ln cap="flat" cmpd="sng" w="12700">
              <a:solidFill>
                <a:srgbClr val="2E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429" name="Google Shape;429;p3"/>
            <p:cNvSpPr txBox="1"/>
            <p:nvPr/>
          </p:nvSpPr>
          <p:spPr>
            <a:xfrm>
              <a:off x="463626" y="2579596"/>
              <a:ext cx="4259599"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250"/>
                <a:buFont typeface="Arial"/>
                <a:buNone/>
              </a:pPr>
              <a:r>
                <a:rPr b="1" i="0" lang="en-US" sz="1800" u="none" cap="none" strike="noStrike">
                  <a:solidFill>
                    <a:srgbClr val="FFFFFF"/>
                  </a:solidFill>
                  <a:latin typeface="Open Sans"/>
                  <a:ea typeface="Open Sans"/>
                  <a:cs typeface="Open Sans"/>
                  <a:sym typeface="Open Sans"/>
                </a:rPr>
                <a:t>The National Land Imaging Program includes:</a:t>
              </a:r>
              <a:endParaRPr/>
            </a:p>
            <a:p>
              <a:pPr indent="-171450" lvl="0" marL="171450" marR="0" rtl="0" algn="l">
                <a:lnSpc>
                  <a:spcPct val="100000"/>
                </a:lnSpc>
                <a:spcBef>
                  <a:spcPts val="0"/>
                </a:spcBef>
                <a:spcAft>
                  <a:spcPts val="0"/>
                </a:spcAft>
                <a:buClr>
                  <a:srgbClr val="1A9988"/>
                </a:buClr>
                <a:buSzPts val="2250"/>
                <a:buFont typeface="Arial"/>
                <a:buChar char="•"/>
              </a:pPr>
              <a:r>
                <a:rPr b="0" i="0" lang="en-US" sz="1800" u="none" cap="none" strike="noStrike">
                  <a:solidFill>
                    <a:srgbClr val="FFFFFF"/>
                  </a:solidFill>
                  <a:latin typeface="Open Sans"/>
                  <a:ea typeface="Open Sans"/>
                  <a:cs typeface="Open Sans"/>
                  <a:sym typeface="Open Sans"/>
                </a:rPr>
                <a:t>Landsat Development &amp; Operations</a:t>
              </a:r>
              <a:endParaRPr/>
            </a:p>
            <a:p>
              <a:pPr indent="-171450" lvl="0" marL="171450" marR="0" rtl="0" algn="l">
                <a:lnSpc>
                  <a:spcPct val="100000"/>
                </a:lnSpc>
                <a:spcBef>
                  <a:spcPts val="0"/>
                </a:spcBef>
                <a:spcAft>
                  <a:spcPts val="0"/>
                </a:spcAft>
                <a:buClr>
                  <a:srgbClr val="1A9988"/>
                </a:buClr>
                <a:buSzPts val="2250"/>
                <a:buFont typeface="Arial"/>
                <a:buChar char="•"/>
              </a:pPr>
              <a:r>
                <a:rPr b="0" i="0" lang="en-US" sz="1800" u="none" cap="none" strike="noStrike">
                  <a:solidFill>
                    <a:srgbClr val="FFFFFF"/>
                  </a:solidFill>
                  <a:latin typeface="Open Sans"/>
                  <a:ea typeface="Open Sans"/>
                  <a:cs typeface="Open Sans"/>
                  <a:sym typeface="Open Sans"/>
                </a:rPr>
                <a:t>Applied Science and Applications</a:t>
              </a:r>
              <a:endParaRPr/>
            </a:p>
            <a:p>
              <a:pPr indent="-171450" lvl="0" marL="171450" marR="0" rtl="0" algn="l">
                <a:lnSpc>
                  <a:spcPct val="100000"/>
                </a:lnSpc>
                <a:spcBef>
                  <a:spcPts val="0"/>
                </a:spcBef>
                <a:spcAft>
                  <a:spcPts val="0"/>
                </a:spcAft>
                <a:buClr>
                  <a:srgbClr val="1A9988"/>
                </a:buClr>
                <a:buSzPts val="2250"/>
                <a:buFont typeface="Arial"/>
                <a:buChar char="•"/>
              </a:pPr>
              <a:r>
                <a:rPr b="0" i="0" lang="en-US" sz="1800" u="none" cap="none" strike="noStrike">
                  <a:solidFill>
                    <a:srgbClr val="FFFFFF"/>
                  </a:solidFill>
                  <a:latin typeface="Open Sans"/>
                  <a:ea typeface="Open Sans"/>
                  <a:cs typeface="Open Sans"/>
                  <a:sym typeface="Open Sans"/>
                </a:rPr>
                <a:t>Remote Sensing Research &amp; Development</a:t>
              </a:r>
              <a:endParaRPr/>
            </a:p>
            <a:p>
              <a:pPr indent="-171450" lvl="0" marL="171450" marR="0" rtl="0" algn="l">
                <a:lnSpc>
                  <a:spcPct val="100000"/>
                </a:lnSpc>
                <a:spcBef>
                  <a:spcPts val="0"/>
                </a:spcBef>
                <a:spcAft>
                  <a:spcPts val="0"/>
                </a:spcAft>
                <a:buClr>
                  <a:srgbClr val="1A9988"/>
                </a:buClr>
                <a:buSzPts val="2250"/>
                <a:buFont typeface="Arial"/>
                <a:buChar char="•"/>
              </a:pPr>
              <a:r>
                <a:rPr b="0" i="0" lang="en-US" sz="1800" u="none" cap="none" strike="noStrike">
                  <a:solidFill>
                    <a:srgbClr val="FFFFFF"/>
                  </a:solidFill>
                  <a:latin typeface="Open Sans"/>
                  <a:ea typeface="Open Sans"/>
                  <a:cs typeface="Open Sans"/>
                  <a:sym typeface="Open Sans"/>
                </a:rPr>
                <a:t>National Civil Applications Center activities</a:t>
              </a:r>
              <a:endParaRPr/>
            </a:p>
            <a:p>
              <a:pPr indent="-171450" lvl="0" marL="171450" marR="0" rtl="0" algn="l">
                <a:lnSpc>
                  <a:spcPct val="100000"/>
                </a:lnSpc>
                <a:spcBef>
                  <a:spcPts val="0"/>
                </a:spcBef>
                <a:spcAft>
                  <a:spcPts val="0"/>
                </a:spcAft>
                <a:buClr>
                  <a:srgbClr val="1A9988"/>
                </a:buClr>
                <a:buSzPts val="2250"/>
                <a:buFont typeface="Arial"/>
                <a:buChar char="•"/>
              </a:pPr>
              <a:r>
                <a:rPr b="0" i="0" lang="en-US" sz="1800" u="none" cap="none" strike="noStrike">
                  <a:solidFill>
                    <a:srgbClr val="FFFFFF"/>
                  </a:solidFill>
                  <a:latin typeface="Open Sans"/>
                  <a:ea typeface="Open Sans"/>
                  <a:cs typeface="Open Sans"/>
                  <a:sym typeface="Open Sans"/>
                </a:rPr>
                <a:t>National Land Remote Sensing Education, Outreach &amp; Research Grant</a:t>
              </a:r>
              <a:endParaRPr/>
            </a:p>
          </p:txBody>
        </p:sp>
      </p:grpSp>
      <p:grpSp>
        <p:nvGrpSpPr>
          <p:cNvPr id="430" name="Google Shape;430;p3"/>
          <p:cNvGrpSpPr/>
          <p:nvPr/>
        </p:nvGrpSpPr>
        <p:grpSpPr>
          <a:xfrm>
            <a:off x="5139710" y="4506804"/>
            <a:ext cx="1975106" cy="1848928"/>
            <a:chOff x="6614752" y="3996407"/>
            <a:chExt cx="1940304" cy="1718065"/>
          </a:xfrm>
        </p:grpSpPr>
        <p:sp>
          <p:nvSpPr>
            <p:cNvPr id="431" name="Google Shape;431;p3"/>
            <p:cNvSpPr txBox="1"/>
            <p:nvPr/>
          </p:nvSpPr>
          <p:spPr>
            <a:xfrm>
              <a:off x="6656461" y="5452862"/>
              <a:ext cx="187734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Open Sans"/>
                  <a:ea typeface="Open Sans"/>
                  <a:cs typeface="Open Sans"/>
                  <a:sym typeface="Open Sans"/>
                </a:rPr>
                <a:t>Education &amp; Outreach Grant</a:t>
              </a:r>
              <a:endParaRPr/>
            </a:p>
          </p:txBody>
        </p:sp>
        <p:pic>
          <p:nvPicPr>
            <p:cNvPr id="432" name="Google Shape;432;p3"/>
            <p:cNvPicPr preferRelativeResize="0"/>
            <p:nvPr/>
          </p:nvPicPr>
          <p:blipFill rotWithShape="1">
            <a:blip r:embed="rId6">
              <a:alphaModFix/>
            </a:blip>
            <a:srcRect b="0" l="0" r="0" t="0"/>
            <a:stretch/>
          </p:blipFill>
          <p:spPr>
            <a:xfrm>
              <a:off x="6614752" y="3996407"/>
              <a:ext cx="1940304" cy="1444235"/>
            </a:xfrm>
            <a:prstGeom prst="rect">
              <a:avLst/>
            </a:prstGeom>
            <a:noFill/>
            <a:ln>
              <a:noFill/>
            </a:ln>
          </p:spPr>
        </p:pic>
      </p:grpSp>
      <p:sp>
        <p:nvSpPr>
          <p:cNvPr id="433" name="Google Shape;433;p3"/>
          <p:cNvSpPr txBox="1"/>
          <p:nvPr/>
        </p:nvSpPr>
        <p:spPr>
          <a:xfrm>
            <a:off x="178704" y="227728"/>
            <a:ext cx="12013296" cy="65806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Open Sans"/>
                <a:ea typeface="Open Sans"/>
                <a:cs typeface="Open Sans"/>
                <a:sym typeface="Open Sans"/>
              </a:rPr>
              <a:t>National Land Imaging (NLI) Program Overview and Objectives</a:t>
            </a:r>
            <a:endParaRPr/>
          </a:p>
        </p:txBody>
      </p:sp>
      <p:grpSp>
        <p:nvGrpSpPr>
          <p:cNvPr id="434" name="Google Shape;434;p3"/>
          <p:cNvGrpSpPr/>
          <p:nvPr/>
        </p:nvGrpSpPr>
        <p:grpSpPr>
          <a:xfrm>
            <a:off x="7225199" y="3519794"/>
            <a:ext cx="1825808" cy="2110041"/>
            <a:chOff x="6096000" y="3868274"/>
            <a:chExt cx="2209326" cy="2653963"/>
          </a:xfrm>
        </p:grpSpPr>
        <p:sp>
          <p:nvSpPr>
            <p:cNvPr id="435" name="Google Shape;435;p3"/>
            <p:cNvSpPr txBox="1"/>
            <p:nvPr/>
          </p:nvSpPr>
          <p:spPr>
            <a:xfrm>
              <a:off x="6096000" y="6091350"/>
              <a:ext cx="220932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Open Sans"/>
                  <a:ea typeface="Open Sans"/>
                  <a:cs typeface="Open Sans"/>
                  <a:sym typeface="Open Sans"/>
                </a:rPr>
                <a:t>National Civil Applications Center (NCAC)</a:t>
              </a:r>
              <a:endParaRPr/>
            </a:p>
          </p:txBody>
        </p:sp>
        <p:pic>
          <p:nvPicPr>
            <p:cNvPr id="436" name="Google Shape;436;p3"/>
            <p:cNvPicPr preferRelativeResize="0"/>
            <p:nvPr/>
          </p:nvPicPr>
          <p:blipFill rotWithShape="1">
            <a:blip r:embed="rId7">
              <a:alphaModFix/>
            </a:blip>
            <a:srcRect b="0" l="0" r="0" t="0"/>
            <a:stretch/>
          </p:blipFill>
          <p:spPr>
            <a:xfrm>
              <a:off x="6096000" y="3868274"/>
              <a:ext cx="2209325" cy="2223076"/>
            </a:xfrm>
            <a:prstGeom prst="rect">
              <a:avLst/>
            </a:prstGeom>
            <a:noFill/>
            <a:ln cap="flat" cmpd="sng" w="28575">
              <a:solidFill>
                <a:schemeClr val="dk1"/>
              </a:solidFill>
              <a:prstDash val="solid"/>
              <a:round/>
              <a:headEnd len="sm" w="sm" type="none"/>
              <a:tailEnd len="sm" w="sm" type="none"/>
            </a:ln>
          </p:spPr>
        </p:pic>
      </p:grpSp>
      <p:sp>
        <p:nvSpPr>
          <p:cNvPr id="437" name="Google Shape;437;p3"/>
          <p:cNvSpPr/>
          <p:nvPr/>
        </p:nvSpPr>
        <p:spPr>
          <a:xfrm>
            <a:off x="312082" y="1116789"/>
            <a:ext cx="6691603" cy="1244053"/>
          </a:xfrm>
          <a:prstGeom prst="roundRect">
            <a:avLst>
              <a:gd fmla="val 6528" name="adj"/>
            </a:avLst>
          </a:prstGeom>
          <a:solidFill>
            <a:schemeClr val="dk1"/>
          </a:solidFill>
          <a:ln cap="flat" cmpd="sng" w="12700">
            <a:solidFill>
              <a:srgbClr val="5151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i="1" lang="en-US" sz="1800" u="none" cap="none" strike="noStrike">
                <a:solidFill>
                  <a:srgbClr val="FFFFFF"/>
                </a:solidFill>
                <a:latin typeface="Open Sans"/>
                <a:ea typeface="Open Sans"/>
                <a:cs typeface="Open Sans"/>
                <a:sym typeface="Open Sans"/>
              </a:rPr>
              <a:t>NLI delivers a national and global capability to ensure broad public and scientific availability of observations of the Earth’s land surface.</a:t>
            </a:r>
            <a:endParaRPr b="1" i="1" sz="1800" u="none" cap="none" strike="noStrike">
              <a:solidFill>
                <a:srgbClr val="FFFFFF"/>
              </a:solidFill>
              <a:latin typeface="Open Sans"/>
              <a:ea typeface="Open Sans"/>
              <a:cs typeface="Open Sans"/>
              <a:sym typeface="Open Sans"/>
            </a:endParaRPr>
          </a:p>
        </p:txBody>
      </p:sp>
      <p:pic>
        <p:nvPicPr>
          <p:cNvPr id="438" name="Google Shape;438;p3"/>
          <p:cNvPicPr preferRelativeResize="0"/>
          <p:nvPr/>
        </p:nvPicPr>
        <p:blipFill rotWithShape="1">
          <a:blip r:embed="rId8">
            <a:alphaModFix/>
          </a:blip>
          <a:srcRect b="0" l="0" r="0" t="0"/>
          <a:stretch/>
        </p:blipFill>
        <p:spPr>
          <a:xfrm>
            <a:off x="9944078" y="1214079"/>
            <a:ext cx="2017327" cy="1663502"/>
          </a:xfrm>
          <a:prstGeom prst="rect">
            <a:avLst/>
          </a:prstGeom>
          <a:noFill/>
          <a:ln>
            <a:noFill/>
          </a:ln>
        </p:spPr>
      </p:pic>
      <p:sp>
        <p:nvSpPr>
          <p:cNvPr id="439" name="Google Shape;439;p3"/>
          <p:cNvSpPr/>
          <p:nvPr/>
        </p:nvSpPr>
        <p:spPr>
          <a:xfrm>
            <a:off x="9938688" y="2873905"/>
            <a:ext cx="2017326" cy="358680"/>
          </a:xfrm>
          <a:prstGeom prst="rect">
            <a:avLst/>
          </a:prstGeom>
          <a:solidFill>
            <a:srgbClr val="242424"/>
          </a:solidFill>
          <a:ln cap="flat" cmpd="sng" w="12700">
            <a:solidFill>
              <a:srgbClr val="2E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
        <p:nvSpPr>
          <p:cNvPr id="440" name="Google Shape;440;p3"/>
          <p:cNvSpPr txBox="1"/>
          <p:nvPr/>
        </p:nvSpPr>
        <p:spPr>
          <a:xfrm>
            <a:off x="10197467" y="2909287"/>
            <a:ext cx="191102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Open Sans"/>
                <a:ea typeface="Open Sans"/>
                <a:cs typeface="Open Sans"/>
                <a:sym typeface="Open Sans"/>
              </a:rPr>
              <a:t>USGS Earth Explorer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50"/>
              <a:buFont typeface="Gill Sans"/>
              <a:buNone/>
            </a:pPr>
            <a:r>
              <a:rPr b="0" i="0" lang="en-US" sz="1050" u="none" cap="none" strike="noStrike">
                <a:solidFill>
                  <a:srgbClr val="000000"/>
                </a:solidFill>
                <a:latin typeface="Gill Sans"/>
                <a:ea typeface="Gill Sans"/>
                <a:cs typeface="Gill Sans"/>
                <a:sym typeface="Gill Sans"/>
              </a:rPr>
              <a:t>9/3/2025</a:t>
            </a:r>
            <a:endParaRPr b="0" i="0" sz="1050" u="none" cap="none" strike="noStrike">
              <a:solidFill>
                <a:srgbClr val="000000"/>
              </a:solidFill>
              <a:latin typeface="Gill Sans"/>
              <a:ea typeface="Gill Sans"/>
              <a:cs typeface="Gill Sans"/>
              <a:sym typeface="Gill Sans"/>
            </a:endParaRPr>
          </a:p>
        </p:txBody>
      </p:sp>
      <p:sp>
        <p:nvSpPr>
          <p:cNvPr id="447" name="Google Shape;447;p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Gill Sans"/>
              <a:buNone/>
            </a:pPr>
            <a:r>
              <a:rPr b="1" i="1" lang="en-US" sz="1050" u="none" cap="none" strike="noStrike">
                <a:solidFill>
                  <a:srgbClr val="000000"/>
                </a:solidFill>
                <a:latin typeface="Gill Sans"/>
                <a:ea typeface="Gill Sans"/>
                <a:cs typeface="Gill Sans"/>
                <a:sym typeface="Gill Sans"/>
              </a:rPr>
              <a:t>National Land Imaging Program</a:t>
            </a:r>
            <a:endParaRPr/>
          </a:p>
        </p:txBody>
      </p:sp>
      <p:sp>
        <p:nvSpPr>
          <p:cNvPr id="448" name="Google Shape;448;p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p>
            <a:pPr indent="0" lvl="0" marL="0" marR="0" rtl="0" algn="ctr">
              <a:lnSpc>
                <a:spcPct val="100000"/>
              </a:lnSpc>
              <a:spcBef>
                <a:spcPts val="0"/>
              </a:spcBef>
              <a:spcAft>
                <a:spcPts val="0"/>
              </a:spcAft>
              <a:buClr>
                <a:srgbClr val="FFFFFF"/>
              </a:buClr>
              <a:buSzPts val="1100"/>
              <a:buFont typeface="Gill Sans"/>
              <a:buNone/>
            </a:pPr>
            <a:fld id="{00000000-1234-1234-1234-123412341234}" type="slidenum">
              <a:rPr b="0" i="0" lang="en-US" sz="1100" u="none" cap="none" strike="noStrike">
                <a:solidFill>
                  <a:srgbClr val="FFFFFF"/>
                </a:solidFill>
                <a:latin typeface="Gill Sans"/>
                <a:ea typeface="Gill Sans"/>
                <a:cs typeface="Gill Sans"/>
                <a:sym typeface="Gill Sans"/>
              </a:rPr>
              <a:t>‹#›</a:t>
            </a:fld>
            <a:endParaRPr b="0" i="0" sz="1100" u="none" cap="none" strike="noStrike">
              <a:solidFill>
                <a:srgbClr val="FFFFFF"/>
              </a:solidFill>
              <a:latin typeface="Gill Sans"/>
              <a:ea typeface="Gill Sans"/>
              <a:cs typeface="Gill Sans"/>
              <a:sym typeface="Gill Sans"/>
            </a:endParaRPr>
          </a:p>
        </p:txBody>
      </p:sp>
      <p:sp>
        <p:nvSpPr>
          <p:cNvPr id="449" name="Google Shape;449;p4"/>
          <p:cNvSpPr txBox="1"/>
          <p:nvPr>
            <p:ph idx="4294967295" type="title"/>
          </p:nvPr>
        </p:nvSpPr>
        <p:spPr>
          <a:xfrm>
            <a:off x="619423" y="301752"/>
            <a:ext cx="5476577" cy="1648139"/>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t" bIns="182875" lIns="182875" spcFirstLastPara="1" rIns="182875" wrap="square" tIns="182875">
            <a:normAutofit fontScale="90000"/>
          </a:bodyPr>
          <a:lstStyle/>
          <a:p>
            <a:pPr indent="0" lvl="0" marL="0" rtl="0" algn="ctr">
              <a:lnSpc>
                <a:spcPct val="90000"/>
              </a:lnSpc>
              <a:spcBef>
                <a:spcPts val="0"/>
              </a:spcBef>
              <a:spcAft>
                <a:spcPts val="0"/>
              </a:spcAft>
              <a:buClr>
                <a:srgbClr val="0070C0"/>
              </a:buClr>
              <a:buSzPct val="100000"/>
              <a:buFont typeface="Gill Sans"/>
              <a:buNone/>
            </a:pPr>
            <a:r>
              <a:rPr b="1" lang="en-US" sz="2000">
                <a:solidFill>
                  <a:srgbClr val="0070C0"/>
                </a:solidFill>
              </a:rPr>
              <a:t>USGS VISION</a:t>
            </a:r>
            <a:br>
              <a:rPr lang="en-US" sz="2000"/>
            </a:br>
            <a:r>
              <a:rPr lang="en-US" sz="2000" cap="none">
                <a:latin typeface="Gill Sans"/>
                <a:ea typeface="Gill Sans"/>
                <a:cs typeface="Gill Sans"/>
                <a:sym typeface="Gill Sans"/>
              </a:rPr>
              <a:t>A comprehensive, worldwide, operational environmental monitoring system supported through international partnerships</a:t>
            </a:r>
            <a:br>
              <a:rPr lang="en-US" sz="2000"/>
            </a:br>
            <a:r>
              <a:rPr lang="en-US" sz="2000"/>
              <a:t> </a:t>
            </a:r>
            <a:br>
              <a:rPr lang="en-US" sz="2000"/>
            </a:br>
            <a:endParaRPr sz="2000"/>
          </a:p>
        </p:txBody>
      </p:sp>
      <p:sp>
        <p:nvSpPr>
          <p:cNvPr id="450" name="Google Shape;450;p4"/>
          <p:cNvSpPr txBox="1"/>
          <p:nvPr/>
        </p:nvSpPr>
        <p:spPr>
          <a:xfrm>
            <a:off x="619423" y="2205565"/>
            <a:ext cx="5476577" cy="1779946"/>
          </a:xfrm>
          <a:prstGeom prst="rect">
            <a:avLst/>
          </a:prstGeom>
          <a:solidFill>
            <a:srgbClr val="FFFFFF"/>
          </a:solidFill>
          <a:ln cap="sq" cmpd="sng" w="38100">
            <a:solidFill>
              <a:srgbClr val="404040"/>
            </a:solidFill>
            <a:prstDash val="solid"/>
            <a:miter lim="800000"/>
            <a:headEnd len="sm" w="sm" type="none"/>
            <a:tailEnd len="sm" w="sm" type="none"/>
          </a:ln>
        </p:spPr>
        <p:txBody>
          <a:bodyPr anchorCtr="0" anchor="t" bIns="182875" lIns="274300" spcFirstLastPara="1" rIns="274300" wrap="square" tIns="182875">
            <a:noAutofit/>
          </a:bodyPr>
          <a:lstStyle/>
          <a:p>
            <a:pPr indent="0" lvl="0" marL="0" marR="0" rtl="0" algn="ctr">
              <a:lnSpc>
                <a:spcPct val="90000"/>
              </a:lnSpc>
              <a:spcBef>
                <a:spcPts val="0"/>
              </a:spcBef>
              <a:spcAft>
                <a:spcPts val="0"/>
              </a:spcAft>
              <a:buClr>
                <a:srgbClr val="0070C0"/>
              </a:buClr>
              <a:buSzPts val="1800"/>
              <a:buFont typeface="Arial"/>
              <a:buNone/>
            </a:pPr>
            <a:r>
              <a:rPr b="1" i="0" lang="en-US" sz="1800" u="none" cap="none" strike="noStrike">
                <a:solidFill>
                  <a:srgbClr val="0070C0"/>
                </a:solidFill>
                <a:latin typeface="Gill Sans"/>
                <a:ea typeface="Gill Sans"/>
                <a:cs typeface="Gill Sans"/>
                <a:sym typeface="Gill Sans"/>
              </a:rPr>
              <a:t>USGS OBJECTIVE</a:t>
            </a:r>
            <a:br>
              <a:rPr b="0" i="0" lang="en-US" sz="1800" u="none" cap="none" strike="noStrike">
                <a:solidFill>
                  <a:srgbClr val="262626"/>
                </a:solidFill>
                <a:latin typeface="Gill Sans"/>
                <a:ea typeface="Gill Sans"/>
                <a:cs typeface="Gill Sans"/>
                <a:sym typeface="Gill Sans"/>
              </a:rPr>
            </a:br>
            <a:r>
              <a:rPr b="0" i="0" lang="en-US" sz="1800" u="none" cap="none" strike="noStrike">
                <a:solidFill>
                  <a:srgbClr val="262626"/>
                </a:solidFill>
                <a:latin typeface="Gill Sans"/>
                <a:ea typeface="Gill Sans"/>
                <a:cs typeface="Gill Sans"/>
                <a:sym typeface="Gill Sans"/>
              </a:rPr>
              <a:t>To partner with international agencies and organizations to advance U.S., Interior Department, and USGS Earth science objectives.</a:t>
            </a:r>
            <a:endParaRPr b="0" i="0" sz="1800" u="none" cap="none" strike="noStrike">
              <a:solidFill>
                <a:srgbClr val="262626"/>
              </a:solidFill>
              <a:latin typeface="Gill Sans"/>
              <a:ea typeface="Gill Sans"/>
              <a:cs typeface="Gill Sans"/>
              <a:sym typeface="Gill Sans"/>
            </a:endParaRPr>
          </a:p>
        </p:txBody>
      </p:sp>
      <p:sp>
        <p:nvSpPr>
          <p:cNvPr id="451" name="Google Shape;451;p4"/>
          <p:cNvSpPr txBox="1"/>
          <p:nvPr/>
        </p:nvSpPr>
        <p:spPr>
          <a:xfrm>
            <a:off x="619423" y="4220886"/>
            <a:ext cx="5476578" cy="1779947"/>
          </a:xfrm>
          <a:prstGeom prst="rect">
            <a:avLst/>
          </a:prstGeom>
          <a:solidFill>
            <a:srgbClr val="FFFFFF"/>
          </a:solidFill>
          <a:ln cap="sq" cmpd="sng" w="38100">
            <a:solidFill>
              <a:srgbClr val="404040"/>
            </a:solidFill>
            <a:prstDash val="solid"/>
            <a:miter lim="800000"/>
            <a:headEnd len="sm" w="sm" type="none"/>
            <a:tailEnd len="sm" w="sm" type="none"/>
          </a:ln>
        </p:spPr>
        <p:txBody>
          <a:bodyPr anchorCtr="0" anchor="t" bIns="182875" lIns="274300" spcFirstLastPara="1" rIns="274300" wrap="square" tIns="182875">
            <a:noAutofit/>
          </a:bodyPr>
          <a:lstStyle/>
          <a:p>
            <a:pPr indent="0" lvl="0" marL="0" marR="0" rtl="0" algn="ctr">
              <a:lnSpc>
                <a:spcPct val="90000"/>
              </a:lnSpc>
              <a:spcBef>
                <a:spcPts val="0"/>
              </a:spcBef>
              <a:spcAft>
                <a:spcPts val="0"/>
              </a:spcAft>
              <a:buClr>
                <a:srgbClr val="0070C0"/>
              </a:buClr>
              <a:buSzPts val="1800"/>
              <a:buFont typeface="Arial"/>
              <a:buNone/>
            </a:pPr>
            <a:r>
              <a:rPr b="1" i="0" lang="en-US" sz="1800" u="none" cap="none" strike="noStrike">
                <a:solidFill>
                  <a:srgbClr val="0070C0"/>
                </a:solidFill>
                <a:latin typeface="Gill Sans"/>
                <a:ea typeface="Gill Sans"/>
                <a:cs typeface="Gill Sans"/>
                <a:sym typeface="Gill Sans"/>
              </a:rPr>
              <a:t>DESIRED OUTCOMES </a:t>
            </a:r>
            <a:endParaRPr/>
          </a:p>
          <a:p>
            <a:pPr indent="-342900" lvl="0" marL="342900" marR="0" rtl="0" algn="l">
              <a:lnSpc>
                <a:spcPct val="90000"/>
              </a:lnSpc>
              <a:spcBef>
                <a:spcPts val="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Enhanced Mission Capabilities</a:t>
            </a:r>
            <a:endParaRPr/>
          </a:p>
          <a:p>
            <a:pPr indent="-342900" lvl="0" marL="342900" marR="0" rtl="0" algn="l">
              <a:lnSpc>
                <a:spcPct val="90000"/>
              </a:lnSpc>
              <a:spcBef>
                <a:spcPts val="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Complementary EO Data Formats</a:t>
            </a:r>
            <a:endParaRPr/>
          </a:p>
          <a:p>
            <a:pPr indent="-342900" lvl="0" marL="342900" marR="0" rtl="0" algn="l">
              <a:lnSpc>
                <a:spcPct val="90000"/>
              </a:lnSpc>
              <a:spcBef>
                <a:spcPts val="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Reciprocal Data Access</a:t>
            </a:r>
            <a:endParaRPr/>
          </a:p>
          <a:p>
            <a:pPr indent="-342900" lvl="0" marL="342900" marR="0" rtl="0" algn="l">
              <a:lnSpc>
                <a:spcPct val="90000"/>
              </a:lnSpc>
              <a:spcBef>
                <a:spcPts val="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Cost Savings</a:t>
            </a:r>
            <a:endParaRPr b="0" i="0" sz="1800" u="none" cap="none" strike="noStrike">
              <a:solidFill>
                <a:srgbClr val="000000"/>
              </a:solidFill>
              <a:latin typeface="Gill Sans"/>
              <a:ea typeface="Gill Sans"/>
              <a:cs typeface="Gill Sans"/>
              <a:sym typeface="Gill Sans"/>
            </a:endParaRPr>
          </a:p>
        </p:txBody>
      </p:sp>
      <p:pic>
        <p:nvPicPr>
          <p:cNvPr id="452" name="Google Shape;452;p4"/>
          <p:cNvPicPr preferRelativeResize="0"/>
          <p:nvPr/>
        </p:nvPicPr>
        <p:blipFill rotWithShape="1">
          <a:blip r:embed="rId3">
            <a:alphaModFix/>
          </a:blip>
          <a:srcRect b="0" l="0" r="0" t="0"/>
          <a:stretch/>
        </p:blipFill>
        <p:spPr>
          <a:xfrm>
            <a:off x="6502705" y="4554236"/>
            <a:ext cx="2105894" cy="1263536"/>
          </a:xfrm>
          <a:prstGeom prst="rect">
            <a:avLst/>
          </a:prstGeom>
          <a:noFill/>
          <a:ln>
            <a:noFill/>
          </a:ln>
        </p:spPr>
      </p:pic>
      <p:pic>
        <p:nvPicPr>
          <p:cNvPr id="453" name="Google Shape;453;p4"/>
          <p:cNvPicPr preferRelativeResize="0"/>
          <p:nvPr/>
        </p:nvPicPr>
        <p:blipFill rotWithShape="1">
          <a:blip r:embed="rId4">
            <a:alphaModFix/>
          </a:blip>
          <a:srcRect b="0" l="0" r="0" t="0"/>
          <a:stretch/>
        </p:blipFill>
        <p:spPr>
          <a:xfrm>
            <a:off x="6506725" y="2859114"/>
            <a:ext cx="2068085" cy="1612129"/>
          </a:xfrm>
          <a:prstGeom prst="rect">
            <a:avLst/>
          </a:prstGeom>
          <a:noFill/>
          <a:ln>
            <a:noFill/>
          </a:ln>
        </p:spPr>
      </p:pic>
      <p:pic>
        <p:nvPicPr>
          <p:cNvPr id="454" name="Google Shape;454;p4"/>
          <p:cNvPicPr preferRelativeResize="0"/>
          <p:nvPr/>
        </p:nvPicPr>
        <p:blipFill rotWithShape="1">
          <a:blip r:embed="rId5">
            <a:alphaModFix/>
          </a:blip>
          <a:srcRect b="0" l="0" r="0" t="0"/>
          <a:stretch/>
        </p:blipFill>
        <p:spPr>
          <a:xfrm>
            <a:off x="6686600" y="140021"/>
            <a:ext cx="5190872" cy="2595436"/>
          </a:xfrm>
          <a:prstGeom prst="rect">
            <a:avLst/>
          </a:prstGeom>
          <a:noFill/>
          <a:ln>
            <a:noFill/>
          </a:ln>
        </p:spPr>
      </p:pic>
      <p:pic>
        <p:nvPicPr>
          <p:cNvPr descr="20180924_s2like_La_Crau_46_s2_13_ls8.gif" id="455" name="Google Shape;455;p4"/>
          <p:cNvPicPr preferRelativeResize="0"/>
          <p:nvPr/>
        </p:nvPicPr>
        <p:blipFill rotWithShape="1">
          <a:blip r:embed="rId6">
            <a:alphaModFix/>
          </a:blip>
          <a:srcRect b="0" l="0" r="0" t="0"/>
          <a:stretch/>
        </p:blipFill>
        <p:spPr>
          <a:xfrm>
            <a:off x="8740647" y="3156501"/>
            <a:ext cx="3324129" cy="2326890"/>
          </a:xfrm>
          <a:prstGeom prst="rect">
            <a:avLst/>
          </a:prstGeom>
          <a:noFill/>
          <a:ln>
            <a:noFill/>
          </a:ln>
        </p:spPr>
      </p:pic>
      <p:sp>
        <p:nvSpPr>
          <p:cNvPr id="456" name="Google Shape;456;p4"/>
          <p:cNvSpPr txBox="1"/>
          <p:nvPr/>
        </p:nvSpPr>
        <p:spPr>
          <a:xfrm>
            <a:off x="8379947" y="5545733"/>
            <a:ext cx="404552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1200"/>
              <a:buFont typeface="Arial"/>
              <a:buNone/>
            </a:pPr>
            <a:r>
              <a:rPr b="0" i="1" lang="en-US" sz="1200" u="none" cap="none" strike="noStrike">
                <a:solidFill>
                  <a:srgbClr val="0070C0"/>
                </a:solidFill>
                <a:latin typeface="Gill Sans"/>
                <a:ea typeface="Gill Sans"/>
                <a:cs typeface="Gill Sans"/>
                <a:sym typeface="Gill Sans"/>
              </a:rPr>
              <a:t>Harmonized Landsat and Sentinel data over La Crue, France</a:t>
            </a:r>
            <a:endParaRPr/>
          </a:p>
          <a:p>
            <a:pPr indent="0" lvl="0" marL="0" marR="0" rtl="0" algn="ctr">
              <a:lnSpc>
                <a:spcPct val="100000"/>
              </a:lnSpc>
              <a:spcBef>
                <a:spcPts val="0"/>
              </a:spcBef>
              <a:spcAft>
                <a:spcPts val="0"/>
              </a:spcAft>
              <a:buClr>
                <a:srgbClr val="0070C0"/>
              </a:buClr>
              <a:buSzPts val="1200"/>
              <a:buFont typeface="Arial"/>
              <a:buNone/>
            </a:pPr>
            <a:r>
              <a:rPr b="0" i="1" lang="en-US" sz="1200" u="none" cap="none" strike="noStrike">
                <a:solidFill>
                  <a:srgbClr val="0070C0"/>
                </a:solidFill>
                <a:latin typeface="Gill Sans"/>
                <a:ea typeface="Gill Sans"/>
                <a:cs typeface="Gill Sans"/>
                <a:sym typeface="Gill Sans"/>
              </a:rPr>
              <a:t>Sentinel Data provided courtesy of the EC/ESA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5"/>
          <p:cNvPicPr preferRelativeResize="0"/>
          <p:nvPr/>
        </p:nvPicPr>
        <p:blipFill rotWithShape="1">
          <a:blip r:embed="rId3">
            <a:alphaModFix/>
          </a:blip>
          <a:srcRect b="0" l="0" r="0" t="0"/>
          <a:stretch/>
        </p:blipFill>
        <p:spPr>
          <a:xfrm>
            <a:off x="6389356" y="1054583"/>
            <a:ext cx="1269289" cy="1269289"/>
          </a:xfrm>
          <a:prstGeom prst="rect">
            <a:avLst/>
          </a:prstGeom>
          <a:noFill/>
          <a:ln>
            <a:noFill/>
          </a:ln>
        </p:spPr>
      </p:pic>
      <p:pic>
        <p:nvPicPr>
          <p:cNvPr id="463" name="Google Shape;463;p5"/>
          <p:cNvPicPr preferRelativeResize="0"/>
          <p:nvPr/>
        </p:nvPicPr>
        <p:blipFill rotWithShape="1">
          <a:blip r:embed="rId4">
            <a:alphaModFix/>
          </a:blip>
          <a:srcRect b="0" l="0" r="0" t="0"/>
          <a:stretch/>
        </p:blipFill>
        <p:spPr>
          <a:xfrm>
            <a:off x="5055433" y="1034018"/>
            <a:ext cx="1195733" cy="1202145"/>
          </a:xfrm>
          <a:prstGeom prst="rect">
            <a:avLst/>
          </a:prstGeom>
          <a:noFill/>
          <a:ln>
            <a:noFill/>
          </a:ln>
        </p:spPr>
      </p:pic>
      <p:pic>
        <p:nvPicPr>
          <p:cNvPr id="464" name="Google Shape;464;p5"/>
          <p:cNvPicPr preferRelativeResize="0"/>
          <p:nvPr/>
        </p:nvPicPr>
        <p:blipFill rotWithShape="1">
          <a:blip r:embed="rId5">
            <a:alphaModFix/>
          </a:blip>
          <a:srcRect b="0" l="0" r="0" t="0"/>
          <a:stretch/>
        </p:blipFill>
        <p:spPr>
          <a:xfrm>
            <a:off x="7873926" y="1274333"/>
            <a:ext cx="1370229" cy="683561"/>
          </a:xfrm>
          <a:prstGeom prst="rect">
            <a:avLst/>
          </a:prstGeom>
          <a:noFill/>
          <a:ln>
            <a:noFill/>
          </a:ln>
        </p:spPr>
      </p:pic>
      <p:pic>
        <p:nvPicPr>
          <p:cNvPr descr="Next National Space Council Meeting - NASA Watch" id="465" name="Google Shape;465;p5"/>
          <p:cNvPicPr preferRelativeResize="0"/>
          <p:nvPr/>
        </p:nvPicPr>
        <p:blipFill rotWithShape="1">
          <a:blip r:embed="rId6">
            <a:alphaModFix/>
          </a:blip>
          <a:srcRect b="0" l="0" r="0" t="0"/>
          <a:stretch/>
        </p:blipFill>
        <p:spPr>
          <a:xfrm>
            <a:off x="9554700" y="1161060"/>
            <a:ext cx="1705039" cy="1138098"/>
          </a:xfrm>
          <a:prstGeom prst="rect">
            <a:avLst/>
          </a:prstGeom>
          <a:noFill/>
          <a:ln>
            <a:noFill/>
          </a:ln>
        </p:spPr>
      </p:pic>
      <p:pic>
        <p:nvPicPr>
          <p:cNvPr id="466" name="Google Shape;466;p5"/>
          <p:cNvPicPr preferRelativeResize="0"/>
          <p:nvPr/>
        </p:nvPicPr>
        <p:blipFill rotWithShape="1">
          <a:blip r:embed="rId7">
            <a:alphaModFix/>
          </a:blip>
          <a:srcRect b="0" l="0" r="0" t="0"/>
          <a:stretch/>
        </p:blipFill>
        <p:spPr>
          <a:xfrm>
            <a:off x="8748144" y="2561883"/>
            <a:ext cx="1366729" cy="946197"/>
          </a:xfrm>
          <a:prstGeom prst="rect">
            <a:avLst/>
          </a:prstGeom>
          <a:noFill/>
          <a:ln>
            <a:noFill/>
          </a:ln>
        </p:spPr>
      </p:pic>
      <p:pic>
        <p:nvPicPr>
          <p:cNvPr id="467" name="Google Shape;467;p5"/>
          <p:cNvPicPr preferRelativeResize="0"/>
          <p:nvPr/>
        </p:nvPicPr>
        <p:blipFill rotWithShape="1">
          <a:blip r:embed="rId8">
            <a:alphaModFix/>
          </a:blip>
          <a:srcRect b="0" l="0" r="0" t="0"/>
          <a:stretch/>
        </p:blipFill>
        <p:spPr>
          <a:xfrm>
            <a:off x="10252967" y="2426041"/>
            <a:ext cx="1290289" cy="1290289"/>
          </a:xfrm>
          <a:prstGeom prst="rect">
            <a:avLst/>
          </a:prstGeom>
          <a:noFill/>
          <a:ln>
            <a:noFill/>
          </a:ln>
        </p:spPr>
      </p:pic>
      <p:pic>
        <p:nvPicPr>
          <p:cNvPr id="468" name="Google Shape;468;p5"/>
          <p:cNvPicPr preferRelativeResize="0"/>
          <p:nvPr/>
        </p:nvPicPr>
        <p:blipFill rotWithShape="1">
          <a:blip r:embed="rId9">
            <a:alphaModFix/>
          </a:blip>
          <a:srcRect b="0" l="0" r="0" t="0"/>
          <a:stretch/>
        </p:blipFill>
        <p:spPr>
          <a:xfrm>
            <a:off x="7149521" y="3711718"/>
            <a:ext cx="871435" cy="964292"/>
          </a:xfrm>
          <a:prstGeom prst="rect">
            <a:avLst/>
          </a:prstGeom>
          <a:noFill/>
          <a:ln>
            <a:noFill/>
          </a:ln>
        </p:spPr>
      </p:pic>
      <p:pic>
        <p:nvPicPr>
          <p:cNvPr id="469" name="Google Shape;469;p5"/>
          <p:cNvPicPr preferRelativeResize="0"/>
          <p:nvPr/>
        </p:nvPicPr>
        <p:blipFill rotWithShape="1">
          <a:blip r:embed="rId10">
            <a:alphaModFix/>
          </a:blip>
          <a:srcRect b="0" l="0" r="0" t="0"/>
          <a:stretch/>
        </p:blipFill>
        <p:spPr>
          <a:xfrm>
            <a:off x="8382745" y="3992376"/>
            <a:ext cx="670561" cy="400357"/>
          </a:xfrm>
          <a:prstGeom prst="rect">
            <a:avLst/>
          </a:prstGeom>
          <a:noFill/>
          <a:ln>
            <a:noFill/>
          </a:ln>
        </p:spPr>
      </p:pic>
      <p:pic>
        <p:nvPicPr>
          <p:cNvPr id="470" name="Google Shape;470;p5"/>
          <p:cNvPicPr preferRelativeResize="0"/>
          <p:nvPr/>
        </p:nvPicPr>
        <p:blipFill rotWithShape="1">
          <a:blip r:embed="rId11">
            <a:alphaModFix/>
          </a:blip>
          <a:srcRect b="0" l="0" r="0" t="0"/>
          <a:stretch/>
        </p:blipFill>
        <p:spPr>
          <a:xfrm>
            <a:off x="5055433" y="5798017"/>
            <a:ext cx="1206210" cy="447834"/>
          </a:xfrm>
          <a:prstGeom prst="rect">
            <a:avLst/>
          </a:prstGeom>
          <a:noFill/>
          <a:ln>
            <a:noFill/>
          </a:ln>
        </p:spPr>
      </p:pic>
      <p:pic>
        <p:nvPicPr>
          <p:cNvPr id="471" name="Google Shape;471;p5"/>
          <p:cNvPicPr preferRelativeResize="0"/>
          <p:nvPr/>
        </p:nvPicPr>
        <p:blipFill rotWithShape="1">
          <a:blip r:embed="rId12">
            <a:alphaModFix/>
          </a:blip>
          <a:srcRect b="0" l="0" r="0" t="0"/>
          <a:stretch/>
        </p:blipFill>
        <p:spPr>
          <a:xfrm>
            <a:off x="7474851" y="5735823"/>
            <a:ext cx="572221" cy="572221"/>
          </a:xfrm>
          <a:prstGeom prst="rect">
            <a:avLst/>
          </a:prstGeom>
          <a:noFill/>
          <a:ln>
            <a:noFill/>
          </a:ln>
        </p:spPr>
      </p:pic>
      <p:pic>
        <p:nvPicPr>
          <p:cNvPr id="472" name="Google Shape;472;p5"/>
          <p:cNvPicPr preferRelativeResize="0"/>
          <p:nvPr/>
        </p:nvPicPr>
        <p:blipFill rotWithShape="1">
          <a:blip r:embed="rId13">
            <a:alphaModFix/>
          </a:blip>
          <a:srcRect b="0" l="0" r="0" t="0"/>
          <a:stretch/>
        </p:blipFill>
        <p:spPr>
          <a:xfrm>
            <a:off x="8269677" y="5829719"/>
            <a:ext cx="928565" cy="396489"/>
          </a:xfrm>
          <a:prstGeom prst="rect">
            <a:avLst/>
          </a:prstGeom>
          <a:noFill/>
          <a:ln>
            <a:noFill/>
          </a:ln>
        </p:spPr>
      </p:pic>
      <p:pic>
        <p:nvPicPr>
          <p:cNvPr id="473" name="Google Shape;473;p5"/>
          <p:cNvPicPr preferRelativeResize="0"/>
          <p:nvPr/>
        </p:nvPicPr>
        <p:blipFill rotWithShape="1">
          <a:blip r:embed="rId14">
            <a:alphaModFix/>
          </a:blip>
          <a:srcRect b="0" l="0" r="0" t="0"/>
          <a:stretch/>
        </p:blipFill>
        <p:spPr>
          <a:xfrm>
            <a:off x="9356907" y="5856684"/>
            <a:ext cx="1050313" cy="330498"/>
          </a:xfrm>
          <a:prstGeom prst="rect">
            <a:avLst/>
          </a:prstGeom>
          <a:solidFill>
            <a:schemeClr val="dk1"/>
          </a:solidFill>
          <a:ln>
            <a:noFill/>
          </a:ln>
        </p:spPr>
      </p:pic>
      <p:pic>
        <p:nvPicPr>
          <p:cNvPr descr="A picture containing graphical user interface&#10;&#10;Description automatically generated" id="474" name="Google Shape;474;p5"/>
          <p:cNvPicPr preferRelativeResize="0"/>
          <p:nvPr/>
        </p:nvPicPr>
        <p:blipFill rotWithShape="1">
          <a:blip r:embed="rId15">
            <a:alphaModFix/>
          </a:blip>
          <a:srcRect b="0" l="0" r="0" t="0"/>
          <a:stretch/>
        </p:blipFill>
        <p:spPr>
          <a:xfrm>
            <a:off x="10593504" y="5826857"/>
            <a:ext cx="1412212" cy="318609"/>
          </a:xfrm>
          <a:prstGeom prst="rect">
            <a:avLst/>
          </a:prstGeom>
          <a:solidFill>
            <a:schemeClr val="accent1"/>
          </a:solidFill>
          <a:ln>
            <a:noFill/>
          </a:ln>
        </p:spPr>
      </p:pic>
      <p:pic>
        <p:nvPicPr>
          <p:cNvPr descr="A picture containing logo&#10;&#10;Description automatically generated" id="475" name="Google Shape;475;p5"/>
          <p:cNvPicPr preferRelativeResize="0"/>
          <p:nvPr/>
        </p:nvPicPr>
        <p:blipFill rotWithShape="1">
          <a:blip r:embed="rId16">
            <a:alphaModFix/>
          </a:blip>
          <a:srcRect b="0" l="0" r="0" t="0"/>
          <a:stretch/>
        </p:blipFill>
        <p:spPr>
          <a:xfrm>
            <a:off x="10675634" y="3753039"/>
            <a:ext cx="792246" cy="924288"/>
          </a:xfrm>
          <a:prstGeom prst="rect">
            <a:avLst/>
          </a:prstGeom>
          <a:noFill/>
          <a:ln>
            <a:noFill/>
          </a:ln>
        </p:spPr>
      </p:pic>
      <p:pic>
        <p:nvPicPr>
          <p:cNvPr descr="A picture containing text, accessory, clipart&#10;&#10;Description automatically generated" id="476" name="Google Shape;476;p5"/>
          <p:cNvPicPr preferRelativeResize="0"/>
          <p:nvPr/>
        </p:nvPicPr>
        <p:blipFill rotWithShape="1">
          <a:blip r:embed="rId17">
            <a:alphaModFix/>
          </a:blip>
          <a:srcRect b="0" l="0" r="0" t="0"/>
          <a:stretch/>
        </p:blipFill>
        <p:spPr>
          <a:xfrm>
            <a:off x="9320754" y="3726447"/>
            <a:ext cx="932213" cy="932213"/>
          </a:xfrm>
          <a:prstGeom prst="rect">
            <a:avLst/>
          </a:prstGeom>
          <a:noFill/>
          <a:ln>
            <a:noFill/>
          </a:ln>
        </p:spPr>
      </p:pic>
      <p:sp>
        <p:nvSpPr>
          <p:cNvPr id="477" name="Google Shape;477;p5"/>
          <p:cNvSpPr txBox="1"/>
          <p:nvPr/>
        </p:nvSpPr>
        <p:spPr>
          <a:xfrm>
            <a:off x="3797579" y="3904476"/>
            <a:ext cx="9973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Western</a:t>
            </a:r>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States </a:t>
            </a:r>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Water</a:t>
            </a:r>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Council</a:t>
            </a:r>
            <a:endParaRPr/>
          </a:p>
        </p:txBody>
      </p:sp>
      <p:pic>
        <p:nvPicPr>
          <p:cNvPr id="478" name="Google Shape;478;p5"/>
          <p:cNvPicPr preferRelativeResize="0"/>
          <p:nvPr/>
        </p:nvPicPr>
        <p:blipFill rotWithShape="1">
          <a:blip r:embed="rId18">
            <a:alphaModFix/>
          </a:blip>
          <a:srcRect b="0" l="0" r="0" t="0"/>
          <a:stretch/>
        </p:blipFill>
        <p:spPr>
          <a:xfrm>
            <a:off x="4811753" y="2210120"/>
            <a:ext cx="2507829" cy="1671886"/>
          </a:xfrm>
          <a:prstGeom prst="rect">
            <a:avLst/>
          </a:prstGeom>
          <a:noFill/>
          <a:ln>
            <a:noFill/>
          </a:ln>
        </p:spPr>
      </p:pic>
      <p:pic>
        <p:nvPicPr>
          <p:cNvPr id="479" name="Google Shape;479;p5"/>
          <p:cNvPicPr preferRelativeResize="0"/>
          <p:nvPr/>
        </p:nvPicPr>
        <p:blipFill rotWithShape="1">
          <a:blip r:embed="rId19">
            <a:alphaModFix/>
          </a:blip>
          <a:srcRect b="0" l="0" r="0" t="0"/>
          <a:stretch/>
        </p:blipFill>
        <p:spPr>
          <a:xfrm>
            <a:off x="6929666" y="2532892"/>
            <a:ext cx="1735379" cy="1102650"/>
          </a:xfrm>
          <a:prstGeom prst="rect">
            <a:avLst/>
          </a:prstGeom>
          <a:noFill/>
          <a:ln>
            <a:noFill/>
          </a:ln>
        </p:spPr>
      </p:pic>
      <p:pic>
        <p:nvPicPr>
          <p:cNvPr id="480" name="Google Shape;480;p5"/>
          <p:cNvPicPr preferRelativeResize="0"/>
          <p:nvPr/>
        </p:nvPicPr>
        <p:blipFill rotWithShape="1">
          <a:blip r:embed="rId20">
            <a:alphaModFix/>
          </a:blip>
          <a:srcRect b="0" l="0" r="0" t="0"/>
          <a:stretch/>
        </p:blipFill>
        <p:spPr>
          <a:xfrm>
            <a:off x="2732209" y="5942822"/>
            <a:ext cx="1067703" cy="303029"/>
          </a:xfrm>
          <a:prstGeom prst="rect">
            <a:avLst/>
          </a:prstGeom>
          <a:solidFill>
            <a:schemeClr val="dk1"/>
          </a:solidFill>
          <a:ln>
            <a:noFill/>
          </a:ln>
        </p:spPr>
      </p:pic>
      <p:pic>
        <p:nvPicPr>
          <p:cNvPr id="481" name="Google Shape;481;p5"/>
          <p:cNvPicPr preferRelativeResize="0"/>
          <p:nvPr/>
        </p:nvPicPr>
        <p:blipFill rotWithShape="1">
          <a:blip r:embed="rId21">
            <a:alphaModFix/>
          </a:blip>
          <a:srcRect b="0" l="0" r="0" t="0"/>
          <a:stretch/>
        </p:blipFill>
        <p:spPr>
          <a:xfrm>
            <a:off x="10512734" y="4931093"/>
            <a:ext cx="1240907" cy="562025"/>
          </a:xfrm>
          <a:prstGeom prst="rect">
            <a:avLst/>
          </a:prstGeom>
          <a:noFill/>
          <a:ln>
            <a:noFill/>
          </a:ln>
        </p:spPr>
      </p:pic>
      <p:pic>
        <p:nvPicPr>
          <p:cNvPr id="482" name="Google Shape;482;p5"/>
          <p:cNvPicPr preferRelativeResize="0"/>
          <p:nvPr/>
        </p:nvPicPr>
        <p:blipFill rotWithShape="1">
          <a:blip r:embed="rId22">
            <a:alphaModFix/>
          </a:blip>
          <a:srcRect b="0" l="0" r="0" t="0"/>
          <a:stretch/>
        </p:blipFill>
        <p:spPr>
          <a:xfrm>
            <a:off x="6652569" y="5032001"/>
            <a:ext cx="3116523" cy="324016"/>
          </a:xfrm>
          <a:prstGeom prst="rect">
            <a:avLst/>
          </a:prstGeom>
          <a:noFill/>
          <a:ln>
            <a:noFill/>
          </a:ln>
        </p:spPr>
      </p:pic>
      <p:pic>
        <p:nvPicPr>
          <p:cNvPr descr="Logo, company name&#10;&#10;Description automatically generated" id="483" name="Google Shape;483;p5"/>
          <p:cNvPicPr preferRelativeResize="0"/>
          <p:nvPr/>
        </p:nvPicPr>
        <p:blipFill rotWithShape="1">
          <a:blip r:embed="rId23">
            <a:alphaModFix/>
          </a:blip>
          <a:srcRect b="0" l="0" r="0" t="0"/>
          <a:stretch/>
        </p:blipFill>
        <p:spPr>
          <a:xfrm>
            <a:off x="4266332" y="3844277"/>
            <a:ext cx="1601438" cy="918422"/>
          </a:xfrm>
          <a:prstGeom prst="rect">
            <a:avLst/>
          </a:prstGeom>
          <a:noFill/>
          <a:ln>
            <a:noFill/>
          </a:ln>
        </p:spPr>
      </p:pic>
      <p:pic>
        <p:nvPicPr>
          <p:cNvPr id="484" name="Google Shape;484;p5"/>
          <p:cNvPicPr preferRelativeResize="0"/>
          <p:nvPr/>
        </p:nvPicPr>
        <p:blipFill rotWithShape="1">
          <a:blip r:embed="rId24">
            <a:alphaModFix/>
          </a:blip>
          <a:srcRect b="0" l="0" r="0" t="0"/>
          <a:stretch/>
        </p:blipFill>
        <p:spPr>
          <a:xfrm>
            <a:off x="6401467" y="5702453"/>
            <a:ext cx="813817" cy="652795"/>
          </a:xfrm>
          <a:prstGeom prst="rect">
            <a:avLst/>
          </a:prstGeom>
          <a:noFill/>
          <a:ln>
            <a:noFill/>
          </a:ln>
        </p:spPr>
      </p:pic>
      <p:pic>
        <p:nvPicPr>
          <p:cNvPr id="485" name="Google Shape;485;p5"/>
          <p:cNvPicPr preferRelativeResize="0"/>
          <p:nvPr/>
        </p:nvPicPr>
        <p:blipFill rotWithShape="1">
          <a:blip r:embed="rId25">
            <a:alphaModFix/>
          </a:blip>
          <a:srcRect b="0" l="0" r="0" t="0"/>
          <a:stretch/>
        </p:blipFill>
        <p:spPr>
          <a:xfrm>
            <a:off x="3013902" y="2116656"/>
            <a:ext cx="2073669" cy="1859122"/>
          </a:xfrm>
          <a:prstGeom prst="rect">
            <a:avLst/>
          </a:prstGeom>
          <a:noFill/>
          <a:ln>
            <a:noFill/>
          </a:ln>
        </p:spPr>
      </p:pic>
      <p:pic>
        <p:nvPicPr>
          <p:cNvPr id="486" name="Google Shape;486;p5"/>
          <p:cNvPicPr preferRelativeResize="0"/>
          <p:nvPr/>
        </p:nvPicPr>
        <p:blipFill rotWithShape="1">
          <a:blip r:embed="rId26">
            <a:alphaModFix/>
          </a:blip>
          <a:srcRect b="0" l="0" r="0" t="0"/>
          <a:stretch/>
        </p:blipFill>
        <p:spPr>
          <a:xfrm>
            <a:off x="4607563" y="4985246"/>
            <a:ext cx="1527654" cy="496370"/>
          </a:xfrm>
          <a:prstGeom prst="rect">
            <a:avLst/>
          </a:prstGeom>
          <a:noFill/>
          <a:ln>
            <a:noFill/>
          </a:ln>
        </p:spPr>
      </p:pic>
      <p:pic>
        <p:nvPicPr>
          <p:cNvPr id="487" name="Google Shape;487;p5"/>
          <p:cNvPicPr preferRelativeResize="0"/>
          <p:nvPr/>
        </p:nvPicPr>
        <p:blipFill rotWithShape="1">
          <a:blip r:embed="rId27">
            <a:alphaModFix/>
          </a:blip>
          <a:srcRect b="0" l="0" r="0" t="0"/>
          <a:stretch/>
        </p:blipFill>
        <p:spPr>
          <a:xfrm>
            <a:off x="2999369" y="3803765"/>
            <a:ext cx="693930" cy="830403"/>
          </a:xfrm>
          <a:prstGeom prst="rect">
            <a:avLst/>
          </a:prstGeom>
          <a:noFill/>
          <a:ln>
            <a:noFill/>
          </a:ln>
        </p:spPr>
      </p:pic>
      <p:sp>
        <p:nvSpPr>
          <p:cNvPr id="488" name="Google Shape;488;p5"/>
          <p:cNvSpPr/>
          <p:nvPr/>
        </p:nvSpPr>
        <p:spPr>
          <a:xfrm>
            <a:off x="147381" y="2114863"/>
            <a:ext cx="2752354" cy="2709275"/>
          </a:xfrm>
          <a:prstGeom prst="ellipse">
            <a:avLst/>
          </a:prstGeom>
          <a:solidFill>
            <a:srgbClr val="262626"/>
          </a:solidFill>
          <a:ln cap="flat" cmpd="thinThick" w="174625">
            <a:solidFill>
              <a:srgbClr val="262626"/>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200"/>
              <a:buFont typeface="Arial"/>
              <a:buNone/>
            </a:pPr>
            <a:r>
              <a:rPr b="1" i="0" lang="en-US" sz="2200" u="none" cap="none" strike="noStrike">
                <a:solidFill>
                  <a:srgbClr val="FFFFFF"/>
                </a:solidFill>
                <a:latin typeface="Calibri"/>
                <a:ea typeface="Calibri"/>
                <a:cs typeface="Calibri"/>
                <a:sym typeface="Calibri"/>
              </a:rPr>
              <a:t>USGS Space-Based Earth Observation</a:t>
            </a:r>
            <a:endParaRPr/>
          </a:p>
          <a:p>
            <a:pPr indent="0" lvl="0" marL="0" marR="0" rtl="0" algn="ctr">
              <a:lnSpc>
                <a:spcPct val="90000"/>
              </a:lnSpc>
              <a:spcBef>
                <a:spcPts val="600"/>
              </a:spcBef>
              <a:spcAft>
                <a:spcPts val="0"/>
              </a:spcAft>
              <a:buClr>
                <a:srgbClr val="FFFFFF"/>
              </a:buClr>
              <a:buSzPts val="2200"/>
              <a:buFont typeface="Arial"/>
              <a:buNone/>
            </a:pPr>
            <a:r>
              <a:rPr b="1" i="0" lang="en-US" sz="2200" u="none" cap="none" strike="noStrike">
                <a:solidFill>
                  <a:srgbClr val="FFFFFF"/>
                </a:solidFill>
                <a:latin typeface="Calibri"/>
                <a:ea typeface="Calibri"/>
                <a:cs typeface="Calibri"/>
                <a:sym typeface="Calibri"/>
              </a:rPr>
              <a:t>Collaboration &amp; Partnerships</a:t>
            </a:r>
            <a:endParaRPr/>
          </a:p>
        </p:txBody>
      </p:sp>
      <p:pic>
        <p:nvPicPr>
          <p:cNvPr id="489" name="Google Shape;489;p5"/>
          <p:cNvPicPr preferRelativeResize="0"/>
          <p:nvPr/>
        </p:nvPicPr>
        <p:blipFill rotWithShape="1">
          <a:blip r:embed="rId28">
            <a:alphaModFix/>
          </a:blip>
          <a:srcRect b="0" l="0" r="0" t="0"/>
          <a:stretch/>
        </p:blipFill>
        <p:spPr>
          <a:xfrm>
            <a:off x="4157337" y="5882470"/>
            <a:ext cx="678610" cy="369332"/>
          </a:xfrm>
          <a:prstGeom prst="rect">
            <a:avLst/>
          </a:prstGeom>
          <a:noFill/>
          <a:ln>
            <a:noFill/>
          </a:ln>
        </p:spPr>
      </p:pic>
      <p:pic>
        <p:nvPicPr>
          <p:cNvPr descr="A picture containing graphical user interface&#10;&#10;Description automatically generated" id="490" name="Google Shape;490;p5"/>
          <p:cNvPicPr preferRelativeResize="0"/>
          <p:nvPr/>
        </p:nvPicPr>
        <p:blipFill rotWithShape="1">
          <a:blip r:embed="rId29">
            <a:alphaModFix/>
          </a:blip>
          <a:srcRect b="0" l="0" r="0" t="0"/>
          <a:stretch/>
        </p:blipFill>
        <p:spPr>
          <a:xfrm>
            <a:off x="2806149" y="4876641"/>
            <a:ext cx="1475147" cy="830403"/>
          </a:xfrm>
          <a:prstGeom prst="rect">
            <a:avLst/>
          </a:prstGeom>
          <a:noFill/>
          <a:ln>
            <a:noFill/>
          </a:ln>
        </p:spPr>
      </p:pic>
      <p:pic>
        <p:nvPicPr>
          <p:cNvPr descr="Logo, company name&#10;&#10;Description automatically generated" id="491" name="Google Shape;491;p5"/>
          <p:cNvPicPr preferRelativeResize="0"/>
          <p:nvPr/>
        </p:nvPicPr>
        <p:blipFill rotWithShape="1">
          <a:blip r:embed="rId30">
            <a:alphaModFix/>
          </a:blip>
          <a:srcRect b="0" l="0" r="0" t="0"/>
          <a:stretch/>
        </p:blipFill>
        <p:spPr>
          <a:xfrm>
            <a:off x="5517925" y="3992376"/>
            <a:ext cx="1234585" cy="539154"/>
          </a:xfrm>
          <a:prstGeom prst="rect">
            <a:avLst/>
          </a:prstGeom>
          <a:noFill/>
          <a:ln>
            <a:noFill/>
          </a:ln>
        </p:spPr>
      </p:pic>
      <p:pic>
        <p:nvPicPr>
          <p:cNvPr id="492" name="Google Shape;492;p5"/>
          <p:cNvPicPr preferRelativeResize="0"/>
          <p:nvPr/>
        </p:nvPicPr>
        <p:blipFill rotWithShape="1">
          <a:blip r:embed="rId31">
            <a:alphaModFix/>
          </a:blip>
          <a:srcRect b="0" l="0" r="0" t="0"/>
          <a:stretch/>
        </p:blipFill>
        <p:spPr>
          <a:xfrm>
            <a:off x="3319511" y="1139977"/>
            <a:ext cx="1390171" cy="11121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6"/>
          <p:cNvPicPr preferRelativeResize="0"/>
          <p:nvPr/>
        </p:nvPicPr>
        <p:blipFill rotWithShape="1">
          <a:blip r:embed="rId3">
            <a:alphaModFix/>
          </a:blip>
          <a:srcRect b="0" l="12059" r="12058" t="0"/>
          <a:stretch/>
        </p:blipFill>
        <p:spPr>
          <a:xfrm>
            <a:off x="1894323" y="1102078"/>
            <a:ext cx="7353931" cy="5438771"/>
          </a:xfrm>
          <a:custGeom>
            <a:rect b="b" l="l" r="r" t="t"/>
            <a:pathLst>
              <a:path extrusionOk="0" h="6858000" w="9272922">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499" name="Google Shape;499;p6"/>
          <p:cNvSpPr/>
          <p:nvPr/>
        </p:nvSpPr>
        <p:spPr>
          <a:xfrm>
            <a:off x="4237188" y="3036537"/>
            <a:ext cx="3717625" cy="7849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00" name="Google Shape;500;p6"/>
          <p:cNvSpPr/>
          <p:nvPr/>
        </p:nvSpPr>
        <p:spPr>
          <a:xfrm>
            <a:off x="3700116" y="3874755"/>
            <a:ext cx="2890843" cy="1205297"/>
          </a:xfrm>
          <a:prstGeom prst="roundRect">
            <a:avLst>
              <a:gd fmla="val 7391" name="adj"/>
            </a:avLst>
          </a:prstGeom>
          <a:solidFill>
            <a:srgbClr val="D8D8D8">
              <a:alpha val="49803"/>
            </a:srgbClr>
          </a:solidFill>
          <a:ln cap="flat" cmpd="sng" w="12700">
            <a:solidFill>
              <a:srgbClr val="323F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Arial"/>
              <a:ea typeface="Arial"/>
              <a:cs typeface="Arial"/>
              <a:sym typeface="Arial"/>
            </a:endParaRPr>
          </a:p>
          <a:p>
            <a:pPr indent="0" lvl="0" marL="0" marR="0" rtl="0" algn="ctr">
              <a:lnSpc>
                <a:spcPct val="100000"/>
              </a:lnSpc>
              <a:spcBef>
                <a:spcPts val="600"/>
              </a:spcBef>
              <a:spcAft>
                <a:spcPts val="0"/>
              </a:spcAft>
              <a:buClr>
                <a:srgbClr val="70AD47"/>
              </a:buClr>
              <a:buSzPts val="2000"/>
              <a:buFont typeface="Arial"/>
              <a:buNone/>
            </a:pPr>
            <a:r>
              <a:rPr b="1" i="0" lang="en-US" sz="2000" u="none" cap="none" strike="noStrike">
                <a:solidFill>
                  <a:srgbClr val="70AD47"/>
                </a:solidFill>
                <a:latin typeface="Arial"/>
                <a:ea typeface="Arial"/>
                <a:cs typeface="Arial"/>
                <a:sym typeface="Arial"/>
              </a:rPr>
              <a:t> </a:t>
            </a:r>
            <a:r>
              <a:rPr b="1" i="0" lang="en-US" sz="2000" u="none" cap="none" strike="noStrike">
                <a:solidFill>
                  <a:srgbClr val="FFFF00"/>
                </a:solidFill>
                <a:latin typeface="Arial"/>
                <a:ea typeface="Arial"/>
                <a:cs typeface="Arial"/>
                <a:sym typeface="Arial"/>
              </a:rPr>
              <a:t>Landsat 8 (2013 - )</a:t>
            </a:r>
            <a:endParaRPr b="1" i="1" sz="2000" u="none" cap="none" strike="noStrike">
              <a:solidFill>
                <a:srgbClr val="FFFF00"/>
              </a:solidFill>
              <a:latin typeface="Arial"/>
              <a:ea typeface="Arial"/>
              <a:cs typeface="Arial"/>
              <a:sym typeface="Arial"/>
            </a:endParaRPr>
          </a:p>
          <a:p>
            <a:pPr indent="0" lvl="0" marL="0" marR="0" rtl="0" algn="ctr">
              <a:lnSpc>
                <a:spcPct val="100000"/>
              </a:lnSpc>
              <a:spcBef>
                <a:spcPts val="30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Collecting 750 new scenes (</a:t>
            </a:r>
            <a:r>
              <a:rPr b="0" i="0" lang="en-US" sz="1200" u="none" cap="none" strike="noStrike">
                <a:solidFill>
                  <a:srgbClr val="FFFFFF"/>
                </a:solidFill>
                <a:latin typeface="Arial"/>
                <a:ea typeface="Arial"/>
                <a:cs typeface="Arial"/>
                <a:sym typeface="Arial"/>
              </a:rPr>
              <a:t>10</a:t>
            </a:r>
            <a:r>
              <a:rPr b="0" i="0" lang="en-US" sz="1200" u="none" cap="none" strike="noStrike">
                <a:solidFill>
                  <a:srgbClr val="FFFFFF"/>
                </a:solidFill>
                <a:latin typeface="Arial"/>
                <a:ea typeface="Arial"/>
                <a:cs typeface="Arial"/>
                <a:sym typeface="Arial"/>
              </a:rPr>
              <a:t> million square miles) per day; </a:t>
            </a:r>
            <a:r>
              <a:rPr b="1" i="1" lang="en-US" sz="1200" u="none" cap="none" strike="noStrike">
                <a:solidFill>
                  <a:srgbClr val="FFFFFF"/>
                </a:solidFill>
                <a:latin typeface="Arial"/>
                <a:ea typeface="Arial"/>
                <a:cs typeface="Arial"/>
                <a:sym typeface="Arial"/>
              </a:rPr>
              <a:t>will fall below 50% availability in 2030</a:t>
            </a:r>
            <a:endParaRPr b="1" i="1" sz="1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01" name="Google Shape;501;p6"/>
          <p:cNvSpPr/>
          <p:nvPr/>
        </p:nvSpPr>
        <p:spPr>
          <a:xfrm>
            <a:off x="5018728" y="5327256"/>
            <a:ext cx="3144462" cy="1213593"/>
          </a:xfrm>
          <a:prstGeom prst="roundRect">
            <a:avLst>
              <a:gd fmla="val 7391" name="adj"/>
            </a:avLst>
          </a:prstGeom>
          <a:solidFill>
            <a:srgbClr val="D8D8D8">
              <a:alpha val="49803"/>
            </a:srgbClr>
          </a:solidFill>
          <a:ln cap="flat" cmpd="sng" w="12700">
            <a:solidFill>
              <a:srgbClr val="323F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Landsat 7 (1999 - 2025) </a:t>
            </a:r>
            <a:endParaRPr b="1" i="0" sz="2000" u="none" cap="none" strike="noStrike">
              <a:solidFill>
                <a:srgbClr val="FFFF00"/>
              </a:solidFill>
              <a:latin typeface="Arial"/>
              <a:ea typeface="Arial"/>
              <a:cs typeface="Arial"/>
              <a:sym typeface="Arial"/>
            </a:endParaRPr>
          </a:p>
          <a:p>
            <a:pPr indent="0" lvl="0" marL="0" marR="0" rtl="0" algn="ctr">
              <a:lnSpc>
                <a:spcPct val="100000"/>
              </a:lnSpc>
              <a:spcBef>
                <a:spcPts val="30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Lowered into storage orbit; decommissioning process </a:t>
            </a:r>
            <a:r>
              <a:rPr b="0" i="0" lang="en-US" sz="1200" u="none" cap="none" strike="noStrike">
                <a:solidFill>
                  <a:srgbClr val="FFFFFF"/>
                </a:solidFill>
                <a:latin typeface="Arial"/>
                <a:ea typeface="Arial"/>
                <a:cs typeface="Arial"/>
                <a:sym typeface="Arial"/>
              </a:rPr>
              <a:t>complete—final commands sent June 4th</a:t>
            </a:r>
            <a:endParaRPr b="0" i="0" sz="1200" u="none" cap="none" strike="noStrike">
              <a:solidFill>
                <a:srgbClr val="FFFFFF"/>
              </a:solidFill>
              <a:latin typeface="Arial"/>
              <a:ea typeface="Arial"/>
              <a:cs typeface="Arial"/>
              <a:sym typeface="Arial"/>
            </a:endParaRPr>
          </a:p>
        </p:txBody>
      </p:sp>
      <p:sp>
        <p:nvSpPr>
          <p:cNvPr id="502" name="Google Shape;502;p6"/>
          <p:cNvSpPr/>
          <p:nvPr/>
        </p:nvSpPr>
        <p:spPr>
          <a:xfrm>
            <a:off x="9329663" y="1725332"/>
            <a:ext cx="2540779" cy="3858319"/>
          </a:xfrm>
          <a:prstGeom prst="roundRect">
            <a:avLst>
              <a:gd fmla="val 7391" name="adj"/>
            </a:avLst>
          </a:prstGeom>
          <a:solidFill>
            <a:srgbClr val="D8D8D8">
              <a:alpha val="49803"/>
            </a:srgbClr>
          </a:solidFill>
          <a:ln cap="flat" cmpd="sng" w="12700">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FC000"/>
              </a:buClr>
              <a:buSzPts val="2400"/>
              <a:buFont typeface="Arial"/>
              <a:buNone/>
            </a:pPr>
            <a:r>
              <a:rPr b="1" i="1" lang="en-US" sz="2400" u="none" cap="none" strike="noStrike">
                <a:solidFill>
                  <a:srgbClr val="FFC000"/>
                </a:solidFill>
                <a:latin typeface="Arial"/>
                <a:ea typeface="Arial"/>
                <a:cs typeface="Arial"/>
                <a:sym typeface="Arial"/>
              </a:rPr>
              <a:t> </a:t>
            </a:r>
            <a:r>
              <a:rPr b="1" i="1" lang="en-US" sz="1800" u="none" cap="none" strike="noStrike">
                <a:solidFill>
                  <a:srgbClr val="4B8BD1"/>
                </a:solidFill>
                <a:latin typeface="Arial"/>
                <a:ea typeface="Arial"/>
                <a:cs typeface="Arial"/>
                <a:sym typeface="Arial"/>
              </a:rPr>
              <a:t>Landsat </a:t>
            </a:r>
            <a:endParaRPr/>
          </a:p>
          <a:p>
            <a:pPr indent="0" lvl="0" marL="0" marR="0" rtl="0" algn="r">
              <a:lnSpc>
                <a:spcPct val="100000"/>
              </a:lnSpc>
              <a:spcBef>
                <a:spcPts val="0"/>
              </a:spcBef>
              <a:spcAft>
                <a:spcPts val="0"/>
              </a:spcAft>
              <a:buClr>
                <a:srgbClr val="4B8BD1"/>
              </a:buClr>
              <a:buSzPts val="1800"/>
              <a:buFont typeface="Arial"/>
              <a:buNone/>
            </a:pPr>
            <a:r>
              <a:rPr b="1" i="1" lang="en-US" sz="1800" u="none" cap="none" strike="noStrike">
                <a:solidFill>
                  <a:srgbClr val="4B8BD1"/>
                </a:solidFill>
                <a:latin typeface="Arial"/>
                <a:ea typeface="Arial"/>
                <a:cs typeface="Arial"/>
                <a:sym typeface="Arial"/>
              </a:rPr>
              <a:t>Archive </a:t>
            </a:r>
            <a:endParaRPr/>
          </a:p>
          <a:p>
            <a:pPr indent="0" lvl="0" marL="0" marR="0" rtl="0" algn="r">
              <a:lnSpc>
                <a:spcPct val="100000"/>
              </a:lnSpc>
              <a:spcBef>
                <a:spcPts val="0"/>
              </a:spcBef>
              <a:spcAft>
                <a:spcPts val="0"/>
              </a:spcAft>
              <a:buClr>
                <a:srgbClr val="4B8BD1"/>
              </a:buClr>
              <a:buSzPts val="1800"/>
              <a:buFont typeface="Arial"/>
              <a:buNone/>
            </a:pPr>
            <a:r>
              <a:rPr b="1" i="1" lang="en-US" sz="1800" u="none" cap="none" strike="noStrike">
                <a:solidFill>
                  <a:srgbClr val="4B8BD1"/>
                </a:solidFill>
                <a:latin typeface="Arial"/>
                <a:ea typeface="Arial"/>
                <a:cs typeface="Arial"/>
                <a:sym typeface="Arial"/>
              </a:rPr>
              <a:t>Operations</a:t>
            </a:r>
            <a:endParaRPr/>
          </a:p>
          <a:p>
            <a:pPr indent="0" lvl="2" marL="128270" marR="0" rtl="0" algn="l">
              <a:lnSpc>
                <a:spcPct val="100000"/>
              </a:lnSpc>
              <a:spcBef>
                <a:spcPts val="15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a:p>
            <a:pPr indent="0" lvl="2" marL="128270" marR="0" rtl="0" algn="l">
              <a:lnSpc>
                <a:spcPct val="100000"/>
              </a:lnSpc>
              <a:spcBef>
                <a:spcPts val="0"/>
              </a:spcBef>
              <a:spcAft>
                <a:spcPts val="0"/>
              </a:spcAft>
              <a:buClr>
                <a:srgbClr val="0070C0"/>
              </a:buClr>
              <a:buSzPts val="1600"/>
              <a:buFont typeface="Arial"/>
              <a:buNone/>
            </a:pPr>
            <a:r>
              <a:rPr b="1" i="0" lang="en-US" sz="1600" u="none" cap="none" strike="noStrike">
                <a:solidFill>
                  <a:srgbClr val="0070C0"/>
                </a:solidFill>
                <a:latin typeface="Arial"/>
                <a:ea typeface="Arial"/>
                <a:cs typeface="Arial"/>
                <a:sym typeface="Arial"/>
              </a:rPr>
              <a:t>FY 2024 Statistics:  </a:t>
            </a:r>
            <a:endParaRPr/>
          </a:p>
          <a:p>
            <a:pPr indent="0" lvl="2" marL="128270" marR="0" rtl="0" algn="l">
              <a:lnSpc>
                <a:spcPct val="100000"/>
              </a:lnSpc>
              <a:spcBef>
                <a:spcPts val="1200"/>
              </a:spcBef>
              <a:spcAft>
                <a:spcPts val="0"/>
              </a:spcAft>
              <a:buClr>
                <a:srgbClr val="4B8BD1"/>
              </a:buClr>
              <a:buSzPts val="1600"/>
              <a:buFont typeface="Arial"/>
              <a:buNone/>
            </a:pPr>
            <a:r>
              <a:rPr b="0" i="0" lang="en-US" sz="1600" u="none" cap="none" strike="noStrike">
                <a:solidFill>
                  <a:srgbClr val="4B8BD1"/>
                </a:solidFill>
                <a:latin typeface="Arial"/>
                <a:ea typeface="Arial"/>
                <a:cs typeface="Arial"/>
                <a:sym typeface="Arial"/>
              </a:rPr>
              <a:t>~18 billion </a:t>
            </a:r>
            <a:r>
              <a:rPr b="0" i="0" lang="en-US" sz="1600" u="none" cap="none" strike="noStrike">
                <a:solidFill>
                  <a:srgbClr val="0070C0"/>
                </a:solidFill>
                <a:latin typeface="Arial"/>
                <a:ea typeface="Arial"/>
                <a:cs typeface="Arial"/>
                <a:sym typeface="Arial"/>
              </a:rPr>
              <a:t>accesses via Commercial Cloud; </a:t>
            </a:r>
            <a:endParaRPr b="0" i="0" sz="1600" u="none" cap="none" strike="noStrike">
              <a:solidFill>
                <a:srgbClr val="0070C0"/>
              </a:solidFill>
              <a:latin typeface="Arial"/>
              <a:ea typeface="Arial"/>
              <a:cs typeface="Arial"/>
              <a:sym typeface="Arial"/>
            </a:endParaRPr>
          </a:p>
          <a:p>
            <a:pPr indent="0" lvl="2" marL="128270" marR="0" rtl="0" algn="l">
              <a:lnSpc>
                <a:spcPct val="100000"/>
              </a:lnSpc>
              <a:spcBef>
                <a:spcPts val="1800"/>
              </a:spcBef>
              <a:spcAft>
                <a:spcPts val="0"/>
              </a:spcAft>
              <a:buClr>
                <a:srgbClr val="4B8BD1"/>
              </a:buClr>
              <a:buSzPts val="1600"/>
              <a:buFont typeface="Arial"/>
              <a:buNone/>
            </a:pPr>
            <a:r>
              <a:rPr b="0" i="0" lang="en-US" sz="1600" u="none" cap="none" strike="noStrike">
                <a:solidFill>
                  <a:srgbClr val="4B8BD1"/>
                </a:solidFill>
                <a:latin typeface="Arial"/>
                <a:ea typeface="Arial"/>
                <a:cs typeface="Arial"/>
                <a:sym typeface="Arial"/>
              </a:rPr>
              <a:t>~100 million </a:t>
            </a:r>
            <a:r>
              <a:rPr b="0" i="0" lang="en-US" sz="1600" u="none" cap="none" strike="noStrike">
                <a:solidFill>
                  <a:srgbClr val="0070C0"/>
                </a:solidFill>
                <a:latin typeface="Arial"/>
                <a:ea typeface="Arial"/>
                <a:cs typeface="Arial"/>
                <a:sym typeface="Arial"/>
              </a:rPr>
              <a:t>product downloads; and</a:t>
            </a:r>
            <a:endParaRPr b="0" i="0" sz="1600" u="none" cap="none" strike="noStrike">
              <a:solidFill>
                <a:srgbClr val="0070C0"/>
              </a:solidFill>
              <a:latin typeface="Arial"/>
              <a:ea typeface="Arial"/>
              <a:cs typeface="Arial"/>
              <a:sym typeface="Arial"/>
            </a:endParaRPr>
          </a:p>
          <a:p>
            <a:pPr indent="0" lvl="2" marL="128270" marR="0" rtl="0" algn="l">
              <a:lnSpc>
                <a:spcPct val="100000"/>
              </a:lnSpc>
              <a:spcBef>
                <a:spcPts val="1800"/>
              </a:spcBef>
              <a:spcAft>
                <a:spcPts val="0"/>
              </a:spcAft>
              <a:buClr>
                <a:srgbClr val="4B8BD1"/>
              </a:buClr>
              <a:buSzPts val="1600"/>
              <a:buFont typeface="Arial"/>
              <a:buNone/>
            </a:pPr>
            <a:r>
              <a:rPr b="0" i="0" lang="en-US" sz="1600" u="none" cap="none" strike="noStrike">
                <a:solidFill>
                  <a:srgbClr val="4B8BD1"/>
                </a:solidFill>
                <a:latin typeface="Arial"/>
                <a:ea typeface="Arial"/>
                <a:cs typeface="Arial"/>
                <a:sym typeface="Arial"/>
              </a:rPr>
              <a:t>~50 </a:t>
            </a:r>
            <a:r>
              <a:rPr b="0" i="0" lang="en-US" sz="1600" u="none" cap="none" strike="noStrike">
                <a:solidFill>
                  <a:srgbClr val="0070C0"/>
                </a:solidFill>
                <a:latin typeface="Arial"/>
                <a:ea typeface="Arial"/>
                <a:cs typeface="Arial"/>
                <a:sym typeface="Arial"/>
              </a:rPr>
              <a:t>thousand terabytes managed.</a:t>
            </a:r>
            <a:endParaRPr/>
          </a:p>
        </p:txBody>
      </p:sp>
      <p:sp>
        <p:nvSpPr>
          <p:cNvPr id="503" name="Google Shape;503;p6"/>
          <p:cNvSpPr/>
          <p:nvPr/>
        </p:nvSpPr>
        <p:spPr>
          <a:xfrm>
            <a:off x="172687" y="155891"/>
            <a:ext cx="60580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Landsat Operations Status</a:t>
            </a:r>
            <a:endParaRPr b="0" i="0" sz="3600" u="none" cap="none" strike="noStrike">
              <a:solidFill>
                <a:schemeClr val="lt1"/>
              </a:solidFill>
              <a:latin typeface="Arial"/>
              <a:ea typeface="Arial"/>
              <a:cs typeface="Arial"/>
              <a:sym typeface="Arial"/>
            </a:endParaRPr>
          </a:p>
        </p:txBody>
      </p:sp>
      <p:sp>
        <p:nvSpPr>
          <p:cNvPr id="504" name="Google Shape;504;p6"/>
          <p:cNvSpPr/>
          <p:nvPr/>
        </p:nvSpPr>
        <p:spPr>
          <a:xfrm>
            <a:off x="1975732" y="1150095"/>
            <a:ext cx="2924393" cy="1061793"/>
          </a:xfrm>
          <a:prstGeom prst="roundRect">
            <a:avLst>
              <a:gd fmla="val 7391" name="adj"/>
            </a:avLst>
          </a:prstGeom>
          <a:solidFill>
            <a:srgbClr val="D8D8D8">
              <a:alpha val="49803"/>
            </a:srgbClr>
          </a:solidFill>
          <a:ln cap="flat" cmpd="sng" w="12700">
            <a:solidFill>
              <a:srgbClr val="323F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Arial"/>
                <a:ea typeface="Arial"/>
                <a:cs typeface="Arial"/>
                <a:sym typeface="Arial"/>
              </a:rPr>
              <a:t>Landsat 9 (2021 - )</a:t>
            </a:r>
            <a:endParaRPr b="0" i="0" sz="1800" u="none" cap="none" strike="noStrike">
              <a:solidFill>
                <a:srgbClr val="FFFF00"/>
              </a:solidFill>
              <a:latin typeface="Arial"/>
              <a:ea typeface="Arial"/>
              <a:cs typeface="Arial"/>
              <a:sym typeface="Arial"/>
            </a:endParaRPr>
          </a:p>
          <a:p>
            <a:pPr indent="0" lvl="0" marL="0" marR="0" rtl="0" algn="ctr">
              <a:lnSpc>
                <a:spcPct val="100000"/>
              </a:lnSpc>
              <a:spcBef>
                <a:spcPts val="300"/>
              </a:spcBef>
              <a:spcAft>
                <a:spcPts val="0"/>
              </a:spcAft>
              <a:buClr>
                <a:srgbClr val="70AD47"/>
              </a:buClr>
              <a:buSzPts val="2000"/>
              <a:buFont typeface="Arial"/>
              <a:buNone/>
            </a:pPr>
            <a:r>
              <a:rPr b="1" i="0" lang="en-US" sz="2000" u="none" cap="none" strike="noStrike">
                <a:solidFill>
                  <a:srgbClr val="70AD47"/>
                </a:solidFill>
                <a:latin typeface="Arial"/>
                <a:ea typeface="Arial"/>
                <a:cs typeface="Arial"/>
                <a:sym typeface="Arial"/>
              </a:rPr>
              <a:t> </a:t>
            </a:r>
            <a:r>
              <a:rPr b="0" i="0" lang="en-US" sz="1200" u="none" cap="none" strike="noStrike">
                <a:solidFill>
                  <a:srgbClr val="FFFFFF"/>
                </a:solidFill>
                <a:latin typeface="Arial"/>
                <a:ea typeface="Arial"/>
                <a:cs typeface="Arial"/>
                <a:sym typeface="Arial"/>
              </a:rPr>
              <a:t>Collecting 750 new scenes (</a:t>
            </a:r>
            <a:r>
              <a:rPr b="0" i="0" lang="en-US" sz="1200" u="none" cap="none" strike="noStrike">
                <a:solidFill>
                  <a:srgbClr val="FFFFFF"/>
                </a:solidFill>
                <a:latin typeface="Arial"/>
                <a:ea typeface="Arial"/>
                <a:cs typeface="Arial"/>
                <a:sym typeface="Arial"/>
              </a:rPr>
              <a:t>10</a:t>
            </a:r>
            <a:r>
              <a:rPr b="0" i="0" lang="en-US" sz="1200" u="none" cap="none" strike="noStrike">
                <a:solidFill>
                  <a:srgbClr val="FFFFFF"/>
                </a:solidFill>
                <a:latin typeface="Arial"/>
                <a:ea typeface="Arial"/>
                <a:cs typeface="Arial"/>
                <a:sym typeface="Arial"/>
              </a:rPr>
              <a:t> million square miles) per day; full mission transitioned to USGS in 2022 </a:t>
            </a:r>
            <a:endParaRPr b="0" i="0" sz="1200" u="none" cap="none" strike="noStrike">
              <a:solidFill>
                <a:srgbClr val="FFFFFF"/>
              </a:solidFill>
              <a:latin typeface="Arial"/>
              <a:ea typeface="Arial"/>
              <a:cs typeface="Arial"/>
              <a:sym typeface="Arial"/>
            </a:endParaRPr>
          </a:p>
        </p:txBody>
      </p:sp>
      <p:pic>
        <p:nvPicPr>
          <p:cNvPr descr="A picture containing text, sign&#10;&#10;Description automatically generated" id="505" name="Google Shape;505;p6"/>
          <p:cNvPicPr preferRelativeResize="0"/>
          <p:nvPr/>
        </p:nvPicPr>
        <p:blipFill rotWithShape="1">
          <a:blip r:embed="rId4">
            <a:alphaModFix/>
          </a:blip>
          <a:srcRect b="0" l="0" r="0" t="0"/>
          <a:stretch/>
        </p:blipFill>
        <p:spPr>
          <a:xfrm>
            <a:off x="9744198" y="1852821"/>
            <a:ext cx="622420" cy="918907"/>
          </a:xfrm>
          <a:prstGeom prst="rect">
            <a:avLst/>
          </a:prstGeom>
          <a:noFill/>
          <a:ln>
            <a:noFill/>
          </a:ln>
        </p:spPr>
      </p:pic>
      <p:pic>
        <p:nvPicPr>
          <p:cNvPr descr="USGS_logo_web.png" id="506" name="Google Shape;506;p6"/>
          <p:cNvPicPr preferRelativeResize="0"/>
          <p:nvPr/>
        </p:nvPicPr>
        <p:blipFill rotWithShape="1">
          <a:blip r:embed="rId5">
            <a:alphaModFix/>
          </a:blip>
          <a:srcRect b="26474" l="0" r="0" t="0"/>
          <a:stretch/>
        </p:blipFill>
        <p:spPr>
          <a:xfrm>
            <a:off x="117692" y="5960168"/>
            <a:ext cx="1582211" cy="428471"/>
          </a:xfrm>
          <a:prstGeom prst="rect">
            <a:avLst/>
          </a:prstGeom>
          <a:solidFill>
            <a:srgbClr val="3E7838"/>
          </a:solidFill>
          <a:ln cap="flat" cmpd="sng" w="9525">
            <a:solidFill>
              <a:srgbClr val="323F4F"/>
            </a:solidFill>
            <a:prstDash val="solid"/>
            <a:round/>
            <a:headEnd len="sm" w="sm" type="none"/>
            <a:tailEnd len="sm" w="sm" type="none"/>
          </a:ln>
        </p:spPr>
      </p:pic>
      <p:sp>
        <p:nvSpPr>
          <p:cNvPr id="507" name="Google Shape;507;p6"/>
          <p:cNvSpPr txBox="1"/>
          <p:nvPr>
            <p:ph idx="12" type="sldNum"/>
          </p:nvPr>
        </p:nvSpPr>
        <p:spPr>
          <a:xfrm>
            <a:off x="11484982" y="6406564"/>
            <a:ext cx="55116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BFBFBF"/>
              </a:buClr>
              <a:buSzPts val="900"/>
              <a:buFont typeface="Arial"/>
              <a:buNone/>
            </a:pPr>
            <a:fld id="{00000000-1234-1234-1234-123412341234}" type="slidenum">
              <a:rPr b="1" i="0" lang="en-US" sz="900" u="none" cap="none" strike="noStrike">
                <a:solidFill>
                  <a:srgbClr val="BFBFBF"/>
                </a:solidFill>
                <a:latin typeface="Arial"/>
                <a:ea typeface="Arial"/>
                <a:cs typeface="Arial"/>
                <a:sym typeface="Arial"/>
              </a:rPr>
              <a:t>‹#›</a:t>
            </a:fld>
            <a:endParaRPr b="1" i="0" sz="900" u="none" cap="none" strike="noStrike">
              <a:solidFill>
                <a:srgbClr val="BFBFB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Diagram, logo&#10;&#10;AI-generated content may be incorrect." id="513" name="Google Shape;513;p7"/>
          <p:cNvPicPr preferRelativeResize="0"/>
          <p:nvPr/>
        </p:nvPicPr>
        <p:blipFill rotWithShape="1">
          <a:blip r:embed="rId3">
            <a:alphaModFix/>
          </a:blip>
          <a:srcRect b="5488" l="15989" r="0" t="5489"/>
          <a:stretch/>
        </p:blipFill>
        <p:spPr>
          <a:xfrm>
            <a:off x="19385" y="-32880"/>
            <a:ext cx="12192000" cy="7043530"/>
          </a:xfrm>
          <a:prstGeom prst="rect">
            <a:avLst/>
          </a:prstGeom>
          <a:noFill/>
          <a:ln>
            <a:noFill/>
          </a:ln>
        </p:spPr>
      </p:pic>
      <p:pic>
        <p:nvPicPr>
          <p:cNvPr descr="Chevron arrows with solid fill" id="514" name="Google Shape;514;p7"/>
          <p:cNvPicPr preferRelativeResize="0"/>
          <p:nvPr/>
        </p:nvPicPr>
        <p:blipFill rotWithShape="1">
          <a:blip r:embed="rId4">
            <a:alphaModFix/>
          </a:blip>
          <a:srcRect b="21530" l="8433" r="15315" t="21444"/>
          <a:stretch/>
        </p:blipFill>
        <p:spPr>
          <a:xfrm>
            <a:off x="2781074" y="59144"/>
            <a:ext cx="9380868" cy="7015461"/>
          </a:xfrm>
          <a:prstGeom prst="rect">
            <a:avLst/>
          </a:prstGeom>
          <a:noFill/>
          <a:ln>
            <a:noFill/>
          </a:ln>
        </p:spPr>
      </p:pic>
      <p:sp>
        <p:nvSpPr>
          <p:cNvPr id="515" name="Google Shape;515;p7"/>
          <p:cNvSpPr/>
          <p:nvPr/>
        </p:nvSpPr>
        <p:spPr>
          <a:xfrm>
            <a:off x="15221" y="-72928"/>
            <a:ext cx="12232506" cy="706759"/>
          </a:xfrm>
          <a:prstGeom prst="rect">
            <a:avLst/>
          </a:prstGeom>
          <a:gradFill>
            <a:gsLst>
              <a:gs pos="0">
                <a:srgbClr val="2C4265"/>
              </a:gs>
              <a:gs pos="100000">
                <a:srgbClr val="B5BCCA"/>
              </a:gs>
            </a:gsLst>
            <a:lin ang="16200000" scaled="0"/>
          </a:gradFill>
          <a:ln cap="flat" cmpd="sng" w="9525">
            <a:solidFill>
              <a:srgbClr val="2F415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6" name="Google Shape;516;p7"/>
          <p:cNvSpPr txBox="1"/>
          <p:nvPr/>
        </p:nvSpPr>
        <p:spPr>
          <a:xfrm>
            <a:off x="199778" y="3197543"/>
            <a:ext cx="145187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Landsat Satellites</a:t>
            </a:r>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(Raw Data) </a:t>
            </a:r>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Real-Time Data</a:t>
            </a:r>
            <a:endParaRPr/>
          </a:p>
        </p:txBody>
      </p:sp>
      <p:pic>
        <p:nvPicPr>
          <p:cNvPr descr="Landsat Science" id="517" name="Google Shape;517;p7"/>
          <p:cNvPicPr preferRelativeResize="0"/>
          <p:nvPr/>
        </p:nvPicPr>
        <p:blipFill rotWithShape="1">
          <a:blip r:embed="rId5">
            <a:alphaModFix/>
          </a:blip>
          <a:srcRect b="0" l="0" r="0" t="0"/>
          <a:stretch/>
        </p:blipFill>
        <p:spPr>
          <a:xfrm>
            <a:off x="-25285" y="2384463"/>
            <a:ext cx="1789540" cy="1006616"/>
          </a:xfrm>
          <a:prstGeom prst="rect">
            <a:avLst/>
          </a:prstGeom>
          <a:noFill/>
          <a:ln>
            <a:noFill/>
          </a:ln>
        </p:spPr>
      </p:pic>
      <p:pic>
        <p:nvPicPr>
          <p:cNvPr descr="Satellite dish with solid fill" id="518" name="Google Shape;518;p7"/>
          <p:cNvPicPr preferRelativeResize="0"/>
          <p:nvPr/>
        </p:nvPicPr>
        <p:blipFill rotWithShape="1">
          <a:blip r:embed="rId6">
            <a:alphaModFix/>
          </a:blip>
          <a:srcRect b="0" l="0" r="0" t="0"/>
          <a:stretch/>
        </p:blipFill>
        <p:spPr>
          <a:xfrm flipH="1">
            <a:off x="1006278" y="3918615"/>
            <a:ext cx="914400" cy="914400"/>
          </a:xfrm>
          <a:prstGeom prst="rect">
            <a:avLst/>
          </a:prstGeom>
          <a:noFill/>
          <a:ln>
            <a:noFill/>
          </a:ln>
        </p:spPr>
      </p:pic>
      <p:sp>
        <p:nvSpPr>
          <p:cNvPr id="519" name="Google Shape;519;p7"/>
          <p:cNvSpPr txBox="1"/>
          <p:nvPr/>
        </p:nvSpPr>
        <p:spPr>
          <a:xfrm>
            <a:off x="1518742" y="4802581"/>
            <a:ext cx="148034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EROS Data Center</a:t>
            </a:r>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Sioux Falls, SD</a:t>
            </a:r>
            <a:endParaRPr/>
          </a:p>
        </p:txBody>
      </p:sp>
      <p:pic>
        <p:nvPicPr>
          <p:cNvPr descr="Modern architecture with solid fill" id="520" name="Google Shape;520;p7"/>
          <p:cNvPicPr preferRelativeResize="0"/>
          <p:nvPr/>
        </p:nvPicPr>
        <p:blipFill rotWithShape="1">
          <a:blip r:embed="rId7">
            <a:alphaModFix/>
          </a:blip>
          <a:srcRect b="0" l="0" r="0" t="0"/>
          <a:stretch/>
        </p:blipFill>
        <p:spPr>
          <a:xfrm>
            <a:off x="1734982" y="3936208"/>
            <a:ext cx="962760" cy="962760"/>
          </a:xfrm>
          <a:prstGeom prst="rect">
            <a:avLst/>
          </a:prstGeom>
          <a:noFill/>
          <a:ln>
            <a:noFill/>
          </a:ln>
        </p:spPr>
      </p:pic>
      <p:sp>
        <p:nvSpPr>
          <p:cNvPr id="521" name="Google Shape;521;p7"/>
          <p:cNvSpPr/>
          <p:nvPr/>
        </p:nvSpPr>
        <p:spPr>
          <a:xfrm>
            <a:off x="3318728" y="3994950"/>
            <a:ext cx="1557266" cy="846190"/>
          </a:xfrm>
          <a:prstGeom prst="rightArrow">
            <a:avLst>
              <a:gd fmla="val 50000" name="adj1"/>
              <a:gd fmla="val 50000" name="adj2"/>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2" name="Google Shape;522;p7"/>
          <p:cNvSpPr txBox="1"/>
          <p:nvPr/>
        </p:nvSpPr>
        <p:spPr>
          <a:xfrm>
            <a:off x="3268333" y="4267281"/>
            <a:ext cx="15761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Data Direct to User</a:t>
            </a:r>
            <a:endParaRPr/>
          </a:p>
        </p:txBody>
      </p:sp>
      <p:pic>
        <p:nvPicPr>
          <p:cNvPr descr="Database with solid fill" id="523" name="Google Shape;523;p7"/>
          <p:cNvPicPr preferRelativeResize="0"/>
          <p:nvPr/>
        </p:nvPicPr>
        <p:blipFill rotWithShape="1">
          <a:blip r:embed="rId8">
            <a:alphaModFix/>
          </a:blip>
          <a:srcRect b="0" l="0" r="0" t="0"/>
          <a:stretch/>
        </p:blipFill>
        <p:spPr>
          <a:xfrm>
            <a:off x="2535954" y="3955720"/>
            <a:ext cx="914400" cy="914400"/>
          </a:xfrm>
          <a:prstGeom prst="rect">
            <a:avLst/>
          </a:prstGeom>
          <a:noFill/>
          <a:ln>
            <a:noFill/>
          </a:ln>
        </p:spPr>
      </p:pic>
      <p:grpSp>
        <p:nvGrpSpPr>
          <p:cNvPr id="524" name="Google Shape;524;p7"/>
          <p:cNvGrpSpPr/>
          <p:nvPr/>
        </p:nvGrpSpPr>
        <p:grpSpPr>
          <a:xfrm>
            <a:off x="1546725" y="774584"/>
            <a:ext cx="2735550" cy="2735550"/>
            <a:chOff x="1570591" y="489611"/>
            <a:chExt cx="2735550" cy="2735550"/>
          </a:xfrm>
        </p:grpSpPr>
        <p:pic>
          <p:nvPicPr>
            <p:cNvPr id="525" name="Google Shape;525;p7"/>
            <p:cNvPicPr preferRelativeResize="0"/>
            <p:nvPr/>
          </p:nvPicPr>
          <p:blipFill rotWithShape="1">
            <a:blip r:embed="rId9">
              <a:alphaModFix/>
            </a:blip>
            <a:srcRect b="0" l="0" r="0" t="0"/>
            <a:stretch/>
          </p:blipFill>
          <p:spPr>
            <a:xfrm>
              <a:off x="2444218" y="1444597"/>
              <a:ext cx="863804" cy="324343"/>
            </a:xfrm>
            <a:prstGeom prst="rect">
              <a:avLst/>
            </a:prstGeom>
            <a:noFill/>
            <a:ln>
              <a:noFill/>
            </a:ln>
          </p:spPr>
        </p:pic>
        <p:pic>
          <p:nvPicPr>
            <p:cNvPr id="526" name="Google Shape;526;p7"/>
            <p:cNvPicPr preferRelativeResize="0"/>
            <p:nvPr/>
          </p:nvPicPr>
          <p:blipFill rotWithShape="1">
            <a:blip r:embed="rId10">
              <a:alphaModFix/>
            </a:blip>
            <a:srcRect b="0" l="0" r="0" t="0"/>
            <a:stretch/>
          </p:blipFill>
          <p:spPr>
            <a:xfrm>
              <a:off x="2618075" y="1785561"/>
              <a:ext cx="964910" cy="278261"/>
            </a:xfrm>
            <a:prstGeom prst="rect">
              <a:avLst/>
            </a:prstGeom>
            <a:noFill/>
            <a:ln>
              <a:noFill/>
            </a:ln>
          </p:spPr>
        </p:pic>
        <p:pic>
          <p:nvPicPr>
            <p:cNvPr id="527" name="Google Shape;527;p7"/>
            <p:cNvPicPr preferRelativeResize="0"/>
            <p:nvPr/>
          </p:nvPicPr>
          <p:blipFill rotWithShape="1">
            <a:blip r:embed="rId11">
              <a:alphaModFix/>
            </a:blip>
            <a:srcRect b="0" l="0" r="0" t="0"/>
            <a:stretch/>
          </p:blipFill>
          <p:spPr>
            <a:xfrm>
              <a:off x="2135525" y="1744127"/>
              <a:ext cx="422010" cy="421583"/>
            </a:xfrm>
            <a:prstGeom prst="rect">
              <a:avLst/>
            </a:prstGeom>
            <a:noFill/>
            <a:ln>
              <a:noFill/>
            </a:ln>
          </p:spPr>
        </p:pic>
        <p:sp>
          <p:nvSpPr>
            <p:cNvPr id="528" name="Google Shape;528;p7"/>
            <p:cNvSpPr txBox="1"/>
            <p:nvPr/>
          </p:nvSpPr>
          <p:spPr>
            <a:xfrm>
              <a:off x="1897711" y="2020115"/>
              <a:ext cx="195681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Cloud Compute, Storage</a:t>
              </a:r>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Calibri"/>
                  <a:ea typeface="Calibri"/>
                  <a:cs typeface="Calibri"/>
                  <a:sym typeface="Calibri"/>
                </a:rPr>
                <a:t>&amp; Provider Services</a:t>
              </a:r>
              <a:endParaRPr/>
            </a:p>
          </p:txBody>
        </p:sp>
        <p:pic>
          <p:nvPicPr>
            <p:cNvPr descr="Cloud outline" id="529" name="Google Shape;529;p7"/>
            <p:cNvPicPr preferRelativeResize="0"/>
            <p:nvPr/>
          </p:nvPicPr>
          <p:blipFill rotWithShape="1">
            <a:blip r:embed="rId12">
              <a:alphaModFix/>
            </a:blip>
            <a:srcRect b="0" l="0" r="0" t="0"/>
            <a:stretch/>
          </p:blipFill>
          <p:spPr>
            <a:xfrm>
              <a:off x="1570591" y="489611"/>
              <a:ext cx="2735550" cy="2735550"/>
            </a:xfrm>
            <a:prstGeom prst="rect">
              <a:avLst/>
            </a:prstGeom>
            <a:noFill/>
            <a:ln>
              <a:noFill/>
            </a:ln>
          </p:spPr>
        </p:pic>
      </p:grpSp>
      <p:sp>
        <p:nvSpPr>
          <p:cNvPr id="530" name="Google Shape;530;p7"/>
          <p:cNvSpPr txBox="1"/>
          <p:nvPr/>
        </p:nvSpPr>
        <p:spPr>
          <a:xfrm>
            <a:off x="3712722" y="86833"/>
            <a:ext cx="157479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Data Applications/</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Products</a:t>
            </a:r>
            <a:endParaRPr/>
          </a:p>
        </p:txBody>
      </p:sp>
      <p:sp>
        <p:nvSpPr>
          <p:cNvPr id="531" name="Google Shape;531;p7"/>
          <p:cNvSpPr txBox="1"/>
          <p:nvPr/>
        </p:nvSpPr>
        <p:spPr>
          <a:xfrm>
            <a:off x="489854" y="86833"/>
            <a:ext cx="161723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Data Acquisition,</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Storage, &amp; Delivery</a:t>
            </a:r>
            <a:endParaRPr/>
          </a:p>
        </p:txBody>
      </p:sp>
      <p:sp>
        <p:nvSpPr>
          <p:cNvPr id="532" name="Google Shape;532;p7"/>
          <p:cNvSpPr/>
          <p:nvPr/>
        </p:nvSpPr>
        <p:spPr>
          <a:xfrm rot="-5400000">
            <a:off x="2421651" y="3236549"/>
            <a:ext cx="1166191" cy="619576"/>
          </a:xfrm>
          <a:prstGeom prst="rightArrow">
            <a:avLst>
              <a:gd fmla="val 50000" name="adj1"/>
              <a:gd fmla="val 50000" name="adj2"/>
            </a:avLst>
          </a:prstGeom>
          <a:solidFill>
            <a:schemeClr val="accent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chemeClr val="accent5"/>
              </a:solidFill>
              <a:latin typeface="Calibri"/>
              <a:ea typeface="Calibri"/>
              <a:cs typeface="Calibri"/>
              <a:sym typeface="Calibri"/>
            </a:endParaRPr>
          </a:p>
        </p:txBody>
      </p:sp>
      <p:sp>
        <p:nvSpPr>
          <p:cNvPr id="533" name="Google Shape;533;p7"/>
          <p:cNvSpPr txBox="1"/>
          <p:nvPr/>
        </p:nvSpPr>
        <p:spPr>
          <a:xfrm>
            <a:off x="3288275" y="6216416"/>
            <a:ext cx="89627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Agriculture</a:t>
            </a:r>
            <a:endParaRPr/>
          </a:p>
        </p:txBody>
      </p:sp>
      <p:sp>
        <p:nvSpPr>
          <p:cNvPr id="534" name="Google Shape;534;p7"/>
          <p:cNvSpPr txBox="1"/>
          <p:nvPr/>
        </p:nvSpPr>
        <p:spPr>
          <a:xfrm>
            <a:off x="3769724" y="1233012"/>
            <a:ext cx="1517788"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Energy Development</a:t>
            </a:r>
            <a:endParaRPr/>
          </a:p>
        </p:txBody>
      </p:sp>
      <p:sp>
        <p:nvSpPr>
          <p:cNvPr id="535" name="Google Shape;535;p7"/>
          <p:cNvSpPr txBox="1"/>
          <p:nvPr/>
        </p:nvSpPr>
        <p:spPr>
          <a:xfrm>
            <a:off x="4061375" y="1824957"/>
            <a:ext cx="1452449"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Mineral Exploration</a:t>
            </a:r>
            <a:endParaRPr/>
          </a:p>
        </p:txBody>
      </p:sp>
      <p:sp>
        <p:nvSpPr>
          <p:cNvPr id="536" name="Google Shape;536;p7"/>
          <p:cNvSpPr txBox="1"/>
          <p:nvPr/>
        </p:nvSpPr>
        <p:spPr>
          <a:xfrm>
            <a:off x="3044581" y="783071"/>
            <a:ext cx="207691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Education Training</a:t>
            </a:r>
            <a:endParaRPr/>
          </a:p>
        </p:txBody>
      </p:sp>
      <p:sp>
        <p:nvSpPr>
          <p:cNvPr id="537" name="Google Shape;537;p7"/>
          <p:cNvSpPr txBox="1"/>
          <p:nvPr/>
        </p:nvSpPr>
        <p:spPr>
          <a:xfrm>
            <a:off x="4169610" y="4811486"/>
            <a:ext cx="134421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Disaster Response</a:t>
            </a:r>
            <a:endParaRPr/>
          </a:p>
        </p:txBody>
      </p:sp>
      <p:sp>
        <p:nvSpPr>
          <p:cNvPr id="538" name="Google Shape;538;p7"/>
          <p:cNvSpPr txBox="1"/>
          <p:nvPr/>
        </p:nvSpPr>
        <p:spPr>
          <a:xfrm>
            <a:off x="4287865" y="2384911"/>
            <a:ext cx="1656736"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Resource Management</a:t>
            </a:r>
            <a:endParaRPr/>
          </a:p>
        </p:txBody>
      </p:sp>
      <p:sp>
        <p:nvSpPr>
          <p:cNvPr id="539" name="Google Shape;539;p7"/>
          <p:cNvSpPr txBox="1"/>
          <p:nvPr/>
        </p:nvSpPr>
        <p:spPr>
          <a:xfrm>
            <a:off x="3357837" y="5269935"/>
            <a:ext cx="248784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Land Use/Land Cover</a:t>
            </a:r>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Change Detection</a:t>
            </a:r>
            <a:endParaRPr/>
          </a:p>
        </p:txBody>
      </p:sp>
      <p:sp>
        <p:nvSpPr>
          <p:cNvPr id="540" name="Google Shape;540;p7"/>
          <p:cNvSpPr txBox="1"/>
          <p:nvPr/>
        </p:nvSpPr>
        <p:spPr>
          <a:xfrm>
            <a:off x="4341910" y="3637869"/>
            <a:ext cx="138807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Hazard Monitoring</a:t>
            </a:r>
            <a:endParaRPr/>
          </a:p>
        </p:txBody>
      </p:sp>
      <p:sp>
        <p:nvSpPr>
          <p:cNvPr id="541" name="Google Shape;541;p7"/>
          <p:cNvSpPr txBox="1"/>
          <p:nvPr/>
        </p:nvSpPr>
        <p:spPr>
          <a:xfrm>
            <a:off x="3530013" y="5794973"/>
            <a:ext cx="1382238"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Land Management</a:t>
            </a:r>
            <a:endParaRPr/>
          </a:p>
        </p:txBody>
      </p:sp>
      <p:pic>
        <p:nvPicPr>
          <p:cNvPr id="542" name="Google Shape;542;p7"/>
          <p:cNvPicPr preferRelativeResize="0"/>
          <p:nvPr/>
        </p:nvPicPr>
        <p:blipFill rotWithShape="1">
          <a:blip r:embed="rId13">
            <a:alphaModFix/>
          </a:blip>
          <a:srcRect b="0" l="0" r="0" t="0"/>
          <a:stretch/>
        </p:blipFill>
        <p:spPr>
          <a:xfrm>
            <a:off x="7604275" y="1158733"/>
            <a:ext cx="1490244" cy="293750"/>
          </a:xfrm>
          <a:prstGeom prst="rect">
            <a:avLst/>
          </a:prstGeom>
          <a:noFill/>
          <a:ln>
            <a:noFill/>
          </a:ln>
          <a:effectLst>
            <a:outerShdw blurRad="50800" rotWithShape="0" algn="tl" dir="2700000" dist="38100">
              <a:srgbClr val="000000">
                <a:alpha val="40000"/>
              </a:srgbClr>
            </a:outerShdw>
          </a:effectLst>
        </p:spPr>
      </p:pic>
      <p:sp>
        <p:nvSpPr>
          <p:cNvPr id="543" name="Google Shape;543;p7"/>
          <p:cNvSpPr txBox="1"/>
          <p:nvPr/>
        </p:nvSpPr>
        <p:spPr>
          <a:xfrm>
            <a:off x="5990775" y="86833"/>
            <a:ext cx="308937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 Government and </a:t>
            </a:r>
            <a:r>
              <a:rPr b="1" i="0" lang="en-US" sz="1400" u="none" cap="none" strike="noStrike">
                <a:solidFill>
                  <a:srgbClr val="000000"/>
                </a:solidFill>
                <a:latin typeface="Calibri"/>
                <a:ea typeface="Calibri"/>
                <a:cs typeface="Calibri"/>
                <a:sym typeface="Calibri"/>
              </a:rPr>
              <a:t>Corporate Direct </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Data Consumers</a:t>
            </a:r>
            <a:endParaRPr/>
          </a:p>
        </p:txBody>
      </p:sp>
      <p:sp>
        <p:nvSpPr>
          <p:cNvPr id="544" name="Google Shape;544;p7"/>
          <p:cNvSpPr txBox="1"/>
          <p:nvPr/>
        </p:nvSpPr>
        <p:spPr>
          <a:xfrm>
            <a:off x="9519545" y="86833"/>
            <a:ext cx="193886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Corporate Derivative </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Information Consumers</a:t>
            </a:r>
            <a:endParaRPr/>
          </a:p>
        </p:txBody>
      </p:sp>
      <p:pic>
        <p:nvPicPr>
          <p:cNvPr id="545" name="Google Shape;545;p7"/>
          <p:cNvPicPr preferRelativeResize="0"/>
          <p:nvPr/>
        </p:nvPicPr>
        <p:blipFill rotWithShape="1">
          <a:blip r:embed="rId14">
            <a:alphaModFix/>
          </a:blip>
          <a:srcRect b="0" l="0" r="0" t="0"/>
          <a:stretch/>
        </p:blipFill>
        <p:spPr>
          <a:xfrm>
            <a:off x="8056918" y="6082561"/>
            <a:ext cx="636015" cy="637786"/>
          </a:xfrm>
          <a:prstGeom prst="rect">
            <a:avLst/>
          </a:prstGeom>
          <a:noFill/>
          <a:ln>
            <a:noFill/>
          </a:ln>
        </p:spPr>
      </p:pic>
      <p:pic>
        <p:nvPicPr>
          <p:cNvPr descr="Logo, company name&#10;&#10;AI-generated content may be incorrect." id="546" name="Google Shape;546;p7"/>
          <p:cNvPicPr preferRelativeResize="0"/>
          <p:nvPr/>
        </p:nvPicPr>
        <p:blipFill rotWithShape="1">
          <a:blip r:embed="rId15">
            <a:alphaModFix/>
          </a:blip>
          <a:srcRect b="0" l="0" r="0" t="0"/>
          <a:stretch/>
        </p:blipFill>
        <p:spPr>
          <a:xfrm>
            <a:off x="1764256" y="3702755"/>
            <a:ext cx="815668" cy="326267"/>
          </a:xfrm>
          <a:prstGeom prst="rect">
            <a:avLst/>
          </a:prstGeom>
          <a:noFill/>
          <a:ln>
            <a:noFill/>
          </a:ln>
        </p:spPr>
      </p:pic>
      <p:sp>
        <p:nvSpPr>
          <p:cNvPr id="547" name="Google Shape;547;p7"/>
          <p:cNvSpPr txBox="1"/>
          <p:nvPr/>
        </p:nvSpPr>
        <p:spPr>
          <a:xfrm>
            <a:off x="5467178" y="4285163"/>
            <a:ext cx="141859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Fire Fighters &amp;</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Emergency Services</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1</a:t>
            </a:r>
            <a:r>
              <a:rPr b="0" baseline="30000" i="0" lang="en-US" sz="1200" u="none" cap="none" strike="noStrike">
                <a:solidFill>
                  <a:srgbClr val="FFFFFF"/>
                </a:solidFill>
                <a:latin typeface="Calibri"/>
                <a:ea typeface="Calibri"/>
                <a:cs typeface="Calibri"/>
                <a:sym typeface="Calibri"/>
              </a:rPr>
              <a:t>st</a:t>
            </a:r>
            <a:r>
              <a:rPr b="0" i="0" lang="en-US" sz="1200" u="none" cap="none" strike="noStrike">
                <a:solidFill>
                  <a:srgbClr val="FFFFFF"/>
                </a:solidFill>
                <a:latin typeface="Calibri"/>
                <a:ea typeface="Calibri"/>
                <a:cs typeface="Calibri"/>
                <a:sym typeface="Calibri"/>
              </a:rPr>
              <a:t> Responders</a:t>
            </a:r>
            <a:endParaRPr/>
          </a:p>
        </p:txBody>
      </p:sp>
      <p:sp>
        <p:nvSpPr>
          <p:cNvPr id="548" name="Google Shape;548;p7"/>
          <p:cNvSpPr txBox="1"/>
          <p:nvPr/>
        </p:nvSpPr>
        <p:spPr>
          <a:xfrm>
            <a:off x="5731151" y="3619098"/>
            <a:ext cx="127002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Wildfire/Volcano</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Flood Monitoring</a:t>
            </a:r>
            <a:endParaRPr/>
          </a:p>
        </p:txBody>
      </p:sp>
      <p:sp>
        <p:nvSpPr>
          <p:cNvPr id="549" name="Google Shape;549;p7"/>
          <p:cNvSpPr txBox="1"/>
          <p:nvPr/>
        </p:nvSpPr>
        <p:spPr>
          <a:xfrm>
            <a:off x="5247482" y="2725581"/>
            <a:ext cx="182024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Wetland, Water &amp; Wildlife</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Resource Managers</a:t>
            </a:r>
            <a:endParaRPr/>
          </a:p>
        </p:txBody>
      </p:sp>
      <p:sp>
        <p:nvSpPr>
          <p:cNvPr id="550" name="Google Shape;550;p7"/>
          <p:cNvSpPr txBox="1"/>
          <p:nvPr/>
        </p:nvSpPr>
        <p:spPr>
          <a:xfrm>
            <a:off x="4341910" y="6381833"/>
            <a:ext cx="131446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Forestry &amp; Timber</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Production</a:t>
            </a:r>
            <a:endParaRPr/>
          </a:p>
        </p:txBody>
      </p:sp>
      <p:sp>
        <p:nvSpPr>
          <p:cNvPr id="551" name="Google Shape;551;p7"/>
          <p:cNvSpPr txBox="1"/>
          <p:nvPr/>
        </p:nvSpPr>
        <p:spPr>
          <a:xfrm>
            <a:off x="5091859" y="5338772"/>
            <a:ext cx="157043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Tribal Partners</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State &amp; Local Planners</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Decision Makers</a:t>
            </a:r>
            <a:endParaRPr/>
          </a:p>
        </p:txBody>
      </p:sp>
      <p:sp>
        <p:nvSpPr>
          <p:cNvPr id="552" name="Google Shape;552;p7"/>
          <p:cNvSpPr txBox="1"/>
          <p:nvPr/>
        </p:nvSpPr>
        <p:spPr>
          <a:xfrm>
            <a:off x="4653497" y="762067"/>
            <a:ext cx="157478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Teachers &amp; Academic </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Research</a:t>
            </a:r>
            <a:endParaRPr/>
          </a:p>
        </p:txBody>
      </p:sp>
      <p:sp>
        <p:nvSpPr>
          <p:cNvPr id="553" name="Google Shape;553;p7"/>
          <p:cNvSpPr txBox="1"/>
          <p:nvPr/>
        </p:nvSpPr>
        <p:spPr>
          <a:xfrm>
            <a:off x="5271436" y="2059516"/>
            <a:ext cx="168789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Commercial Real Estate </a:t>
            </a:r>
            <a:endParaRPr/>
          </a:p>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Developers</a:t>
            </a:r>
            <a:endParaRPr/>
          </a:p>
        </p:txBody>
      </p:sp>
      <p:sp>
        <p:nvSpPr>
          <p:cNvPr id="554" name="Google Shape;554;p7"/>
          <p:cNvSpPr txBox="1"/>
          <p:nvPr/>
        </p:nvSpPr>
        <p:spPr>
          <a:xfrm>
            <a:off x="4842048" y="1472796"/>
            <a:ext cx="182024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Technology Innovators</a:t>
            </a:r>
            <a:endParaRPr/>
          </a:p>
        </p:txBody>
      </p:sp>
      <p:pic>
        <p:nvPicPr>
          <p:cNvPr descr="Crops with solid fill" id="555" name="Google Shape;555;p7"/>
          <p:cNvPicPr preferRelativeResize="0"/>
          <p:nvPr/>
        </p:nvPicPr>
        <p:blipFill rotWithShape="1">
          <a:blip r:embed="rId16">
            <a:alphaModFix/>
          </a:blip>
          <a:srcRect b="0" l="0" r="0" t="0"/>
          <a:stretch/>
        </p:blipFill>
        <p:spPr>
          <a:xfrm>
            <a:off x="9315501" y="5941009"/>
            <a:ext cx="612052" cy="612052"/>
          </a:xfrm>
          <a:prstGeom prst="rect">
            <a:avLst/>
          </a:prstGeom>
          <a:noFill/>
          <a:ln>
            <a:noFill/>
          </a:ln>
        </p:spPr>
      </p:pic>
      <p:sp>
        <p:nvSpPr>
          <p:cNvPr id="556" name="Google Shape;556;p7"/>
          <p:cNvSpPr txBox="1"/>
          <p:nvPr/>
        </p:nvSpPr>
        <p:spPr>
          <a:xfrm>
            <a:off x="9227025" y="6474165"/>
            <a:ext cx="94769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Commodity </a:t>
            </a:r>
            <a:endParaRPr/>
          </a:p>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Calibri"/>
                <a:ea typeface="Calibri"/>
                <a:cs typeface="Calibri"/>
                <a:sym typeface="Calibri"/>
              </a:rPr>
              <a:t>Brokers</a:t>
            </a:r>
            <a:endParaRPr/>
          </a:p>
        </p:txBody>
      </p:sp>
      <p:sp>
        <p:nvSpPr>
          <p:cNvPr id="557" name="Google Shape;557;p7"/>
          <p:cNvSpPr txBox="1"/>
          <p:nvPr/>
        </p:nvSpPr>
        <p:spPr>
          <a:xfrm>
            <a:off x="7507199" y="5550835"/>
            <a:ext cx="1632820"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Cropland Data Layer (CDL)</a:t>
            </a:r>
            <a:endParaRPr/>
          </a:p>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National Reports</a:t>
            </a:r>
            <a:endParaRPr/>
          </a:p>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Commodities Reports </a:t>
            </a:r>
            <a:endParaRPr/>
          </a:p>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Wheat </a:t>
            </a:r>
            <a:endParaRPr/>
          </a:p>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Corn</a:t>
            </a:r>
            <a:endParaRPr/>
          </a:p>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Soy</a:t>
            </a:r>
            <a:endParaRPr/>
          </a:p>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Sorgum</a:t>
            </a:r>
            <a:endParaRPr b="1" i="0" sz="105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Calibri"/>
                <a:ea typeface="Calibri"/>
                <a:cs typeface="Calibri"/>
                <a:sym typeface="Calibri"/>
              </a:rPr>
              <a:t>Coffee</a:t>
            </a:r>
            <a:endParaRPr/>
          </a:p>
        </p:txBody>
      </p:sp>
      <p:pic>
        <p:nvPicPr>
          <p:cNvPr descr="USDA logo" id="558" name="Google Shape;558;p7"/>
          <p:cNvPicPr preferRelativeResize="0"/>
          <p:nvPr/>
        </p:nvPicPr>
        <p:blipFill rotWithShape="1">
          <a:blip r:embed="rId17">
            <a:alphaModFix/>
          </a:blip>
          <a:srcRect b="0" l="0" r="0" t="0"/>
          <a:stretch/>
        </p:blipFill>
        <p:spPr>
          <a:xfrm>
            <a:off x="6685213" y="5749723"/>
            <a:ext cx="925857" cy="925857"/>
          </a:xfrm>
          <a:prstGeom prst="rect">
            <a:avLst/>
          </a:prstGeom>
          <a:noFill/>
          <a:ln>
            <a:noFill/>
          </a:ln>
        </p:spPr>
      </p:pic>
      <p:pic>
        <p:nvPicPr>
          <p:cNvPr descr="AgMonitor" id="559" name="Google Shape;559;p7"/>
          <p:cNvPicPr preferRelativeResize="0"/>
          <p:nvPr/>
        </p:nvPicPr>
        <p:blipFill rotWithShape="1">
          <a:blip r:embed="rId18">
            <a:alphaModFix/>
          </a:blip>
          <a:srcRect b="0" l="0" r="0" t="0"/>
          <a:stretch/>
        </p:blipFill>
        <p:spPr>
          <a:xfrm>
            <a:off x="9593759" y="5689654"/>
            <a:ext cx="1428438" cy="241736"/>
          </a:xfrm>
          <a:prstGeom prst="rect">
            <a:avLst/>
          </a:prstGeom>
          <a:noFill/>
          <a:ln>
            <a:noFill/>
          </a:ln>
        </p:spPr>
      </p:pic>
      <p:pic>
        <p:nvPicPr>
          <p:cNvPr descr="A picture containing company name&#10;&#10;AI-generated content may be incorrect." id="560" name="Google Shape;560;p7"/>
          <p:cNvPicPr preferRelativeResize="0"/>
          <p:nvPr/>
        </p:nvPicPr>
        <p:blipFill rotWithShape="1">
          <a:blip r:embed="rId19">
            <a:alphaModFix/>
          </a:blip>
          <a:srcRect b="0" l="0" r="0" t="0"/>
          <a:stretch/>
        </p:blipFill>
        <p:spPr>
          <a:xfrm>
            <a:off x="11109581" y="5520057"/>
            <a:ext cx="1020050" cy="841904"/>
          </a:xfrm>
          <a:prstGeom prst="rect">
            <a:avLst/>
          </a:prstGeom>
          <a:noFill/>
          <a:ln>
            <a:noFill/>
          </a:ln>
        </p:spPr>
      </p:pic>
      <p:pic>
        <p:nvPicPr>
          <p:cNvPr descr="Cargill Logo" id="561" name="Google Shape;561;p7"/>
          <p:cNvPicPr preferRelativeResize="0"/>
          <p:nvPr/>
        </p:nvPicPr>
        <p:blipFill rotWithShape="1">
          <a:blip r:embed="rId20">
            <a:alphaModFix/>
          </a:blip>
          <a:srcRect b="0" l="0" r="0" t="0"/>
          <a:stretch/>
        </p:blipFill>
        <p:spPr>
          <a:xfrm>
            <a:off x="10681330" y="4790271"/>
            <a:ext cx="1125580" cy="523977"/>
          </a:xfrm>
          <a:prstGeom prst="rect">
            <a:avLst/>
          </a:prstGeom>
          <a:noFill/>
          <a:ln>
            <a:noFill/>
          </a:ln>
        </p:spPr>
      </p:pic>
      <p:pic>
        <p:nvPicPr>
          <p:cNvPr descr="Pinion Logo" id="562" name="Google Shape;562;p7"/>
          <p:cNvPicPr preferRelativeResize="0"/>
          <p:nvPr/>
        </p:nvPicPr>
        <p:blipFill rotWithShape="1">
          <a:blip r:embed="rId21">
            <a:alphaModFix/>
          </a:blip>
          <a:srcRect b="0" l="0" r="0" t="0"/>
          <a:stretch/>
        </p:blipFill>
        <p:spPr>
          <a:xfrm>
            <a:off x="10117627" y="6082561"/>
            <a:ext cx="952864" cy="359572"/>
          </a:xfrm>
          <a:prstGeom prst="rect">
            <a:avLst/>
          </a:prstGeom>
          <a:noFill/>
          <a:ln>
            <a:noFill/>
          </a:ln>
        </p:spPr>
      </p:pic>
      <p:pic>
        <p:nvPicPr>
          <p:cNvPr descr="Agri Trading" id="563" name="Google Shape;563;p7"/>
          <p:cNvPicPr preferRelativeResize="0"/>
          <p:nvPr/>
        </p:nvPicPr>
        <p:blipFill rotWithShape="1">
          <a:blip r:embed="rId22">
            <a:alphaModFix/>
          </a:blip>
          <a:srcRect b="0" l="0" r="0" t="0"/>
          <a:stretch/>
        </p:blipFill>
        <p:spPr>
          <a:xfrm>
            <a:off x="10191042" y="3146548"/>
            <a:ext cx="1409937" cy="459762"/>
          </a:xfrm>
          <a:prstGeom prst="rect">
            <a:avLst/>
          </a:prstGeom>
          <a:noFill/>
          <a:ln>
            <a:noFill/>
          </a:ln>
        </p:spPr>
      </p:pic>
      <p:grpSp>
        <p:nvGrpSpPr>
          <p:cNvPr id="564" name="Google Shape;564;p7"/>
          <p:cNvGrpSpPr/>
          <p:nvPr/>
        </p:nvGrpSpPr>
        <p:grpSpPr>
          <a:xfrm>
            <a:off x="6711004" y="700398"/>
            <a:ext cx="789598" cy="644920"/>
            <a:chOff x="6431094" y="588720"/>
            <a:chExt cx="1352679" cy="1104827"/>
          </a:xfrm>
        </p:grpSpPr>
        <p:pic>
          <p:nvPicPr>
            <p:cNvPr descr="Google Earth Engine Frequently Asked Questions - Sanborn" id="565" name="Google Shape;565;p7"/>
            <p:cNvPicPr preferRelativeResize="0"/>
            <p:nvPr/>
          </p:nvPicPr>
          <p:blipFill rotWithShape="1">
            <a:blip r:embed="rId23">
              <a:alphaModFix/>
            </a:blip>
            <a:srcRect b="18875" l="10976" r="12076" t="16785"/>
            <a:stretch/>
          </p:blipFill>
          <p:spPr>
            <a:xfrm>
              <a:off x="6431094" y="919572"/>
              <a:ext cx="1352679" cy="773975"/>
            </a:xfrm>
            <a:prstGeom prst="rect">
              <a:avLst/>
            </a:prstGeom>
            <a:noFill/>
            <a:ln>
              <a:noFill/>
            </a:ln>
          </p:spPr>
        </p:pic>
        <p:pic>
          <p:nvPicPr>
            <p:cNvPr descr="Google Maps Logo, symbol, meaning, history, PNG, brand" id="566" name="Google Shape;566;p7"/>
            <p:cNvPicPr preferRelativeResize="0"/>
            <p:nvPr/>
          </p:nvPicPr>
          <p:blipFill rotWithShape="1">
            <a:blip r:embed="rId24">
              <a:alphaModFix/>
            </a:blip>
            <a:srcRect b="29262" l="0" r="0" t="29028"/>
            <a:stretch/>
          </p:blipFill>
          <p:spPr>
            <a:xfrm>
              <a:off x="6442993" y="588720"/>
              <a:ext cx="1340780" cy="314570"/>
            </a:xfrm>
            <a:prstGeom prst="rect">
              <a:avLst/>
            </a:prstGeom>
            <a:noFill/>
            <a:ln>
              <a:noFill/>
            </a:ln>
          </p:spPr>
        </p:pic>
      </p:grpSp>
      <p:pic>
        <p:nvPicPr>
          <p:cNvPr id="567" name="Google Shape;567;p7"/>
          <p:cNvPicPr preferRelativeResize="0"/>
          <p:nvPr/>
        </p:nvPicPr>
        <p:blipFill rotWithShape="1">
          <a:blip r:embed="rId25">
            <a:alphaModFix/>
          </a:blip>
          <a:srcRect b="0" l="0" r="0" t="0"/>
          <a:stretch/>
        </p:blipFill>
        <p:spPr>
          <a:xfrm>
            <a:off x="10004571" y="3757481"/>
            <a:ext cx="2130485" cy="429443"/>
          </a:xfrm>
          <a:prstGeom prst="rect">
            <a:avLst/>
          </a:prstGeom>
          <a:noFill/>
          <a:ln>
            <a:noFill/>
          </a:ln>
        </p:spPr>
      </p:pic>
      <p:pic>
        <p:nvPicPr>
          <p:cNvPr id="568" name="Google Shape;568;p7"/>
          <p:cNvPicPr preferRelativeResize="0"/>
          <p:nvPr/>
        </p:nvPicPr>
        <p:blipFill rotWithShape="1">
          <a:blip r:embed="rId26">
            <a:alphaModFix/>
          </a:blip>
          <a:srcRect b="0" l="25691" r="26657" t="0"/>
          <a:stretch/>
        </p:blipFill>
        <p:spPr>
          <a:xfrm>
            <a:off x="10788856" y="883059"/>
            <a:ext cx="604807" cy="663171"/>
          </a:xfrm>
          <a:prstGeom prst="rect">
            <a:avLst/>
          </a:prstGeom>
          <a:noFill/>
          <a:ln>
            <a:noFill/>
          </a:ln>
        </p:spPr>
      </p:pic>
      <p:pic>
        <p:nvPicPr>
          <p:cNvPr id="569" name="Google Shape;569;p7"/>
          <p:cNvPicPr preferRelativeResize="0"/>
          <p:nvPr/>
        </p:nvPicPr>
        <p:blipFill rotWithShape="1">
          <a:blip r:embed="rId27">
            <a:alphaModFix/>
          </a:blip>
          <a:srcRect b="0" l="0" r="0" t="0"/>
          <a:stretch/>
        </p:blipFill>
        <p:spPr>
          <a:xfrm>
            <a:off x="9384862" y="700398"/>
            <a:ext cx="437752" cy="531556"/>
          </a:xfrm>
          <a:prstGeom prst="rect">
            <a:avLst/>
          </a:prstGeom>
          <a:noFill/>
          <a:ln>
            <a:noFill/>
          </a:ln>
        </p:spPr>
      </p:pic>
      <p:pic>
        <p:nvPicPr>
          <p:cNvPr descr="Zillow Logo, symbol, meaning, history, PNG, brand" id="570" name="Google Shape;570;p7"/>
          <p:cNvPicPr preferRelativeResize="0"/>
          <p:nvPr/>
        </p:nvPicPr>
        <p:blipFill rotWithShape="1">
          <a:blip r:embed="rId28">
            <a:alphaModFix/>
          </a:blip>
          <a:srcRect b="0" l="0" r="0" t="0"/>
          <a:stretch/>
        </p:blipFill>
        <p:spPr>
          <a:xfrm>
            <a:off x="10887219" y="2007737"/>
            <a:ext cx="1162973" cy="654173"/>
          </a:xfrm>
          <a:prstGeom prst="rect">
            <a:avLst/>
          </a:prstGeom>
          <a:noFill/>
          <a:ln>
            <a:noFill/>
          </a:ln>
        </p:spPr>
      </p:pic>
      <p:pic>
        <p:nvPicPr>
          <p:cNvPr id="571" name="Google Shape;571;p7"/>
          <p:cNvPicPr preferRelativeResize="0"/>
          <p:nvPr/>
        </p:nvPicPr>
        <p:blipFill rotWithShape="1">
          <a:blip r:embed="rId29">
            <a:alphaModFix/>
          </a:blip>
          <a:srcRect b="0" l="0" r="0" t="0"/>
          <a:stretch/>
        </p:blipFill>
        <p:spPr>
          <a:xfrm>
            <a:off x="9755070" y="1277383"/>
            <a:ext cx="930168" cy="523220"/>
          </a:xfrm>
          <a:prstGeom prst="rect">
            <a:avLst/>
          </a:prstGeom>
          <a:noFill/>
          <a:ln>
            <a:noFill/>
          </a:ln>
        </p:spPr>
      </p:pic>
      <p:pic>
        <p:nvPicPr>
          <p:cNvPr descr="Allstate" id="572" name="Google Shape;572;p7"/>
          <p:cNvPicPr preferRelativeResize="0"/>
          <p:nvPr/>
        </p:nvPicPr>
        <p:blipFill rotWithShape="1">
          <a:blip r:embed="rId30">
            <a:alphaModFix/>
          </a:blip>
          <a:srcRect b="0" l="0" r="0" t="0"/>
          <a:stretch/>
        </p:blipFill>
        <p:spPr>
          <a:xfrm>
            <a:off x="9858553" y="800925"/>
            <a:ext cx="840807" cy="410550"/>
          </a:xfrm>
          <a:prstGeom prst="rect">
            <a:avLst/>
          </a:prstGeom>
          <a:noFill/>
          <a:ln>
            <a:noFill/>
          </a:ln>
        </p:spPr>
      </p:pic>
      <p:pic>
        <p:nvPicPr>
          <p:cNvPr descr="Barings Profile: Commitments &amp; Mandates | PitchBook" id="573" name="Google Shape;573;p7"/>
          <p:cNvPicPr preferRelativeResize="0"/>
          <p:nvPr/>
        </p:nvPicPr>
        <p:blipFill rotWithShape="1">
          <a:blip r:embed="rId31">
            <a:alphaModFix/>
          </a:blip>
          <a:srcRect b="0" l="0" r="0" t="0"/>
          <a:stretch/>
        </p:blipFill>
        <p:spPr>
          <a:xfrm>
            <a:off x="10994425" y="1360707"/>
            <a:ext cx="935784" cy="935784"/>
          </a:xfrm>
          <a:prstGeom prst="rect">
            <a:avLst/>
          </a:prstGeom>
          <a:noFill/>
          <a:ln>
            <a:noFill/>
          </a:ln>
        </p:spPr>
      </p:pic>
      <p:pic>
        <p:nvPicPr>
          <p:cNvPr descr="Huntington Bank" id="574" name="Google Shape;574;p7"/>
          <p:cNvPicPr preferRelativeResize="0"/>
          <p:nvPr/>
        </p:nvPicPr>
        <p:blipFill rotWithShape="1">
          <a:blip r:embed="rId32">
            <a:alphaModFix/>
          </a:blip>
          <a:srcRect b="0" l="0" r="0" t="0"/>
          <a:stretch/>
        </p:blipFill>
        <p:spPr>
          <a:xfrm>
            <a:off x="9822613" y="1686635"/>
            <a:ext cx="1199584" cy="761027"/>
          </a:xfrm>
          <a:prstGeom prst="rect">
            <a:avLst/>
          </a:prstGeom>
          <a:noFill/>
          <a:ln>
            <a:noFill/>
          </a:ln>
        </p:spPr>
      </p:pic>
      <p:grpSp>
        <p:nvGrpSpPr>
          <p:cNvPr id="575" name="Google Shape;575;p7"/>
          <p:cNvGrpSpPr/>
          <p:nvPr/>
        </p:nvGrpSpPr>
        <p:grpSpPr>
          <a:xfrm>
            <a:off x="6959334" y="4947942"/>
            <a:ext cx="2308336" cy="564601"/>
            <a:chOff x="6999840" y="2116777"/>
            <a:chExt cx="3738467" cy="914400"/>
          </a:xfrm>
        </p:grpSpPr>
        <p:pic>
          <p:nvPicPr>
            <p:cNvPr id="576" name="Google Shape;576;p7"/>
            <p:cNvPicPr preferRelativeResize="0"/>
            <p:nvPr/>
          </p:nvPicPr>
          <p:blipFill rotWithShape="1">
            <a:blip r:embed="rId33">
              <a:alphaModFix/>
            </a:blip>
            <a:srcRect b="0" l="0" r="0" t="0"/>
            <a:stretch/>
          </p:blipFill>
          <p:spPr>
            <a:xfrm>
              <a:off x="6999840" y="2116777"/>
              <a:ext cx="1866126" cy="914400"/>
            </a:xfrm>
            <a:prstGeom prst="rect">
              <a:avLst/>
            </a:prstGeom>
            <a:noFill/>
            <a:ln>
              <a:noFill/>
            </a:ln>
          </p:spPr>
        </p:pic>
        <p:pic>
          <p:nvPicPr>
            <p:cNvPr id="577" name="Google Shape;577;p7"/>
            <p:cNvPicPr preferRelativeResize="0"/>
            <p:nvPr/>
          </p:nvPicPr>
          <p:blipFill rotWithShape="1">
            <a:blip r:embed="rId34">
              <a:alphaModFix/>
            </a:blip>
            <a:srcRect b="0" l="0" r="0" t="0"/>
            <a:stretch/>
          </p:blipFill>
          <p:spPr>
            <a:xfrm>
              <a:off x="9053886" y="2223395"/>
              <a:ext cx="1684421" cy="640080"/>
            </a:xfrm>
            <a:prstGeom prst="rect">
              <a:avLst/>
            </a:prstGeom>
            <a:noFill/>
            <a:ln>
              <a:noFill/>
            </a:ln>
          </p:spPr>
        </p:pic>
      </p:grpSp>
      <p:sp>
        <p:nvSpPr>
          <p:cNvPr id="578" name="Google Shape;578;p7"/>
          <p:cNvSpPr txBox="1"/>
          <p:nvPr/>
        </p:nvSpPr>
        <p:spPr>
          <a:xfrm>
            <a:off x="7586880" y="4656021"/>
            <a:ext cx="144142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000"/>
              </a:buClr>
              <a:buSzPts val="1100"/>
              <a:buFont typeface="Arial"/>
              <a:buNone/>
            </a:pPr>
            <a:r>
              <a:rPr b="0" i="0" lang="en-US" sz="1100" u="none" cap="none" strike="noStrike">
                <a:solidFill>
                  <a:srgbClr val="FFC000"/>
                </a:solidFill>
                <a:latin typeface="Calibri"/>
                <a:ea typeface="Calibri"/>
                <a:cs typeface="Calibri"/>
                <a:sym typeface="Calibri"/>
              </a:rPr>
              <a:t>Landsat Data used for</a:t>
            </a:r>
            <a:endParaRPr/>
          </a:p>
          <a:p>
            <a:pPr indent="0" lvl="0" marL="0" marR="0" rtl="0" algn="ctr">
              <a:lnSpc>
                <a:spcPct val="100000"/>
              </a:lnSpc>
              <a:spcBef>
                <a:spcPts val="0"/>
              </a:spcBef>
              <a:spcAft>
                <a:spcPts val="0"/>
              </a:spcAft>
              <a:buClr>
                <a:srgbClr val="FFC000"/>
              </a:buClr>
              <a:buSzPts val="1100"/>
              <a:buFont typeface="Arial"/>
              <a:buNone/>
            </a:pPr>
            <a:r>
              <a:rPr b="0" i="0" lang="en-US" sz="1100" u="none" cap="none" strike="noStrike">
                <a:solidFill>
                  <a:srgbClr val="FFC000"/>
                </a:solidFill>
                <a:latin typeface="Calibri"/>
                <a:ea typeface="Calibri"/>
                <a:cs typeface="Calibri"/>
                <a:sym typeface="Calibri"/>
              </a:rPr>
              <a:t>Calibration/Validation</a:t>
            </a:r>
            <a:endParaRPr/>
          </a:p>
        </p:txBody>
      </p:sp>
      <p:pic>
        <p:nvPicPr>
          <p:cNvPr id="579" name="Google Shape;579;p7"/>
          <p:cNvPicPr preferRelativeResize="0"/>
          <p:nvPr/>
        </p:nvPicPr>
        <p:blipFill rotWithShape="1">
          <a:blip r:embed="rId35">
            <a:alphaModFix/>
          </a:blip>
          <a:srcRect b="0" l="0" r="0" t="0"/>
          <a:stretch/>
        </p:blipFill>
        <p:spPr>
          <a:xfrm>
            <a:off x="10571455" y="2543116"/>
            <a:ext cx="1420231" cy="542764"/>
          </a:xfrm>
          <a:prstGeom prst="rect">
            <a:avLst/>
          </a:prstGeom>
          <a:noFill/>
          <a:ln>
            <a:noFill/>
          </a:ln>
        </p:spPr>
      </p:pic>
      <p:pic>
        <p:nvPicPr>
          <p:cNvPr id="580" name="Google Shape;580;p7"/>
          <p:cNvPicPr preferRelativeResize="0"/>
          <p:nvPr/>
        </p:nvPicPr>
        <p:blipFill rotWithShape="1">
          <a:blip r:embed="rId36">
            <a:alphaModFix/>
          </a:blip>
          <a:srcRect b="0" l="0" r="0" t="0"/>
          <a:stretch/>
        </p:blipFill>
        <p:spPr>
          <a:xfrm>
            <a:off x="6975204" y="1559648"/>
            <a:ext cx="2157417" cy="266647"/>
          </a:xfrm>
          <a:prstGeom prst="rect">
            <a:avLst/>
          </a:prstGeom>
          <a:noFill/>
          <a:ln>
            <a:noFill/>
          </a:ln>
        </p:spPr>
      </p:pic>
      <p:pic>
        <p:nvPicPr>
          <p:cNvPr descr="Farmers Edge" id="581" name="Google Shape;581;p7"/>
          <p:cNvPicPr preferRelativeResize="0"/>
          <p:nvPr/>
        </p:nvPicPr>
        <p:blipFill rotWithShape="1">
          <a:blip r:embed="rId37">
            <a:alphaModFix/>
          </a:blip>
          <a:srcRect b="0" l="0" r="0" t="0"/>
          <a:stretch/>
        </p:blipFill>
        <p:spPr>
          <a:xfrm>
            <a:off x="10519239" y="4413865"/>
            <a:ext cx="1568149" cy="279735"/>
          </a:xfrm>
          <a:prstGeom prst="rect">
            <a:avLst/>
          </a:prstGeom>
          <a:noFill/>
          <a:ln>
            <a:noFill/>
          </a:ln>
        </p:spPr>
      </p:pic>
      <p:pic>
        <p:nvPicPr>
          <p:cNvPr descr="Oregon Department of Fish and Wildlife Logo - LogoDix" id="582" name="Google Shape;582;p7"/>
          <p:cNvPicPr preferRelativeResize="0"/>
          <p:nvPr/>
        </p:nvPicPr>
        <p:blipFill rotWithShape="1">
          <a:blip r:embed="rId38">
            <a:alphaModFix/>
          </a:blip>
          <a:srcRect b="0" l="0" r="0" t="0"/>
          <a:stretch/>
        </p:blipFill>
        <p:spPr>
          <a:xfrm>
            <a:off x="7171888" y="2498191"/>
            <a:ext cx="586158" cy="769332"/>
          </a:xfrm>
          <a:prstGeom prst="rect">
            <a:avLst/>
          </a:prstGeom>
          <a:noFill/>
          <a:ln>
            <a:noFill/>
          </a:ln>
        </p:spPr>
      </p:pic>
      <p:pic>
        <p:nvPicPr>
          <p:cNvPr descr="Airbus logo | Airbus" id="583" name="Google Shape;583;p7"/>
          <p:cNvPicPr preferRelativeResize="0"/>
          <p:nvPr/>
        </p:nvPicPr>
        <p:blipFill rotWithShape="1">
          <a:blip r:embed="rId39">
            <a:alphaModFix/>
          </a:blip>
          <a:srcRect b="0" l="0" r="0" t="0"/>
          <a:stretch/>
        </p:blipFill>
        <p:spPr>
          <a:xfrm>
            <a:off x="14283029" y="-1408278"/>
            <a:ext cx="281417" cy="104249"/>
          </a:xfrm>
          <a:prstGeom prst="rect">
            <a:avLst/>
          </a:prstGeom>
          <a:noFill/>
          <a:ln>
            <a:noFill/>
          </a:ln>
        </p:spPr>
      </p:pic>
      <p:pic>
        <p:nvPicPr>
          <p:cNvPr descr="Download Esri (Environmental Systems Research Institute) Logo in SVG Vector  or PNG File Format - Logo.wine" id="584" name="Google Shape;584;p7"/>
          <p:cNvPicPr preferRelativeResize="0"/>
          <p:nvPr/>
        </p:nvPicPr>
        <p:blipFill rotWithShape="1">
          <a:blip r:embed="rId40">
            <a:alphaModFix/>
          </a:blip>
          <a:srcRect b="0" l="0" r="0" t="0"/>
          <a:stretch/>
        </p:blipFill>
        <p:spPr>
          <a:xfrm>
            <a:off x="7716998" y="1840037"/>
            <a:ext cx="1724597" cy="1149731"/>
          </a:xfrm>
          <a:prstGeom prst="rect">
            <a:avLst/>
          </a:prstGeom>
          <a:noFill/>
          <a:ln>
            <a:noFill/>
          </a:ln>
        </p:spPr>
      </p:pic>
      <p:pic>
        <p:nvPicPr>
          <p:cNvPr id="585" name="Google Shape;585;p7"/>
          <p:cNvPicPr preferRelativeResize="0"/>
          <p:nvPr/>
        </p:nvPicPr>
        <p:blipFill rotWithShape="1">
          <a:blip r:embed="rId41">
            <a:alphaModFix/>
          </a:blip>
          <a:srcRect b="0" l="0" r="0" t="0"/>
          <a:stretch/>
        </p:blipFill>
        <p:spPr>
          <a:xfrm>
            <a:off x="8133170" y="2699231"/>
            <a:ext cx="684336" cy="684336"/>
          </a:xfrm>
          <a:prstGeom prst="rect">
            <a:avLst/>
          </a:prstGeom>
          <a:noFill/>
          <a:ln>
            <a:noFill/>
          </a:ln>
        </p:spPr>
      </p:pic>
      <p:sp>
        <p:nvSpPr>
          <p:cNvPr id="586" name="Google Shape;586;p7"/>
          <p:cNvSpPr/>
          <p:nvPr/>
        </p:nvSpPr>
        <p:spPr>
          <a:xfrm>
            <a:off x="8720559" y="3401825"/>
            <a:ext cx="653349" cy="653349"/>
          </a:xfrm>
          <a:prstGeom prst="ellipse">
            <a:avLst/>
          </a:prstGeom>
          <a:solidFill>
            <a:schemeClr val="l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NOAA Logo and symbol, meaning, history, PNG, brand" id="587" name="Google Shape;587;p7"/>
          <p:cNvPicPr preferRelativeResize="0"/>
          <p:nvPr/>
        </p:nvPicPr>
        <p:blipFill rotWithShape="1">
          <a:blip r:embed="rId42">
            <a:alphaModFix/>
          </a:blip>
          <a:srcRect b="0" l="0" r="0" t="0"/>
          <a:stretch/>
        </p:blipFill>
        <p:spPr>
          <a:xfrm>
            <a:off x="8476938" y="3407205"/>
            <a:ext cx="1149033" cy="646331"/>
          </a:xfrm>
          <a:prstGeom prst="rect">
            <a:avLst/>
          </a:prstGeom>
          <a:noFill/>
          <a:ln>
            <a:noFill/>
          </a:ln>
        </p:spPr>
      </p:pic>
      <p:pic>
        <p:nvPicPr>
          <p:cNvPr descr="DigitalGlobe - Wikipedia" id="588" name="Google Shape;588;p7"/>
          <p:cNvPicPr preferRelativeResize="0"/>
          <p:nvPr/>
        </p:nvPicPr>
        <p:blipFill rotWithShape="1">
          <a:blip r:embed="rId43">
            <a:alphaModFix/>
          </a:blip>
          <a:srcRect b="0" l="0" r="0" t="0"/>
          <a:stretch/>
        </p:blipFill>
        <p:spPr>
          <a:xfrm>
            <a:off x="7122171" y="3953966"/>
            <a:ext cx="726585" cy="726585"/>
          </a:xfrm>
          <a:prstGeom prst="rect">
            <a:avLst/>
          </a:prstGeom>
          <a:noFill/>
          <a:ln>
            <a:noFill/>
          </a:ln>
        </p:spPr>
      </p:pic>
      <p:pic>
        <p:nvPicPr>
          <p:cNvPr descr="MTBS logo" id="589" name="Google Shape;589;p7"/>
          <p:cNvPicPr preferRelativeResize="0"/>
          <p:nvPr/>
        </p:nvPicPr>
        <p:blipFill rotWithShape="1">
          <a:blip r:embed="rId44">
            <a:alphaModFix/>
          </a:blip>
          <a:srcRect b="0" l="0" r="0" t="0"/>
          <a:stretch/>
        </p:blipFill>
        <p:spPr>
          <a:xfrm>
            <a:off x="7927434" y="4096053"/>
            <a:ext cx="1209675" cy="571500"/>
          </a:xfrm>
          <a:prstGeom prst="rect">
            <a:avLst/>
          </a:prstGeom>
          <a:noFill/>
          <a:ln>
            <a:noFill/>
          </a:ln>
        </p:spPr>
      </p:pic>
      <p:pic>
        <p:nvPicPr>
          <p:cNvPr id="590" name="Google Shape;590;p7"/>
          <p:cNvPicPr preferRelativeResize="0"/>
          <p:nvPr/>
        </p:nvPicPr>
        <p:blipFill rotWithShape="1">
          <a:blip r:embed="rId45">
            <a:alphaModFix/>
          </a:blip>
          <a:srcRect b="0" l="0" r="0" t="0"/>
          <a:stretch/>
        </p:blipFill>
        <p:spPr>
          <a:xfrm>
            <a:off x="9000018" y="2647139"/>
            <a:ext cx="770303" cy="770303"/>
          </a:xfrm>
          <a:prstGeom prst="rect">
            <a:avLst/>
          </a:prstGeom>
          <a:noFill/>
          <a:ln>
            <a:noFill/>
          </a:ln>
        </p:spPr>
      </p:pic>
      <p:pic>
        <p:nvPicPr>
          <p:cNvPr id="591" name="Google Shape;591;p7"/>
          <p:cNvPicPr preferRelativeResize="0"/>
          <p:nvPr/>
        </p:nvPicPr>
        <p:blipFill rotWithShape="1">
          <a:blip r:embed="rId46">
            <a:alphaModFix/>
          </a:blip>
          <a:srcRect b="0" l="0" r="0" t="0"/>
          <a:stretch/>
        </p:blipFill>
        <p:spPr>
          <a:xfrm>
            <a:off x="7097991" y="1884131"/>
            <a:ext cx="672406" cy="556223"/>
          </a:xfrm>
          <a:prstGeom prst="rect">
            <a:avLst/>
          </a:prstGeom>
          <a:noFill/>
          <a:ln>
            <a:noFill/>
          </a:ln>
        </p:spPr>
      </p:pic>
      <p:pic>
        <p:nvPicPr>
          <p:cNvPr id="592" name="Google Shape;592;p7"/>
          <p:cNvPicPr preferRelativeResize="0"/>
          <p:nvPr/>
        </p:nvPicPr>
        <p:blipFill rotWithShape="1">
          <a:blip r:embed="rId47">
            <a:alphaModFix/>
          </a:blip>
          <a:srcRect b="0" l="0" r="0" t="0"/>
          <a:stretch/>
        </p:blipFill>
        <p:spPr>
          <a:xfrm>
            <a:off x="8331723" y="1901358"/>
            <a:ext cx="1220971" cy="308706"/>
          </a:xfrm>
          <a:prstGeom prst="rect">
            <a:avLst/>
          </a:prstGeom>
          <a:noFill/>
          <a:ln>
            <a:noFill/>
          </a:ln>
        </p:spPr>
      </p:pic>
      <p:pic>
        <p:nvPicPr>
          <p:cNvPr id="593" name="Google Shape;593;p7"/>
          <p:cNvPicPr preferRelativeResize="0"/>
          <p:nvPr/>
        </p:nvPicPr>
        <p:blipFill rotWithShape="1">
          <a:blip r:embed="rId48">
            <a:alphaModFix/>
          </a:blip>
          <a:srcRect b="0" l="0" r="0" t="0"/>
          <a:stretch/>
        </p:blipFill>
        <p:spPr>
          <a:xfrm>
            <a:off x="9027833" y="4195517"/>
            <a:ext cx="936506" cy="625609"/>
          </a:xfrm>
          <a:prstGeom prst="rect">
            <a:avLst/>
          </a:prstGeom>
          <a:noFill/>
          <a:ln>
            <a:noFill/>
          </a:ln>
        </p:spPr>
      </p:pic>
      <p:pic>
        <p:nvPicPr>
          <p:cNvPr descr="SoftWright, LLC - Terrain Analysis Package (TAP) - RF Design Software" id="594" name="Google Shape;594;p7"/>
          <p:cNvPicPr preferRelativeResize="0"/>
          <p:nvPr/>
        </p:nvPicPr>
        <p:blipFill rotWithShape="1">
          <a:blip r:embed="rId49">
            <a:alphaModFix/>
          </a:blip>
          <a:srcRect b="0" l="0" r="0" t="0"/>
          <a:stretch/>
        </p:blipFill>
        <p:spPr>
          <a:xfrm>
            <a:off x="7175855" y="3364604"/>
            <a:ext cx="923718" cy="483412"/>
          </a:xfrm>
          <a:prstGeom prst="rect">
            <a:avLst/>
          </a:prstGeom>
          <a:noFill/>
          <a:ln>
            <a:noFill/>
          </a:ln>
        </p:spPr>
      </p:pic>
      <p:pic>
        <p:nvPicPr>
          <p:cNvPr id="595" name="Google Shape;595;p7"/>
          <p:cNvPicPr preferRelativeResize="0"/>
          <p:nvPr/>
        </p:nvPicPr>
        <p:blipFill rotWithShape="1">
          <a:blip r:embed="rId50">
            <a:alphaModFix/>
          </a:blip>
          <a:srcRect b="0" l="0" r="0" t="0"/>
          <a:stretch/>
        </p:blipFill>
        <p:spPr>
          <a:xfrm>
            <a:off x="7656431" y="761372"/>
            <a:ext cx="1389304" cy="297398"/>
          </a:xfrm>
          <a:prstGeom prst="rect">
            <a:avLst/>
          </a:prstGeom>
          <a:noFill/>
          <a:ln>
            <a:noFill/>
          </a:ln>
        </p:spPr>
      </p:pic>
      <p:sp>
        <p:nvSpPr>
          <p:cNvPr id="596" name="Google Shape;596;p7"/>
          <p:cNvSpPr/>
          <p:nvPr/>
        </p:nvSpPr>
        <p:spPr>
          <a:xfrm>
            <a:off x="3133726" y="1568532"/>
            <a:ext cx="1421245" cy="368007"/>
          </a:xfrm>
          <a:prstGeom prst="rightArrow">
            <a:avLst>
              <a:gd fmla="val 50000" name="adj1"/>
              <a:gd fmla="val 50000" name="adj2"/>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7" name="Google Shape;597;p7"/>
          <p:cNvSpPr txBox="1"/>
          <p:nvPr/>
        </p:nvSpPr>
        <p:spPr>
          <a:xfrm>
            <a:off x="3180524" y="1585313"/>
            <a:ext cx="11784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Cloud to User</a:t>
            </a:r>
            <a:endParaRPr/>
          </a:p>
        </p:txBody>
      </p:sp>
      <p:sp>
        <p:nvSpPr>
          <p:cNvPr id="598" name="Google Shape;598;p7"/>
          <p:cNvSpPr txBox="1"/>
          <p:nvPr/>
        </p:nvSpPr>
        <p:spPr>
          <a:xfrm>
            <a:off x="118290" y="787393"/>
            <a:ext cx="2735550" cy="795451"/>
          </a:xfrm>
          <a:prstGeom prst="rect">
            <a:avLst/>
          </a:prstGeom>
          <a:solidFill>
            <a:srgbClr val="F5D8D4"/>
          </a:solidFill>
          <a:ln cap="flat" cmpd="sng" w="9525">
            <a:solidFill>
              <a:schemeClr val="dk1"/>
            </a:solidFill>
            <a:prstDash val="solid"/>
            <a:round/>
            <a:headEnd len="sm" w="sm" type="none"/>
            <a:tailEnd len="sm" w="sm" type="none"/>
          </a:ln>
        </p:spPr>
        <p:txBody>
          <a:bodyPr anchorCtr="0" anchor="ctr" bIns="121900" lIns="91425" spcFirstLastPara="1" rIns="91425"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Landsat is used everywhere!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
          <p:cNvSpPr txBox="1"/>
          <p:nvPr/>
        </p:nvSpPr>
        <p:spPr>
          <a:xfrm>
            <a:off x="807533" y="1712893"/>
            <a:ext cx="10576934"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sng" cap="none" strike="noStrike">
                <a:solidFill>
                  <a:srgbClr val="0070C0"/>
                </a:solidFill>
                <a:latin typeface="Arial"/>
                <a:ea typeface="Arial"/>
                <a:cs typeface="Arial"/>
                <a:sym typeface="Arial"/>
              </a:rPr>
              <a:t>NOTE</a:t>
            </a:r>
            <a:endParaRPr b="1" i="0" sz="2000" u="sng" cap="none" strike="noStrike">
              <a:solidFill>
                <a:srgbClr val="0070C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2000" u="none" cap="none" strike="noStrike">
              <a:solidFill>
                <a:srgbClr val="0070C0"/>
              </a:solidFill>
              <a:latin typeface="Arial"/>
              <a:ea typeface="Arial"/>
              <a:cs typeface="Arial"/>
              <a:sym typeface="Arial"/>
            </a:endParaRPr>
          </a:p>
          <a:p>
            <a:pPr indent="0" lvl="0" marL="0" marR="0" rtl="0" algn="ctr">
              <a:lnSpc>
                <a:spcPct val="100000"/>
              </a:lnSpc>
              <a:spcBef>
                <a:spcPts val="0"/>
              </a:spcBef>
              <a:spcAft>
                <a:spcPts val="0"/>
              </a:spcAft>
              <a:buNone/>
            </a:pPr>
            <a:r>
              <a:rPr b="0" i="0" lang="en-US" sz="2000" u="none" cap="none" strike="noStrike">
                <a:solidFill>
                  <a:srgbClr val="0070C0"/>
                </a:solidFill>
                <a:latin typeface="Arial"/>
                <a:ea typeface="Arial"/>
                <a:cs typeface="Arial"/>
                <a:sym typeface="Arial"/>
              </a:rPr>
              <a:t>The President’s Fiscal Year 2026 Budget Proposal, announced by the White House </a:t>
            </a:r>
            <a:endParaRPr/>
          </a:p>
          <a:p>
            <a:pPr indent="0" lvl="0" marL="0" marR="0" rtl="0" algn="ctr">
              <a:lnSpc>
                <a:spcPct val="100000"/>
              </a:lnSpc>
              <a:spcBef>
                <a:spcPts val="0"/>
              </a:spcBef>
              <a:spcAft>
                <a:spcPts val="0"/>
              </a:spcAft>
              <a:buNone/>
            </a:pPr>
            <a:r>
              <a:rPr b="0" i="0" lang="en-US" sz="2000" u="none" cap="none" strike="noStrike">
                <a:solidFill>
                  <a:srgbClr val="0070C0"/>
                </a:solidFill>
                <a:latin typeface="Arial"/>
                <a:ea typeface="Arial"/>
                <a:cs typeface="Arial"/>
                <a:sym typeface="Arial"/>
              </a:rPr>
              <a:t>Office of Management and Budget on 2 May, directs the restructure of Landsat Next </a:t>
            </a:r>
            <a:endParaRPr/>
          </a:p>
          <a:p>
            <a:pPr indent="0" lvl="0" marL="0" marR="0" rtl="0" algn="ctr">
              <a:lnSpc>
                <a:spcPct val="100000"/>
              </a:lnSpc>
              <a:spcBef>
                <a:spcPts val="0"/>
              </a:spcBef>
              <a:spcAft>
                <a:spcPts val="0"/>
              </a:spcAft>
              <a:buNone/>
            </a:pPr>
            <a:r>
              <a:rPr b="0" i="0" lang="en-US" sz="2000" u="none" cap="none" strike="noStrike">
                <a:solidFill>
                  <a:srgbClr val="0070C0"/>
                </a:solidFill>
                <a:latin typeface="Arial"/>
                <a:ea typeface="Arial"/>
                <a:cs typeface="Arial"/>
                <a:sym typeface="Arial"/>
              </a:rPr>
              <a:t>"...</a:t>
            </a:r>
            <a:r>
              <a:rPr b="0" i="1" lang="en-US" sz="2000" u="none" cap="none" strike="noStrike">
                <a:solidFill>
                  <a:srgbClr val="0070C0"/>
                </a:solidFill>
                <a:latin typeface="Arial"/>
                <a:ea typeface="Arial"/>
                <a:cs typeface="Arial"/>
                <a:sym typeface="Arial"/>
              </a:rPr>
              <a:t>while NASA studies more affordable ways to maintain the continuity of Landsat imagery, </a:t>
            </a:r>
            <a:endParaRPr/>
          </a:p>
          <a:p>
            <a:pPr indent="0" lvl="0" marL="0" marR="0" rtl="0" algn="ctr">
              <a:lnSpc>
                <a:spcPct val="100000"/>
              </a:lnSpc>
              <a:spcBef>
                <a:spcPts val="0"/>
              </a:spcBef>
              <a:spcAft>
                <a:spcPts val="0"/>
              </a:spcAft>
              <a:buNone/>
            </a:pPr>
            <a:r>
              <a:rPr b="0" i="1" lang="en-US" sz="2000" u="none" cap="none" strike="noStrike">
                <a:solidFill>
                  <a:srgbClr val="0070C0"/>
                </a:solidFill>
                <a:latin typeface="Arial"/>
                <a:ea typeface="Arial"/>
                <a:cs typeface="Arial"/>
                <a:sym typeface="Arial"/>
              </a:rPr>
              <a:t>which is used by natural resource managers, States, and industry."  </a:t>
            </a:r>
            <a:endParaRPr/>
          </a:p>
          <a:p>
            <a:pPr indent="0" lvl="0" marL="0" marR="0" rtl="0" algn="ctr">
              <a:lnSpc>
                <a:spcPct val="100000"/>
              </a:lnSpc>
              <a:spcBef>
                <a:spcPts val="0"/>
              </a:spcBef>
              <a:spcAft>
                <a:spcPts val="0"/>
              </a:spcAft>
              <a:buNone/>
            </a:pPr>
            <a:r>
              <a:t/>
            </a:r>
            <a:endParaRPr b="0" i="1" sz="2000" u="none" cap="none" strike="noStrike">
              <a:solidFill>
                <a:srgbClr val="0070C0"/>
              </a:solidFill>
              <a:latin typeface="Arial"/>
              <a:ea typeface="Arial"/>
              <a:cs typeface="Arial"/>
              <a:sym typeface="Arial"/>
            </a:endParaRPr>
          </a:p>
          <a:p>
            <a:pPr indent="0" lvl="0" marL="0" marR="0" rtl="0" algn="ctr">
              <a:lnSpc>
                <a:spcPct val="100000"/>
              </a:lnSpc>
              <a:spcBef>
                <a:spcPts val="0"/>
              </a:spcBef>
              <a:spcAft>
                <a:spcPts val="0"/>
              </a:spcAft>
              <a:buNone/>
            </a:pPr>
            <a:r>
              <a:rPr b="0" i="0" lang="en-US" sz="2000" u="none" cap="none" strike="noStrike">
                <a:solidFill>
                  <a:srgbClr val="0070C0"/>
                </a:solidFill>
                <a:latin typeface="Arial"/>
                <a:ea typeface="Arial"/>
                <a:cs typeface="Arial"/>
                <a:sym typeface="Arial"/>
              </a:rPr>
              <a:t>Details of this restructure, including impacts to users, are yet to be determined.</a:t>
            </a:r>
            <a:r>
              <a:rPr b="0" i="1" lang="en-US" sz="2000" u="none" cap="none" strike="noStrike">
                <a:solidFill>
                  <a:srgbClr val="0070C0"/>
                </a:solidFill>
                <a:latin typeface="Arial"/>
                <a:ea typeface="Arial"/>
                <a:cs typeface="Arial"/>
                <a:sym typeface="Arial"/>
              </a:rPr>
              <a:t> </a:t>
            </a:r>
            <a:endParaRPr b="0" i="0" sz="2000" u="none" cap="none" strike="noStrike">
              <a:solidFill>
                <a:srgbClr val="0070C0"/>
              </a:solidFill>
              <a:latin typeface="Arial"/>
              <a:ea typeface="Arial"/>
              <a:cs typeface="Arial"/>
              <a:sym typeface="Arial"/>
            </a:endParaRPr>
          </a:p>
        </p:txBody>
      </p:sp>
      <p:sp>
        <p:nvSpPr>
          <p:cNvPr id="604" name="Google Shape;604;p8"/>
          <p:cNvSpPr txBox="1"/>
          <p:nvPr/>
        </p:nvSpPr>
        <p:spPr>
          <a:xfrm>
            <a:off x="4554552" y="163287"/>
            <a:ext cx="308289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Landsat Next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9"/>
          <p:cNvSpPr txBox="1"/>
          <p:nvPr/>
        </p:nvSpPr>
        <p:spPr>
          <a:xfrm>
            <a:off x="4815813" y="3044279"/>
            <a:ext cx="3257623"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400" u="none" cap="none" strike="noStrike">
                <a:solidFill>
                  <a:srgbClr val="000000"/>
                </a:solidFill>
                <a:latin typeface="Arial"/>
                <a:ea typeface="Arial"/>
                <a:cs typeface="Arial"/>
                <a:sym typeface="Arial"/>
              </a:rPr>
              <a:t>Thank You!</a:t>
            </a:r>
            <a:endParaRPr/>
          </a:p>
        </p:txBody>
      </p:sp>
      <p:sp>
        <p:nvSpPr>
          <p:cNvPr id="610" name="Google Shape;610;p9"/>
          <p:cNvSpPr txBox="1"/>
          <p:nvPr/>
        </p:nvSpPr>
        <p:spPr>
          <a:xfrm>
            <a:off x="8204065" y="4753572"/>
            <a:ext cx="3600666" cy="18466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70C0"/>
                </a:solidFill>
                <a:latin typeface="Open Sans"/>
                <a:ea typeface="Open Sans"/>
                <a:cs typeface="Open Sans"/>
                <a:sym typeface="Open Sans"/>
              </a:rPr>
              <a:t>Timothy Stryker</a:t>
            </a:r>
            <a:endParaRPr/>
          </a:p>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0070C0"/>
                </a:solidFill>
                <a:latin typeface="Open Sans"/>
                <a:ea typeface="Open Sans"/>
                <a:cs typeface="Open Sans"/>
                <a:sym typeface="Open Sans"/>
              </a:rPr>
              <a:t>Chief, Outreach and Collaboration Branch</a:t>
            </a:r>
            <a:endParaRPr/>
          </a:p>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0070C0"/>
                </a:solidFill>
                <a:latin typeface="Open Sans"/>
                <a:ea typeface="Open Sans"/>
                <a:cs typeface="Open Sans"/>
                <a:sym typeface="Open Sans"/>
              </a:rPr>
              <a:t>National Land Imaging Program</a:t>
            </a:r>
            <a:endParaRPr b="0" i="0" sz="1600" u="none" cap="small" strike="noStrike">
              <a:solidFill>
                <a:srgbClr val="0070C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Open Sans"/>
                <a:ea typeface="Open Sans"/>
                <a:cs typeface="Open Sans"/>
                <a:sym typeface="Open Sans"/>
              </a:rPr>
              <a:t>U.S. Geological Survey</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Open Sans"/>
                <a:ea typeface="Open Sans"/>
                <a:cs typeface="Open Sans"/>
                <a:sym typeface="Open Sans"/>
              </a:rPr>
              <a:t>U.S. Department of the Interior</a:t>
            </a:r>
            <a:endParaRPr/>
          </a:p>
          <a:p>
            <a:pPr indent="0" lvl="0" marL="0" marR="0" rtl="0" algn="l">
              <a:lnSpc>
                <a:spcPct val="100000"/>
              </a:lnSpc>
              <a:spcBef>
                <a:spcPts val="0"/>
              </a:spcBef>
              <a:spcAft>
                <a:spcPts val="0"/>
              </a:spcAft>
              <a:buNone/>
            </a:pPr>
            <a:r>
              <a:rPr b="0" i="0" lang="en-US" sz="1600" u="sng" cap="none" strike="noStrike">
                <a:solidFill>
                  <a:srgbClr val="3E7838"/>
                </a:solidFill>
                <a:latin typeface="Open Sans"/>
                <a:ea typeface="Open Sans"/>
                <a:cs typeface="Open Sans"/>
                <a:sym typeface="Open Sans"/>
                <a:hlinkClick r:id="rId3">
                  <a:extLst>
                    <a:ext uri="{A12FA001-AC4F-418D-AE19-62706E023703}">
                      <ahyp:hlinkClr val="tx"/>
                    </a:ext>
                  </a:extLst>
                </a:hlinkClick>
              </a:rPr>
              <a:t>tstr</a:t>
            </a:r>
            <a:r>
              <a:rPr b="0" i="0" lang="en-US" sz="1600" u="sng" cap="none" strike="noStrike">
                <a:solidFill>
                  <a:srgbClr val="3E7838"/>
                </a:solidFill>
                <a:latin typeface="Open Sans"/>
                <a:ea typeface="Open Sans"/>
                <a:cs typeface="Open Sans"/>
                <a:sym typeface="Open Sans"/>
              </a:rPr>
              <a:t>yker</a:t>
            </a:r>
            <a:r>
              <a:rPr b="0" i="0" lang="en-US" sz="1600" u="sng" cap="none" strike="noStrike">
                <a:solidFill>
                  <a:srgbClr val="3E7838"/>
                </a:solidFill>
                <a:latin typeface="Open Sans"/>
                <a:ea typeface="Open Sans"/>
                <a:cs typeface="Open Sans"/>
                <a:sym typeface="Open Sans"/>
                <a:hlinkClick r:id="rId4">
                  <a:extLst>
                    <a:ext uri="{A12FA001-AC4F-418D-AE19-62706E023703}">
                      <ahyp:hlinkClr val="tx"/>
                    </a:ext>
                  </a:extLst>
                </a:hlinkClick>
              </a:rPr>
              <a:t>@usgs.gov</a:t>
            </a:r>
            <a:r>
              <a:rPr b="0" i="0" lang="en-US" sz="1600" u="sng" cap="none" strike="noStrike">
                <a:solidFill>
                  <a:srgbClr val="3E7838"/>
                </a:solidFill>
                <a:latin typeface="Open Sans"/>
                <a:ea typeface="Open Sans"/>
                <a:cs typeface="Open Sans"/>
                <a:sym typeface="Open Sans"/>
              </a:rPr>
              <a:t> </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Stryker, Timothy S</dc:creator>
</cp:coreProperties>
</file>