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14"/>
  </p:notesMasterIdLst>
  <p:sldIdLst>
    <p:sldId id="256" r:id="rId2"/>
    <p:sldId id="285" r:id="rId3"/>
    <p:sldId id="280" r:id="rId4"/>
    <p:sldId id="281" r:id="rId5"/>
    <p:sldId id="282" r:id="rId6"/>
    <p:sldId id="276" r:id="rId7"/>
    <p:sldId id="277" r:id="rId8"/>
    <p:sldId id="278" r:id="rId9"/>
    <p:sldId id="283" r:id="rId10"/>
    <p:sldId id="279" r:id="rId11"/>
    <p:sldId id="261" r:id="rId12"/>
    <p:sldId id="265" r:id="rId13"/>
  </p:sldIdLst>
  <p:sldSz cx="12192000" cy="6858000"/>
  <p:notesSz cx="6858000" cy="9144000"/>
  <p:embeddedFontLst>
    <p:embeddedFont>
      <p:font typeface="Bahnschrift SemiBold SemiConden" pitchFamily="34" charset="0"/>
      <p:bold r:id="rId15"/>
    </p:embeddedFont>
    <p:embeddedFont>
      <p:font typeface="Arial Narrow" pitchFamily="34" charset="0"/>
      <p:regular r:id="rId16"/>
      <p:bold r:id="rId17"/>
      <p:italic r:id="rId18"/>
      <p:boldItalic r:id="rId19"/>
    </p:embeddedFont>
    <p:embeddedFont>
      <p:font typeface="Arial Black" pitchFamily="34" charset="0"/>
      <p:bold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Montserrat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73" autoAdjust="0"/>
  </p:normalViewPr>
  <p:slideViewPr>
    <p:cSldViewPr>
      <p:cViewPr varScale="1">
        <p:scale>
          <a:sx n="107" d="100"/>
          <a:sy n="107" d="100"/>
        </p:scale>
        <p:origin x="-6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31008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058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789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LSI-VC-17, 14-16 April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LSI-VC-17, 14-16 April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LSI-VC-17, 14-16 April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LSI-VC-17, 14-16 April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7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9949CA84-7DC9-42EC-BCAB-86245F823DBE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3" y="6356356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6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92AE05A2-1417-4A2C-8324-E12609B345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86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8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1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hyperlink" Target="https://bhoonidhi.nrsc.gov.i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8035800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400" dirty="0" smtClean="0"/>
              <a:t>LSI-VC-18</a:t>
            </a:r>
            <a:br>
              <a:rPr lang="en-GB" sz="4400" dirty="0" smtClean="0"/>
            </a:br>
            <a:endParaRPr sz="4400" dirty="0">
              <a:sym typeface="Montserrat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/>
              <a:t>ISRO’s Updates on </a:t>
            </a:r>
            <a:br>
              <a:rPr lang="en-US" sz="3600" b="1" dirty="0" smtClean="0"/>
            </a:br>
            <a:r>
              <a:rPr lang="en-US" sz="3600" b="1" dirty="0" smtClean="0"/>
              <a:t>SAR </a:t>
            </a:r>
            <a:r>
              <a:rPr lang="en-US" sz="3600" b="1" dirty="0"/>
              <a:t>CEOS-ARD </a:t>
            </a:r>
            <a:r>
              <a:rPr lang="en-US" sz="3600" b="1" dirty="0" smtClean="0"/>
              <a:t>products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dirty="0"/>
              <a:t/>
            </a:r>
            <a:br>
              <a:rPr lang="en-US" sz="3600" dirty="0"/>
            </a:br>
            <a:endParaRPr sz="3600" i="1" dirty="0"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070271" y="2971800"/>
            <a:ext cx="5426529" cy="3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r">
              <a:lnSpc>
                <a:spcPct val="150000"/>
              </a:lnSpc>
              <a:buSzPts val="2200"/>
            </a:pPr>
            <a:endParaRPr lang="en-GB" sz="1800" b="1" dirty="0" smtClean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r">
              <a:lnSpc>
                <a:spcPct val="150000"/>
              </a:lnSpc>
              <a:buSzPts val="2200"/>
            </a:pPr>
            <a:endParaRPr lang="en-GB" sz="1800" b="1" dirty="0" smtClean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>
              <a:lnSpc>
                <a:spcPct val="150000"/>
              </a:lnSpc>
              <a:buSzPts val="2200"/>
            </a:pPr>
            <a:endParaRPr lang="en-GB" sz="1800" b="1" dirty="0" smtClean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>
              <a:lnSpc>
                <a:spcPct val="150000"/>
              </a:lnSpc>
              <a:buSzPts val="2200"/>
            </a:pPr>
            <a:endParaRPr lang="en-GB" sz="1800" b="1" dirty="0" smtClean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>
              <a:lnSpc>
                <a:spcPct val="150000"/>
              </a:lnSpc>
              <a:buSzPts val="2200"/>
            </a:pPr>
            <a:r>
              <a:rPr lang="en-GB" sz="18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P.V</a:t>
            </a:r>
            <a:r>
              <a:rPr lang="en-GB" sz="1800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GB" sz="18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Jayasri, </a:t>
            </a:r>
            <a:r>
              <a:rPr lang="en-GB" sz="1800" b="1" dirty="0" err="1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Raghav</a:t>
            </a:r>
            <a:r>
              <a:rPr lang="en-GB" sz="18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800" b="1" dirty="0" err="1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Mehra</a:t>
            </a:r>
            <a:r>
              <a:rPr lang="en-GB" sz="18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</a:p>
          <a:p>
            <a:pPr lvl="0" algn="ctr">
              <a:lnSpc>
                <a:spcPct val="150000"/>
              </a:lnSpc>
              <a:buSzPts val="2200"/>
            </a:pPr>
            <a:r>
              <a:rPr lang="en-GB" sz="1800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8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en-GB" sz="1800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V.M. </a:t>
            </a:r>
            <a:r>
              <a:rPr lang="en-GB" sz="1800" b="1" dirty="0" err="1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Ramanujam</a:t>
            </a:r>
            <a:r>
              <a:rPr lang="en-GB" sz="18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,  </a:t>
            </a:r>
            <a:r>
              <a:rPr lang="en-GB" sz="1800" b="1" dirty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H.S.V Usha </a:t>
            </a:r>
            <a:r>
              <a:rPr lang="en-GB" sz="18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Sundari</a:t>
            </a:r>
          </a:p>
          <a:p>
            <a:pPr lvl="0" algn="ctr">
              <a:lnSpc>
                <a:spcPct val="150000"/>
              </a:lnSpc>
              <a:buSzPts val="2200"/>
            </a:pPr>
            <a:r>
              <a:rPr lang="en-GB" sz="1600" b="1" dirty="0" smtClean="0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Indian Space Research Organization(ISRO)</a:t>
            </a:r>
            <a:endParaRPr lang="en-GB" sz="1100" dirty="0" smtClean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>
              <a:lnSpc>
                <a:spcPct val="150000"/>
              </a:lnSpc>
              <a:buSzPts val="2200"/>
            </a:pPr>
            <a:r>
              <a:rPr lang="en-GB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lang="en-GB" sz="1200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</a:t>
            </a:r>
            <a:r>
              <a:rPr lang="en-GB" sz="1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Item </a:t>
            </a:r>
            <a:r>
              <a:rPr lang="en-GB" sz="1200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# </a:t>
            </a:r>
            <a:r>
              <a:rPr lang="en-GB" sz="12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n-GB" sz="1200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.4, </a:t>
            </a:r>
            <a:r>
              <a:rPr lang="en-GB" sz="12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LSI-VC-18</a:t>
            </a:r>
            <a:r>
              <a:rPr lang="en-GB" sz="1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200" b="1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Ispra</a:t>
            </a:r>
            <a:r>
              <a:rPr lang="en-GB" sz="1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VA, Italy</a:t>
            </a:r>
            <a:endParaRPr sz="1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3-5 September, </a:t>
            </a:r>
            <a:r>
              <a:rPr lang="en-GB" sz="1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2025</a:t>
            </a:r>
            <a:endParaRPr sz="1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ingle Corner Rectangle 24">
            <a:extLst>
              <a:ext uri="{FF2B5EF4-FFF2-40B4-BE49-F238E27FC236}">
                <a16:creationId xmlns:a16="http://schemas.microsoft.com/office/drawing/2014/main" xmlns="" id="{9F35D70B-B3FA-B5C3-FE89-535F0D02E542}"/>
              </a:ext>
            </a:extLst>
          </p:cNvPr>
          <p:cNvSpPr/>
          <p:nvPr/>
        </p:nvSpPr>
        <p:spPr>
          <a:xfrm rot="10800000" flipV="1">
            <a:off x="3417507" y="2009997"/>
            <a:ext cx="3022562" cy="183795"/>
          </a:xfrm>
          <a:prstGeom prst="round1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76377" anchor="ctr"/>
          <a:lstStyle/>
          <a:p>
            <a:pPr marL="0" marR="0" lvl="0" indent="0" algn="r" defTabSz="7361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44D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NISAR: </a:t>
            </a:r>
            <a:r>
              <a:rPr kumimoji="0" lang="en-IN" sz="1100" b="1" i="0" u="sng" strike="noStrike" kern="1200" cap="none" spc="0" normalizeH="0" baseline="0" noProof="0" dirty="0">
                <a:ln>
                  <a:noFill/>
                </a:ln>
                <a:solidFill>
                  <a:srgbClr val="044D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https://bhoonidhi.nrsc.gov.in/NISAR</a:t>
            </a:r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044D5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20650" y="2157873"/>
            <a:ext cx="5756350" cy="3633327"/>
            <a:chOff x="3582046" y="1281606"/>
            <a:chExt cx="3703697" cy="23320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80F795B-B6C8-D365-70F3-C9EEAB8BE76D}"/>
                </a:ext>
              </a:extLst>
            </p:cNvPr>
            <p:cNvGrpSpPr/>
            <p:nvPr/>
          </p:nvGrpSpPr>
          <p:grpSpPr>
            <a:xfrm>
              <a:off x="3582046" y="1281606"/>
              <a:ext cx="3703697" cy="2318328"/>
              <a:chOff x="211822" y="1897154"/>
              <a:chExt cx="4219142" cy="302734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83C97873-9EAF-E86A-3A6F-B0DF07040C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298"/>
              <a:stretch>
                <a:fillRect/>
              </a:stretch>
            </p:blipFill>
            <p:spPr>
              <a:xfrm>
                <a:off x="211822" y="1897154"/>
                <a:ext cx="4170247" cy="2782526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E9DE25B7-D043-E02D-06FD-D9A95173E166}"/>
                  </a:ext>
                </a:extLst>
              </p:cNvPr>
              <p:cNvGrpSpPr/>
              <p:nvPr/>
            </p:nvGrpSpPr>
            <p:grpSpPr>
              <a:xfrm>
                <a:off x="438260" y="2098153"/>
                <a:ext cx="3992704" cy="2826346"/>
                <a:chOff x="3782603" y="4137715"/>
                <a:chExt cx="3498699" cy="2510424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xmlns="" id="{4C4CE6FA-20E2-4F72-6C45-A96D9E4EA4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782603" y="4137715"/>
                  <a:ext cx="3288153" cy="2102887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xmlns="" id="{05D5B496-F8B8-C23A-5EBB-537D3AE17FD0}"/>
                    </a:ext>
                  </a:extLst>
                </p:cNvPr>
                <p:cNvSpPr txBox="1"/>
                <p:nvPr/>
              </p:nvSpPr>
              <p:spPr>
                <a:xfrm>
                  <a:off x="5947475" y="6371140"/>
                  <a:ext cx="133382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</a:rPr>
                    <a:t>NISAR – Web Page</a:t>
                  </a:r>
                </a:p>
              </p:txBody>
            </p:sp>
          </p:grp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4D4599A-9A64-3D73-C44A-E1A4B3A0D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852" b="-161"/>
            <a:stretch>
              <a:fillRect/>
            </a:stretch>
          </p:blipFill>
          <p:spPr>
            <a:xfrm>
              <a:off x="3597432" y="3370957"/>
              <a:ext cx="3660775" cy="242671"/>
            </a:xfrm>
            <a:prstGeom prst="rect">
              <a:avLst/>
            </a:prstGeom>
          </p:spPr>
        </p:pic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88037507-D982-22BA-B012-0D00F28D0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538" y="5943600"/>
            <a:ext cx="3889918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7361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spc="0" normalizeH="0" baseline="0" noProof="0" dirty="0">
                <a:ln>
                  <a:noFill/>
                </a:ln>
                <a:solidFill>
                  <a:srgbClr val="010B1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API Specification: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10B1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 Narrow"/>
              </a:rPr>
              <a:t> </a:t>
            </a:r>
            <a:r>
              <a:rPr kumimoji="0" lang="en-US" sz="1000" b="1" i="0" u="sng" strike="noStrike" kern="1200" cap="none" spc="0" normalizeH="0" baseline="0" noProof="0" dirty="0">
                <a:ln>
                  <a:noFill/>
                </a:ln>
                <a:solidFill>
                  <a:srgbClr val="010B1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 Narrow"/>
              </a:rPr>
              <a:t>https://bhoonidhi.nrsc.gov.in/bhoonidhi-api </a:t>
            </a:r>
          </a:p>
          <a:p>
            <a:pPr marL="0" marR="0" lvl="0" indent="0" algn="ctr" defTabSz="7361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B1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Reference</a:t>
            </a:r>
            <a:r>
              <a:rPr kumimoji="0" lang="en-IN" sz="1000" b="1" i="0" u="none" strike="noStrike" kern="1200" cap="none" spc="0" normalizeH="0" noProof="0" dirty="0" smtClean="0">
                <a:ln>
                  <a:noFill/>
                </a:ln>
                <a:solidFill>
                  <a:srgbClr val="010B1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Operation Plan (ROP)</a:t>
            </a:r>
            <a:r>
              <a:rPr kumimoji="0" lang="en-IN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0B1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IN" sz="1000" b="1" i="0" u="none" strike="noStrike" kern="1200" cap="none" spc="0" normalizeH="0" baseline="0" noProof="0" dirty="0">
                <a:ln>
                  <a:noFill/>
                </a:ln>
                <a:solidFill>
                  <a:srgbClr val="010B1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Visualization: </a:t>
            </a:r>
            <a:r>
              <a:rPr kumimoji="0" lang="en-IN" sz="1000" b="1" i="0" u="sng" strike="noStrike" kern="1200" cap="none" spc="0" normalizeH="0" baseline="0" noProof="0" dirty="0">
                <a:ln>
                  <a:noFill/>
                </a:ln>
                <a:solidFill>
                  <a:srgbClr val="010B1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https://bhoonidhi.nrsc.gov.in/NISAR/ROP.html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6B63D07-C9F8-9535-903F-04A07324B5A7}"/>
              </a:ext>
            </a:extLst>
          </p:cNvPr>
          <p:cNvGrpSpPr/>
          <p:nvPr/>
        </p:nvGrpSpPr>
        <p:grpSpPr>
          <a:xfrm>
            <a:off x="7620000" y="4155486"/>
            <a:ext cx="3688311" cy="2172103"/>
            <a:chOff x="3597432" y="3658079"/>
            <a:chExt cx="3688311" cy="26320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6F058FB6-2D9A-E34F-29CE-88C6BE7EA783}"/>
                </a:ext>
              </a:extLst>
            </p:cNvPr>
            <p:cNvGrpSpPr/>
            <p:nvPr/>
          </p:nvGrpSpPr>
          <p:grpSpPr>
            <a:xfrm>
              <a:off x="3597432" y="3658079"/>
              <a:ext cx="3688311" cy="2194733"/>
              <a:chOff x="3541619" y="1276620"/>
              <a:chExt cx="3688311" cy="219473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xmlns="" id="{21A6162B-2E21-D867-244F-4A2F331B3C77}"/>
                  </a:ext>
                </a:extLst>
              </p:cNvPr>
              <p:cNvGrpSpPr/>
              <p:nvPr/>
            </p:nvGrpSpPr>
            <p:grpSpPr>
              <a:xfrm>
                <a:off x="3544389" y="1276620"/>
                <a:ext cx="3685541" cy="1754502"/>
                <a:chOff x="3544389" y="1276620"/>
                <a:chExt cx="3685541" cy="1754502"/>
              </a:xfrm>
            </p:grpSpPr>
            <p:sp>
              <p:nvSpPr>
                <p:cNvPr id="21" name="Freeform: Shape 4">
                  <a:extLst>
                    <a:ext uri="{FF2B5EF4-FFF2-40B4-BE49-F238E27FC236}">
                      <a16:creationId xmlns:a16="http://schemas.microsoft.com/office/drawing/2014/main" xmlns="" id="{A1E2E1AC-7EEF-F595-50C1-95F7D843EE59}"/>
                    </a:ext>
                  </a:extLst>
                </p:cNvPr>
                <p:cNvSpPr/>
                <p:nvPr/>
              </p:nvSpPr>
              <p:spPr>
                <a:xfrm>
                  <a:off x="5082863" y="1318898"/>
                  <a:ext cx="2147067" cy="338217"/>
                </a:xfrm>
                <a:custGeom>
                  <a:avLst/>
                  <a:gdLst>
                    <a:gd name="connsiteX0" fmla="*/ 56371 w 338217"/>
                    <a:gd name="connsiteY0" fmla="*/ 0 h 2147067"/>
                    <a:gd name="connsiteX1" fmla="*/ 281846 w 338217"/>
                    <a:gd name="connsiteY1" fmla="*/ 0 h 2147067"/>
                    <a:gd name="connsiteX2" fmla="*/ 338217 w 338217"/>
                    <a:gd name="connsiteY2" fmla="*/ 56371 h 2147067"/>
                    <a:gd name="connsiteX3" fmla="*/ 338217 w 338217"/>
                    <a:gd name="connsiteY3" fmla="*/ 2147067 h 2147067"/>
                    <a:gd name="connsiteX4" fmla="*/ 338217 w 338217"/>
                    <a:gd name="connsiteY4" fmla="*/ 2147067 h 2147067"/>
                    <a:gd name="connsiteX5" fmla="*/ 0 w 338217"/>
                    <a:gd name="connsiteY5" fmla="*/ 2147067 h 2147067"/>
                    <a:gd name="connsiteX6" fmla="*/ 0 w 338217"/>
                    <a:gd name="connsiteY6" fmla="*/ 2147067 h 2147067"/>
                    <a:gd name="connsiteX7" fmla="*/ 0 w 338217"/>
                    <a:gd name="connsiteY7" fmla="*/ 56371 h 2147067"/>
                    <a:gd name="connsiteX8" fmla="*/ 56371 w 338217"/>
                    <a:gd name="connsiteY8" fmla="*/ 0 h 2147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8217" h="2147067">
                      <a:moveTo>
                        <a:pt x="338217" y="357854"/>
                      </a:moveTo>
                      <a:lnTo>
                        <a:pt x="338217" y="1789213"/>
                      </a:lnTo>
                      <a:cubicBezTo>
                        <a:pt x="338217" y="1986851"/>
                        <a:pt x="334241" y="2147067"/>
                        <a:pt x="329337" y="2147067"/>
                      </a:cubicBezTo>
                      <a:lnTo>
                        <a:pt x="0" y="2147067"/>
                      </a:lnTo>
                      <a:lnTo>
                        <a:pt x="0" y="214706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29337" y="0"/>
                      </a:lnTo>
                      <a:cubicBezTo>
                        <a:pt x="334241" y="0"/>
                        <a:pt x="338217" y="160216"/>
                        <a:pt x="338217" y="357854"/>
                      </a:cubicBezTo>
                      <a:close/>
                    </a:path>
                  </a:pathLst>
                </a:custGeom>
                <a:solidFill>
                  <a:srgbClr val="E62601">
                    <a:tint val="50000"/>
                    <a:hueOff val="13954511"/>
                    <a:satOff val="-67730"/>
                    <a:lumOff val="6651"/>
                    <a:alphaOff val="0"/>
                  </a:srgbClr>
                </a:solid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47650" tIns="140335" rIns="264160" bIns="140335" numCol="1" spcCol="1270" anchor="ctr" anchorCtr="0">
                  <a:noAutofit/>
                </a:bodyPr>
                <a:lstStyle/>
                <a:p>
                  <a:pPr marL="0" lvl="1" indent="0" algn="l" defTabSz="608965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None/>
                  </a:pPr>
                  <a:r>
                    <a:rPr lang="en-US" sz="800" b="1" kern="1200" dirty="0">
                      <a:solidFill>
                        <a:srgbClr val="000000">
                          <a:hueOff val="0"/>
                          <a:satOff val="0"/>
                          <a:lumOff val="0"/>
                          <a:alphaOff val="0"/>
                        </a:srgb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STAC data catalogue for increased data interoperability</a:t>
                  </a:r>
                  <a:endParaRPr lang="en-IN" sz="800" b="1" kern="12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Freeform: Shape 5">
                  <a:extLst>
                    <a:ext uri="{FF2B5EF4-FFF2-40B4-BE49-F238E27FC236}">
                      <a16:creationId xmlns:a16="http://schemas.microsoft.com/office/drawing/2014/main" xmlns="" id="{5E476E13-5430-B755-AE47-8D30C5E2688D}"/>
                    </a:ext>
                  </a:extLst>
                </p:cNvPr>
                <p:cNvSpPr/>
                <p:nvPr/>
              </p:nvSpPr>
              <p:spPr>
                <a:xfrm>
                  <a:off x="3544800" y="1276620"/>
                  <a:ext cx="1538062" cy="422771"/>
                </a:xfrm>
                <a:custGeom>
                  <a:avLst/>
                  <a:gdLst>
                    <a:gd name="connsiteX0" fmla="*/ 0 w 1538062"/>
                    <a:gd name="connsiteY0" fmla="*/ 70463 h 422771"/>
                    <a:gd name="connsiteX1" fmla="*/ 70463 w 1538062"/>
                    <a:gd name="connsiteY1" fmla="*/ 0 h 422771"/>
                    <a:gd name="connsiteX2" fmla="*/ 1467599 w 1538062"/>
                    <a:gd name="connsiteY2" fmla="*/ 0 h 422771"/>
                    <a:gd name="connsiteX3" fmla="*/ 1538062 w 1538062"/>
                    <a:gd name="connsiteY3" fmla="*/ 70463 h 422771"/>
                    <a:gd name="connsiteX4" fmla="*/ 1538062 w 1538062"/>
                    <a:gd name="connsiteY4" fmla="*/ 352308 h 422771"/>
                    <a:gd name="connsiteX5" fmla="*/ 1467599 w 1538062"/>
                    <a:gd name="connsiteY5" fmla="*/ 422771 h 422771"/>
                    <a:gd name="connsiteX6" fmla="*/ 70463 w 1538062"/>
                    <a:gd name="connsiteY6" fmla="*/ 422771 h 422771"/>
                    <a:gd name="connsiteX7" fmla="*/ 0 w 1538062"/>
                    <a:gd name="connsiteY7" fmla="*/ 352308 h 422771"/>
                    <a:gd name="connsiteX8" fmla="*/ 0 w 1538062"/>
                    <a:gd name="connsiteY8" fmla="*/ 70463 h 422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38062" h="422771">
                      <a:moveTo>
                        <a:pt x="0" y="70463"/>
                      </a:moveTo>
                      <a:cubicBezTo>
                        <a:pt x="0" y="31547"/>
                        <a:pt x="31547" y="0"/>
                        <a:pt x="70463" y="0"/>
                      </a:cubicBezTo>
                      <a:lnTo>
                        <a:pt x="1467599" y="0"/>
                      </a:lnTo>
                      <a:cubicBezTo>
                        <a:pt x="1506515" y="0"/>
                        <a:pt x="1538062" y="31547"/>
                        <a:pt x="1538062" y="70463"/>
                      </a:cubicBezTo>
                      <a:lnTo>
                        <a:pt x="1538062" y="352308"/>
                      </a:lnTo>
                      <a:cubicBezTo>
                        <a:pt x="1538062" y="391224"/>
                        <a:pt x="1506515" y="422771"/>
                        <a:pt x="1467599" y="422771"/>
                      </a:cubicBezTo>
                      <a:lnTo>
                        <a:pt x="70463" y="422771"/>
                      </a:lnTo>
                      <a:cubicBezTo>
                        <a:pt x="31547" y="422771"/>
                        <a:pt x="0" y="391224"/>
                        <a:pt x="0" y="352308"/>
                      </a:cubicBezTo>
                      <a:lnTo>
                        <a:pt x="0" y="70463"/>
                      </a:lnTo>
                      <a:close/>
                    </a:path>
                  </a:pathLst>
                </a:custGeom>
                <a:solidFill>
                  <a:srgbClr val="E62601">
                    <a:hueOff val="13386089"/>
                    <a:satOff val="-77024"/>
                    <a:lumOff val="-23135"/>
                    <a:alphaOff val="0"/>
                  </a:srgbClr>
                </a:solid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8738" tIns="39688" rIns="58738" bIns="39688" numCol="1" spcCol="1270" anchor="ctr" anchorCtr="0">
                  <a:noAutofit/>
                </a:bodyPr>
                <a:lstStyle/>
                <a:p>
                  <a:pPr marL="254000" marR="0" lvl="0" indent="-127000" algn="l" defTabSz="127000" rtl="0" eaLnBrk="1" fontAlgn="auto" latinLnBrk="0" hangingPunct="1">
                    <a:lnSpc>
                      <a:spcPct val="100000"/>
                    </a:lnSpc>
                    <a:spcBef>
                      <a:spcPts val="30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IN" sz="800" b="1" kern="1200" dirty="0">
                      <a:solidFill>
                        <a:prstClr val="white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Spatio Temporal Asset Catalogue (STAC)</a:t>
                  </a:r>
                </a:p>
              </p:txBody>
            </p:sp>
            <p:sp>
              <p:nvSpPr>
                <p:cNvPr id="23" name="Freeform: Shape 7">
                  <a:extLst>
                    <a:ext uri="{FF2B5EF4-FFF2-40B4-BE49-F238E27FC236}">
                      <a16:creationId xmlns:a16="http://schemas.microsoft.com/office/drawing/2014/main" xmlns="" id="{5101126D-D475-5011-3968-A8E6EC6DDBDC}"/>
                    </a:ext>
                  </a:extLst>
                </p:cNvPr>
                <p:cNvSpPr/>
                <p:nvPr/>
              </p:nvSpPr>
              <p:spPr>
                <a:xfrm>
                  <a:off x="5082863" y="1762809"/>
                  <a:ext cx="2147067" cy="338217"/>
                </a:xfrm>
                <a:custGeom>
                  <a:avLst/>
                  <a:gdLst>
                    <a:gd name="connsiteX0" fmla="*/ 56371 w 338217"/>
                    <a:gd name="connsiteY0" fmla="*/ 0 h 2147067"/>
                    <a:gd name="connsiteX1" fmla="*/ 281846 w 338217"/>
                    <a:gd name="connsiteY1" fmla="*/ 0 h 2147067"/>
                    <a:gd name="connsiteX2" fmla="*/ 338217 w 338217"/>
                    <a:gd name="connsiteY2" fmla="*/ 56371 h 2147067"/>
                    <a:gd name="connsiteX3" fmla="*/ 338217 w 338217"/>
                    <a:gd name="connsiteY3" fmla="*/ 2147067 h 2147067"/>
                    <a:gd name="connsiteX4" fmla="*/ 338217 w 338217"/>
                    <a:gd name="connsiteY4" fmla="*/ 2147067 h 2147067"/>
                    <a:gd name="connsiteX5" fmla="*/ 0 w 338217"/>
                    <a:gd name="connsiteY5" fmla="*/ 2147067 h 2147067"/>
                    <a:gd name="connsiteX6" fmla="*/ 0 w 338217"/>
                    <a:gd name="connsiteY6" fmla="*/ 2147067 h 2147067"/>
                    <a:gd name="connsiteX7" fmla="*/ 0 w 338217"/>
                    <a:gd name="connsiteY7" fmla="*/ 56371 h 2147067"/>
                    <a:gd name="connsiteX8" fmla="*/ 56371 w 338217"/>
                    <a:gd name="connsiteY8" fmla="*/ 0 h 2147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8217" h="2147067">
                      <a:moveTo>
                        <a:pt x="338217" y="357854"/>
                      </a:moveTo>
                      <a:lnTo>
                        <a:pt x="338217" y="1789213"/>
                      </a:lnTo>
                      <a:cubicBezTo>
                        <a:pt x="338217" y="1986851"/>
                        <a:pt x="334241" y="2147067"/>
                        <a:pt x="329337" y="2147067"/>
                      </a:cubicBezTo>
                      <a:lnTo>
                        <a:pt x="0" y="2147067"/>
                      </a:lnTo>
                      <a:lnTo>
                        <a:pt x="0" y="214706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29337" y="0"/>
                      </a:lnTo>
                      <a:cubicBezTo>
                        <a:pt x="334241" y="0"/>
                        <a:pt x="338217" y="160216"/>
                        <a:pt x="338217" y="357854"/>
                      </a:cubicBezTo>
                      <a:close/>
                    </a:path>
                  </a:pathLst>
                </a:custGeom>
                <a:solidFill>
                  <a:srgbClr val="E62601">
                    <a:tint val="50000"/>
                    <a:hueOff val="11163609"/>
                    <a:satOff val="-54184"/>
                    <a:lumOff val="5321"/>
                    <a:alphaOff val="0"/>
                  </a:srgbClr>
                </a:solid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47650" tIns="140335" rIns="264160" bIns="140335" numCol="1" spcCol="1270" anchor="ctr" anchorCtr="0">
                  <a:noAutofit/>
                </a:bodyPr>
                <a:lstStyle/>
                <a:p>
                  <a:pPr marL="0" lvl="0" indent="0" algn="l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800" b="1" kern="1200" dirty="0">
                      <a:solidFill>
                        <a:srgbClr val="0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API for machine-to-machine data access </a:t>
                  </a:r>
                  <a:endParaRPr lang="en-IN" sz="800" b="1" kern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Freeform: Shape 9">
                  <a:extLst>
                    <a:ext uri="{FF2B5EF4-FFF2-40B4-BE49-F238E27FC236}">
                      <a16:creationId xmlns:a16="http://schemas.microsoft.com/office/drawing/2014/main" xmlns="" id="{52B9F36B-84C6-5010-015C-35A61F3EA196}"/>
                    </a:ext>
                  </a:extLst>
                </p:cNvPr>
                <p:cNvSpPr/>
                <p:nvPr/>
              </p:nvSpPr>
              <p:spPr>
                <a:xfrm>
                  <a:off x="3544800" y="1720531"/>
                  <a:ext cx="1538062" cy="422771"/>
                </a:xfrm>
                <a:custGeom>
                  <a:avLst/>
                  <a:gdLst>
                    <a:gd name="connsiteX0" fmla="*/ 0 w 1538062"/>
                    <a:gd name="connsiteY0" fmla="*/ 70463 h 422771"/>
                    <a:gd name="connsiteX1" fmla="*/ 70463 w 1538062"/>
                    <a:gd name="connsiteY1" fmla="*/ 0 h 422771"/>
                    <a:gd name="connsiteX2" fmla="*/ 1467599 w 1538062"/>
                    <a:gd name="connsiteY2" fmla="*/ 0 h 422771"/>
                    <a:gd name="connsiteX3" fmla="*/ 1538062 w 1538062"/>
                    <a:gd name="connsiteY3" fmla="*/ 70463 h 422771"/>
                    <a:gd name="connsiteX4" fmla="*/ 1538062 w 1538062"/>
                    <a:gd name="connsiteY4" fmla="*/ 352308 h 422771"/>
                    <a:gd name="connsiteX5" fmla="*/ 1467599 w 1538062"/>
                    <a:gd name="connsiteY5" fmla="*/ 422771 h 422771"/>
                    <a:gd name="connsiteX6" fmla="*/ 70463 w 1538062"/>
                    <a:gd name="connsiteY6" fmla="*/ 422771 h 422771"/>
                    <a:gd name="connsiteX7" fmla="*/ 0 w 1538062"/>
                    <a:gd name="connsiteY7" fmla="*/ 352308 h 422771"/>
                    <a:gd name="connsiteX8" fmla="*/ 0 w 1538062"/>
                    <a:gd name="connsiteY8" fmla="*/ 70463 h 422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38062" h="422771">
                      <a:moveTo>
                        <a:pt x="0" y="70463"/>
                      </a:moveTo>
                      <a:cubicBezTo>
                        <a:pt x="0" y="31547"/>
                        <a:pt x="31547" y="0"/>
                        <a:pt x="70463" y="0"/>
                      </a:cubicBezTo>
                      <a:lnTo>
                        <a:pt x="1467599" y="0"/>
                      </a:lnTo>
                      <a:cubicBezTo>
                        <a:pt x="1506515" y="0"/>
                        <a:pt x="1538062" y="31547"/>
                        <a:pt x="1538062" y="70463"/>
                      </a:cubicBezTo>
                      <a:lnTo>
                        <a:pt x="1538062" y="352308"/>
                      </a:lnTo>
                      <a:cubicBezTo>
                        <a:pt x="1538062" y="391224"/>
                        <a:pt x="1506515" y="422771"/>
                        <a:pt x="1467599" y="422771"/>
                      </a:cubicBezTo>
                      <a:lnTo>
                        <a:pt x="70463" y="422771"/>
                      </a:lnTo>
                      <a:cubicBezTo>
                        <a:pt x="31547" y="422771"/>
                        <a:pt x="0" y="391224"/>
                        <a:pt x="0" y="352308"/>
                      </a:cubicBezTo>
                      <a:lnTo>
                        <a:pt x="0" y="70463"/>
                      </a:lnTo>
                      <a:close/>
                    </a:path>
                  </a:pathLst>
                </a:custGeom>
                <a:solidFill>
                  <a:srgbClr val="E62601">
                    <a:hueOff val="10708871"/>
                    <a:satOff val="-61619"/>
                    <a:lumOff val="-18508"/>
                    <a:alphaOff val="0"/>
                  </a:srgbClr>
                </a:solid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8738" tIns="39688" rIns="58738" bIns="39688" numCol="1" spcCol="1270" anchor="ctr" anchorCtr="0">
                  <a:noAutofit/>
                </a:bodyPr>
                <a:lstStyle/>
                <a:p>
                  <a:pPr marL="0" lvl="0" indent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IN" sz="800" b="1" kern="1200" dirty="0">
                      <a:solidFill>
                        <a:sysClr val="window" lastClr="FFFFFF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API based data access</a:t>
                  </a:r>
                </a:p>
              </p:txBody>
            </p:sp>
            <p:sp>
              <p:nvSpPr>
                <p:cNvPr id="25" name="Freeform: Shape 10">
                  <a:extLst>
                    <a:ext uri="{FF2B5EF4-FFF2-40B4-BE49-F238E27FC236}">
                      <a16:creationId xmlns:a16="http://schemas.microsoft.com/office/drawing/2014/main" xmlns="" id="{AFD5843E-6778-F9CF-85A5-0A8883E18619}"/>
                    </a:ext>
                  </a:extLst>
                </p:cNvPr>
                <p:cNvSpPr/>
                <p:nvPr/>
              </p:nvSpPr>
              <p:spPr>
                <a:xfrm>
                  <a:off x="5082863" y="2206718"/>
                  <a:ext cx="2147067" cy="338217"/>
                </a:xfrm>
                <a:custGeom>
                  <a:avLst/>
                  <a:gdLst>
                    <a:gd name="connsiteX0" fmla="*/ 56371 w 338217"/>
                    <a:gd name="connsiteY0" fmla="*/ 0 h 2147067"/>
                    <a:gd name="connsiteX1" fmla="*/ 281846 w 338217"/>
                    <a:gd name="connsiteY1" fmla="*/ 0 h 2147067"/>
                    <a:gd name="connsiteX2" fmla="*/ 338217 w 338217"/>
                    <a:gd name="connsiteY2" fmla="*/ 56371 h 2147067"/>
                    <a:gd name="connsiteX3" fmla="*/ 338217 w 338217"/>
                    <a:gd name="connsiteY3" fmla="*/ 2147067 h 2147067"/>
                    <a:gd name="connsiteX4" fmla="*/ 338217 w 338217"/>
                    <a:gd name="connsiteY4" fmla="*/ 2147067 h 2147067"/>
                    <a:gd name="connsiteX5" fmla="*/ 0 w 338217"/>
                    <a:gd name="connsiteY5" fmla="*/ 2147067 h 2147067"/>
                    <a:gd name="connsiteX6" fmla="*/ 0 w 338217"/>
                    <a:gd name="connsiteY6" fmla="*/ 2147067 h 2147067"/>
                    <a:gd name="connsiteX7" fmla="*/ 0 w 338217"/>
                    <a:gd name="connsiteY7" fmla="*/ 56371 h 2147067"/>
                    <a:gd name="connsiteX8" fmla="*/ 56371 w 338217"/>
                    <a:gd name="connsiteY8" fmla="*/ 0 h 2147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8217" h="2147067">
                      <a:moveTo>
                        <a:pt x="338217" y="357854"/>
                      </a:moveTo>
                      <a:lnTo>
                        <a:pt x="338217" y="1789213"/>
                      </a:lnTo>
                      <a:cubicBezTo>
                        <a:pt x="338217" y="1986851"/>
                        <a:pt x="334241" y="2147067"/>
                        <a:pt x="329337" y="2147067"/>
                      </a:cubicBezTo>
                      <a:lnTo>
                        <a:pt x="0" y="2147067"/>
                      </a:lnTo>
                      <a:lnTo>
                        <a:pt x="0" y="214706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29337" y="0"/>
                      </a:lnTo>
                      <a:cubicBezTo>
                        <a:pt x="334241" y="0"/>
                        <a:pt x="338217" y="160216"/>
                        <a:pt x="338217" y="357854"/>
                      </a:cubicBezTo>
                      <a:close/>
                    </a:path>
                  </a:pathLst>
                </a:custGeom>
                <a:solidFill>
                  <a:srgbClr val="E62601">
                    <a:tint val="50000"/>
                    <a:hueOff val="8372707"/>
                    <a:satOff val="-40638"/>
                    <a:lumOff val="3991"/>
                    <a:alphaOff val="0"/>
                  </a:srgbClr>
                </a:solid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47650" tIns="140335" rIns="264160" bIns="140335" numCol="1" spcCol="1270" anchor="ctr" anchorCtr="0">
                  <a:noAutofit/>
                </a:bodyPr>
                <a:lstStyle/>
                <a:p>
                  <a:pPr marL="0" lvl="1" indent="0" algn="l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None/>
                  </a:pPr>
                  <a:r>
                    <a:rPr lang="en-US" sz="800" b="1" kern="1200" dirty="0">
                      <a:solidFill>
                        <a:srgbClr val="000000">
                          <a:hueOff val="0"/>
                          <a:satOff val="0"/>
                          <a:lumOff val="0"/>
                          <a:alphaOff val="0"/>
                        </a:srgb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Search, select and download NISAR data products</a:t>
                  </a:r>
                  <a:endParaRPr lang="en-IN" sz="800" b="1" kern="12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Freeform: Shape 11">
                  <a:extLst>
                    <a:ext uri="{FF2B5EF4-FFF2-40B4-BE49-F238E27FC236}">
                      <a16:creationId xmlns:a16="http://schemas.microsoft.com/office/drawing/2014/main" xmlns="" id="{C452C433-2F5D-6434-BD08-649F42BF2409}"/>
                    </a:ext>
                  </a:extLst>
                </p:cNvPr>
                <p:cNvSpPr/>
                <p:nvPr/>
              </p:nvSpPr>
              <p:spPr>
                <a:xfrm>
                  <a:off x="3544389" y="2164441"/>
                  <a:ext cx="1538062" cy="422771"/>
                </a:xfrm>
                <a:custGeom>
                  <a:avLst/>
                  <a:gdLst>
                    <a:gd name="connsiteX0" fmla="*/ 0 w 1538062"/>
                    <a:gd name="connsiteY0" fmla="*/ 70463 h 422771"/>
                    <a:gd name="connsiteX1" fmla="*/ 70463 w 1538062"/>
                    <a:gd name="connsiteY1" fmla="*/ 0 h 422771"/>
                    <a:gd name="connsiteX2" fmla="*/ 1467599 w 1538062"/>
                    <a:gd name="connsiteY2" fmla="*/ 0 h 422771"/>
                    <a:gd name="connsiteX3" fmla="*/ 1538062 w 1538062"/>
                    <a:gd name="connsiteY3" fmla="*/ 70463 h 422771"/>
                    <a:gd name="connsiteX4" fmla="*/ 1538062 w 1538062"/>
                    <a:gd name="connsiteY4" fmla="*/ 352308 h 422771"/>
                    <a:gd name="connsiteX5" fmla="*/ 1467599 w 1538062"/>
                    <a:gd name="connsiteY5" fmla="*/ 422771 h 422771"/>
                    <a:gd name="connsiteX6" fmla="*/ 70463 w 1538062"/>
                    <a:gd name="connsiteY6" fmla="*/ 422771 h 422771"/>
                    <a:gd name="connsiteX7" fmla="*/ 0 w 1538062"/>
                    <a:gd name="connsiteY7" fmla="*/ 352308 h 422771"/>
                    <a:gd name="connsiteX8" fmla="*/ 0 w 1538062"/>
                    <a:gd name="connsiteY8" fmla="*/ 70463 h 422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38062" h="422771">
                      <a:moveTo>
                        <a:pt x="0" y="70463"/>
                      </a:moveTo>
                      <a:cubicBezTo>
                        <a:pt x="0" y="31547"/>
                        <a:pt x="31547" y="0"/>
                        <a:pt x="70463" y="0"/>
                      </a:cubicBezTo>
                      <a:lnTo>
                        <a:pt x="1467599" y="0"/>
                      </a:lnTo>
                      <a:cubicBezTo>
                        <a:pt x="1506515" y="0"/>
                        <a:pt x="1538062" y="31547"/>
                        <a:pt x="1538062" y="70463"/>
                      </a:cubicBezTo>
                      <a:lnTo>
                        <a:pt x="1538062" y="352308"/>
                      </a:lnTo>
                      <a:cubicBezTo>
                        <a:pt x="1538062" y="391224"/>
                        <a:pt x="1506515" y="422771"/>
                        <a:pt x="1467599" y="422771"/>
                      </a:cubicBezTo>
                      <a:lnTo>
                        <a:pt x="70463" y="422771"/>
                      </a:lnTo>
                      <a:cubicBezTo>
                        <a:pt x="31547" y="422771"/>
                        <a:pt x="0" y="391224"/>
                        <a:pt x="0" y="352308"/>
                      </a:cubicBezTo>
                      <a:lnTo>
                        <a:pt x="0" y="70463"/>
                      </a:lnTo>
                      <a:close/>
                    </a:path>
                  </a:pathLst>
                </a:custGeom>
                <a:solidFill>
                  <a:srgbClr val="E62601">
                    <a:hueOff val="8031654"/>
                    <a:satOff val="-46214"/>
                    <a:lumOff val="-13881"/>
                    <a:alphaOff val="0"/>
                  </a:srgbClr>
                </a:solid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8738" tIns="39688" rIns="58738" bIns="39688" numCol="1" spcCol="1270" anchor="ctr" anchorCtr="0">
                  <a:noAutofit/>
                </a:bodyPr>
                <a:lstStyle/>
                <a:p>
                  <a:pPr marL="0" lvl="0" indent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IN" sz="800" b="1" kern="1200" dirty="0">
                      <a:solidFill>
                        <a:sysClr val="window" lastClr="FFFFFF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Bhoonidhi Browse&amp;Order</a:t>
                  </a:r>
                </a:p>
              </p:txBody>
            </p:sp>
            <p:sp>
              <p:nvSpPr>
                <p:cNvPr id="27" name="Freeform: Shape 12">
                  <a:extLst>
                    <a:ext uri="{FF2B5EF4-FFF2-40B4-BE49-F238E27FC236}">
                      <a16:creationId xmlns:a16="http://schemas.microsoft.com/office/drawing/2014/main" xmlns="" id="{2314DD3F-3E26-D7B3-74CB-B6A395ACDBF0}"/>
                    </a:ext>
                  </a:extLst>
                </p:cNvPr>
                <p:cNvSpPr/>
                <p:nvPr/>
              </p:nvSpPr>
              <p:spPr>
                <a:xfrm>
                  <a:off x="5082863" y="2650628"/>
                  <a:ext cx="2147067" cy="338217"/>
                </a:xfrm>
                <a:custGeom>
                  <a:avLst/>
                  <a:gdLst>
                    <a:gd name="connsiteX0" fmla="*/ 56371 w 338217"/>
                    <a:gd name="connsiteY0" fmla="*/ 0 h 2147067"/>
                    <a:gd name="connsiteX1" fmla="*/ 281846 w 338217"/>
                    <a:gd name="connsiteY1" fmla="*/ 0 h 2147067"/>
                    <a:gd name="connsiteX2" fmla="*/ 338217 w 338217"/>
                    <a:gd name="connsiteY2" fmla="*/ 56371 h 2147067"/>
                    <a:gd name="connsiteX3" fmla="*/ 338217 w 338217"/>
                    <a:gd name="connsiteY3" fmla="*/ 2147067 h 2147067"/>
                    <a:gd name="connsiteX4" fmla="*/ 338217 w 338217"/>
                    <a:gd name="connsiteY4" fmla="*/ 2147067 h 2147067"/>
                    <a:gd name="connsiteX5" fmla="*/ 0 w 338217"/>
                    <a:gd name="connsiteY5" fmla="*/ 2147067 h 2147067"/>
                    <a:gd name="connsiteX6" fmla="*/ 0 w 338217"/>
                    <a:gd name="connsiteY6" fmla="*/ 2147067 h 2147067"/>
                    <a:gd name="connsiteX7" fmla="*/ 0 w 338217"/>
                    <a:gd name="connsiteY7" fmla="*/ 56371 h 2147067"/>
                    <a:gd name="connsiteX8" fmla="*/ 56371 w 338217"/>
                    <a:gd name="connsiteY8" fmla="*/ 0 h 2147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38217" h="2147067">
                      <a:moveTo>
                        <a:pt x="338217" y="357854"/>
                      </a:moveTo>
                      <a:lnTo>
                        <a:pt x="338217" y="1789213"/>
                      </a:lnTo>
                      <a:cubicBezTo>
                        <a:pt x="338217" y="1986851"/>
                        <a:pt x="334241" y="2147067"/>
                        <a:pt x="329337" y="2147067"/>
                      </a:cubicBezTo>
                      <a:lnTo>
                        <a:pt x="0" y="2147067"/>
                      </a:lnTo>
                      <a:lnTo>
                        <a:pt x="0" y="214706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29337" y="0"/>
                      </a:lnTo>
                      <a:cubicBezTo>
                        <a:pt x="334241" y="0"/>
                        <a:pt x="338217" y="160216"/>
                        <a:pt x="338217" y="357854"/>
                      </a:cubicBezTo>
                      <a:close/>
                    </a:path>
                  </a:pathLst>
                </a:custGeom>
                <a:solidFill>
                  <a:srgbClr val="E62601">
                    <a:tint val="50000"/>
                    <a:hueOff val="2790902"/>
                    <a:satOff val="-13546"/>
                    <a:lumOff val="1330"/>
                    <a:alphaOff val="0"/>
                  </a:srgbClr>
                </a:solid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47650" tIns="140335" rIns="264160" bIns="140335" numCol="1" spcCol="1270" anchor="ctr" anchorCtr="0">
                  <a:noAutofit/>
                </a:bodyPr>
                <a:lstStyle/>
                <a:p>
                  <a:pPr marL="0" lvl="1" indent="0" algn="l" defTabSz="608965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None/>
                  </a:pPr>
                  <a:r>
                    <a:rPr lang="en-US" sz="800" b="1" kern="1200" dirty="0">
                      <a:solidFill>
                        <a:srgbClr val="000000">
                          <a:hueOff val="0"/>
                          <a:satOff val="0"/>
                          <a:lumOff val="0"/>
                          <a:alphaOff val="0"/>
                        </a:srgb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Online NISAR data visualization at native resolution </a:t>
                  </a:r>
                  <a:endParaRPr lang="en-IN" sz="800" b="1" kern="12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Freeform: Shape 13">
                  <a:extLst>
                    <a:ext uri="{FF2B5EF4-FFF2-40B4-BE49-F238E27FC236}">
                      <a16:creationId xmlns:a16="http://schemas.microsoft.com/office/drawing/2014/main" xmlns="" id="{3FD4005E-3459-9CE8-F0E9-B67262EDFC65}"/>
                    </a:ext>
                  </a:extLst>
                </p:cNvPr>
                <p:cNvSpPr/>
                <p:nvPr/>
              </p:nvSpPr>
              <p:spPr>
                <a:xfrm>
                  <a:off x="3544800" y="2608351"/>
                  <a:ext cx="1538062" cy="422771"/>
                </a:xfrm>
                <a:custGeom>
                  <a:avLst/>
                  <a:gdLst>
                    <a:gd name="connsiteX0" fmla="*/ 0 w 1538062"/>
                    <a:gd name="connsiteY0" fmla="*/ 70463 h 422771"/>
                    <a:gd name="connsiteX1" fmla="*/ 70463 w 1538062"/>
                    <a:gd name="connsiteY1" fmla="*/ 0 h 422771"/>
                    <a:gd name="connsiteX2" fmla="*/ 1467599 w 1538062"/>
                    <a:gd name="connsiteY2" fmla="*/ 0 h 422771"/>
                    <a:gd name="connsiteX3" fmla="*/ 1538062 w 1538062"/>
                    <a:gd name="connsiteY3" fmla="*/ 70463 h 422771"/>
                    <a:gd name="connsiteX4" fmla="*/ 1538062 w 1538062"/>
                    <a:gd name="connsiteY4" fmla="*/ 352308 h 422771"/>
                    <a:gd name="connsiteX5" fmla="*/ 1467599 w 1538062"/>
                    <a:gd name="connsiteY5" fmla="*/ 422771 h 422771"/>
                    <a:gd name="connsiteX6" fmla="*/ 70463 w 1538062"/>
                    <a:gd name="connsiteY6" fmla="*/ 422771 h 422771"/>
                    <a:gd name="connsiteX7" fmla="*/ 0 w 1538062"/>
                    <a:gd name="connsiteY7" fmla="*/ 352308 h 422771"/>
                    <a:gd name="connsiteX8" fmla="*/ 0 w 1538062"/>
                    <a:gd name="connsiteY8" fmla="*/ 70463 h 422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38062" h="422771">
                      <a:moveTo>
                        <a:pt x="0" y="70463"/>
                      </a:moveTo>
                      <a:cubicBezTo>
                        <a:pt x="0" y="31547"/>
                        <a:pt x="31547" y="0"/>
                        <a:pt x="70463" y="0"/>
                      </a:cubicBezTo>
                      <a:lnTo>
                        <a:pt x="1467599" y="0"/>
                      </a:lnTo>
                      <a:cubicBezTo>
                        <a:pt x="1506515" y="0"/>
                        <a:pt x="1538062" y="31547"/>
                        <a:pt x="1538062" y="70463"/>
                      </a:cubicBezTo>
                      <a:lnTo>
                        <a:pt x="1538062" y="352308"/>
                      </a:lnTo>
                      <a:cubicBezTo>
                        <a:pt x="1538062" y="391224"/>
                        <a:pt x="1506515" y="422771"/>
                        <a:pt x="1467599" y="422771"/>
                      </a:cubicBezTo>
                      <a:lnTo>
                        <a:pt x="70463" y="422771"/>
                      </a:lnTo>
                      <a:cubicBezTo>
                        <a:pt x="31547" y="422771"/>
                        <a:pt x="0" y="391224"/>
                        <a:pt x="0" y="352308"/>
                      </a:cubicBezTo>
                      <a:lnTo>
                        <a:pt x="0" y="70463"/>
                      </a:lnTo>
                      <a:close/>
                    </a:path>
                  </a:pathLst>
                </a:custGeom>
                <a:solidFill>
                  <a:srgbClr val="E62601">
                    <a:hueOff val="2677218"/>
                    <a:satOff val="-15405"/>
                    <a:lumOff val="-4627"/>
                    <a:alphaOff val="0"/>
                  </a:srgbClr>
                </a:solidFill>
                <a:ln w="12700" cap="flat" cmpd="sng" algn="ctr">
                  <a:solidFill>
                    <a:sysClr val="window" lastClr="FFFFFF">
                      <a:hueOff val="0"/>
                      <a:satOff val="0"/>
                      <a:lumOff val="0"/>
                      <a:alphaOff val="0"/>
                    </a:sysClr>
                  </a:solidFill>
                  <a:prstDash val="solid"/>
                  <a:miter lim="800000"/>
                </a:ln>
                <a:effectLst/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8738" tIns="39688" rIns="58738" bIns="39688" numCol="1" spcCol="1270" anchor="ctr" anchorCtr="0">
                  <a:noAutofit/>
                </a:bodyPr>
                <a:lstStyle/>
                <a:p>
                  <a:pPr marL="0" lvl="0" indent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IN" sz="800" b="1" kern="1200" dirty="0">
                      <a:solidFill>
                        <a:sysClr val="window" lastClr="FFFFFF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Bhoonidhi VISTA</a:t>
                  </a:r>
                </a:p>
              </p:txBody>
            </p:sp>
          </p:grpSp>
          <p:sp>
            <p:nvSpPr>
              <p:cNvPr id="19" name="Freeform: Shape 14">
                <a:extLst>
                  <a:ext uri="{FF2B5EF4-FFF2-40B4-BE49-F238E27FC236}">
                    <a16:creationId xmlns:a16="http://schemas.microsoft.com/office/drawing/2014/main" xmlns="" id="{8DBC956A-7D20-86C6-7CD5-9784F7F1BCE8}"/>
                  </a:ext>
                </a:extLst>
              </p:cNvPr>
              <p:cNvSpPr/>
              <p:nvPr/>
            </p:nvSpPr>
            <p:spPr>
              <a:xfrm>
                <a:off x="5062726" y="3084248"/>
                <a:ext cx="2147067" cy="338217"/>
              </a:xfrm>
              <a:custGeom>
                <a:avLst/>
                <a:gdLst>
                  <a:gd name="connsiteX0" fmla="*/ 56371 w 338217"/>
                  <a:gd name="connsiteY0" fmla="*/ 0 h 2147067"/>
                  <a:gd name="connsiteX1" fmla="*/ 281846 w 338217"/>
                  <a:gd name="connsiteY1" fmla="*/ 0 h 2147067"/>
                  <a:gd name="connsiteX2" fmla="*/ 338217 w 338217"/>
                  <a:gd name="connsiteY2" fmla="*/ 56371 h 2147067"/>
                  <a:gd name="connsiteX3" fmla="*/ 338217 w 338217"/>
                  <a:gd name="connsiteY3" fmla="*/ 2147067 h 2147067"/>
                  <a:gd name="connsiteX4" fmla="*/ 338217 w 338217"/>
                  <a:gd name="connsiteY4" fmla="*/ 2147067 h 2147067"/>
                  <a:gd name="connsiteX5" fmla="*/ 0 w 338217"/>
                  <a:gd name="connsiteY5" fmla="*/ 2147067 h 2147067"/>
                  <a:gd name="connsiteX6" fmla="*/ 0 w 338217"/>
                  <a:gd name="connsiteY6" fmla="*/ 2147067 h 2147067"/>
                  <a:gd name="connsiteX7" fmla="*/ 0 w 338217"/>
                  <a:gd name="connsiteY7" fmla="*/ 56371 h 2147067"/>
                  <a:gd name="connsiteX8" fmla="*/ 56371 w 338217"/>
                  <a:gd name="connsiteY8" fmla="*/ 0 h 2147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8217" h="2147067">
                    <a:moveTo>
                      <a:pt x="338217" y="357854"/>
                    </a:moveTo>
                    <a:lnTo>
                      <a:pt x="338217" y="1789213"/>
                    </a:lnTo>
                    <a:cubicBezTo>
                      <a:pt x="338217" y="1986851"/>
                      <a:pt x="334241" y="2147067"/>
                      <a:pt x="329337" y="2147067"/>
                    </a:cubicBezTo>
                    <a:lnTo>
                      <a:pt x="0" y="2147067"/>
                    </a:lnTo>
                    <a:lnTo>
                      <a:pt x="0" y="214706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29337" y="0"/>
                    </a:lnTo>
                    <a:cubicBezTo>
                      <a:pt x="334241" y="0"/>
                      <a:pt x="338217" y="160216"/>
                      <a:pt x="338217" y="357854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7650" tIns="140335" rIns="264160" bIns="140335" numCol="1" spcCol="1270" anchor="ctr" anchorCtr="0">
                <a:noAutofit/>
              </a:bodyPr>
              <a:lstStyle/>
              <a:p>
                <a:pPr marL="0" lvl="1" algn="l" defTabSz="60896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None/>
                </a:pPr>
                <a:r>
                  <a:rPr lang="en-IN" sz="800" b="1" kern="12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Cloud-based custom compute environment as a service</a:t>
                </a:r>
              </a:p>
            </p:txBody>
          </p:sp>
          <p:sp>
            <p:nvSpPr>
              <p:cNvPr id="20" name="Freeform: Shape 22">
                <a:extLst>
                  <a:ext uri="{FF2B5EF4-FFF2-40B4-BE49-F238E27FC236}">
                    <a16:creationId xmlns:a16="http://schemas.microsoft.com/office/drawing/2014/main" xmlns="" id="{B7760EB3-CA0F-B5B7-B15A-FEEE3A7D89C2}"/>
                  </a:ext>
                </a:extLst>
              </p:cNvPr>
              <p:cNvSpPr/>
              <p:nvPr/>
            </p:nvSpPr>
            <p:spPr>
              <a:xfrm>
                <a:off x="3541619" y="3048582"/>
                <a:ext cx="1538062" cy="422771"/>
              </a:xfrm>
              <a:custGeom>
                <a:avLst/>
                <a:gdLst>
                  <a:gd name="connsiteX0" fmla="*/ 0 w 1538062"/>
                  <a:gd name="connsiteY0" fmla="*/ 70463 h 422771"/>
                  <a:gd name="connsiteX1" fmla="*/ 70463 w 1538062"/>
                  <a:gd name="connsiteY1" fmla="*/ 0 h 422771"/>
                  <a:gd name="connsiteX2" fmla="*/ 1467599 w 1538062"/>
                  <a:gd name="connsiteY2" fmla="*/ 0 h 422771"/>
                  <a:gd name="connsiteX3" fmla="*/ 1538062 w 1538062"/>
                  <a:gd name="connsiteY3" fmla="*/ 70463 h 422771"/>
                  <a:gd name="connsiteX4" fmla="*/ 1538062 w 1538062"/>
                  <a:gd name="connsiteY4" fmla="*/ 352308 h 422771"/>
                  <a:gd name="connsiteX5" fmla="*/ 1467599 w 1538062"/>
                  <a:gd name="connsiteY5" fmla="*/ 422771 h 422771"/>
                  <a:gd name="connsiteX6" fmla="*/ 70463 w 1538062"/>
                  <a:gd name="connsiteY6" fmla="*/ 422771 h 422771"/>
                  <a:gd name="connsiteX7" fmla="*/ 0 w 1538062"/>
                  <a:gd name="connsiteY7" fmla="*/ 352308 h 422771"/>
                  <a:gd name="connsiteX8" fmla="*/ 0 w 1538062"/>
                  <a:gd name="connsiteY8" fmla="*/ 70463 h 42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8062" h="422771">
                    <a:moveTo>
                      <a:pt x="0" y="70463"/>
                    </a:moveTo>
                    <a:cubicBezTo>
                      <a:pt x="0" y="31547"/>
                      <a:pt x="31547" y="0"/>
                      <a:pt x="70463" y="0"/>
                    </a:cubicBezTo>
                    <a:lnTo>
                      <a:pt x="1467599" y="0"/>
                    </a:lnTo>
                    <a:cubicBezTo>
                      <a:pt x="1506515" y="0"/>
                      <a:pt x="1538062" y="31547"/>
                      <a:pt x="1538062" y="70463"/>
                    </a:cubicBezTo>
                    <a:lnTo>
                      <a:pt x="1538062" y="352308"/>
                    </a:lnTo>
                    <a:cubicBezTo>
                      <a:pt x="1538062" y="391224"/>
                      <a:pt x="1506515" y="422771"/>
                      <a:pt x="1467599" y="422771"/>
                    </a:cubicBezTo>
                    <a:lnTo>
                      <a:pt x="70463" y="422771"/>
                    </a:lnTo>
                    <a:cubicBezTo>
                      <a:pt x="31547" y="422771"/>
                      <a:pt x="0" y="391224"/>
                      <a:pt x="0" y="352308"/>
                    </a:cubicBezTo>
                    <a:lnTo>
                      <a:pt x="0" y="70463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1270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8738" tIns="39688" rIns="58738" bIns="39688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IN" sz="800" b="1" kern="1200" dirty="0">
                    <a:solidFill>
                      <a:sysClr val="window" lastClr="FFFFFF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Bhoonidhi CodeLab</a:t>
                </a:r>
              </a:p>
            </p:txBody>
          </p:sp>
        </p:grpSp>
        <p:sp>
          <p:nvSpPr>
            <p:cNvPr id="16" name="Freeform: Shape 50">
              <a:extLst>
                <a:ext uri="{FF2B5EF4-FFF2-40B4-BE49-F238E27FC236}">
                  <a16:creationId xmlns:a16="http://schemas.microsoft.com/office/drawing/2014/main" xmlns="" id="{34F591D5-2F08-B574-6C20-0430E1DBA6C1}"/>
                </a:ext>
              </a:extLst>
            </p:cNvPr>
            <p:cNvSpPr/>
            <p:nvPr/>
          </p:nvSpPr>
          <p:spPr>
            <a:xfrm>
              <a:off x="5118539" y="5855115"/>
              <a:ext cx="2147067" cy="409462"/>
            </a:xfrm>
            <a:custGeom>
              <a:avLst/>
              <a:gdLst>
                <a:gd name="connsiteX0" fmla="*/ 56371 w 338217"/>
                <a:gd name="connsiteY0" fmla="*/ 0 h 2147067"/>
                <a:gd name="connsiteX1" fmla="*/ 281846 w 338217"/>
                <a:gd name="connsiteY1" fmla="*/ 0 h 2147067"/>
                <a:gd name="connsiteX2" fmla="*/ 338217 w 338217"/>
                <a:gd name="connsiteY2" fmla="*/ 56371 h 2147067"/>
                <a:gd name="connsiteX3" fmla="*/ 338217 w 338217"/>
                <a:gd name="connsiteY3" fmla="*/ 2147067 h 2147067"/>
                <a:gd name="connsiteX4" fmla="*/ 338217 w 338217"/>
                <a:gd name="connsiteY4" fmla="*/ 2147067 h 2147067"/>
                <a:gd name="connsiteX5" fmla="*/ 0 w 338217"/>
                <a:gd name="connsiteY5" fmla="*/ 2147067 h 2147067"/>
                <a:gd name="connsiteX6" fmla="*/ 0 w 338217"/>
                <a:gd name="connsiteY6" fmla="*/ 2147067 h 2147067"/>
                <a:gd name="connsiteX7" fmla="*/ 0 w 338217"/>
                <a:gd name="connsiteY7" fmla="*/ 56371 h 2147067"/>
                <a:gd name="connsiteX8" fmla="*/ 56371 w 338217"/>
                <a:gd name="connsiteY8" fmla="*/ 0 h 21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17" h="2147067">
                  <a:moveTo>
                    <a:pt x="338217" y="357854"/>
                  </a:moveTo>
                  <a:lnTo>
                    <a:pt x="338217" y="1789213"/>
                  </a:lnTo>
                  <a:cubicBezTo>
                    <a:pt x="338217" y="1986851"/>
                    <a:pt x="334241" y="2147067"/>
                    <a:pt x="329337" y="2147067"/>
                  </a:cubicBezTo>
                  <a:lnTo>
                    <a:pt x="0" y="2147067"/>
                  </a:lnTo>
                  <a:lnTo>
                    <a:pt x="0" y="2147067"/>
                  </a:lnTo>
                  <a:lnTo>
                    <a:pt x="0" y="0"/>
                  </a:lnTo>
                  <a:lnTo>
                    <a:pt x="0" y="0"/>
                  </a:lnTo>
                  <a:lnTo>
                    <a:pt x="329337" y="0"/>
                  </a:lnTo>
                  <a:cubicBezTo>
                    <a:pt x="334241" y="0"/>
                    <a:pt x="338217" y="160216"/>
                    <a:pt x="338217" y="357854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40335" rIns="264160" bIns="140335" numCol="1" spcCol="1270" anchor="ctr" anchorCtr="0">
              <a:noAutofit/>
            </a:bodyPr>
            <a:lstStyle/>
            <a:p>
              <a:pPr marL="0" lvl="1" algn="l" defTabSz="60896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IN" sz="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 demand Information Product Generation and Exploitation</a:t>
              </a:r>
              <a:endParaRPr lang="en-IN" sz="800" b="1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Freeform: Shape 51">
              <a:extLst>
                <a:ext uri="{FF2B5EF4-FFF2-40B4-BE49-F238E27FC236}">
                  <a16:creationId xmlns:a16="http://schemas.microsoft.com/office/drawing/2014/main" xmlns="" id="{542E55D4-262C-06D2-9A30-10F3B6ABD7E7}"/>
                </a:ext>
              </a:extLst>
            </p:cNvPr>
            <p:cNvSpPr/>
            <p:nvPr/>
          </p:nvSpPr>
          <p:spPr>
            <a:xfrm>
              <a:off x="3597432" y="5867340"/>
              <a:ext cx="1538062" cy="422771"/>
            </a:xfrm>
            <a:custGeom>
              <a:avLst/>
              <a:gdLst>
                <a:gd name="connsiteX0" fmla="*/ 0 w 1538062"/>
                <a:gd name="connsiteY0" fmla="*/ 70463 h 422771"/>
                <a:gd name="connsiteX1" fmla="*/ 70463 w 1538062"/>
                <a:gd name="connsiteY1" fmla="*/ 0 h 422771"/>
                <a:gd name="connsiteX2" fmla="*/ 1467599 w 1538062"/>
                <a:gd name="connsiteY2" fmla="*/ 0 h 422771"/>
                <a:gd name="connsiteX3" fmla="*/ 1538062 w 1538062"/>
                <a:gd name="connsiteY3" fmla="*/ 70463 h 422771"/>
                <a:gd name="connsiteX4" fmla="*/ 1538062 w 1538062"/>
                <a:gd name="connsiteY4" fmla="*/ 352308 h 422771"/>
                <a:gd name="connsiteX5" fmla="*/ 1467599 w 1538062"/>
                <a:gd name="connsiteY5" fmla="*/ 422771 h 422771"/>
                <a:gd name="connsiteX6" fmla="*/ 70463 w 1538062"/>
                <a:gd name="connsiteY6" fmla="*/ 422771 h 422771"/>
                <a:gd name="connsiteX7" fmla="*/ 0 w 1538062"/>
                <a:gd name="connsiteY7" fmla="*/ 352308 h 422771"/>
                <a:gd name="connsiteX8" fmla="*/ 0 w 1538062"/>
                <a:gd name="connsiteY8" fmla="*/ 70463 h 42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8062" h="422771">
                  <a:moveTo>
                    <a:pt x="0" y="70463"/>
                  </a:moveTo>
                  <a:cubicBezTo>
                    <a:pt x="0" y="31547"/>
                    <a:pt x="31547" y="0"/>
                    <a:pt x="70463" y="0"/>
                  </a:cubicBezTo>
                  <a:lnTo>
                    <a:pt x="1467599" y="0"/>
                  </a:lnTo>
                  <a:cubicBezTo>
                    <a:pt x="1506515" y="0"/>
                    <a:pt x="1538062" y="31547"/>
                    <a:pt x="1538062" y="70463"/>
                  </a:cubicBezTo>
                  <a:lnTo>
                    <a:pt x="1538062" y="352308"/>
                  </a:lnTo>
                  <a:cubicBezTo>
                    <a:pt x="1538062" y="391224"/>
                    <a:pt x="1506515" y="422771"/>
                    <a:pt x="1467599" y="422771"/>
                  </a:cubicBezTo>
                  <a:lnTo>
                    <a:pt x="70463" y="422771"/>
                  </a:lnTo>
                  <a:cubicBezTo>
                    <a:pt x="31547" y="422771"/>
                    <a:pt x="0" y="391224"/>
                    <a:pt x="0" y="352308"/>
                  </a:cubicBezTo>
                  <a:lnTo>
                    <a:pt x="0" y="70463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8738" tIns="39688" rIns="58738" bIns="39688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800" b="1" kern="1200" dirty="0">
                  <a:solidFill>
                    <a:sysClr val="window" lastClr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Bhoonidhi ODP</a:t>
              </a:r>
              <a:endParaRPr lang="en-IN" sz="800" b="1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800" b="1" dirty="0">
                  <a:solidFill>
                    <a:sysClr val="window" lastClr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(On Demand Processing)</a:t>
              </a:r>
              <a:endParaRPr lang="en-IN" sz="800" b="1" kern="1200" dirty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15200" y="1142999"/>
            <a:ext cx="4598874" cy="2239833"/>
            <a:chOff x="-857288" y="-142900"/>
            <a:chExt cx="15220950" cy="9067800"/>
          </a:xfrm>
        </p:grpSpPr>
        <p:grpSp>
          <p:nvGrpSpPr>
            <p:cNvPr id="30" name="Group 9"/>
            <p:cNvGrpSpPr/>
            <p:nvPr/>
          </p:nvGrpSpPr>
          <p:grpSpPr>
            <a:xfrm>
              <a:off x="-857288" y="-142900"/>
              <a:ext cx="15220950" cy="9067800"/>
              <a:chOff x="-1714544" y="-1000156"/>
              <a:chExt cx="15220950" cy="9067800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1714544" y="-1000156"/>
                <a:ext cx="15220950" cy="90678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34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-1714544" y="1790700"/>
                <a:ext cx="619125" cy="50673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35" name="Picture 7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-1714544" y="357166"/>
                <a:ext cx="628650" cy="146685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839638" y="7089988"/>
              <a:ext cx="571504" cy="142876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32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857288" y="4910148"/>
              <a:ext cx="571504" cy="142876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E75C7D4-BD1D-CDB9-445E-429B07A7C726}"/>
              </a:ext>
            </a:extLst>
          </p:cNvPr>
          <p:cNvSpPr txBox="1"/>
          <p:nvPr/>
        </p:nvSpPr>
        <p:spPr>
          <a:xfrm>
            <a:off x="107884" y="1178758"/>
            <a:ext cx="69151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736116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  <a:sym typeface="Arial Narrow" panose="020B0606020202030204" pitchFamily="34" charset="0"/>
              </a:rPr>
              <a:t>NISAR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  <a:sym typeface="Arial Narrow" panose="020B0606020202030204" pitchFamily="34" charset="0"/>
              </a:rPr>
              <a:t>data </a:t>
            </a: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  <a:sym typeface="Arial Narrow" panose="020B0606020202030204" pitchFamily="34" charset="0"/>
              </a:rPr>
              <a:t>available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  <a:sym typeface="Arial Narrow" panose="020B0606020202030204" pitchFamily="34" charset="0"/>
              </a:rPr>
              <a:t>under the Open Data category on Bhoonidhi. </a:t>
            </a:r>
            <a:endParaRPr kumimoji="0" lang="en-US" alt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  <a:sym typeface="Arial Narrow" panose="020B0606020202030204" pitchFamily="34" charset="0"/>
            </a:endParaRPr>
          </a:p>
          <a:p>
            <a:pPr marL="285750" indent="-285750" algn="just" defTabSz="736116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kumimoji="0" lang="en-US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  <a:sym typeface="Arial Narrow" panose="020B0606020202030204" pitchFamily="34" charset="0"/>
              </a:rPr>
              <a:t>The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  <a:sym typeface="Arial Narrow" panose="020B0606020202030204" pitchFamily="34" charset="0"/>
              </a:rPr>
              <a:t>platform provides easy access to data collected over ISRO-targeted areas in S-band, L-band, and Joint (L+S) modes.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604497" y="486860"/>
            <a:ext cx="47387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sym typeface="Lexend Deca"/>
              </a:rPr>
              <a:t>NISAR Data Dissemination @Bhoonidhi</a:t>
            </a:r>
            <a:endParaRPr lang="en-IN" sz="2000" dirty="0">
              <a:solidFill>
                <a:srgbClr val="FFFF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BDF9572-4F86-F294-7796-9207BFE568C0}"/>
              </a:ext>
            </a:extLst>
          </p:cNvPr>
          <p:cNvSpPr txBox="1"/>
          <p:nvPr/>
        </p:nvSpPr>
        <p:spPr>
          <a:xfrm>
            <a:off x="701526" y="91591"/>
            <a:ext cx="3489163" cy="539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736116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55F5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BHOONIDHI</a:t>
            </a:r>
          </a:p>
          <a:p>
            <a:pPr marL="0" marR="0" lvl="0" indent="0" algn="l" defTabSz="736116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9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ISRO’s Earth Observation Data Hub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90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7E97C808-ABD6-814C-1DD4-9B9CC8705FB1}"/>
              </a:ext>
            </a:extLst>
          </p:cNvPr>
          <p:cNvGrpSpPr/>
          <p:nvPr/>
        </p:nvGrpSpPr>
        <p:grpSpPr>
          <a:xfrm>
            <a:off x="1" y="66874"/>
            <a:ext cx="701526" cy="536559"/>
            <a:chOff x="1" y="4119"/>
            <a:chExt cx="701526" cy="53655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030E5459-B762-2FC5-E6FD-D2D2A563E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62" y="369312"/>
              <a:ext cx="464917" cy="17136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7A189EC1-50D4-B508-160B-6F107CC04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" y="4119"/>
              <a:ext cx="701526" cy="346892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7312582" y="3406686"/>
            <a:ext cx="4644427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defTabSz="73611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kern="1200" dirty="0">
                <a:solidFill>
                  <a:schemeClr val="tx1"/>
                </a:solidFill>
                <a:latin typeface="Calibri" panose="020F0502020204030204" pitchFamily="34" charset="0"/>
                <a:cs typeface="Arial" charset="0"/>
                <a:sym typeface="Arial Narrow" panose="020B0606020202030204" pitchFamily="34" charset="0"/>
              </a:rPr>
              <a:t>Advanced search filters - including track/frame, polarization, etc., are enabled for efficient browsing and downloading of NISAR data.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6629400"/>
            <a:ext cx="3046228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2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1475" y="1066800"/>
            <a:ext cx="11306175" cy="4343400"/>
            <a:chOff x="231475" y="1219200"/>
            <a:chExt cx="11306175" cy="49339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75" y="1219200"/>
              <a:ext cx="11306175" cy="4933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609600" y="4876800"/>
              <a:ext cx="10820400" cy="609600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1474" y="3238500"/>
            <a:ext cx="11427125" cy="2476500"/>
            <a:chOff x="-561975" y="2781300"/>
            <a:chExt cx="10269538" cy="187498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1975" y="2781300"/>
              <a:ext cx="10269538" cy="1295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1975" y="4075264"/>
              <a:ext cx="10269538" cy="5810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31475" y="302567"/>
            <a:ext cx="5368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ISRO’s CEOS SAR-ARD Status: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6629400"/>
            <a:ext cx="3046228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6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0" y="3581400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Thank You…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6629400"/>
            <a:ext cx="3046228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38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222640" y="3723952"/>
            <a:ext cx="11831705" cy="427343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6">
              <a:lumMod val="75000"/>
            </a:schemeClr>
          </a:solidFill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2" tIns="44262" rIns="88522" bIns="44262" rtlCol="0" anchor="ctr"/>
          <a:lstStyle/>
          <a:p>
            <a:pPr algn="ctr"/>
            <a:endParaRPr lang="en-IN"/>
          </a:p>
        </p:txBody>
      </p:sp>
      <p:sp>
        <p:nvSpPr>
          <p:cNvPr id="5" name="Flowchart: Connector 4"/>
          <p:cNvSpPr>
            <a:spLocks noChangeAspect="1"/>
          </p:cNvSpPr>
          <p:nvPr/>
        </p:nvSpPr>
        <p:spPr>
          <a:xfrm>
            <a:off x="239311" y="3743146"/>
            <a:ext cx="433072" cy="394471"/>
          </a:xfrm>
          <a:prstGeom prst="flowChartConnector">
            <a:avLst/>
          </a:prstGeom>
          <a:solidFill>
            <a:srgbClr val="42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2" tIns="44262" rIns="88522" bIns="44262" rtlCol="0" anchor="ctr"/>
          <a:lstStyle/>
          <a:p>
            <a:pPr algn="ctr"/>
            <a:endParaRPr lang="en-IN" dirty="0">
              <a:solidFill>
                <a:srgbClr val="92D050"/>
              </a:solidFill>
            </a:endParaRPr>
          </a:p>
        </p:txBody>
      </p:sp>
      <p:sp>
        <p:nvSpPr>
          <p:cNvPr id="8" name="Flowchart: Connector 7"/>
          <p:cNvSpPr>
            <a:spLocks noChangeAspect="1"/>
          </p:cNvSpPr>
          <p:nvPr/>
        </p:nvSpPr>
        <p:spPr>
          <a:xfrm>
            <a:off x="4339055" y="3728030"/>
            <a:ext cx="433072" cy="39447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2" tIns="44262" rIns="88522" bIns="44262" rtlCol="0" anchor="ctr"/>
          <a:lstStyle/>
          <a:p>
            <a:pPr algn="ctr"/>
            <a:endParaRPr lang="en-IN"/>
          </a:p>
        </p:txBody>
      </p:sp>
      <p:sp>
        <p:nvSpPr>
          <p:cNvPr id="9" name="Flowchart: Connector 8"/>
          <p:cNvSpPr>
            <a:spLocks noChangeAspect="1"/>
          </p:cNvSpPr>
          <p:nvPr/>
        </p:nvSpPr>
        <p:spPr>
          <a:xfrm>
            <a:off x="5155951" y="3743146"/>
            <a:ext cx="433072" cy="394471"/>
          </a:xfrm>
          <a:prstGeom prst="flowChartConnector">
            <a:avLst/>
          </a:prstGeom>
          <a:solidFill>
            <a:srgbClr val="FEF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2" tIns="44262" rIns="88522" bIns="44262" rtlCol="0" anchor="ctr"/>
          <a:lstStyle/>
          <a:p>
            <a:pPr algn="ctr"/>
            <a:endParaRPr lang="en-IN"/>
          </a:p>
        </p:txBody>
      </p:sp>
      <p:sp>
        <p:nvSpPr>
          <p:cNvPr id="10" name="Flowchart: Connector 9"/>
          <p:cNvSpPr>
            <a:spLocks noChangeAspect="1"/>
          </p:cNvSpPr>
          <p:nvPr/>
        </p:nvSpPr>
        <p:spPr>
          <a:xfrm>
            <a:off x="7929335" y="3728030"/>
            <a:ext cx="433072" cy="394471"/>
          </a:xfrm>
          <a:prstGeom prst="flowChartConnector">
            <a:avLst/>
          </a:prstGeom>
          <a:solidFill>
            <a:srgbClr val="FFCA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2" tIns="44262" rIns="88522" bIns="44262" rtlCol="0" anchor="ctr"/>
          <a:lstStyle/>
          <a:p>
            <a:pPr algn="ctr"/>
            <a:endParaRPr lang="en-IN"/>
          </a:p>
        </p:txBody>
      </p:sp>
      <p:sp>
        <p:nvSpPr>
          <p:cNvPr id="11" name="Flowchart: Connector 10"/>
          <p:cNvSpPr>
            <a:spLocks noChangeAspect="1"/>
          </p:cNvSpPr>
          <p:nvPr/>
        </p:nvSpPr>
        <p:spPr>
          <a:xfrm>
            <a:off x="11726601" y="3728030"/>
            <a:ext cx="433072" cy="394471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22" tIns="44262" rIns="88522" bIns="44262" rtlCol="0" anchor="ctr"/>
          <a:lstStyle/>
          <a:p>
            <a:pPr algn="ctr"/>
            <a:endParaRPr lang="en-IN"/>
          </a:p>
        </p:txBody>
      </p:sp>
      <p:sp>
        <p:nvSpPr>
          <p:cNvPr id="13" name="TextBox 12"/>
          <p:cNvSpPr txBox="1"/>
          <p:nvPr/>
        </p:nvSpPr>
        <p:spPr>
          <a:xfrm>
            <a:off x="3804334" y="4171280"/>
            <a:ext cx="2520836" cy="335624"/>
          </a:xfrm>
          <a:prstGeom prst="rect">
            <a:avLst/>
          </a:prstGeom>
          <a:noFill/>
        </p:spPr>
        <p:txBody>
          <a:bodyPr wrap="square" lIns="88522" tIns="44262" rIns="88522" bIns="44262" rtlCol="0">
            <a:spAutoFit/>
          </a:bodyPr>
          <a:lstStyle/>
          <a:p>
            <a:r>
              <a:rPr lang="en-IN" sz="1600" b="1" dirty="0">
                <a:solidFill>
                  <a:schemeClr val="accent2">
                    <a:lumMod val="75000"/>
                  </a:schemeClr>
                </a:solidFill>
                <a:latin typeface="Arial Black"/>
                <a:cs typeface="Arial Black"/>
              </a:rPr>
              <a:t>Launch</a:t>
            </a:r>
            <a:endParaRPr lang="en-IN" sz="1600" b="1" dirty="0">
              <a:solidFill>
                <a:schemeClr val="accent2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8978" y="4160625"/>
            <a:ext cx="2680405" cy="520276"/>
          </a:xfrm>
          <a:prstGeom prst="rect">
            <a:avLst/>
          </a:prstGeom>
          <a:noFill/>
        </p:spPr>
        <p:txBody>
          <a:bodyPr wrap="square" lIns="88522" tIns="44262" rIns="88522" bIns="44262" rtlCol="0">
            <a:spAutoFit/>
          </a:bodyPr>
          <a:lstStyle/>
          <a:p>
            <a:r>
              <a:rPr lang="en-IN" b="1" dirty="0" smtClean="0">
                <a:solidFill>
                  <a:schemeClr val="accent2">
                    <a:lumMod val="75000"/>
                  </a:schemeClr>
                </a:solidFill>
                <a:latin typeface="Arial Black"/>
                <a:cs typeface="Arial Black"/>
              </a:rPr>
              <a:t>Commissioning/</a:t>
            </a:r>
          </a:p>
          <a:p>
            <a:r>
              <a:rPr lang="en-IN" b="1" dirty="0" smtClean="0">
                <a:solidFill>
                  <a:schemeClr val="accent2">
                    <a:lumMod val="75000"/>
                  </a:schemeClr>
                </a:solidFill>
                <a:latin typeface="Arial Black"/>
                <a:cs typeface="Arial Black"/>
              </a:rPr>
              <a:t>In-Orbit Testing Phase</a:t>
            </a:r>
            <a:endParaRPr lang="en-IN" b="1" dirty="0">
              <a:solidFill>
                <a:schemeClr val="accent2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99786"/>
            <a:ext cx="2952728" cy="622869"/>
          </a:xfrm>
          <a:prstGeom prst="rect">
            <a:avLst/>
          </a:prstGeom>
          <a:noFill/>
        </p:spPr>
        <p:txBody>
          <a:bodyPr wrap="square" lIns="88522" tIns="44262" rIns="88522" bIns="44262" rtlCol="0">
            <a:spAutoFit/>
          </a:bodyPr>
          <a:lstStyle/>
          <a:p>
            <a:pPr marL="605510" indent="-605510"/>
            <a:r>
              <a:rPr lang="en-IN" sz="1700" b="1" dirty="0">
                <a:solidFill>
                  <a:schemeClr val="accent2">
                    <a:lumMod val="75000"/>
                  </a:schemeClr>
                </a:solidFill>
                <a:latin typeface="Arial Black"/>
                <a:cs typeface="Arial Black"/>
              </a:rPr>
              <a:t>Satellite</a:t>
            </a:r>
          </a:p>
          <a:p>
            <a:pPr marL="605510" indent="-605510"/>
            <a:r>
              <a:rPr lang="en-IN" sz="1700" b="1" dirty="0">
                <a:solidFill>
                  <a:schemeClr val="accent2">
                    <a:lumMod val="75000"/>
                  </a:schemeClr>
                </a:solidFill>
                <a:latin typeface="Arial Black"/>
                <a:cs typeface="Arial Black"/>
              </a:rPr>
              <a:t>Conceptualization</a:t>
            </a:r>
            <a:endParaRPr lang="en-IN" sz="1700" b="1" dirty="0">
              <a:solidFill>
                <a:schemeClr val="accent2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43" y="4854573"/>
            <a:ext cx="4394821" cy="1751382"/>
          </a:xfrm>
          <a:prstGeom prst="rect">
            <a:avLst/>
          </a:prstGeom>
          <a:noFill/>
        </p:spPr>
        <p:txBody>
          <a:bodyPr wrap="square" lIns="88522" tIns="44262" rIns="88522" bIns="44262" rtlCol="0">
            <a:spAutoFit/>
          </a:bodyPr>
          <a:lstStyle/>
          <a:p>
            <a:pPr marL="175198" indent="-175198">
              <a:lnSpc>
                <a:spcPct val="120000"/>
              </a:lnSpc>
              <a:buFont typeface="Arial"/>
              <a:buChar char="•"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Avenir Next Condensed Medium"/>
                <a:cs typeface="Avenir Next Condensed Medium"/>
              </a:rPr>
              <a:t>Assimilation of user feedback/ requirements</a:t>
            </a:r>
          </a:p>
          <a:p>
            <a:pPr marL="175198" indent="-175198">
              <a:lnSpc>
                <a:spcPct val="120000"/>
              </a:lnSpc>
              <a:buFont typeface="Arial"/>
              <a:buChar char="•"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Avenir Next Condensed Medium"/>
                <a:cs typeface="Avenir Next Condensed Medium"/>
              </a:rPr>
              <a:t>Global Scenario</a:t>
            </a:r>
          </a:p>
          <a:p>
            <a:pPr marL="175198" indent="-175198">
              <a:lnSpc>
                <a:spcPct val="120000"/>
              </a:lnSpc>
              <a:buFont typeface="Arial"/>
              <a:buChar char="•"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Avenir Next Condensed Medium"/>
                <a:cs typeface="Avenir Next Condensed Medium"/>
              </a:rPr>
              <a:t>Studies for Satellite Configuration finalization</a:t>
            </a:r>
          </a:p>
          <a:p>
            <a:pPr marL="175198" indent="-175198">
              <a:lnSpc>
                <a:spcPct val="120000"/>
              </a:lnSpc>
              <a:buFont typeface="Arial"/>
              <a:buChar char="•"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Avenir Next Condensed Medium"/>
                <a:cs typeface="Avenir Next Condensed Medium"/>
              </a:rPr>
              <a:t>Payload Acquisition Planning </a:t>
            </a:r>
          </a:p>
          <a:p>
            <a:pPr marL="175198" indent="-175198">
              <a:lnSpc>
                <a:spcPct val="120000"/>
              </a:lnSpc>
              <a:buFont typeface="Arial"/>
              <a:buChar char="•"/>
            </a:pPr>
            <a:endParaRPr lang="en-US" sz="1500" b="1" dirty="0">
              <a:latin typeface="Avenir Next Condensed Medium"/>
              <a:cs typeface="Avenir Next Condensed Medium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752614" y="4730869"/>
            <a:ext cx="3131948" cy="1474383"/>
          </a:xfrm>
          <a:prstGeom prst="rect">
            <a:avLst/>
          </a:prstGeom>
          <a:noFill/>
        </p:spPr>
        <p:txBody>
          <a:bodyPr wrap="square" lIns="88522" tIns="44262" rIns="88522" bIns="44262" rtlCol="0">
            <a:spAutoFit/>
          </a:bodyPr>
          <a:lstStyle>
            <a:defPPr>
              <a:defRPr lang="en-US"/>
            </a:defPPr>
            <a:lvl1pPr>
              <a:defRPr sz="2000" b="1">
                <a:latin typeface="Avenir Next Condensed Medium"/>
                <a:cs typeface="Avenir Next Condensed Medium"/>
              </a:defRPr>
            </a:lvl1pPr>
          </a:lstStyle>
          <a:p>
            <a:pPr marL="175198" indent="-175198">
              <a:lnSpc>
                <a:spcPct val="120000"/>
              </a:lnSpc>
              <a:buFont typeface="Arial"/>
              <a:buChar char="•"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Mission Performance  Analysis and Data product Quality Evaluation </a:t>
            </a:r>
            <a:endParaRPr lang="en-US" sz="1500" dirty="0">
              <a:solidFill>
                <a:schemeClr val="accent1">
                  <a:lumMod val="75000"/>
                </a:schemeClr>
              </a:solidFill>
            </a:endParaRPr>
          </a:p>
          <a:p>
            <a:pPr marL="175198" indent="-175198">
              <a:lnSpc>
                <a:spcPct val="120000"/>
              </a:lnSpc>
              <a:buFont typeface="Arial"/>
              <a:buChar char="•"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Calibration &amp; Validation</a:t>
            </a:r>
          </a:p>
          <a:p>
            <a:pPr marL="175198" indent="-175198">
              <a:lnSpc>
                <a:spcPct val="120000"/>
              </a:lnSpc>
              <a:buFont typeface="Arial"/>
              <a:buChar char="•"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Acquisition Planning</a:t>
            </a:r>
            <a:endParaRPr lang="en-US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32" name="AutoShape 8" descr="India's PSLV Rocket Lofts Airbus Spot 7 Satellite - SpaceNews"/>
          <p:cNvSpPr>
            <a:spLocks noChangeAspect="1" noChangeArrowheads="1"/>
          </p:cNvSpPr>
          <p:nvPr/>
        </p:nvSpPr>
        <p:spPr bwMode="auto">
          <a:xfrm>
            <a:off x="155962" y="-1036451"/>
            <a:ext cx="305556" cy="278321"/>
          </a:xfrm>
          <a:prstGeom prst="rect">
            <a:avLst/>
          </a:prstGeom>
          <a:noFill/>
        </p:spPr>
        <p:txBody>
          <a:bodyPr vert="horz" wrap="square" lIns="88522" tIns="44262" rIns="88522" bIns="44262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33" name="Picture 9" descr="C:\Users\thara_nair.PUBLIC\Desktop\download.jpg"/>
          <p:cNvPicPr>
            <a:picLocks noChangeAspect="1" noChangeArrowheads="1"/>
          </p:cNvPicPr>
          <p:nvPr/>
        </p:nvPicPr>
        <p:blipFill rotWithShape="1">
          <a:blip r:embed="rId2"/>
          <a:srcRect l="29266" r="26921"/>
          <a:stretch/>
        </p:blipFill>
        <p:spPr bwMode="auto">
          <a:xfrm>
            <a:off x="3957108" y="1827632"/>
            <a:ext cx="1145835" cy="1784325"/>
          </a:xfrm>
          <a:prstGeom prst="rect">
            <a:avLst/>
          </a:prstGeom>
          <a:noFill/>
        </p:spPr>
      </p:pic>
      <p:sp>
        <p:nvSpPr>
          <p:cNvPr id="1035" name="AutoShape 11" descr="At National Remote Sensing Centre (NRSC) : 23 years | A 37 years long  journey"/>
          <p:cNvSpPr>
            <a:spLocks noChangeAspect="1" noChangeArrowheads="1"/>
          </p:cNvSpPr>
          <p:nvPr/>
        </p:nvSpPr>
        <p:spPr bwMode="auto">
          <a:xfrm>
            <a:off x="155962" y="-1036451"/>
            <a:ext cx="305556" cy="278321"/>
          </a:xfrm>
          <a:prstGeom prst="rect">
            <a:avLst/>
          </a:prstGeom>
          <a:noFill/>
        </p:spPr>
        <p:txBody>
          <a:bodyPr vert="horz" wrap="square" lIns="88522" tIns="44262" rIns="88522" bIns="44262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3" name="TextBox 82"/>
          <p:cNvSpPr txBox="1"/>
          <p:nvPr/>
        </p:nvSpPr>
        <p:spPr>
          <a:xfrm>
            <a:off x="7852947" y="4127086"/>
            <a:ext cx="2215280" cy="622869"/>
          </a:xfrm>
          <a:prstGeom prst="rect">
            <a:avLst/>
          </a:prstGeom>
          <a:noFill/>
        </p:spPr>
        <p:txBody>
          <a:bodyPr wrap="square" lIns="88522" tIns="44262" rIns="88522" bIns="44262" rtlCol="0">
            <a:spAutoFit/>
          </a:bodyPr>
          <a:lstStyle/>
          <a:p>
            <a:r>
              <a:rPr lang="en-IN" sz="1700" b="1" dirty="0">
                <a:solidFill>
                  <a:schemeClr val="accent2">
                    <a:lumMod val="75000"/>
                  </a:schemeClr>
                </a:solidFill>
                <a:latin typeface="Arial Black"/>
                <a:cs typeface="Arial Black"/>
              </a:rPr>
              <a:t>Operational Phase</a:t>
            </a:r>
            <a:endParaRPr lang="en-IN" sz="1700" b="1" dirty="0">
              <a:solidFill>
                <a:schemeClr val="accent2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282823" y="4143794"/>
            <a:ext cx="1876851" cy="356129"/>
          </a:xfrm>
          <a:prstGeom prst="rect">
            <a:avLst/>
          </a:prstGeom>
          <a:noFill/>
        </p:spPr>
        <p:txBody>
          <a:bodyPr wrap="square" lIns="88522" tIns="44262" rIns="88522" bIns="44262" rtlCol="0">
            <a:spAutoFit/>
          </a:bodyPr>
          <a:lstStyle/>
          <a:p>
            <a:pPr algn="r"/>
            <a:r>
              <a:rPr lang="en-IN" sz="1700" b="1" dirty="0">
                <a:solidFill>
                  <a:schemeClr val="accent2">
                    <a:lumMod val="75000"/>
                  </a:schemeClr>
                </a:solidFill>
                <a:latin typeface="Arial Black"/>
                <a:cs typeface="Arial Black"/>
              </a:rPr>
              <a:t>End Of Life</a:t>
            </a:r>
            <a:endParaRPr lang="en-IN" sz="1700" b="1" dirty="0">
              <a:solidFill>
                <a:schemeClr val="accent2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97704" y="3526311"/>
            <a:ext cx="2902781" cy="828052"/>
          </a:xfrm>
          <a:prstGeom prst="rect">
            <a:avLst/>
          </a:prstGeom>
          <a:noFill/>
        </p:spPr>
        <p:txBody>
          <a:bodyPr wrap="square" lIns="88522" tIns="44262" rIns="88522" bIns="44262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500" b="1" dirty="0">
                <a:solidFill>
                  <a:srgbClr val="0012CC"/>
                </a:solidFill>
              </a:rPr>
              <a:t>Design, Implementation</a:t>
            </a:r>
          </a:p>
          <a:p>
            <a:pPr>
              <a:lnSpc>
                <a:spcPct val="80000"/>
              </a:lnSpc>
            </a:pPr>
            <a:endParaRPr lang="en-US" sz="1500" b="1" dirty="0">
              <a:solidFill>
                <a:srgbClr val="0012CC"/>
              </a:solidFill>
            </a:endParaRPr>
          </a:p>
          <a:p>
            <a:pPr>
              <a:lnSpc>
                <a:spcPct val="80000"/>
              </a:lnSpc>
            </a:pPr>
            <a:endParaRPr lang="en-US" sz="1500" b="1" dirty="0">
              <a:solidFill>
                <a:srgbClr val="0012CC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500" b="1" dirty="0">
                <a:solidFill>
                  <a:srgbClr val="0012CC"/>
                </a:solidFill>
              </a:rPr>
              <a:t>Reviews, Testing, Approvals</a:t>
            </a:r>
            <a:endParaRPr lang="en-US" sz="1500" b="1" dirty="0">
              <a:solidFill>
                <a:srgbClr val="0012CC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799383" y="4666215"/>
            <a:ext cx="2889691" cy="1751382"/>
          </a:xfrm>
          <a:prstGeom prst="rect">
            <a:avLst/>
          </a:prstGeom>
          <a:noFill/>
        </p:spPr>
        <p:txBody>
          <a:bodyPr wrap="square" lIns="88522" tIns="44262" rIns="88522" bIns="44262" rtlCol="0">
            <a:spAutoFit/>
          </a:bodyPr>
          <a:lstStyle/>
          <a:p>
            <a:pPr marL="175198" indent="-175198">
              <a:lnSpc>
                <a:spcPct val="120000"/>
              </a:lnSpc>
              <a:buFont typeface="Arial"/>
              <a:buChar char="•"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Avenir Next Condensed Medium"/>
                <a:cs typeface="Avenir Next Condensed Medium"/>
              </a:rPr>
              <a:t>Acquisition Planning as per user demand</a:t>
            </a:r>
          </a:p>
          <a:p>
            <a:pPr marL="175198" indent="-175198">
              <a:lnSpc>
                <a:spcPct val="120000"/>
              </a:lnSpc>
              <a:buFont typeface="Arial"/>
              <a:buChar char="•"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Avenir Next Condensed Medium"/>
                <a:cs typeface="Avenir Next Condensed Medium"/>
              </a:rPr>
              <a:t>Data Products Generation</a:t>
            </a:r>
          </a:p>
          <a:p>
            <a:pPr marL="175198" indent="-175198">
              <a:lnSpc>
                <a:spcPct val="120000"/>
              </a:lnSpc>
              <a:buFont typeface="Arial"/>
              <a:buChar char="•"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Avenir Next Condensed Medium"/>
                <a:cs typeface="Avenir Next Condensed Medium"/>
              </a:rPr>
              <a:t>Quality Control &amp; Assurance</a:t>
            </a:r>
          </a:p>
          <a:p>
            <a:pPr marL="175198" indent="-175198">
              <a:lnSpc>
                <a:spcPct val="120000"/>
              </a:lnSpc>
              <a:buFont typeface="Arial"/>
              <a:buChar char="•"/>
            </a:pPr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Avenir Next Condensed Medium"/>
                <a:cs typeface="Avenir Next Condensed Medium"/>
              </a:rPr>
              <a:t>Product Dissemination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420309" y="3370579"/>
            <a:ext cx="2750003" cy="421788"/>
          </a:xfrm>
          <a:prstGeom prst="rect">
            <a:avLst/>
          </a:prstGeom>
          <a:noFill/>
        </p:spPr>
        <p:txBody>
          <a:bodyPr wrap="square" lIns="88522" tIns="44262" rIns="88522" bIns="44262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300" b="1" dirty="0">
                <a:solidFill>
                  <a:srgbClr val="0012CC"/>
                </a:solidFill>
              </a:rPr>
              <a:t>Calibration, Performance &amp; Quality Reviews</a:t>
            </a:r>
            <a:endParaRPr lang="en-US" sz="1300" b="1" dirty="0">
              <a:solidFill>
                <a:srgbClr val="0012CC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616836" y="3306971"/>
            <a:ext cx="3361115" cy="551053"/>
          </a:xfrm>
          <a:prstGeom prst="rect">
            <a:avLst/>
          </a:prstGeom>
          <a:noFill/>
        </p:spPr>
        <p:txBody>
          <a:bodyPr wrap="square" lIns="88522" tIns="44262" rIns="88522" bIns="44262" rtlCol="0">
            <a:spAutoFit/>
          </a:bodyPr>
          <a:lstStyle/>
          <a:p>
            <a:r>
              <a:rPr lang="en-IN" sz="1500" b="1" dirty="0">
                <a:solidFill>
                  <a:srgbClr val="0012CC"/>
                </a:solidFill>
              </a:rPr>
              <a:t>Maintenance of Spacecraft</a:t>
            </a:r>
          </a:p>
          <a:p>
            <a:r>
              <a:rPr lang="en-IN" sz="1500" b="1" dirty="0">
                <a:solidFill>
                  <a:srgbClr val="0012CC"/>
                </a:solidFill>
              </a:rPr>
              <a:t>and Payload Quality</a:t>
            </a:r>
            <a:endParaRPr lang="en-IN" sz="1500" b="1" dirty="0">
              <a:solidFill>
                <a:srgbClr val="0012CC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2505722" y="3807526"/>
            <a:ext cx="288711" cy="262977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8522" tIns="44262" rIns="88522" bIns="44262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Chevron 90"/>
          <p:cNvSpPr/>
          <p:nvPr/>
        </p:nvSpPr>
        <p:spPr>
          <a:xfrm>
            <a:off x="6325170" y="3802326"/>
            <a:ext cx="288711" cy="262977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8522" tIns="44262" rIns="88522" bIns="44262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8" name="Chevron 97"/>
          <p:cNvSpPr/>
          <p:nvPr/>
        </p:nvSpPr>
        <p:spPr>
          <a:xfrm>
            <a:off x="9762674" y="3793749"/>
            <a:ext cx="288711" cy="262977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8522" tIns="44262" rIns="88522" bIns="44262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9" name="Chevron 98"/>
          <p:cNvSpPr/>
          <p:nvPr/>
        </p:nvSpPr>
        <p:spPr>
          <a:xfrm>
            <a:off x="4784531" y="3812726"/>
            <a:ext cx="288711" cy="262977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8522" tIns="44262" rIns="88522" bIns="44262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556549" y="2234129"/>
            <a:ext cx="178838" cy="304832"/>
          </a:xfrm>
          <a:prstGeom prst="rect">
            <a:avLst/>
          </a:prstGeom>
          <a:noFill/>
        </p:spPr>
        <p:txBody>
          <a:bodyPr wrap="none" lIns="88522" tIns="44262" rIns="88522" bIns="44262" rtlCol="0">
            <a:spAutoFit/>
          </a:bodyPr>
          <a:lstStyle/>
          <a:p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5482589" y="190478"/>
            <a:ext cx="1847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" y="2762249"/>
            <a:ext cx="1117601" cy="93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1" name="Straight Connector 40"/>
          <p:cNvCxnSpPr/>
          <p:nvPr/>
        </p:nvCxnSpPr>
        <p:spPr>
          <a:xfrm>
            <a:off x="0" y="6379655"/>
            <a:ext cx="12192000" cy="2117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480609" y="194525"/>
            <a:ext cx="7787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Indian Space Research Organization (ISRO)’s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Earth Observation 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Programme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4632" y="1227467"/>
            <a:ext cx="2194832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ISRO’s EO Verticals: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Remote Sensing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Communication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- Weather</a:t>
            </a:r>
          </a:p>
          <a:p>
            <a:r>
              <a:rPr lang="en-US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Planetary Missions</a:t>
            </a:r>
            <a:endParaRPr lang="en-US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454472"/>
            <a:ext cx="3724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(Optical, SAR, Thermal, Hyper Spectral Sensors)</a:t>
            </a:r>
            <a:endParaRPr lang="en-US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346133" cy="102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571355" y="1449279"/>
            <a:ext cx="4726797" cy="139814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chemeClr val="bg1"/>
                </a:solidFill>
              </a:rPr>
              <a:t>SAR Based Remote Sensing</a:t>
            </a:r>
            <a:r>
              <a:rPr lang="en-US" sz="1600" dirty="0" smtClean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    - Capability: Multi-Frequency and Multi-Polarization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    - Spatial Resolution: 1m to 50m</a:t>
            </a:r>
          </a:p>
          <a:p>
            <a:pPr>
              <a:lnSpc>
                <a:spcPct val="120000"/>
              </a:lnSpc>
            </a:pPr>
            <a:r>
              <a:rPr lang="en-US" dirty="0"/>
              <a:t> </a:t>
            </a:r>
            <a:r>
              <a:rPr lang="en-US" dirty="0" smtClean="0"/>
              <a:t>   - Swath: 10Km to 225Km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    - Platforms: Airborne to </a:t>
            </a:r>
            <a:r>
              <a:rPr lang="en-US" dirty="0" err="1" smtClean="0"/>
              <a:t>Spaceborne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41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9" grpId="0"/>
      <p:bldP spid="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4" y="6629400"/>
            <a:ext cx="3390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318534"/>
              </p:ext>
            </p:extLst>
          </p:nvPr>
        </p:nvGraphicFramePr>
        <p:xfrm>
          <a:off x="609600" y="1108808"/>
          <a:ext cx="10978498" cy="5013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301">
                  <a:extLst>
                    <a:ext uri="{9D8B030D-6E8A-4147-A177-3AD203B41FA5}">
                      <a16:colId xmlns:a16="http://schemas.microsoft.com/office/drawing/2014/main" xmlns="" val="2650519707"/>
                    </a:ext>
                  </a:extLst>
                </a:gridCol>
                <a:gridCol w="1798651">
                  <a:extLst>
                    <a:ext uri="{9D8B030D-6E8A-4147-A177-3AD203B41FA5}">
                      <a16:colId xmlns:a16="http://schemas.microsoft.com/office/drawing/2014/main" xmlns="" val="204963776"/>
                    </a:ext>
                  </a:extLst>
                </a:gridCol>
                <a:gridCol w="1993409">
                  <a:extLst>
                    <a:ext uri="{9D8B030D-6E8A-4147-A177-3AD203B41FA5}">
                      <a16:colId xmlns:a16="http://schemas.microsoft.com/office/drawing/2014/main" xmlns="" val="3519296264"/>
                    </a:ext>
                  </a:extLst>
                </a:gridCol>
                <a:gridCol w="2232619">
                  <a:extLst>
                    <a:ext uri="{9D8B030D-6E8A-4147-A177-3AD203B41FA5}">
                      <a16:colId xmlns:a16="http://schemas.microsoft.com/office/drawing/2014/main" xmlns="" val="3672144943"/>
                    </a:ext>
                  </a:extLst>
                </a:gridCol>
                <a:gridCol w="1435255">
                  <a:extLst>
                    <a:ext uri="{9D8B030D-6E8A-4147-A177-3AD203B41FA5}">
                      <a16:colId xmlns:a16="http://schemas.microsoft.com/office/drawing/2014/main" xmlns="" val="2197351600"/>
                    </a:ext>
                  </a:extLst>
                </a:gridCol>
                <a:gridCol w="26372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SNO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ARD Product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Sensor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Product Type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Timeline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CEOS Endorsement Status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884750078"/>
                  </a:ext>
                </a:extLst>
              </a:tr>
              <a:tr h="434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1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  <a:hlinkClick r:id="rId4" action="ppaction://hlinksldjump"/>
                        </a:rPr>
                        <a:t>Normalised Radar Backscatter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EOS-04 / EOS-09*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(RISAT-1A / RISAT-1B)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Level2B</a:t>
                      </a:r>
                      <a:r>
                        <a:rPr lang="en-IN" sz="1150" b="1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[NRB]</a:t>
                      </a:r>
                      <a:endParaRPr lang="en-IN" sz="115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2024 / 2025*</a:t>
                      </a: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Completed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649872899"/>
                  </a:ext>
                </a:extLst>
              </a:tr>
              <a:tr h="434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EOS04/ EOS-09*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India </a:t>
                      </a:r>
                      <a:r>
                        <a:rPr lang="en-IN" sz="115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Mosaic</a:t>
                      </a:r>
                      <a:r>
                        <a:rPr lang="en-IN" sz="1150" b="1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[NRB]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latin typeface="+mj-lt"/>
                        </a:rPr>
                        <a:t> (Tiled Product)</a:t>
                      </a:r>
                      <a:endParaRPr lang="en-IN" sz="1150" b="1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2024 / 2025*</a:t>
                      </a: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Completed. </a:t>
                      </a:r>
                      <a:endParaRPr lang="en-IN" sz="115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382896335"/>
                  </a:ext>
                </a:extLst>
              </a:tr>
              <a:tr h="434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2</a:t>
                      </a:r>
                      <a:endParaRPr lang="en-IN" sz="115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Polarimetric Radar</a:t>
                      </a:r>
                      <a:endParaRPr lang="en-IN" sz="115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5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EOS04/ EOS-09*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Geocoded</a:t>
                      </a:r>
                      <a:r>
                        <a:rPr lang="en-IN" sz="1150" b="1" baseline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 </a:t>
                      </a:r>
                      <a:r>
                        <a:rPr lang="en-IN" sz="1150" b="1" baseline="0" dirty="0" err="1" smtClean="0">
                          <a:solidFill>
                            <a:srgbClr val="00B050"/>
                          </a:solidFill>
                          <a:latin typeface="+mj-lt"/>
                        </a:rPr>
                        <a:t>Polarimetric</a:t>
                      </a:r>
                      <a:r>
                        <a:rPr lang="en-IN" sz="1150" b="1" baseline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 Decomposition Products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baseline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(Level-3B)</a:t>
                      </a:r>
                      <a:r>
                        <a:rPr lang="en-IN" sz="1150" b="1" i="0" u="none" strike="noStrike" cap="none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[PRD] </a:t>
                      </a:r>
                      <a:endParaRPr lang="en-IN" sz="115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5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2025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15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Final Designer level product package validation is in progress at ISRO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64914937"/>
                  </a:ext>
                </a:extLst>
              </a:tr>
              <a:tr h="434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5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EOS04/ EOS-09*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GCOV (Geocoded</a:t>
                      </a:r>
                      <a:r>
                        <a:rPr lang="en-IN" sz="1150" b="1" baseline="0" dirty="0" smtClean="0">
                          <a:solidFill>
                            <a:srgbClr val="00B050"/>
                          </a:solidFill>
                          <a:latin typeface="+mj-lt"/>
                        </a:rPr>
                        <a:t> Covariance Product)</a:t>
                      </a:r>
                      <a:r>
                        <a:rPr lang="en-IN" sz="1150" b="1" i="0" u="none" strike="noStrike" cap="none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[</a:t>
                      </a:r>
                      <a:r>
                        <a:rPr lang="en-IN" sz="1150" b="1" i="0" u="none" strike="noStrike" cap="none" baseline="0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CovMAT</a:t>
                      </a:r>
                      <a:r>
                        <a:rPr lang="en-IN" sz="1150" b="1" i="0" u="none" strike="noStrike" cap="none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]</a:t>
                      </a:r>
                      <a:endParaRPr lang="en-IN" sz="115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B050"/>
                          </a:solidFill>
                          <a:latin typeface="+mj-lt"/>
                        </a:rPr>
                        <a:t>2024 / 2025*</a:t>
                      </a:r>
                      <a:endParaRPr lang="en-IN" sz="1150" b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150" b="1" i="0" u="none" strike="noStrike" cap="none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Final Designer level product package validation is in progress at ISRO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245523154"/>
                  </a:ext>
                </a:extLst>
              </a:tr>
              <a:tr h="434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NISAR</a:t>
                      </a:r>
                      <a:endParaRPr lang="en-IN" sz="115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15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GCOV (Level-2) </a:t>
                      </a:r>
                      <a:r>
                        <a:rPr lang="en-IN" sz="1150" b="1" i="0" u="none" strike="noStrike" cap="none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n-IN" sz="1150" b="1" i="0" u="none" strike="noStrike" cap="none" baseline="0" dirty="0" err="1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CovMAT</a:t>
                      </a:r>
                      <a:r>
                        <a:rPr lang="en-IN" sz="1150" b="1" i="0" u="none" strike="noStrike" cap="none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]</a:t>
                      </a:r>
                      <a:endParaRPr lang="en-IN" sz="1150" b="1" i="0" u="none" strike="noStrike" cap="none" dirty="0" smtClean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2025</a:t>
                      </a:r>
                      <a:endParaRPr lang="en-IN" sz="115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hlinkClick r:id="rId5" action="ppaction://hlinksldjump"/>
                        </a:rPr>
                        <a:t>Launched </a:t>
                      </a:r>
                      <a:r>
                        <a:rPr lang="en-IN" sz="11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hlinkClick r:id="rId5" action="ppaction://hlinksldjump"/>
                        </a:rPr>
                        <a:t>successfully on 30</a:t>
                      </a:r>
                      <a:r>
                        <a:rPr lang="en-IN" sz="1150" b="1" baseline="30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hlinkClick r:id="rId5" action="ppaction://hlinksldjump"/>
                        </a:rPr>
                        <a:t>th</a:t>
                      </a:r>
                      <a:r>
                        <a:rPr lang="en-IN" sz="11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hlinkClick r:id="rId5" action="ppaction://hlinksldjump"/>
                        </a:rPr>
                        <a:t> July, 2025 at SHAR/ISRO – India.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hlinkClick r:id="rId5" action="ppaction://hlinksldjump"/>
                        </a:rPr>
                        <a:t>S-SAR Data Acquisition and</a:t>
                      </a:r>
                      <a:r>
                        <a:rPr lang="en-IN" sz="115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hlinkClick r:id="rId5" action="ppaction://hlinksldjump"/>
                        </a:rPr>
                        <a:t> </a:t>
                      </a:r>
                      <a:r>
                        <a:rPr lang="en-IN" sz="115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hlinkClick r:id="rId5" action="ppaction://hlinksldjump"/>
                        </a:rPr>
                        <a:t>Data </a:t>
                      </a:r>
                      <a:r>
                        <a:rPr lang="en-IN" sz="115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hlinkClick r:id="rId5" action="ppaction://hlinksldjump"/>
                        </a:rPr>
                        <a:t>products validation is in progress as per  NISAR Reference Observation Plan and Pan India Corner Reflector Network.</a:t>
                      </a:r>
                      <a:endParaRPr lang="en-IN" sz="11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871165592"/>
                  </a:ext>
                </a:extLst>
              </a:tr>
              <a:tr h="4343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3</a:t>
                      </a:r>
                      <a:endParaRPr lang="en-IN" sz="115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Geocoded Single Look Complex </a:t>
                      </a:r>
                      <a:endParaRPr lang="en-IN" sz="115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NISAR</a:t>
                      </a:r>
                      <a:endParaRPr lang="en-IN" sz="115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GSLC (Level-2)</a:t>
                      </a:r>
                      <a:endParaRPr lang="en-IN" sz="115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2025</a:t>
                      </a:r>
                      <a:endParaRPr lang="en-IN" sz="115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4283002097"/>
                  </a:ext>
                </a:extLst>
              </a:tr>
              <a:tr h="6204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4</a:t>
                      </a:r>
                      <a:endParaRPr lang="en-IN" sz="115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5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Interferometric Products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NISAR</a:t>
                      </a:r>
                      <a:endParaRPr lang="en-IN" sz="115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GUNW (Geocoded – Unwrapped Interferogram)</a:t>
                      </a:r>
                      <a:endParaRPr lang="en-IN" sz="115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IN" sz="1150" b="1" dirty="0" smtClean="0">
                          <a:solidFill>
                            <a:srgbClr val="0070C0"/>
                          </a:solidFill>
                          <a:latin typeface="+mj-lt"/>
                        </a:rPr>
                        <a:t>2025/26</a:t>
                      </a:r>
                      <a:endParaRPr lang="en-IN" sz="1150" b="1" dirty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IN" sz="115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70610373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1119" y="6245122"/>
            <a:ext cx="3239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* -EOS-09 - Launch unaccomplished.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xfrm>
            <a:off x="184594" y="312671"/>
            <a:ext cx="9115316" cy="377026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ISRO CEOS-Compliant </a:t>
            </a:r>
            <a:r>
              <a:rPr kumimoji="0" lang="en-IN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SAR - ARD </a:t>
            </a:r>
            <a:r>
              <a:rPr kumimoji="0" lang="en-IN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Product Generation – A Road Map</a:t>
            </a:r>
            <a:endParaRPr kumimoji="0" lang="en-IN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616995"/>
            <a:ext cx="3371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CEOS LSI-VC-18, 3-5 September 2025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5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113070" y="304800"/>
            <a:ext cx="86685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CEOS Endorsement for ISRO’s Products</a:t>
            </a:r>
            <a:endParaRPr sz="105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364" y="1162110"/>
            <a:ext cx="12194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Following EOS-04 Data products  are presently CEOS ARD Compliant NRB products for SAR PFS: 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800193"/>
            <a:ext cx="5410201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0800" indent="0" algn="just"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EOS04–Level-2B NRB </a:t>
            </a:r>
            <a:r>
              <a:rPr lang="en-US" sz="1600" dirty="0">
                <a:solidFill>
                  <a:srgbClr val="FFFF00"/>
                </a:solidFill>
              </a:rPr>
              <a:t>data products for </a:t>
            </a:r>
            <a:r>
              <a:rPr lang="en-US" sz="1600" dirty="0" smtClean="0">
                <a:solidFill>
                  <a:srgbClr val="FFFF00"/>
                </a:solidFill>
              </a:rPr>
              <a:t>ScanSAR </a:t>
            </a:r>
            <a:r>
              <a:rPr lang="en-US" sz="1600" dirty="0" smtClean="0"/>
              <a:t>are </a:t>
            </a:r>
            <a:r>
              <a:rPr lang="en-US" sz="1600" dirty="0">
                <a:solidFill>
                  <a:schemeClr val="bg1"/>
                </a:solidFill>
              </a:rPr>
              <a:t>CEOS ARD compliant NRB </a:t>
            </a:r>
            <a:r>
              <a:rPr lang="en-US" sz="1600" dirty="0" smtClean="0">
                <a:solidFill>
                  <a:schemeClr val="bg1"/>
                </a:solidFill>
              </a:rPr>
              <a:t>products.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051" y="2619970"/>
            <a:ext cx="43815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0800" indent="0" algn="just">
              <a:buNone/>
            </a:pPr>
            <a:r>
              <a:rPr lang="en-US" sz="1800" dirty="0" smtClean="0"/>
              <a:t>Date of Endorsement: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April  2024.</a:t>
            </a: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6753679" y="2661761"/>
            <a:ext cx="439799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0800" indent="0" algn="just">
              <a:buNone/>
            </a:pPr>
            <a:r>
              <a:rPr lang="en-US" sz="1800" dirty="0" smtClean="0"/>
              <a:t>Date of Endorsement: 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January 2025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704001" y="3200400"/>
            <a:ext cx="4343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0800" indent="0" algn="just">
              <a:buNone/>
            </a:pPr>
            <a:r>
              <a:rPr lang="en-US" sz="1800" dirty="0" smtClean="0"/>
              <a:t>SAR Product Family Specification: v 1.0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6753679" y="3215253"/>
            <a:ext cx="432481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0800" indent="0" algn="just">
              <a:buNone/>
            </a:pPr>
            <a:r>
              <a:rPr lang="en-US" sz="1800" dirty="0" smtClean="0"/>
              <a:t>SAR Product Family Specification: v 1.1</a:t>
            </a:r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185158" y="4343400"/>
            <a:ext cx="5620983" cy="17512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2060"/>
                </a:solidFill>
                <a:ea typeface="Times New Roman" pitchFamily="18" charset="0"/>
                <a:cs typeface="Calibri" pitchFamily="34" charset="0"/>
              </a:rPr>
              <a:t>EOS-04 CEOS - ARD NRB ScanSAR Imaging mode .  </a:t>
            </a:r>
          </a:p>
          <a:p>
            <a:pPr lvl="2"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2060"/>
                </a:solidFill>
                <a:ea typeface="Times New Roman" pitchFamily="18" charset="0"/>
                <a:cs typeface="Calibri" pitchFamily="34" charset="0"/>
              </a:rPr>
              <a:t>       Medium Resolution ScanSAR (MRS):</a:t>
            </a:r>
            <a:r>
              <a:rPr lang="en-GB" dirty="0" smtClean="0">
                <a:solidFill>
                  <a:srgbClr val="002060"/>
                </a:solidFill>
                <a:ea typeface="Times New Roman" pitchFamily="18" charset="0"/>
                <a:cs typeface="Calibri" pitchFamily="34" charset="0"/>
              </a:rPr>
              <a:t>18 meters spacing, scene-base (</a:t>
            </a:r>
            <a:r>
              <a:rPr lang="en-GB" i="1" dirty="0" smtClean="0">
                <a:solidFill>
                  <a:srgbClr val="002060"/>
                </a:solidFill>
                <a:ea typeface="Times New Roman" pitchFamily="18" charset="0"/>
                <a:cs typeface="Calibri" pitchFamily="34" charset="0"/>
              </a:rPr>
              <a:t>Level-2B ARD</a:t>
            </a:r>
            <a:r>
              <a:rPr lang="en-GB" dirty="0" smtClean="0">
                <a:solidFill>
                  <a:srgbClr val="002060"/>
                </a:solidFill>
                <a:ea typeface="Times New Roman" pitchFamily="18" charset="0"/>
                <a:cs typeface="Calibri" pitchFamily="34" charset="0"/>
              </a:rPr>
              <a:t>) Single, Dual, Circular and Full -polarization single-date  products.</a:t>
            </a:r>
            <a:endParaRPr lang="en-US" b="1" dirty="0" smtClean="0">
              <a:solidFill>
                <a:srgbClr val="002060"/>
              </a:solidFill>
              <a:ea typeface="Times New Roman" pitchFamily="18" charset="0"/>
              <a:cs typeface="Mangal"/>
            </a:endParaRPr>
          </a:p>
          <a:p>
            <a:pPr lvl="2"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2060"/>
                </a:solidFill>
                <a:ea typeface="Times New Roman" pitchFamily="18" charset="0"/>
                <a:cs typeface="Calibri" pitchFamily="34" charset="0"/>
              </a:rPr>
              <a:t>       Coarse Resolution ScanSAR (CRS):</a:t>
            </a:r>
            <a:r>
              <a:rPr lang="en-GB" dirty="0" smtClean="0">
                <a:solidFill>
                  <a:srgbClr val="002060"/>
                </a:solidFill>
                <a:ea typeface="Times New Roman" pitchFamily="18" charset="0"/>
                <a:cs typeface="Calibri" pitchFamily="34" charset="0"/>
              </a:rPr>
              <a:t>36 meters spacing, scene-based (</a:t>
            </a:r>
            <a:r>
              <a:rPr lang="en-GB" i="1" dirty="0" smtClean="0">
                <a:solidFill>
                  <a:srgbClr val="002060"/>
                </a:solidFill>
                <a:ea typeface="Times New Roman" pitchFamily="18" charset="0"/>
                <a:cs typeface="Calibri" pitchFamily="34" charset="0"/>
              </a:rPr>
              <a:t>Level-2B ARD</a:t>
            </a:r>
            <a:r>
              <a:rPr lang="en-GB" dirty="0" smtClean="0">
                <a:solidFill>
                  <a:srgbClr val="002060"/>
                </a:solidFill>
                <a:ea typeface="Times New Roman" pitchFamily="18" charset="0"/>
                <a:cs typeface="Calibri" pitchFamily="34" charset="0"/>
              </a:rPr>
              <a:t>) Single, Dual, Circular and Full -polarization single-date products.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19800" y="4386489"/>
            <a:ext cx="5943600" cy="1708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b="1" dirty="0" smtClean="0">
                <a:solidFill>
                  <a:srgbClr val="002060"/>
                </a:solidFill>
              </a:rPr>
              <a:t>Medium </a:t>
            </a:r>
            <a:r>
              <a:rPr lang="en-GB" b="1" dirty="0">
                <a:solidFill>
                  <a:srgbClr val="002060"/>
                </a:solidFill>
              </a:rPr>
              <a:t>Resolution ScanSAR (MRS) India Mosaic </a:t>
            </a:r>
            <a:r>
              <a:rPr lang="en-GB" b="1" dirty="0" smtClean="0">
                <a:solidFill>
                  <a:srgbClr val="002060"/>
                </a:solidFill>
              </a:rPr>
              <a:t>– </a:t>
            </a:r>
          </a:p>
          <a:p>
            <a:pPr lvl="0">
              <a:lnSpc>
                <a:spcPct val="120000"/>
              </a:lnSpc>
            </a:pPr>
            <a:r>
              <a:rPr lang="en-GB" dirty="0" smtClean="0">
                <a:solidFill>
                  <a:srgbClr val="002060"/>
                </a:solidFill>
              </a:rPr>
              <a:t>18 </a:t>
            </a:r>
            <a:r>
              <a:rPr lang="en-GB" dirty="0">
                <a:solidFill>
                  <a:srgbClr val="002060"/>
                </a:solidFill>
              </a:rPr>
              <a:t>meters spacing, 1 </a:t>
            </a:r>
            <a:r>
              <a:rPr lang="en-GB" dirty="0" smtClean="0">
                <a:solidFill>
                  <a:srgbClr val="002060"/>
                </a:solidFill>
              </a:rPr>
              <a:t>deg </a:t>
            </a:r>
            <a:r>
              <a:rPr lang="en-GB" dirty="0">
                <a:solidFill>
                  <a:srgbClr val="002060"/>
                </a:solidFill>
              </a:rPr>
              <a:t>X 1 </a:t>
            </a:r>
            <a:r>
              <a:rPr lang="en-GB" dirty="0" smtClean="0">
                <a:solidFill>
                  <a:srgbClr val="002060"/>
                </a:solidFill>
              </a:rPr>
              <a:t>deg </a:t>
            </a:r>
            <a:r>
              <a:rPr lang="en-GB" dirty="0">
                <a:solidFill>
                  <a:srgbClr val="002060"/>
                </a:solidFill>
              </a:rPr>
              <a:t>tile-based NRB-ARD Dual HH-HV -polarization </a:t>
            </a:r>
            <a:r>
              <a:rPr lang="en-GB" dirty="0" smtClean="0">
                <a:solidFill>
                  <a:srgbClr val="002060"/>
                </a:solidFill>
              </a:rPr>
              <a:t>multiple-date </a:t>
            </a:r>
            <a:r>
              <a:rPr lang="en-GB" dirty="0">
                <a:solidFill>
                  <a:srgbClr val="002060"/>
                </a:solidFill>
              </a:rPr>
              <a:t>products</a:t>
            </a:r>
            <a:r>
              <a:rPr lang="en-GB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IN" dirty="0">
                <a:solidFill>
                  <a:srgbClr val="002060"/>
                </a:solidFill>
              </a:rPr>
              <a:t>EOS-04 India Mosaic ARD product from MRS systematic coverage acquisitions is available as set of 809  1 deg. X 1 deg. tiles every 17 days</a:t>
            </a:r>
            <a:r>
              <a:rPr lang="en-IN" dirty="0" smtClean="0">
                <a:solidFill>
                  <a:srgbClr val="002060"/>
                </a:solidFill>
              </a:rPr>
              <a:t>.</a:t>
            </a:r>
            <a:endParaRPr lang="en-US" sz="1600" b="1" dirty="0"/>
          </a:p>
        </p:txBody>
      </p:sp>
      <p:sp>
        <p:nvSpPr>
          <p:cNvPr id="16" name="Rectangle 15"/>
          <p:cNvSpPr/>
          <p:nvPr/>
        </p:nvSpPr>
        <p:spPr>
          <a:xfrm>
            <a:off x="6094818" y="1800194"/>
            <a:ext cx="5715714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0800" algn="just"/>
            <a:r>
              <a:rPr lang="en-IN" sz="1600" dirty="0">
                <a:solidFill>
                  <a:srgbClr val="FFFF00"/>
                </a:solidFill>
              </a:rPr>
              <a:t>EOS-04 Tile based India Mosaic product </a:t>
            </a:r>
            <a:r>
              <a:rPr lang="en-IN" sz="1600" dirty="0">
                <a:solidFill>
                  <a:schemeClr val="bg1"/>
                </a:solidFill>
              </a:rPr>
              <a:t>is compliant </a:t>
            </a:r>
            <a:r>
              <a:rPr lang="en-IN" sz="1600" dirty="0" smtClean="0">
                <a:solidFill>
                  <a:schemeClr val="bg1"/>
                </a:solidFill>
              </a:rPr>
              <a:t> to </a:t>
            </a:r>
            <a:r>
              <a:rPr lang="en-IN" sz="1600" dirty="0">
                <a:solidFill>
                  <a:schemeClr val="bg1"/>
                </a:solidFill>
              </a:rPr>
              <a:t>CEOS NRB ARD </a:t>
            </a:r>
            <a:r>
              <a:rPr lang="en-IN" sz="1600" dirty="0" smtClean="0">
                <a:solidFill>
                  <a:schemeClr val="bg1"/>
                </a:solidFill>
              </a:rPr>
              <a:t>specifications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6426" y="3727493"/>
            <a:ext cx="34290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0800" indent="0" algn="just">
              <a:buNone/>
            </a:pPr>
            <a:r>
              <a:rPr lang="en-US" sz="1800" dirty="0" smtClean="0"/>
              <a:t>Evaluation : at Threshold Level</a:t>
            </a:r>
            <a:endParaRPr lang="en-US" sz="1800" dirty="0"/>
          </a:p>
        </p:txBody>
      </p:sp>
      <p:sp>
        <p:nvSpPr>
          <p:cNvPr id="19" name="Rectangle 18"/>
          <p:cNvSpPr/>
          <p:nvPr/>
        </p:nvSpPr>
        <p:spPr>
          <a:xfrm>
            <a:off x="7010400" y="3727493"/>
            <a:ext cx="33846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0800" indent="0" algn="just">
              <a:buNone/>
            </a:pPr>
            <a:r>
              <a:rPr lang="en-US" sz="1800" dirty="0" smtClean="0"/>
              <a:t>Evaluation : at Threshold Level</a:t>
            </a:r>
            <a:endParaRPr lang="en-US" sz="1800" dirty="0"/>
          </a:p>
        </p:txBody>
      </p:sp>
      <p:sp>
        <p:nvSpPr>
          <p:cNvPr id="14" name="Rectangle 13"/>
          <p:cNvSpPr/>
          <p:nvPr/>
        </p:nvSpPr>
        <p:spPr>
          <a:xfrm>
            <a:off x="228600" y="6150089"/>
            <a:ext cx="5442516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doi.org/10.46693/NRSC/10/E04_SAR_MRS_STUC00ZTD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74655" y="6150089"/>
            <a:ext cx="5433890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https://doi.org/10.46693/NRSC/10/E04_SAR_MRS_FIGC00ZTD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6629400"/>
            <a:ext cx="3046228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52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/>
        </p:nvSpPr>
        <p:spPr>
          <a:xfrm>
            <a:off x="304800" y="304800"/>
            <a:ext cx="86685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Sample data of </a:t>
            </a:r>
            <a:r>
              <a:rPr lang="en-GB" sz="2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EOS-04 ARD Products </a:t>
            </a:r>
            <a:endParaRPr sz="1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14882"/>
            <a:ext cx="4954230" cy="387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E:\Jayasri\CEOS-ARD-LSI-VC\LSI-VC-16\MRSDP_output_kutch_jp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380" y="1914882"/>
            <a:ext cx="2672440" cy="261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360858" y="2390776"/>
            <a:ext cx="4766979" cy="3928258"/>
            <a:chOff x="425092" y="9583"/>
            <a:chExt cx="6432365" cy="619907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5092" y="3549444"/>
              <a:ext cx="3334666" cy="2659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1A91AE6-AA65-8CE7-0E42-4F6A1C060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987" y="9583"/>
              <a:ext cx="2972470" cy="396751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227871" y="1888473"/>
              <a:ext cx="452283" cy="360747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0" name="Straight Arrow Connector 9"/>
            <p:cNvCxnSpPr>
              <a:stCxn id="9" idx="1"/>
            </p:cNvCxnSpPr>
            <p:nvPr/>
          </p:nvCxnSpPr>
          <p:spPr>
            <a:xfrm flipH="1">
              <a:off x="3664908" y="2068846"/>
              <a:ext cx="562963" cy="148059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685800" y="1224298"/>
            <a:ext cx="4437433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Level-2B NRB </a:t>
            </a:r>
            <a:r>
              <a:rPr lang="en-US" dirty="0">
                <a:solidFill>
                  <a:srgbClr val="FFFF00"/>
                </a:solidFill>
              </a:rPr>
              <a:t>data </a:t>
            </a:r>
            <a:r>
              <a:rPr lang="en-US" dirty="0" smtClean="0">
                <a:solidFill>
                  <a:srgbClr val="FFFF00"/>
                </a:solidFill>
              </a:rPr>
              <a:t>products (CEOS-ARD Endorsed)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24600" y="1224297"/>
            <a:ext cx="563167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EOS04 – Tiled based India Mosaic Product (CEOS-ARD Compliant)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5980" y="6011257"/>
            <a:ext cx="3817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Medium Resolution ScanSAR(MRS) – 18m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1580132"/>
            <a:ext cx="18582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2060"/>
                </a:solidFill>
              </a:rPr>
              <a:t>S</a:t>
            </a:r>
            <a:r>
              <a:rPr lang="en-US" sz="1100" b="1" dirty="0" smtClean="0">
                <a:solidFill>
                  <a:srgbClr val="002060"/>
                </a:solidFill>
              </a:rPr>
              <a:t>ample 1 deg x 1 deg tile</a:t>
            </a:r>
            <a:endParaRPr lang="en-US" sz="11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32155" y="6011257"/>
            <a:ext cx="2477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</a:rPr>
              <a:t>Sample India Mosaic Product for a particular District in </a:t>
            </a:r>
            <a:r>
              <a:rPr lang="en-US" sz="1000" b="1" dirty="0" smtClean="0">
                <a:solidFill>
                  <a:srgbClr val="002060"/>
                </a:solidFill>
              </a:rPr>
              <a:t>Gujarat </a:t>
            </a:r>
            <a:r>
              <a:rPr lang="en-US" sz="1000" b="1" dirty="0">
                <a:solidFill>
                  <a:srgbClr val="002060"/>
                </a:solidFill>
              </a:rPr>
              <a:t>State, </a:t>
            </a:r>
            <a:r>
              <a:rPr lang="en-US" sz="1000" b="1" dirty="0" smtClean="0">
                <a:solidFill>
                  <a:srgbClr val="002060"/>
                </a:solidFill>
              </a:rPr>
              <a:t>India.</a:t>
            </a:r>
            <a:endParaRPr lang="en-US" sz="1000" b="1" dirty="0">
              <a:solidFill>
                <a:srgbClr val="00206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6629400"/>
            <a:ext cx="3046228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5638800" y="5932273"/>
            <a:ext cx="990600" cy="4657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8" action="ppaction://hlinksldjump"/>
              </a:rPr>
              <a:t>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40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854" y="313766"/>
            <a:ext cx="9386864" cy="779002"/>
          </a:xfrm>
        </p:spPr>
        <p:txBody>
          <a:bodyPr/>
          <a:lstStyle/>
          <a:p>
            <a:r>
              <a:rPr lang="en-US" sz="3600" dirty="0" smtClean="0"/>
              <a:t>NISAR Mission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8831" y="1098084"/>
            <a:ext cx="7922169" cy="1788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The NASA-ISRO Synthetic Aperture Radar (NISAR) mission, jointly developed by ISRO and NASA, was successfully launched aboard GSLV-F16 on 30 July 2025 from </a:t>
            </a: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SHAR-ISRO, India </a:t>
            </a:r>
            <a:endParaRPr lang="en-US" sz="105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World’s 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first mission with dual frequency SAR—NASA’s L-band and ISRO’s S-band—using the advanced SweepSAR technique, </a:t>
            </a:r>
            <a:endParaRPr lang="en-US" sz="105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Capable to capture 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high-resolution polarimetric and interferometric data over a wide swath. </a:t>
            </a:r>
            <a:endParaRPr lang="en-US" sz="105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Designed 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for Global Earth system </a:t>
            </a: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monitoring - Land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Cryosphere 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and </a:t>
            </a: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Ocean surfaces.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Reptivity: Every 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12 days during </a:t>
            </a: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mission life 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providing </a:t>
            </a: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exceptional 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insights into our planet’s dynamics.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631" y="3012228"/>
            <a:ext cx="2057401" cy="3070225"/>
          </a:xfrm>
          <a:prstGeom prst="rect">
            <a:avLst/>
          </a:prstGeom>
          <a:noFill/>
          <a:ln w="6350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8" y="3281042"/>
            <a:ext cx="2174802" cy="231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95B86B-CE82-674C-BB05-27EB558DF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458" y="3019432"/>
            <a:ext cx="2209800" cy="3070225"/>
          </a:xfrm>
          <a:prstGeom prst="rect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</a:ln>
        </p:spPr>
      </p:pic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xmlns="" id="{9C38ED44-D667-AAF5-C4FB-F91099954E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5921479"/>
              </p:ext>
            </p:extLst>
          </p:nvPr>
        </p:nvGraphicFramePr>
        <p:xfrm>
          <a:off x="8153400" y="1098088"/>
          <a:ext cx="3733800" cy="528291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840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29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1776"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NISAR Characteristic</a:t>
                      </a:r>
                      <a:endParaRPr lang="en-US" sz="12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Enables...</a:t>
                      </a:r>
                      <a:endParaRPr lang="en-US" sz="12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120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L-band (24 cm</a:t>
                      </a:r>
                      <a:r>
                        <a:rPr lang="en-US" sz="1050" kern="1200" baseline="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wavelength)</a:t>
                      </a:r>
                      <a:endParaRPr lang="en-US" sz="105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Low temporal decorrelation</a:t>
                      </a:r>
                      <a:r>
                        <a:rPr lang="en-US" sz="1050" kern="1200" baseline="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and foliage penetration</a:t>
                      </a:r>
                      <a:endParaRPr lang="en-US" sz="105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99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S-band (9 cm wavelength)</a:t>
                      </a:r>
                      <a:endParaRPr lang="en-US" sz="105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Sensitivity to light vegetation</a:t>
                      </a:r>
                      <a:endParaRPr lang="en-US" sz="105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44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SweepSAR technique with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Imaging Swath &gt; 240 Km</a:t>
                      </a:r>
                      <a:endParaRPr lang="en-US" sz="105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Global data collection</a:t>
                      </a:r>
                      <a:endParaRPr lang="en-US" sz="105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99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Polarimetry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(Single/Dual/Quad)</a:t>
                      </a:r>
                      <a:endParaRPr lang="en-US" sz="1050" b="1" i="0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Surface characterization and  biomass estimation</a:t>
                      </a:r>
                      <a:endParaRPr lang="en-US" sz="105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07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12-day exact repeat</a:t>
                      </a:r>
                      <a:endParaRPr lang="en-US" sz="105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Rapid Sampling</a:t>
                      </a:r>
                      <a:endParaRPr lang="en-US" sz="105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44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3-10 m </a:t>
                      </a:r>
                      <a:r>
                        <a:rPr lang="fr-FR" sz="1050" kern="1200" dirty="0" smtClean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mode-dépendent </a:t>
                      </a:r>
                      <a:endParaRPr lang="fr-FR" sz="1050" kern="1200" dirty="0"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SAR resolution</a:t>
                      </a:r>
                      <a:endParaRPr lang="fr-FR" sz="105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Small-scale observations</a:t>
                      </a:r>
                      <a:endParaRPr lang="en-US" sz="105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91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3 years science operations (5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years consumables)</a:t>
                      </a:r>
                      <a:endParaRPr lang="en-US" sz="105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Time-series analysis</a:t>
                      </a:r>
                      <a:endParaRPr lang="en-US" sz="105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99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Pointing control &lt;273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arcseconds</a:t>
                      </a:r>
                      <a:endParaRPr lang="en-US" sz="105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Deformation interferometry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(D-InSAR)</a:t>
                      </a:r>
                      <a:endParaRPr lang="en-US" sz="1050" b="1" i="0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15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Orbit control &lt; 500 meters</a:t>
                      </a:r>
                      <a:endParaRPr lang="en-US" sz="105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Short baseline D-InSAR</a:t>
                      </a:r>
                      <a:endParaRPr lang="en-US" sz="105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399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&gt; 10% (S) / 50% (L)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observation duty cycle</a:t>
                      </a:r>
                      <a:endParaRPr lang="en-US" sz="105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Complete land/ice coverage</a:t>
                      </a:r>
                      <a:endParaRPr lang="en-US" sz="105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399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Left-only pointing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(Left/Right capability</a:t>
                      </a:r>
                      <a:endParaRPr lang="en-US" sz="105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Uninterrupted time-series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50" kern="1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Rely on Sentinel-1 for Arctic</a:t>
                      </a:r>
                      <a:endParaRPr lang="en-US" sz="1050" b="1" kern="12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488EA2-646E-65DE-E3B2-CB3030359A09}"/>
              </a:ext>
            </a:extLst>
          </p:cNvPr>
          <p:cNvSpPr txBox="1"/>
          <p:nvPr/>
        </p:nvSpPr>
        <p:spPr>
          <a:xfrm>
            <a:off x="212207" y="5671810"/>
            <a:ext cx="1961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SwweepSAR Technique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5488EA2-646E-65DE-E3B2-CB3030359A09}"/>
              </a:ext>
            </a:extLst>
          </p:cNvPr>
          <p:cNvSpPr txBox="1"/>
          <p:nvPr/>
        </p:nvSpPr>
        <p:spPr>
          <a:xfrm>
            <a:off x="3058986" y="6174295"/>
            <a:ext cx="1961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NISAR Spacecraft</a:t>
            </a:r>
            <a:endParaRPr lang="en-US" sz="1100" b="1" i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488EA2-646E-65DE-E3B2-CB3030359A09}"/>
              </a:ext>
            </a:extLst>
          </p:cNvPr>
          <p:cNvSpPr txBox="1"/>
          <p:nvPr/>
        </p:nvSpPr>
        <p:spPr>
          <a:xfrm>
            <a:off x="4953000" y="6089657"/>
            <a:ext cx="2495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Launched successfully on </a:t>
            </a:r>
          </a:p>
          <a:p>
            <a:pPr algn="ctr"/>
            <a:r>
              <a:rPr lang="en-US" sz="1100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30</a:t>
            </a:r>
            <a:r>
              <a:rPr lang="en-US" sz="1100" b="1" i="1" baseline="3000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</a:t>
            </a:r>
            <a:r>
              <a:rPr lang="en-US" sz="1100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July, 2025</a:t>
            </a:r>
            <a:endParaRPr lang="en-US" sz="1100" b="1" i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7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9386864" cy="779002"/>
          </a:xfrm>
        </p:spPr>
        <p:txBody>
          <a:bodyPr/>
          <a:lstStyle/>
          <a:p>
            <a:r>
              <a:rPr lang="en-US" sz="4000" dirty="0" smtClean="0"/>
              <a:t>NISAR – Science Applications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772400" y="1143000"/>
            <a:ext cx="3277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ahnschrift SemiBold SemiConden" panose="020B0502040204020203" pitchFamily="34" charset="0"/>
              </a:rPr>
              <a:t>ISRO identified Targets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36556"/>
            <a:ext cx="4648200" cy="22609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40435"/>
            <a:ext cx="4648199" cy="23202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34970"/>
            <a:ext cx="5486400" cy="508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8" y="6629400"/>
            <a:ext cx="3016102" cy="23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6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4029" y="3596673"/>
            <a:ext cx="4031812" cy="2124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RST –Raw Science Telemetry (Level 0A</a:t>
            </a: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RSD-Radar 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Signal data (Level </a:t>
            </a: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0B)</a:t>
            </a:r>
          </a:p>
          <a:p>
            <a:pPr>
              <a:lnSpc>
                <a:spcPct val="110000"/>
              </a:lnSpc>
            </a:pP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RSLC- 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Range Doppler Single Look </a:t>
            </a: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Complex</a:t>
            </a:r>
          </a:p>
          <a:p>
            <a:pPr>
              <a:lnSpc>
                <a:spcPct val="110000"/>
              </a:lnSpc>
            </a:pP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COV–Polarimetric 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Covariance </a:t>
            </a: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Matrix</a:t>
            </a:r>
          </a:p>
          <a:p>
            <a:pPr>
              <a:lnSpc>
                <a:spcPct val="110000"/>
              </a:lnSpc>
            </a:pP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RIFG 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- Nearest-Time Interferogram </a:t>
            </a:r>
            <a:endParaRPr lang="en-US" sz="105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RUNW- 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Nearest-Time Unwrapped </a:t>
            </a: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Interferogram</a:t>
            </a:r>
          </a:p>
          <a:p>
            <a:pPr>
              <a:lnSpc>
                <a:spcPct val="110000"/>
              </a:lnSpc>
            </a:pP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ROFF 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– Range Doppler Pixel </a:t>
            </a: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Offsets</a:t>
            </a:r>
          </a:p>
          <a:p>
            <a:pPr>
              <a:lnSpc>
                <a:spcPct val="110000"/>
              </a:lnSpc>
            </a:pPr>
            <a:r>
              <a:rPr lang="en-US" sz="1050" b="1" dirty="0" smtClean="0">
                <a:solidFill>
                  <a:srgbClr val="C00000"/>
                </a:solidFill>
              </a:rPr>
              <a:t>GSLC </a:t>
            </a:r>
            <a:r>
              <a:rPr lang="en-US" sz="1050" b="1" dirty="0">
                <a:solidFill>
                  <a:srgbClr val="C00000"/>
                </a:solidFill>
              </a:rPr>
              <a:t>– Geocoded </a:t>
            </a:r>
            <a:r>
              <a:rPr lang="en-US" sz="1050" b="1" dirty="0" smtClean="0">
                <a:solidFill>
                  <a:srgbClr val="C00000"/>
                </a:solidFill>
              </a:rPr>
              <a:t>Single Look Complex</a:t>
            </a:r>
          </a:p>
          <a:p>
            <a:pPr>
              <a:lnSpc>
                <a:spcPct val="110000"/>
              </a:lnSpc>
            </a:pPr>
            <a:r>
              <a:rPr lang="en-US" sz="1050" b="1" dirty="0" smtClean="0">
                <a:solidFill>
                  <a:srgbClr val="C00000"/>
                </a:solidFill>
              </a:rPr>
              <a:t>GNUW </a:t>
            </a:r>
            <a:r>
              <a:rPr lang="en-US" sz="1050" b="1" dirty="0">
                <a:solidFill>
                  <a:srgbClr val="C00000"/>
                </a:solidFill>
              </a:rPr>
              <a:t>– Geocoded nearest –time unwrapped </a:t>
            </a:r>
            <a:r>
              <a:rPr lang="en-US" sz="1050" b="1" dirty="0" smtClean="0">
                <a:solidFill>
                  <a:srgbClr val="C00000"/>
                </a:solidFill>
              </a:rPr>
              <a:t>interferogram</a:t>
            </a:r>
          </a:p>
          <a:p>
            <a:pPr>
              <a:lnSpc>
                <a:spcPct val="110000"/>
              </a:lnSpc>
            </a:pPr>
            <a:r>
              <a:rPr lang="en-US" sz="1050" b="1" dirty="0" smtClean="0">
                <a:solidFill>
                  <a:srgbClr val="C00000"/>
                </a:solidFill>
              </a:rPr>
              <a:t>GCOV </a:t>
            </a:r>
            <a:r>
              <a:rPr lang="en-US" sz="1050" b="1" dirty="0">
                <a:solidFill>
                  <a:srgbClr val="C00000"/>
                </a:solidFill>
              </a:rPr>
              <a:t>– Geocoded Polarimetric Covariance </a:t>
            </a:r>
            <a:r>
              <a:rPr lang="en-US" sz="1050" b="1" dirty="0" smtClean="0">
                <a:solidFill>
                  <a:srgbClr val="C00000"/>
                </a:solidFill>
              </a:rPr>
              <a:t>Matrix</a:t>
            </a:r>
          </a:p>
          <a:p>
            <a:pPr>
              <a:lnSpc>
                <a:spcPct val="110000"/>
              </a:lnSpc>
            </a:pPr>
            <a:r>
              <a:rPr lang="en-US" sz="1050" b="1" dirty="0" smtClean="0">
                <a:solidFill>
                  <a:schemeClr val="bg2">
                    <a:lumMod val="75000"/>
                  </a:schemeClr>
                </a:solidFill>
              </a:rPr>
              <a:t>GOFF </a:t>
            </a:r>
            <a:r>
              <a:rPr lang="en-US" sz="1050" b="1" dirty="0">
                <a:solidFill>
                  <a:schemeClr val="bg2">
                    <a:lumMod val="75000"/>
                  </a:schemeClr>
                </a:solidFill>
              </a:rPr>
              <a:t>– Geocoded pixel offset</a:t>
            </a:r>
          </a:p>
          <a:p>
            <a:endParaRPr lang="en-US" sz="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"/>
          <a:stretch>
            <a:fillRect/>
          </a:stretch>
        </p:blipFill>
        <p:spPr bwMode="auto">
          <a:xfrm>
            <a:off x="449992" y="1086340"/>
            <a:ext cx="10898478" cy="251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0">
            <a:extLst>
              <a:ext uri="{FF2B5EF4-FFF2-40B4-BE49-F238E27FC236}">
                <a16:creationId xmlns:a16="http://schemas.microsoft.com/office/drawing/2014/main" xmlns="" id="{F98ED987-240D-739B-9199-B308C5997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272" y="4220779"/>
            <a:ext cx="1124239" cy="1341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A42CFB-6161-BF5F-9728-292AA5B28A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36206" y="4195111"/>
            <a:ext cx="1072129" cy="13398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296400" y="5562600"/>
            <a:ext cx="2743200" cy="57708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05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NISAR S-SAR Data Products will be well calibrated using PAN India Corner Reflector Network and Distributed Homogenous targets</a:t>
            </a:r>
            <a:r>
              <a:rPr lang="en-US" sz="105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772106" y="3505200"/>
            <a:ext cx="6526034" cy="4154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Data  Product harmonization between ISRO and NASA have been implemented to ensure interoperability and consistency in data exploitation across diverse scientific disciplines and thematic applications.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4723" y="5721101"/>
            <a:ext cx="3754729" cy="261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bg2">
                    <a:lumMod val="75000"/>
                  </a:schemeClr>
                </a:solidFill>
              </a:rPr>
              <a:t>Level 0B, Level 1 &amp; Level 2 Product </a:t>
            </a:r>
            <a:r>
              <a:rPr lang="en-US" sz="1100" i="1" dirty="0" smtClean="0">
                <a:solidFill>
                  <a:schemeClr val="bg2">
                    <a:lumMod val="75000"/>
                  </a:schemeClr>
                </a:solidFill>
              </a:rPr>
              <a:t>in  </a:t>
            </a:r>
            <a:r>
              <a:rPr lang="en-US" sz="1100" i="1" dirty="0">
                <a:solidFill>
                  <a:schemeClr val="bg2">
                    <a:lumMod val="75000"/>
                  </a:schemeClr>
                </a:solidFill>
              </a:rPr>
              <a:t>HDF-5 </a:t>
            </a:r>
            <a:r>
              <a:rPr lang="en-US" sz="1100" i="1" dirty="0" smtClean="0">
                <a:solidFill>
                  <a:schemeClr val="bg2">
                    <a:lumMod val="75000"/>
                  </a:schemeClr>
                </a:solidFill>
              </a:rPr>
              <a:t>Format</a:t>
            </a:r>
            <a:endParaRPr lang="en-US" sz="1100" i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9200" y="1676400"/>
            <a:ext cx="762000" cy="838200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29200" y="3066259"/>
            <a:ext cx="762000" cy="365176"/>
          </a:xfrm>
          <a:prstGeom prst="rect">
            <a:avLst/>
          </a:prstGeom>
          <a:solidFill>
            <a:srgbClr val="C00000">
              <a:alpha val="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267200" y="3431435"/>
            <a:ext cx="762000" cy="75956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10000" y="4190999"/>
            <a:ext cx="2648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Proposed for CEOS Endorsement</a:t>
            </a:r>
            <a:endParaRPr lang="en-US" sz="1200" b="1" dirty="0">
              <a:solidFill>
                <a:srgbClr val="C00000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67998"/>
            <a:ext cx="4744359" cy="185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6629400"/>
            <a:ext cx="3046228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8600" y="304800"/>
            <a:ext cx="4467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92D050"/>
                </a:solidFill>
              </a:rPr>
              <a:t>NISAR Data </a:t>
            </a:r>
            <a:r>
              <a:rPr lang="en-US" sz="3200" b="1" dirty="0">
                <a:solidFill>
                  <a:srgbClr val="92D050"/>
                </a:solidFill>
              </a:rPr>
              <a:t>Products </a:t>
            </a:r>
            <a:endParaRPr lang="en-US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47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28600"/>
            <a:ext cx="9982200" cy="779002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000000"/>
              </a:buClr>
              <a:buFont typeface="Arial"/>
            </a:pPr>
            <a:r>
              <a:rPr lang="en-IN" sz="2400" b="1" dirty="0" smtClean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IN" sz="2400" b="1" dirty="0" smtClean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, S </a:t>
            </a:r>
            <a:r>
              <a:rPr lang="en-IN" sz="2400" b="1" dirty="0" smtClean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(NISAR</a:t>
            </a:r>
            <a:r>
              <a:rPr lang="en-IN" sz="2400" b="1" dirty="0" smtClean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), C </a:t>
            </a:r>
            <a:r>
              <a:rPr lang="en-IN" sz="2400" b="1" dirty="0" smtClean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(EOS-04) </a:t>
            </a:r>
            <a:r>
              <a:rPr lang="en-IN" sz="2400" b="1" dirty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Band India Mosaic ARD Product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81572"/>
            <a:ext cx="5566130" cy="539542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680442"/>
              </p:ext>
            </p:extLst>
          </p:nvPr>
        </p:nvGraphicFramePr>
        <p:xfrm>
          <a:off x="5791200" y="1271235"/>
          <a:ext cx="6248400" cy="50161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2105">
                  <a:extLst>
                    <a:ext uri="{9D8B030D-6E8A-4147-A177-3AD203B41FA5}">
                      <a16:colId xmlns:a16="http://schemas.microsoft.com/office/drawing/2014/main" xmlns="" val="1094105279"/>
                    </a:ext>
                  </a:extLst>
                </a:gridCol>
                <a:gridCol w="2646295">
                  <a:extLst>
                    <a:ext uri="{9D8B030D-6E8A-4147-A177-3AD203B41FA5}">
                      <a16:colId xmlns:a16="http://schemas.microsoft.com/office/drawing/2014/main" xmlns="" val="927990811"/>
                    </a:ext>
                  </a:extLst>
                </a:gridCol>
              </a:tblGrid>
              <a:tr h="84491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cap="none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Specifications  </a:t>
                      </a:r>
                      <a:r>
                        <a:rPr lang="en-IN" sz="1600" b="1" i="0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</a:t>
                      </a:r>
                      <a:r>
                        <a:rPr lang="en-IN" sz="1600" b="1" i="0" u="none" strike="noStrike" cap="none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</a:t>
                      </a:r>
                      <a:r>
                        <a:rPr lang="en-IN" sz="1600" b="1" i="0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X 1</a:t>
                      </a:r>
                      <a:r>
                        <a:rPr lang="en-IN" sz="1600" b="1" i="0" u="none" strike="noStrike" cap="none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0</a:t>
                      </a:r>
                      <a:r>
                        <a:rPr lang="en-IN" sz="1600" b="1" i="0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IN" sz="1600" b="1" i="0" u="none" strike="noStrike" cap="none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Tiles for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cap="none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India </a:t>
                      </a:r>
                      <a:r>
                        <a:rPr lang="en-IN" sz="1600" b="1" i="0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Mosaic </a:t>
                      </a:r>
                      <a:r>
                        <a:rPr lang="en-IN" sz="1600" b="1" i="0" u="none" strike="noStrike" cap="none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ARD Product</a:t>
                      </a:r>
                      <a:endParaRPr lang="en-IN" sz="1600" b="1" i="0" u="none" strike="noStrike" cap="non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1317052"/>
                  </a:ext>
                </a:extLst>
              </a:tr>
              <a:tr h="675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 Narrow" panose="020B0606020202030204" pitchFamily="34" charset="0"/>
                        </a:rPr>
                        <a:t>Total No. of Tiles </a:t>
                      </a:r>
                      <a:r>
                        <a:rPr lang="en-US" sz="1300" baseline="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300" dirty="0" smtClean="0"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en-US" sz="1300" dirty="0">
                          <a:effectLst/>
                          <a:latin typeface="Arial Narrow" panose="020B0606020202030204" pitchFamily="34" charset="0"/>
                        </a:rPr>
                        <a:t>India Mosaic Product) </a:t>
                      </a:r>
                      <a:endParaRPr lang="en-US" sz="1300" dirty="0" smtClean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  <a:latin typeface="Arial Narrow" panose="020B0606020202030204" pitchFamily="34" charset="0"/>
                        </a:rPr>
                        <a:t>per cycle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(17 days for EOS-04 ; 12 days</a:t>
                      </a:r>
                      <a:r>
                        <a:rPr lang="en-US" sz="1300" baseline="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 for NISAR</a:t>
                      </a:r>
                      <a:r>
                        <a:rPr lang="en-US" sz="140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en-IN" sz="20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809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58855920"/>
                  </a:ext>
                </a:extLst>
              </a:tr>
              <a:tr h="675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</a:rPr>
                        <a:t>Layers  per Tile Product </a:t>
                      </a:r>
                      <a:endParaRPr lang="en-IN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6 : </a:t>
                      </a:r>
                      <a:r>
                        <a:rPr lang="en-US" sz="1200" dirty="0">
                          <a:effectLst/>
                        </a:rPr>
                        <a:t>HH-HV </a:t>
                      </a:r>
                      <a:r>
                        <a:rPr lang="en-US" sz="1200" dirty="0" smtClean="0">
                          <a:effectLst/>
                        </a:rPr>
                        <a:t>RTC Gamma0</a:t>
                      </a:r>
                      <a:r>
                        <a:rPr lang="en-US" sz="1200" dirty="0">
                          <a:effectLst/>
                        </a:rPr>
                        <a:t>, LIA, Area, Mask, Date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5702181"/>
                  </a:ext>
                </a:extLst>
              </a:tr>
              <a:tr h="3379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4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Node/Look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0" dirty="0" smtClean="0">
                          <a:effectLst/>
                        </a:rPr>
                        <a:t>Descending/Right (EOS-04) C-Band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0" dirty="0" smtClean="0">
                          <a:effectLst/>
                        </a:rPr>
                        <a:t>Ascending/Left (NISAR) L+S -Band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200" baseline="0" dirty="0" smtClean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91331990"/>
                  </a:ext>
                </a:extLst>
              </a:tr>
              <a:tr h="337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</a:rPr>
                        <a:t>Tile </a:t>
                      </a:r>
                      <a:r>
                        <a:rPr lang="en-US" sz="1400" dirty="0" smtClean="0">
                          <a:effectLst/>
                          <a:latin typeface="Arial Narrow" panose="020B0606020202030204" pitchFamily="34" charset="0"/>
                        </a:rPr>
                        <a:t>Spacing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(Geographic Lat-Lon)</a:t>
                      </a:r>
                      <a:endParaRPr lang="en-IN" sz="1400" b="1" i="0" u="none" strike="noStrike" cap="none" dirty="0" smtClean="0">
                        <a:solidFill>
                          <a:schemeClr val="lt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=0.0001636125</a:t>
                      </a:r>
                      <a:r>
                        <a:rPr lang="en-US" sz="1200" baseline="30000" dirty="0" smtClean="0">
                          <a:effectLst/>
                        </a:rPr>
                        <a:t>0 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0" dirty="0" smtClean="0">
                          <a:effectLst/>
                        </a:rPr>
                        <a:t>(for 18 m pixel size)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67133995"/>
                  </a:ext>
                </a:extLst>
              </a:tr>
              <a:tr h="337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Narrow" panose="020B0606020202030204" pitchFamily="34" charset="0"/>
                        </a:rPr>
                        <a:t>Volume per Tile Product</a:t>
                      </a:r>
                      <a:endParaRPr lang="en-IN" sz="20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314 MB</a:t>
                      </a:r>
                      <a:endParaRPr lang="en-I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5327295"/>
                  </a:ext>
                </a:extLst>
              </a:tr>
              <a:tr h="376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</a:rPr>
                        <a:t>Format of tile Product</a:t>
                      </a:r>
                      <a:endParaRPr lang="en-IN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Cloud Optimized GeoTIFF (COG)</a:t>
                      </a:r>
                      <a:endParaRPr lang="en-IN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15131199"/>
                  </a:ext>
                </a:extLst>
              </a:tr>
              <a:tr h="3618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Narrow" panose="020B0606020202030204" pitchFamily="34" charset="0"/>
                        </a:rPr>
                        <a:t>Gamma0, Mask, Date </a:t>
                      </a:r>
                      <a:endParaRPr lang="en-IN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Unsigned Short </a:t>
                      </a:r>
                      <a:r>
                        <a:rPr lang="en-US" sz="1200" dirty="0" err="1">
                          <a:effectLst/>
                        </a:rPr>
                        <a:t>Int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16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47427034"/>
                  </a:ext>
                </a:extLst>
              </a:tr>
              <a:tr h="256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Area , LIA</a:t>
                      </a:r>
                      <a:endParaRPr lang="en-IN" sz="1400" b="1" i="0" u="none" strike="noStrike" cap="none" dirty="0">
                        <a:solidFill>
                          <a:schemeClr val="lt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cap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Float32</a:t>
                      </a:r>
                      <a:endParaRPr lang="en-IN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47203768"/>
                  </a:ext>
                </a:extLst>
              </a:tr>
              <a:tr h="25603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IN" sz="1400" b="1" i="0" u="none" strike="noStrike" cap="none" dirty="0" smtClean="0">
                          <a:solidFill>
                            <a:schemeClr val="l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Products Repository</a:t>
                      </a:r>
                      <a:endParaRPr lang="en-IN" sz="1400" b="1" i="0" u="none" strike="noStrike" cap="none" dirty="0">
                        <a:solidFill>
                          <a:schemeClr val="lt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IN" sz="1200" b="0" i="0" u="none" strike="noStrike" cap="none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10242939"/>
                  </a:ext>
                </a:extLst>
              </a:tr>
              <a:tr h="25603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https://bhoonidhi.nrsc.gov.in</a:t>
                      </a:r>
                      <a:endParaRPr lang="en-IN" sz="14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3706621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" y="6629400"/>
            <a:ext cx="3046228" cy="2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455619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1287</Words>
  <Application>Microsoft Office PowerPoint</Application>
  <PresentationFormat>Custom</PresentationFormat>
  <Paragraphs>237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Bahnschrift SemiBold SemiConden</vt:lpstr>
      <vt:lpstr>Lexend Deca</vt:lpstr>
      <vt:lpstr>Arial Narrow</vt:lpstr>
      <vt:lpstr>Aptos</vt:lpstr>
      <vt:lpstr>Wingdings</vt:lpstr>
      <vt:lpstr>Arial Black</vt:lpstr>
      <vt:lpstr>Calibri</vt:lpstr>
      <vt:lpstr>Avenir Next Condensed Medium</vt:lpstr>
      <vt:lpstr>Times New Roman</vt:lpstr>
      <vt:lpstr>Montserrat</vt:lpstr>
      <vt:lpstr>Mangal</vt:lpstr>
      <vt:lpstr>ceos</vt:lpstr>
      <vt:lpstr>LSI-VC-18  ISRO’s Updates on  SAR CEOS-ARD products  </vt:lpstr>
      <vt:lpstr>PowerPoint Presentation</vt:lpstr>
      <vt:lpstr>ISRO CEOS-Compliant SAR - ARD Product Generation – A Road Map</vt:lpstr>
      <vt:lpstr>PowerPoint Presentation</vt:lpstr>
      <vt:lpstr>PowerPoint Presentation</vt:lpstr>
      <vt:lpstr>NISAR Mission</vt:lpstr>
      <vt:lpstr>NISAR – Science Applications</vt:lpstr>
      <vt:lpstr>PowerPoint Presentation</vt:lpstr>
      <vt:lpstr>L, S (NISAR), C (EOS-04) Band India Mosaic ARD Product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LSI-VC-17 Presentation Template and Guidance</dc:title>
  <dc:creator>r1dpopr</dc:creator>
  <cp:lastModifiedBy>r1dpopr</cp:lastModifiedBy>
  <cp:revision>76</cp:revision>
  <dcterms:modified xsi:type="dcterms:W3CDTF">2025-09-03T10:19:32Z</dcterms:modified>
</cp:coreProperties>
</file>