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3" r:id="rId1"/>
  </p:sldMasterIdLst>
  <p:notesMasterIdLst>
    <p:notesMasterId r:id="rId31"/>
  </p:notesMasterIdLst>
  <p:sldIdLst>
    <p:sldId id="256" r:id="rId2"/>
    <p:sldId id="18750" r:id="rId3"/>
    <p:sldId id="18754" r:id="rId4"/>
    <p:sldId id="385" r:id="rId5"/>
    <p:sldId id="18753" r:id="rId6"/>
    <p:sldId id="18736" r:id="rId7"/>
    <p:sldId id="383" r:id="rId8"/>
    <p:sldId id="18732" r:id="rId9"/>
    <p:sldId id="18717" r:id="rId10"/>
    <p:sldId id="387" r:id="rId11"/>
    <p:sldId id="378" r:id="rId12"/>
    <p:sldId id="18741" r:id="rId13"/>
    <p:sldId id="274" r:id="rId14"/>
    <p:sldId id="18725" r:id="rId15"/>
    <p:sldId id="298" r:id="rId16"/>
    <p:sldId id="18721" r:id="rId17"/>
    <p:sldId id="18724" r:id="rId18"/>
    <p:sldId id="390" r:id="rId19"/>
    <p:sldId id="18707" r:id="rId20"/>
    <p:sldId id="18735" r:id="rId21"/>
    <p:sldId id="18733" r:id="rId22"/>
    <p:sldId id="18746" r:id="rId23"/>
    <p:sldId id="18731" r:id="rId24"/>
    <p:sldId id="393" r:id="rId25"/>
    <p:sldId id="18718" r:id="rId26"/>
    <p:sldId id="18747" r:id="rId27"/>
    <p:sldId id="18706" r:id="rId28"/>
    <p:sldId id="18749" r:id="rId29"/>
    <p:sldId id="18755" r:id="rId30"/>
  </p:sldIdLst>
  <p:sldSz cx="12192000" cy="6858000"/>
  <p:notesSz cx="6858000" cy="9144000"/>
  <p:embeddedFontLst>
    <p:embeddedFont>
      <p:font typeface="Montserrat" panose="00000500000000000000"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FD2EC5-0042-452C-9BF6-63350013CA21}" v="3" dt="2025-09-04T00:46:39.4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23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s, Neil (Environment, Clayton)" userId="26065a9b-dd42-47ee-8f94-8b3b0d49d5dd" providerId="ADAL" clId="{BAFD2EC5-0042-452C-9BF6-63350013CA21}"/>
    <pc:docChg chg="custSel delSld modSld sldOrd">
      <pc:chgData name="Sims, Neil (Environment, Clayton)" userId="26065a9b-dd42-47ee-8f94-8b3b0d49d5dd" providerId="ADAL" clId="{BAFD2EC5-0042-452C-9BF6-63350013CA21}" dt="2025-09-04T01:24:42.609" v="710" actId="20577"/>
      <pc:docMkLst>
        <pc:docMk/>
      </pc:docMkLst>
      <pc:sldChg chg="modSp mod">
        <pc:chgData name="Sims, Neil (Environment, Clayton)" userId="26065a9b-dd42-47ee-8f94-8b3b0d49d5dd" providerId="ADAL" clId="{BAFD2EC5-0042-452C-9BF6-63350013CA21}" dt="2025-09-04T01:24:42.609" v="710" actId="20577"/>
        <pc:sldMkLst>
          <pc:docMk/>
          <pc:sldMk cId="0" sldId="256"/>
        </pc:sldMkLst>
        <pc:spChg chg="mod">
          <ac:chgData name="Sims, Neil (Environment, Clayton)" userId="26065a9b-dd42-47ee-8f94-8b3b0d49d5dd" providerId="ADAL" clId="{BAFD2EC5-0042-452C-9BF6-63350013CA21}" dt="2025-09-04T01:24:42.609" v="710" actId="20577"/>
          <ac:spMkLst>
            <pc:docMk/>
            <pc:sldMk cId="0" sldId="256"/>
            <ac:spMk id="66" creationId="{00000000-0000-0000-0000-000000000000}"/>
          </ac:spMkLst>
        </pc:spChg>
      </pc:sldChg>
      <pc:sldChg chg="ord">
        <pc:chgData name="Sims, Neil (Environment, Clayton)" userId="26065a9b-dd42-47ee-8f94-8b3b0d49d5dd" providerId="ADAL" clId="{BAFD2EC5-0042-452C-9BF6-63350013CA21}" dt="2025-09-04T01:05:44.068" v="443"/>
        <pc:sldMkLst>
          <pc:docMk/>
          <pc:sldMk cId="2485889390" sldId="378"/>
        </pc:sldMkLst>
      </pc:sldChg>
      <pc:sldChg chg="ord">
        <pc:chgData name="Sims, Neil (Environment, Clayton)" userId="26065a9b-dd42-47ee-8f94-8b3b0d49d5dd" providerId="ADAL" clId="{BAFD2EC5-0042-452C-9BF6-63350013CA21}" dt="2025-09-04T01:04:39.252" v="439"/>
        <pc:sldMkLst>
          <pc:docMk/>
          <pc:sldMk cId="360220078" sldId="383"/>
        </pc:sldMkLst>
      </pc:sldChg>
      <pc:sldChg chg="modSp mod">
        <pc:chgData name="Sims, Neil (Environment, Clayton)" userId="26065a9b-dd42-47ee-8f94-8b3b0d49d5dd" providerId="ADAL" clId="{BAFD2EC5-0042-452C-9BF6-63350013CA21}" dt="2025-09-04T00:47:54.787" v="333" actId="20577"/>
        <pc:sldMkLst>
          <pc:docMk/>
          <pc:sldMk cId="4141373978" sldId="385"/>
        </pc:sldMkLst>
        <pc:spChg chg="mod">
          <ac:chgData name="Sims, Neil (Environment, Clayton)" userId="26065a9b-dd42-47ee-8f94-8b3b0d49d5dd" providerId="ADAL" clId="{BAFD2EC5-0042-452C-9BF6-63350013CA21}" dt="2025-09-04T00:47:54.787" v="333" actId="20577"/>
          <ac:spMkLst>
            <pc:docMk/>
            <pc:sldMk cId="4141373978" sldId="385"/>
            <ac:spMk id="9" creationId="{F4530659-1C67-0979-52D1-145F54267CBB}"/>
          </ac:spMkLst>
        </pc:spChg>
      </pc:sldChg>
      <pc:sldChg chg="modSp mod">
        <pc:chgData name="Sims, Neil (Environment, Clayton)" userId="26065a9b-dd42-47ee-8f94-8b3b0d49d5dd" providerId="ADAL" clId="{BAFD2EC5-0042-452C-9BF6-63350013CA21}" dt="2025-09-04T01:12:01.899" v="459" actId="20577"/>
        <pc:sldMkLst>
          <pc:docMk/>
          <pc:sldMk cId="2553513560" sldId="390"/>
        </pc:sldMkLst>
        <pc:spChg chg="mod">
          <ac:chgData name="Sims, Neil (Environment, Clayton)" userId="26065a9b-dd42-47ee-8f94-8b3b0d49d5dd" providerId="ADAL" clId="{BAFD2EC5-0042-452C-9BF6-63350013CA21}" dt="2025-09-04T01:12:01.899" v="459" actId="20577"/>
          <ac:spMkLst>
            <pc:docMk/>
            <pc:sldMk cId="2553513560" sldId="390"/>
            <ac:spMk id="8" creationId="{44D08336-F623-5556-2662-86C22BA2543C}"/>
          </ac:spMkLst>
        </pc:spChg>
      </pc:sldChg>
      <pc:sldChg chg="modSp mod">
        <pc:chgData name="Sims, Neil (Environment, Clayton)" userId="26065a9b-dd42-47ee-8f94-8b3b0d49d5dd" providerId="ADAL" clId="{BAFD2EC5-0042-452C-9BF6-63350013CA21}" dt="2025-09-04T00:34:57.160" v="12" actId="14100"/>
        <pc:sldMkLst>
          <pc:docMk/>
          <pc:sldMk cId="4029953406" sldId="393"/>
        </pc:sldMkLst>
        <pc:picChg chg="mod">
          <ac:chgData name="Sims, Neil (Environment, Clayton)" userId="26065a9b-dd42-47ee-8f94-8b3b0d49d5dd" providerId="ADAL" clId="{BAFD2EC5-0042-452C-9BF6-63350013CA21}" dt="2025-09-04T00:34:57.160" v="12" actId="14100"/>
          <ac:picMkLst>
            <pc:docMk/>
            <pc:sldMk cId="4029953406" sldId="393"/>
            <ac:picMk id="4" creationId="{690C3710-8801-9AD2-DF02-617802F90268}"/>
          </ac:picMkLst>
        </pc:picChg>
      </pc:sldChg>
      <pc:sldChg chg="del">
        <pc:chgData name="Sims, Neil (Environment, Clayton)" userId="26065a9b-dd42-47ee-8f94-8b3b0d49d5dd" providerId="ADAL" clId="{BAFD2EC5-0042-452C-9BF6-63350013CA21}" dt="2025-09-04T00:31:35.401" v="1" actId="47"/>
        <pc:sldMkLst>
          <pc:docMk/>
          <pc:sldMk cId="1911470043" sldId="3375"/>
        </pc:sldMkLst>
      </pc:sldChg>
      <pc:sldChg chg="modSp mod">
        <pc:chgData name="Sims, Neil (Environment, Clayton)" userId="26065a9b-dd42-47ee-8f94-8b3b0d49d5dd" providerId="ADAL" clId="{BAFD2EC5-0042-452C-9BF6-63350013CA21}" dt="2025-09-04T01:18:59.148" v="697" actId="27636"/>
        <pc:sldMkLst>
          <pc:docMk/>
          <pc:sldMk cId="2711527726" sldId="18706"/>
        </pc:sldMkLst>
        <pc:spChg chg="mod">
          <ac:chgData name="Sims, Neil (Environment, Clayton)" userId="26065a9b-dd42-47ee-8f94-8b3b0d49d5dd" providerId="ADAL" clId="{BAFD2EC5-0042-452C-9BF6-63350013CA21}" dt="2025-09-04T01:18:59.148" v="697" actId="27636"/>
          <ac:spMkLst>
            <pc:docMk/>
            <pc:sldMk cId="2711527726" sldId="18706"/>
            <ac:spMk id="2" creationId="{9116DD96-371B-F1CE-B868-94A37B0E57C1}"/>
          </ac:spMkLst>
        </pc:spChg>
      </pc:sldChg>
      <pc:sldChg chg="delSp mod">
        <pc:chgData name="Sims, Neil (Environment, Clayton)" userId="26065a9b-dd42-47ee-8f94-8b3b0d49d5dd" providerId="ADAL" clId="{BAFD2EC5-0042-452C-9BF6-63350013CA21}" dt="2025-09-04T00:49:15.337" v="334" actId="478"/>
        <pc:sldMkLst>
          <pc:docMk/>
          <pc:sldMk cId="2511064679" sldId="18717"/>
        </pc:sldMkLst>
        <pc:spChg chg="del">
          <ac:chgData name="Sims, Neil (Environment, Clayton)" userId="26065a9b-dd42-47ee-8f94-8b3b0d49d5dd" providerId="ADAL" clId="{BAFD2EC5-0042-452C-9BF6-63350013CA21}" dt="2025-09-04T00:49:15.337" v="334" actId="478"/>
          <ac:spMkLst>
            <pc:docMk/>
            <pc:sldMk cId="2511064679" sldId="18717"/>
            <ac:spMk id="2" creationId="{7C22EEDA-52D0-C7E5-6EF9-4BCA7C350201}"/>
          </ac:spMkLst>
        </pc:spChg>
      </pc:sldChg>
      <pc:sldChg chg="modSp mod">
        <pc:chgData name="Sims, Neil (Environment, Clayton)" userId="26065a9b-dd42-47ee-8f94-8b3b0d49d5dd" providerId="ADAL" clId="{BAFD2EC5-0042-452C-9BF6-63350013CA21}" dt="2025-09-04T00:51:05.487" v="386" actId="15"/>
        <pc:sldMkLst>
          <pc:docMk/>
          <pc:sldMk cId="1617405573" sldId="18721"/>
        </pc:sldMkLst>
        <pc:spChg chg="mod">
          <ac:chgData name="Sims, Neil (Environment, Clayton)" userId="26065a9b-dd42-47ee-8f94-8b3b0d49d5dd" providerId="ADAL" clId="{BAFD2EC5-0042-452C-9BF6-63350013CA21}" dt="2025-09-04T00:50:50.106" v="385" actId="20577"/>
          <ac:spMkLst>
            <pc:docMk/>
            <pc:sldMk cId="1617405573" sldId="18721"/>
            <ac:spMk id="3" creationId="{98ED42DD-4A7E-04B7-CDF3-A705E849EC99}"/>
          </ac:spMkLst>
        </pc:spChg>
        <pc:spChg chg="mod">
          <ac:chgData name="Sims, Neil (Environment, Clayton)" userId="26065a9b-dd42-47ee-8f94-8b3b0d49d5dd" providerId="ADAL" clId="{BAFD2EC5-0042-452C-9BF6-63350013CA21}" dt="2025-09-04T00:51:05.487" v="386" actId="15"/>
          <ac:spMkLst>
            <pc:docMk/>
            <pc:sldMk cId="1617405573" sldId="18721"/>
            <ac:spMk id="5" creationId="{D5F6059F-9F41-A44A-7BF7-128FDF6C8CA4}"/>
          </ac:spMkLst>
        </pc:spChg>
      </pc:sldChg>
      <pc:sldChg chg="modSp mod ord">
        <pc:chgData name="Sims, Neil (Environment, Clayton)" userId="26065a9b-dd42-47ee-8f94-8b3b0d49d5dd" providerId="ADAL" clId="{BAFD2EC5-0042-452C-9BF6-63350013CA21}" dt="2025-09-04T01:16:17.917" v="501"/>
        <pc:sldMkLst>
          <pc:docMk/>
          <pc:sldMk cId="366624110" sldId="18731"/>
        </pc:sldMkLst>
        <pc:picChg chg="mod">
          <ac:chgData name="Sims, Neil (Environment, Clayton)" userId="26065a9b-dd42-47ee-8f94-8b3b0d49d5dd" providerId="ADAL" clId="{BAFD2EC5-0042-452C-9BF6-63350013CA21}" dt="2025-09-04T00:33:45.325" v="11" actId="14100"/>
          <ac:picMkLst>
            <pc:docMk/>
            <pc:sldMk cId="366624110" sldId="18731"/>
            <ac:picMk id="6" creationId="{061B3874-BE1F-0054-F32C-FE247DBC3D2C}"/>
          </ac:picMkLst>
        </pc:picChg>
        <pc:picChg chg="mod">
          <ac:chgData name="Sims, Neil (Environment, Clayton)" userId="26065a9b-dd42-47ee-8f94-8b3b0d49d5dd" providerId="ADAL" clId="{BAFD2EC5-0042-452C-9BF6-63350013CA21}" dt="2025-09-04T00:33:40.226" v="10" actId="1076"/>
          <ac:picMkLst>
            <pc:docMk/>
            <pc:sldMk cId="366624110" sldId="18731"/>
            <ac:picMk id="7" creationId="{9549C349-CE5D-3BC6-CE3F-9F4B1513BF6C}"/>
          </ac:picMkLst>
        </pc:picChg>
      </pc:sldChg>
      <pc:sldChg chg="modSp mod ord">
        <pc:chgData name="Sims, Neil (Environment, Clayton)" userId="26065a9b-dd42-47ee-8f94-8b3b0d49d5dd" providerId="ADAL" clId="{BAFD2EC5-0042-452C-9BF6-63350013CA21}" dt="2025-09-04T01:14:10.819" v="499" actId="20577"/>
        <pc:sldMkLst>
          <pc:docMk/>
          <pc:sldMk cId="2056104944" sldId="18733"/>
        </pc:sldMkLst>
        <pc:spChg chg="mod">
          <ac:chgData name="Sims, Neil (Environment, Clayton)" userId="26065a9b-dd42-47ee-8f94-8b3b0d49d5dd" providerId="ADAL" clId="{BAFD2EC5-0042-452C-9BF6-63350013CA21}" dt="2025-09-04T00:38:36.675" v="63" actId="27636"/>
          <ac:spMkLst>
            <pc:docMk/>
            <pc:sldMk cId="2056104944" sldId="18733"/>
            <ac:spMk id="4" creationId="{8955C3DC-8B20-8474-CD76-3A61F7E53E6B}"/>
          </ac:spMkLst>
        </pc:spChg>
        <pc:spChg chg="mod">
          <ac:chgData name="Sims, Neil (Environment, Clayton)" userId="26065a9b-dd42-47ee-8f94-8b3b0d49d5dd" providerId="ADAL" clId="{BAFD2EC5-0042-452C-9BF6-63350013CA21}" dt="2025-09-04T01:14:10.819" v="499" actId="20577"/>
          <ac:spMkLst>
            <pc:docMk/>
            <pc:sldMk cId="2056104944" sldId="18733"/>
            <ac:spMk id="5" creationId="{5B338649-D7DE-1518-D553-10137571358C}"/>
          </ac:spMkLst>
        </pc:spChg>
      </pc:sldChg>
      <pc:sldChg chg="ord">
        <pc:chgData name="Sims, Neil (Environment, Clayton)" userId="26065a9b-dd42-47ee-8f94-8b3b0d49d5dd" providerId="ADAL" clId="{BAFD2EC5-0042-452C-9BF6-63350013CA21}" dt="2025-09-04T01:05:01.677" v="441"/>
        <pc:sldMkLst>
          <pc:docMk/>
          <pc:sldMk cId="138492318" sldId="18741"/>
        </pc:sldMkLst>
      </pc:sldChg>
      <pc:sldChg chg="modSp mod ord">
        <pc:chgData name="Sims, Neil (Environment, Clayton)" userId="26065a9b-dd42-47ee-8f94-8b3b0d49d5dd" providerId="ADAL" clId="{BAFD2EC5-0042-452C-9BF6-63350013CA21}" dt="2025-09-04T00:36:38.175" v="55" actId="20577"/>
        <pc:sldMkLst>
          <pc:docMk/>
          <pc:sldMk cId="4201565784" sldId="18746"/>
        </pc:sldMkLst>
        <pc:spChg chg="mod">
          <ac:chgData name="Sims, Neil (Environment, Clayton)" userId="26065a9b-dd42-47ee-8f94-8b3b0d49d5dd" providerId="ADAL" clId="{BAFD2EC5-0042-452C-9BF6-63350013CA21}" dt="2025-09-04T00:36:11.997" v="50" actId="404"/>
          <ac:spMkLst>
            <pc:docMk/>
            <pc:sldMk cId="4201565784" sldId="18746"/>
            <ac:spMk id="2" creationId="{020FB540-4C05-EAD0-5CF4-791EE6A70AA0}"/>
          </ac:spMkLst>
        </pc:spChg>
        <pc:spChg chg="mod">
          <ac:chgData name="Sims, Neil (Environment, Clayton)" userId="26065a9b-dd42-47ee-8f94-8b3b0d49d5dd" providerId="ADAL" clId="{BAFD2EC5-0042-452C-9BF6-63350013CA21}" dt="2025-09-04T00:36:38.175" v="55" actId="20577"/>
          <ac:spMkLst>
            <pc:docMk/>
            <pc:sldMk cId="4201565784" sldId="18746"/>
            <ac:spMk id="7" creationId="{9E540CC1-F196-9B20-EC3B-648270A42D82}"/>
          </ac:spMkLst>
        </pc:spChg>
      </pc:sldChg>
      <pc:sldChg chg="modSp mod ord">
        <pc:chgData name="Sims, Neil (Environment, Clayton)" userId="26065a9b-dd42-47ee-8f94-8b3b0d49d5dd" providerId="ADAL" clId="{BAFD2EC5-0042-452C-9BF6-63350013CA21}" dt="2025-09-04T01:17:12.858" v="502" actId="6549"/>
        <pc:sldMkLst>
          <pc:docMk/>
          <pc:sldMk cId="3795833246" sldId="18747"/>
        </pc:sldMkLst>
        <pc:spChg chg="mod">
          <ac:chgData name="Sims, Neil (Environment, Clayton)" userId="26065a9b-dd42-47ee-8f94-8b3b0d49d5dd" providerId="ADAL" clId="{BAFD2EC5-0042-452C-9BF6-63350013CA21}" dt="2025-09-04T01:17:12.858" v="502" actId="6549"/>
          <ac:spMkLst>
            <pc:docMk/>
            <pc:sldMk cId="3795833246" sldId="18747"/>
            <ac:spMk id="6" creationId="{8EE398E6-CB6D-7BFA-816F-A38C105DBDFF}"/>
          </ac:spMkLst>
        </pc:spChg>
      </pc:sldChg>
      <pc:sldChg chg="modSp mod">
        <pc:chgData name="Sims, Neil (Environment, Clayton)" userId="26065a9b-dd42-47ee-8f94-8b3b0d49d5dd" providerId="ADAL" clId="{BAFD2EC5-0042-452C-9BF6-63350013CA21}" dt="2025-09-04T00:46:41.444" v="313" actId="15"/>
        <pc:sldMkLst>
          <pc:docMk/>
          <pc:sldMk cId="3836885257" sldId="18749"/>
        </pc:sldMkLst>
        <pc:spChg chg="mod">
          <ac:chgData name="Sims, Neil (Environment, Clayton)" userId="26065a9b-dd42-47ee-8f94-8b3b0d49d5dd" providerId="ADAL" clId="{BAFD2EC5-0042-452C-9BF6-63350013CA21}" dt="2025-09-04T00:46:41.444" v="313" actId="15"/>
          <ac:spMkLst>
            <pc:docMk/>
            <pc:sldMk cId="3836885257" sldId="18749"/>
            <ac:spMk id="2" creationId="{1CA55784-371A-ABAE-F051-3B535CDDC477}"/>
          </ac:spMkLst>
        </pc:spChg>
      </pc:sldChg>
      <pc:sldChg chg="modSp mod">
        <pc:chgData name="Sims, Neil (Environment, Clayton)" userId="26065a9b-dd42-47ee-8f94-8b3b0d49d5dd" providerId="ADAL" clId="{BAFD2EC5-0042-452C-9BF6-63350013CA21}" dt="2025-09-04T01:03:10.971" v="423" actId="5793"/>
        <pc:sldMkLst>
          <pc:docMk/>
          <pc:sldMk cId="1877767722" sldId="18750"/>
        </pc:sldMkLst>
        <pc:spChg chg="mod">
          <ac:chgData name="Sims, Neil (Environment, Clayton)" userId="26065a9b-dd42-47ee-8f94-8b3b0d49d5dd" providerId="ADAL" clId="{BAFD2EC5-0042-452C-9BF6-63350013CA21}" dt="2025-09-04T01:03:10.971" v="423" actId="5793"/>
          <ac:spMkLst>
            <pc:docMk/>
            <pc:sldMk cId="1877767722" sldId="18750"/>
            <ac:spMk id="2" creationId="{CE85EECF-7045-A9A9-FB6A-4DC5AA5EBC55}"/>
          </ac:spMkLst>
        </pc:spChg>
      </pc:sldChg>
      <pc:sldChg chg="del">
        <pc:chgData name="Sims, Neil (Environment, Clayton)" userId="26065a9b-dd42-47ee-8f94-8b3b0d49d5dd" providerId="ADAL" clId="{BAFD2EC5-0042-452C-9BF6-63350013CA21}" dt="2025-09-04T00:31:33.482" v="0" actId="47"/>
        <pc:sldMkLst>
          <pc:docMk/>
          <pc:sldMk cId="3676641749" sldId="18751"/>
        </pc:sldMkLst>
      </pc:sldChg>
      <pc:sldChg chg="modSp mod">
        <pc:chgData name="Sims, Neil (Environment, Clayton)" userId="26065a9b-dd42-47ee-8f94-8b3b0d49d5dd" providerId="ADAL" clId="{BAFD2EC5-0042-452C-9BF6-63350013CA21}" dt="2025-09-04T01:04:19.249" v="437" actId="20577"/>
        <pc:sldMkLst>
          <pc:docMk/>
          <pc:sldMk cId="1466622397" sldId="18753"/>
        </pc:sldMkLst>
        <pc:spChg chg="mod">
          <ac:chgData name="Sims, Neil (Environment, Clayton)" userId="26065a9b-dd42-47ee-8f94-8b3b0d49d5dd" providerId="ADAL" clId="{BAFD2EC5-0042-452C-9BF6-63350013CA21}" dt="2025-09-04T01:04:19.249" v="437" actId="20577"/>
          <ac:spMkLst>
            <pc:docMk/>
            <pc:sldMk cId="1466622397" sldId="18753"/>
            <ac:spMk id="2" creationId="{7D13DE9C-56A7-4FED-3950-F728F5B1A4AC}"/>
          </ac:spMkLst>
        </pc:spChg>
      </pc:sldChg>
      <pc:sldChg chg="ord">
        <pc:chgData name="Sims, Neil (Environment, Clayton)" userId="26065a9b-dd42-47ee-8f94-8b3b0d49d5dd" providerId="ADAL" clId="{BAFD2EC5-0042-452C-9BF6-63350013CA21}" dt="2025-09-04T00:31:44.674" v="3"/>
        <pc:sldMkLst>
          <pc:docMk/>
          <pc:sldMk cId="2182836075" sldId="1875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19</a:t>
            </a:fld>
            <a:endParaRPr lang="en-AU"/>
          </a:p>
        </p:txBody>
      </p:sp>
    </p:spTree>
    <p:extLst>
      <p:ext uri="{BB962C8B-B14F-4D97-AF65-F5344CB8AC3E}">
        <p14:creationId xmlns:p14="http://schemas.microsoft.com/office/powerpoint/2010/main" val="2373892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20</a:t>
            </a:fld>
            <a:endParaRPr lang="en-AU"/>
          </a:p>
        </p:txBody>
      </p:sp>
    </p:spTree>
    <p:extLst>
      <p:ext uri="{BB962C8B-B14F-4D97-AF65-F5344CB8AC3E}">
        <p14:creationId xmlns:p14="http://schemas.microsoft.com/office/powerpoint/2010/main" val="1035169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a:extLst>
            <a:ext uri="{FF2B5EF4-FFF2-40B4-BE49-F238E27FC236}">
              <a16:creationId xmlns:a16="http://schemas.microsoft.com/office/drawing/2014/main" id="{54E0F145-D331-02BB-E8B0-399A1DB6110A}"/>
            </a:ext>
          </a:extLst>
        </p:cNvPr>
        <p:cNvGrpSpPr/>
        <p:nvPr/>
      </p:nvGrpSpPr>
      <p:grpSpPr>
        <a:xfrm>
          <a:off x="0" y="0"/>
          <a:ext cx="0" cy="0"/>
          <a:chOff x="0" y="0"/>
          <a:chExt cx="0" cy="0"/>
        </a:xfrm>
      </p:grpSpPr>
      <p:sp>
        <p:nvSpPr>
          <p:cNvPr id="31" name="Google Shape;31;p2:notes">
            <a:extLst>
              <a:ext uri="{FF2B5EF4-FFF2-40B4-BE49-F238E27FC236}">
                <a16:creationId xmlns:a16="http://schemas.microsoft.com/office/drawing/2014/main" id="{18175FE8-D5F5-B10F-7369-A9075BE20E1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2" name="Google Shape;32;p2:notes">
            <a:extLst>
              <a:ext uri="{FF2B5EF4-FFF2-40B4-BE49-F238E27FC236}">
                <a16:creationId xmlns:a16="http://schemas.microsoft.com/office/drawing/2014/main" id="{6C8FE452-9E06-28E1-F89A-42386734D75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8905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9469C-342E-9456-FCD6-F5D245274E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E14895-0606-9238-5D7D-DB85338185C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3E823E4-7335-D043-B7CE-03EE37C7DA75}"/>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F9CDA726-6736-22DF-8E21-5C93FAA41946}"/>
              </a:ext>
            </a:extLst>
          </p:cNvPr>
          <p:cNvSpPr>
            <a:spLocks noGrp="1"/>
          </p:cNvSpPr>
          <p:nvPr>
            <p:ph type="sldNum" sz="quarter" idx="5"/>
          </p:nvPr>
        </p:nvSpPr>
        <p:spPr/>
        <p:txBody>
          <a:bodyPr/>
          <a:lstStyle/>
          <a:p>
            <a:fld id="{9A496215-5E4C-414D-A8DB-C38AA7CF7C2A}" type="slidenum">
              <a:rPr lang="en-AU" smtClean="0"/>
              <a:pPr/>
              <a:t>27</a:t>
            </a:fld>
            <a:endParaRPr lang="en-AU"/>
          </a:p>
        </p:txBody>
      </p:sp>
    </p:spTree>
    <p:extLst>
      <p:ext uri="{BB962C8B-B14F-4D97-AF65-F5344CB8AC3E}">
        <p14:creationId xmlns:p14="http://schemas.microsoft.com/office/powerpoint/2010/main" val="3248152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775468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LDN Framework first document published.   Relates to Target 15.3.</a:t>
            </a:r>
          </a:p>
          <a:p>
            <a:r>
              <a:rPr lang="en-AU" dirty="0"/>
              <a:t>GPG – first engaged in 2016 to develop EO methods and elevate Tier level of the Indicator.  GPG v1 published in 2017, Revised in 2021.</a:t>
            </a:r>
          </a:p>
          <a:p>
            <a:r>
              <a:rPr lang="en-AU" dirty="0"/>
              <a:t>GEO LDN – sponsored by the UNCCD provides information, guidance and resources to help countries achieve LDN.  I have co led this since its inception.  Received significant funding from German Government.  Only GEO activity ever to have been elevated from an Initiative to a Flagship (Ghana 2023). </a:t>
            </a:r>
          </a:p>
          <a:p>
            <a:r>
              <a:rPr lang="en-AU" dirty="0"/>
              <a:t>Australians all over this.  Federally this engagement is finally starting to be recognised.   Some exciting new opportunities emerging in dryland countries.  </a:t>
            </a:r>
          </a:p>
        </p:txBody>
      </p:sp>
      <p:sp>
        <p:nvSpPr>
          <p:cNvPr id="4" name="Slide Number Placeholder 3"/>
          <p:cNvSpPr>
            <a:spLocks noGrp="1"/>
          </p:cNvSpPr>
          <p:nvPr>
            <p:ph type="sldNum" sz="quarter" idx="5"/>
          </p:nvPr>
        </p:nvSpPr>
        <p:spPr/>
        <p:txBody>
          <a:bodyPr/>
          <a:lstStyle/>
          <a:p>
            <a:fld id="{9A496215-5E4C-414D-A8DB-C38AA7CF7C2A}" type="slidenum">
              <a:rPr lang="en-AU" smtClean="0"/>
              <a:pPr/>
              <a:t>4</a:t>
            </a:fld>
            <a:endParaRPr lang="en-AU"/>
          </a:p>
        </p:txBody>
      </p:sp>
    </p:spTree>
    <p:extLst>
      <p:ext uri="{BB962C8B-B14F-4D97-AF65-F5344CB8AC3E}">
        <p14:creationId xmlns:p14="http://schemas.microsoft.com/office/powerpoint/2010/main" val="1564400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1316175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7742" indent="-177742">
              <a:buFont typeface="Arial" panose="020B0604020202020204" pitchFamily="34" charset="0"/>
              <a:buChar char="•"/>
            </a:pPr>
            <a:r>
              <a:rPr lang="en-AU" dirty="0"/>
              <a:t>GPG AND TRENDS.EARTH MADE AT SAME TIME</a:t>
            </a:r>
          </a:p>
          <a:p>
            <a:pPr marL="177742" indent="-177742">
              <a:buFont typeface="Arial" panose="020B0604020202020204" pitchFamily="34" charset="0"/>
              <a:buChar char="•"/>
            </a:pPr>
            <a:r>
              <a:rPr lang="en-AU" dirty="0"/>
              <a:t>GOOD ITERATIVE PROCESS</a:t>
            </a:r>
          </a:p>
          <a:p>
            <a:pPr marL="177742" indent="-177742">
              <a:buFont typeface="Arial" panose="020B0604020202020204" pitchFamily="34" charset="0"/>
              <a:buChar char="•"/>
            </a:pPr>
            <a:r>
              <a:rPr lang="en-AU" dirty="0"/>
              <a:t>ADD-ON</a:t>
            </a:r>
            <a:r>
              <a:rPr lang="en-AU" baseline="0" dirty="0"/>
              <a:t> FOR QGIS</a:t>
            </a:r>
          </a:p>
          <a:p>
            <a:pPr marL="177742" indent="-177742">
              <a:buFont typeface="Arial" panose="020B0604020202020204" pitchFamily="34" charset="0"/>
              <a:buChar char="•"/>
            </a:pPr>
            <a:r>
              <a:rPr lang="en-AU" baseline="0" dirty="0"/>
              <a:t>EXCELLENT INTERFACE FOR CALCULATING 15.3.1</a:t>
            </a:r>
          </a:p>
          <a:p>
            <a:pPr marL="177742" indent="-177742">
              <a:buFont typeface="Arial" panose="020B0604020202020204" pitchFamily="34" charset="0"/>
              <a:buChar char="•"/>
            </a:pPr>
            <a:r>
              <a:rPr lang="en-AU" baseline="0" dirty="0"/>
              <a:t>BEING EXPLORED FOR OTHER SDGs</a:t>
            </a:r>
          </a:p>
          <a:p>
            <a:endParaRPr lang="en-AU" baseline="0" dirty="0"/>
          </a:p>
          <a:p>
            <a:endParaRPr lang="en-AU" baseline="0" dirty="0"/>
          </a:p>
        </p:txBody>
      </p:sp>
      <p:sp>
        <p:nvSpPr>
          <p:cNvPr id="4" name="Slide Number Placeholder 3"/>
          <p:cNvSpPr>
            <a:spLocks noGrp="1"/>
          </p:cNvSpPr>
          <p:nvPr>
            <p:ph type="sldNum" sz="quarter" idx="10"/>
          </p:nvPr>
        </p:nvSpPr>
        <p:spPr/>
        <p:txBody>
          <a:bodyPr/>
          <a:lstStyle/>
          <a:p>
            <a:fld id="{9A496215-5E4C-414D-A8DB-C38AA7CF7C2A}" type="slidenum">
              <a:rPr lang="en-AU" smtClean="0"/>
              <a:pPr/>
              <a:t>7</a:t>
            </a:fld>
            <a:endParaRPr lang="en-AU"/>
          </a:p>
        </p:txBody>
      </p:sp>
    </p:spTree>
    <p:extLst>
      <p:ext uri="{BB962C8B-B14F-4D97-AF65-F5344CB8AC3E}">
        <p14:creationId xmlns:p14="http://schemas.microsoft.com/office/powerpoint/2010/main" val="3167341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Crop rotation at end of season impacts apparent extent of degradation</a:t>
            </a:r>
          </a:p>
          <a:p>
            <a:r>
              <a:rPr lang="en-AU" dirty="0"/>
              <a:t>This restricts appeal of indicator to agricultural land managers – case in Australia currently considering implementation</a:t>
            </a:r>
          </a:p>
        </p:txBody>
      </p:sp>
      <p:sp>
        <p:nvSpPr>
          <p:cNvPr id="4" name="Slide Number Placeholder 3"/>
          <p:cNvSpPr>
            <a:spLocks noGrp="1"/>
          </p:cNvSpPr>
          <p:nvPr>
            <p:ph type="sldNum" sz="quarter" idx="5"/>
          </p:nvPr>
        </p:nvSpPr>
        <p:spPr/>
        <p:txBody>
          <a:bodyPr/>
          <a:lstStyle/>
          <a:p>
            <a:fld id="{9A496215-5E4C-414D-A8DB-C38AA7CF7C2A}" type="slidenum">
              <a:rPr lang="en-AU" smtClean="0"/>
              <a:pPr/>
              <a:t>9</a:t>
            </a:fld>
            <a:endParaRPr lang="en-AU"/>
          </a:p>
        </p:txBody>
      </p:sp>
    </p:spTree>
    <p:extLst>
      <p:ext uri="{BB962C8B-B14F-4D97-AF65-F5344CB8AC3E}">
        <p14:creationId xmlns:p14="http://schemas.microsoft.com/office/powerpoint/2010/main" val="2906724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11</a:t>
            </a:fld>
            <a:endParaRPr lang="en-AU"/>
          </a:p>
        </p:txBody>
      </p:sp>
    </p:spTree>
    <p:extLst>
      <p:ext uri="{BB962C8B-B14F-4D97-AF65-F5344CB8AC3E}">
        <p14:creationId xmlns:p14="http://schemas.microsoft.com/office/powerpoint/2010/main" val="2777059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Left panel shows the location of SOC degradation in Australia.  Areas of degradation and improvement are located near the cooper creek and lake eyre basins in central Australia.  </a:t>
            </a:r>
          </a:p>
          <a:p>
            <a:r>
              <a:rPr lang="en-AU" dirty="0"/>
              <a:t>Right panel shows areas of lowest persistent vegetation cover in orange.  These areas coincide and (and see the location of highest uncertainty on the previous panel).  One explanation is that where stocks are low, a small proportional change represents a very small quantity of SOC.  If these levels approach the sensitivity of the models/ methods, then confidence in this assessment may be low.  </a:t>
            </a:r>
          </a:p>
          <a:p>
            <a:endParaRPr lang="en-AU" dirty="0"/>
          </a:p>
          <a:p>
            <a:r>
              <a:rPr lang="en-AU" dirty="0"/>
              <a:t>It may be useful to reconsider the thresholds of change. </a:t>
            </a:r>
          </a:p>
          <a:p>
            <a:endParaRPr lang="en-AU" dirty="0"/>
          </a:p>
        </p:txBody>
      </p:sp>
      <p:sp>
        <p:nvSpPr>
          <p:cNvPr id="4" name="Slide Number Placeholder 3"/>
          <p:cNvSpPr>
            <a:spLocks noGrp="1"/>
          </p:cNvSpPr>
          <p:nvPr>
            <p:ph type="sldNum" sz="quarter" idx="5"/>
          </p:nvPr>
        </p:nvSpPr>
        <p:spPr/>
        <p:txBody>
          <a:bodyPr/>
          <a:lstStyle/>
          <a:p>
            <a:fld id="{6E4A72E3-5DC0-4504-AB21-6ACB9AF2F52D}" type="slidenum">
              <a:rPr lang="en-AU" smtClean="0"/>
              <a:t>13</a:t>
            </a:fld>
            <a:endParaRPr lang="en-AU"/>
          </a:p>
        </p:txBody>
      </p:sp>
    </p:spTree>
    <p:extLst>
      <p:ext uri="{BB962C8B-B14F-4D97-AF65-F5344CB8AC3E}">
        <p14:creationId xmlns:p14="http://schemas.microsoft.com/office/powerpoint/2010/main" val="286596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499F3-A330-63DC-0F36-8ED67C9963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832E5C-F41E-C8C7-12E0-209799898EE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AA01505-CB8B-B1D3-9FD8-B5A75E61DF2D}"/>
              </a:ext>
            </a:extLst>
          </p:cNvPr>
          <p:cNvSpPr>
            <a:spLocks noGrp="1"/>
          </p:cNvSpPr>
          <p:nvPr>
            <p:ph type="body" idx="1"/>
          </p:nvPr>
        </p:nvSpPr>
        <p:spPr/>
        <p:txBody>
          <a:bodyPr/>
          <a:lstStyle/>
          <a:p>
            <a:r>
              <a:rPr lang="en-AU" dirty="0"/>
              <a:t>Left panel shows the location of SOC degradation in Australia.  Areas of degradation and improvement are located near the cooper creek and lake eyre basins in central Australia.  </a:t>
            </a:r>
          </a:p>
          <a:p>
            <a:r>
              <a:rPr lang="en-AU" dirty="0"/>
              <a:t>Right panel shows areas of lowest persistent vegetation cover in orange.  These areas coincide and (and see the location of highest uncertainty on the previous panel).  One explanation is that where stocks are low, a small proportional change represents a very small quantity of SOC.  If these levels approach the sensitivity of the models/ methods, then confidence in this assessment may be low.  </a:t>
            </a:r>
          </a:p>
          <a:p>
            <a:endParaRPr lang="en-AU" dirty="0"/>
          </a:p>
          <a:p>
            <a:r>
              <a:rPr lang="en-AU" dirty="0"/>
              <a:t>It may be useful to reconsider the thresholds of change. </a:t>
            </a:r>
          </a:p>
          <a:p>
            <a:endParaRPr lang="en-AU" dirty="0"/>
          </a:p>
        </p:txBody>
      </p:sp>
      <p:sp>
        <p:nvSpPr>
          <p:cNvPr id="4" name="Slide Number Placeholder 3">
            <a:extLst>
              <a:ext uri="{FF2B5EF4-FFF2-40B4-BE49-F238E27FC236}">
                <a16:creationId xmlns:a16="http://schemas.microsoft.com/office/drawing/2014/main" id="{21CDD4A3-D7E8-E4CA-1E96-C71BB0A437FE}"/>
              </a:ext>
            </a:extLst>
          </p:cNvPr>
          <p:cNvSpPr>
            <a:spLocks noGrp="1"/>
          </p:cNvSpPr>
          <p:nvPr>
            <p:ph type="sldNum" sz="quarter" idx="5"/>
          </p:nvPr>
        </p:nvSpPr>
        <p:spPr/>
        <p:txBody>
          <a:bodyPr/>
          <a:lstStyle/>
          <a:p>
            <a:fld id="{6E4A72E3-5DC0-4504-AB21-6ACB9AF2F52D}" type="slidenum">
              <a:rPr lang="en-AU" smtClean="0"/>
              <a:t>14</a:t>
            </a:fld>
            <a:endParaRPr lang="en-AU"/>
          </a:p>
        </p:txBody>
      </p:sp>
    </p:spTree>
    <p:extLst>
      <p:ext uri="{BB962C8B-B14F-4D97-AF65-F5344CB8AC3E}">
        <p14:creationId xmlns:p14="http://schemas.microsoft.com/office/powerpoint/2010/main" val="3328684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18</a:t>
            </a:fld>
            <a:endParaRPr lang="en-AU"/>
          </a:p>
        </p:txBody>
      </p:sp>
    </p:spTree>
    <p:extLst>
      <p:ext uri="{BB962C8B-B14F-4D97-AF65-F5344CB8AC3E}">
        <p14:creationId xmlns:p14="http://schemas.microsoft.com/office/powerpoint/2010/main" val="19405898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Montserrat"/>
              <a:buNone/>
              <a:defRPr sz="80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708673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269021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525399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980142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055225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976407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4385319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4977080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14304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234062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6" name="Google Shape;26;p3"/>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i="0" u="none" strike="noStrike" cap="none">
                <a:solidFill>
                  <a:schemeClr val="accent1"/>
                </a:solidFill>
                <a:latin typeface="Montserrat"/>
                <a:ea typeface="Montserrat"/>
                <a:cs typeface="Montserrat"/>
                <a:sym typeface="Montserrat"/>
              </a:rPr>
              <a:t>Slide </a:t>
            </a:r>
            <a:fld id="{00000000-1234-1234-1234-123412341234}" type="slidenum">
              <a:rPr lang="en-GB" sz="1400" b="1" i="0" u="none" strike="noStrike" cap="none">
                <a:solidFill>
                  <a:schemeClr val="accent1"/>
                </a:solidFill>
                <a:latin typeface="Montserrat"/>
                <a:ea typeface="Montserrat"/>
                <a:cs typeface="Montserrat"/>
                <a:sym typeface="Montserrat"/>
              </a:rPr>
              <a:t>‹#›</a:t>
            </a:fld>
            <a:endParaRPr sz="1400" b="1" i="0" u="none" strike="noStrike" cap="none">
              <a:solidFill>
                <a:schemeClr val="accent1"/>
              </a:solidFill>
              <a:latin typeface="Montserrat"/>
              <a:ea typeface="Montserrat"/>
              <a:cs typeface="Montserrat"/>
              <a:sym typeface="Montserrat"/>
            </a:endParaRPr>
          </a:p>
        </p:txBody>
      </p:sp>
      <p:sp>
        <p:nvSpPr>
          <p:cNvPr id="28" name="Google Shape;28;p3"/>
          <p:cNvSpPr txBox="1"/>
          <p:nvPr/>
        </p:nvSpPr>
        <p:spPr>
          <a:xfrm>
            <a:off x="-24375" y="6562800"/>
            <a:ext cx="58752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b="1">
                <a:solidFill>
                  <a:schemeClr val="accent1"/>
                </a:solidFill>
                <a:latin typeface="Montserrat"/>
                <a:ea typeface="Montserrat"/>
                <a:cs typeface="Montserrat"/>
                <a:sym typeface="Montserrat"/>
              </a:rPr>
              <a:t>CEOS LSI-VC-18, 2-5 September 2025</a:t>
            </a:r>
            <a:endParaRPr b="1">
              <a:solidFill>
                <a:schemeClr val="accent1"/>
              </a:solidFill>
              <a:latin typeface="Montserrat"/>
              <a:ea typeface="Montserrat"/>
              <a:cs typeface="Montserrat"/>
              <a:sym typeface="Montserrat"/>
            </a:endParaRPr>
          </a:p>
        </p:txBody>
      </p:sp>
      <p:sp>
        <p:nvSpPr>
          <p:cNvPr id="29" name="Google Shape;29;p3"/>
          <p:cNvSpPr txBox="1">
            <a:spLocks noGrp="1"/>
          </p:cNvSpPr>
          <p:nvPr>
            <p:ph type="body" idx="1"/>
          </p:nvPr>
        </p:nvSpPr>
        <p:spPr>
          <a:xfrm>
            <a:off x="324233" y="1558533"/>
            <a:ext cx="11495400" cy="46629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0" name="Google Shape;30;p3"/>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444231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8937899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22123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5698246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039789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9" name="Google Shape;39;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41" name="Google Shape;41;p4"/>
          <p:cNvSpPr txBox="1"/>
          <p:nvPr/>
        </p:nvSpPr>
        <p:spPr>
          <a:xfrm>
            <a:off x="-24375" y="6562800"/>
            <a:ext cx="5875200" cy="3078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latin typeface="Montserrat"/>
                <a:ea typeface="Montserrat"/>
                <a:cs typeface="Montserrat"/>
                <a:sym typeface="Montserrat"/>
              </a:rPr>
              <a:t>CEOS LSI-VC-18, 2-5 September 2025</a:t>
            </a:r>
            <a:endParaRPr b="1">
              <a:solidFill>
                <a:schemeClr val="accent1"/>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7" name="Google Shape;47;p5"/>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49" name="Google Shape;49;p5"/>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50" name="Google Shape;50;p5"/>
          <p:cNvSpPr txBox="1"/>
          <p:nvPr/>
        </p:nvSpPr>
        <p:spPr>
          <a:xfrm>
            <a:off x="-24375" y="6562800"/>
            <a:ext cx="5875200" cy="3078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latin typeface="Montserrat"/>
                <a:ea typeface="Montserrat"/>
                <a:cs typeface="Montserrat"/>
                <a:sym typeface="Montserrat"/>
              </a:rPr>
              <a:t>CEOS LSI-VC-18, 2-5 September 2025</a:t>
            </a:r>
            <a:endParaRPr b="1">
              <a:solidFill>
                <a:schemeClr val="accent1"/>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15000"/>
              </a:lnSpc>
              <a:spcBef>
                <a:spcPts val="1000"/>
              </a:spcBef>
              <a:spcAft>
                <a:spcPts val="0"/>
              </a:spcAft>
              <a:buClr>
                <a:schemeClr val="dk1"/>
              </a:buClr>
              <a:buSzPts val="3200"/>
              <a:buFont typeface="Montserrat"/>
              <a:buChar char="❖"/>
              <a:defRPr sz="3200" i="0" u="none" strike="noStrike" cap="none">
                <a:solidFill>
                  <a:schemeClr val="dk1"/>
                </a:solidFill>
                <a:latin typeface="Montserrat"/>
                <a:ea typeface="Montserrat"/>
                <a:cs typeface="Montserrat"/>
                <a:sym typeface="Montserrat"/>
              </a:defRPr>
            </a:lvl1pPr>
            <a:lvl2pPr marL="914400" marR="0" lvl="1" indent="-406400" algn="l" rtl="0">
              <a:lnSpc>
                <a:spcPct val="115000"/>
              </a:lnSpc>
              <a:spcBef>
                <a:spcPts val="5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2pPr>
            <a:lvl3pPr marL="1371600" marR="0" lvl="2" indent="-381000" algn="l" rtl="0">
              <a:lnSpc>
                <a:spcPct val="115000"/>
              </a:lnSpc>
              <a:spcBef>
                <a:spcPts val="500"/>
              </a:spcBef>
              <a:spcAft>
                <a:spcPts val="0"/>
              </a:spcAft>
              <a:buClr>
                <a:schemeClr val="dk1"/>
              </a:buClr>
              <a:buSzPts val="2400"/>
              <a:buFont typeface="Montserrat"/>
              <a:buChar char="o"/>
              <a:defRPr sz="2400" i="0" u="none" strike="noStrike" cap="none">
                <a:solidFill>
                  <a:schemeClr val="dk1"/>
                </a:solidFill>
                <a:latin typeface="Montserrat"/>
                <a:ea typeface="Montserrat"/>
                <a:cs typeface="Montserrat"/>
                <a:sym typeface="Montserrat"/>
              </a:defRPr>
            </a:lvl3pPr>
            <a:lvl4pPr marL="1828800" marR="0" lvl="3"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4pPr>
            <a:lvl5pPr marL="2286000" marR="0" lvl="4"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5000"/>
              </a:lnSpc>
              <a:spcBef>
                <a:spcPts val="1000"/>
              </a:spcBef>
              <a:spcAft>
                <a:spcPts val="0"/>
              </a:spcAft>
              <a:buClr>
                <a:schemeClr val="dk1"/>
              </a:buClr>
              <a:buSzPts val="1600"/>
              <a:buFont typeface="Montserrat"/>
              <a:buNone/>
              <a:defRPr sz="1600" i="0" u="none" strike="noStrike" cap="none">
                <a:solidFill>
                  <a:schemeClr val="dk1"/>
                </a:solidFill>
                <a:latin typeface="Montserrat"/>
                <a:ea typeface="Montserrat"/>
                <a:cs typeface="Montserrat"/>
                <a:sym typeface="Montserrat"/>
              </a:defRPr>
            </a:lvl1pPr>
            <a:lvl2pPr marL="914400" marR="0" lvl="1" indent="-228600" algn="l" rtl="0">
              <a:lnSpc>
                <a:spcPct val="115000"/>
              </a:lnSpc>
              <a:spcBef>
                <a:spcPts val="500"/>
              </a:spcBef>
              <a:spcAft>
                <a:spcPts val="0"/>
              </a:spcAft>
              <a:buClr>
                <a:schemeClr val="dk1"/>
              </a:buClr>
              <a:buSzPts val="1400"/>
              <a:buFont typeface="Montserrat"/>
              <a:buNone/>
              <a:defRPr sz="1400" i="0" u="none" strike="noStrike" cap="none">
                <a:solidFill>
                  <a:schemeClr val="dk1"/>
                </a:solidFill>
                <a:latin typeface="Montserrat"/>
                <a:ea typeface="Montserrat"/>
                <a:cs typeface="Montserrat"/>
                <a:sym typeface="Montserrat"/>
              </a:defRPr>
            </a:lvl2pPr>
            <a:lvl3pPr marL="1371600" marR="0" lvl="2" indent="-228600" algn="l" rtl="0">
              <a:lnSpc>
                <a:spcPct val="115000"/>
              </a:lnSpc>
              <a:spcBef>
                <a:spcPts val="500"/>
              </a:spcBef>
              <a:spcAft>
                <a:spcPts val="0"/>
              </a:spcAft>
              <a:buClr>
                <a:schemeClr val="dk1"/>
              </a:buClr>
              <a:buSzPts val="1200"/>
              <a:buFont typeface="Montserrat"/>
              <a:buNone/>
              <a:defRPr sz="1200" i="0" u="none" strike="noStrike" cap="none">
                <a:solidFill>
                  <a:schemeClr val="dk1"/>
                </a:solidFill>
                <a:latin typeface="Montserrat"/>
                <a:ea typeface="Montserrat"/>
                <a:cs typeface="Montserrat"/>
                <a:sym typeface="Montserrat"/>
              </a:defRPr>
            </a:lvl3pPr>
            <a:lvl4pPr marL="1828800" marR="0" lvl="3"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4pPr>
            <a:lvl5pPr marL="2286000" marR="0" lvl="4"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5pPr>
            <a:lvl6pPr marL="2743200" marR="0" lvl="5"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6pPr>
            <a:lvl7pPr marL="3200400" marR="0" lvl="6"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7pPr>
            <a:lvl8pPr marL="3657600" marR="0" lvl="7"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8pPr>
            <a:lvl9pPr marL="4114800" marR="0" lvl="8"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9pPr>
          </a:lstStyle>
          <a:p>
            <a:endParaRPr/>
          </a:p>
        </p:txBody>
      </p:sp>
      <p:sp>
        <p:nvSpPr>
          <p:cNvPr id="59" name="Google Shape;59;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61" name="Google Shape;61;p6"/>
          <p:cNvSpPr txBox="1"/>
          <p:nvPr/>
        </p:nvSpPr>
        <p:spPr>
          <a:xfrm>
            <a:off x="-24375" y="6562800"/>
            <a:ext cx="5875200" cy="3078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latin typeface="Montserrat"/>
                <a:ea typeface="Montserrat"/>
                <a:cs typeface="Montserrat"/>
                <a:sym typeface="Montserrat"/>
              </a:rPr>
              <a:t>CEOS LSI-VC-18, 2-5 September 2025</a:t>
            </a:r>
            <a:endParaRPr b="1">
              <a:solidFill>
                <a:schemeClr val="accent1"/>
              </a:solidFill>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08739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77358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3" y="2276872"/>
            <a:ext cx="11521277" cy="4032448"/>
          </a:xfrm>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ext Placeholder 7"/>
          <p:cNvSpPr>
            <a:spLocks noGrp="1"/>
          </p:cNvSpPr>
          <p:nvPr>
            <p:ph type="body" sz="quarter" idx="13" hasCustomPrompt="1"/>
          </p:nvPr>
        </p:nvSpPr>
        <p:spPr>
          <a:xfrm>
            <a:off x="349133" y="1124744"/>
            <a:ext cx="11507507" cy="853200"/>
          </a:xfrm>
        </p:spPr>
        <p:txBody>
          <a:bodyPr>
            <a:normAutofit/>
          </a:bodyPr>
          <a:lstStyle>
            <a:lvl1pPr marL="0" indent="0">
              <a:lnSpc>
                <a:spcPct val="100000"/>
              </a:lnSpc>
              <a:spcBef>
                <a:spcPts val="0"/>
              </a:spcBef>
              <a:spcAft>
                <a:spcPts val="0"/>
              </a:spcAft>
              <a:buNone/>
              <a:defRPr sz="3733" b="0">
                <a:solidFill>
                  <a:schemeClr val="accent3"/>
                </a:solidFill>
              </a:defRPr>
            </a:lvl1pPr>
            <a:lvl2pPr marL="0" indent="0">
              <a:lnSpc>
                <a:spcPct val="80000"/>
              </a:lnSpc>
              <a:spcBef>
                <a:spcPts val="0"/>
              </a:spcBef>
              <a:buNone/>
              <a:defRPr sz="2933" b="0">
                <a:solidFill>
                  <a:schemeClr val="accent2"/>
                </a:solidFill>
              </a:defRPr>
            </a:lvl2pPr>
            <a:lvl3pPr>
              <a:buNone/>
              <a:defRPr sz="3733">
                <a:solidFill>
                  <a:srgbClr val="00A9CE"/>
                </a:solidFill>
              </a:defRPr>
            </a:lvl3pPr>
            <a:lvl4pPr>
              <a:buNone/>
              <a:defRPr sz="3733">
                <a:solidFill>
                  <a:srgbClr val="00A9CE"/>
                </a:solidFill>
              </a:defRPr>
            </a:lvl4pPr>
            <a:lvl5pPr>
              <a:buNone/>
              <a:defRPr sz="3733">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997548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335360" y="2221139"/>
            <a:ext cx="5384800" cy="4088181"/>
          </a:xfrm>
        </p:spPr>
        <p:txBody>
          <a:bodyPr/>
          <a:lstStyle>
            <a:lvl1pPr>
              <a:defRPr sz="3200"/>
            </a:lvl1pPr>
            <a:lvl2pPr>
              <a:defRPr sz="2667"/>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6232393" y="2221139"/>
            <a:ext cx="5384800" cy="4088181"/>
          </a:xfrm>
        </p:spPr>
        <p:txBody>
          <a:bodyPr/>
          <a:lstStyle>
            <a:lvl1pPr>
              <a:defRPr sz="3200"/>
            </a:lvl1pPr>
            <a:lvl2pPr>
              <a:defRPr sz="2667"/>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598382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26">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27">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7" r:id="rId6"/>
    <p:sldLayoutId id="2147483658"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6"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geo-ldn.org/ldn-toolbox/"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Neil.Sims@csiro.au" TargetMode="External"/><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hyperlink" Target="mailto:info@geo-ldn.or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176050" y="175950"/>
            <a:ext cx="8035800" cy="3972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lt1"/>
              </a:buClr>
              <a:buSzPts val="8000"/>
              <a:buFont typeface="Arial"/>
              <a:buNone/>
            </a:pPr>
            <a:r>
              <a:rPr lang="en-GB" sz="7500" dirty="0"/>
              <a:t>LSI-VC-18</a:t>
            </a:r>
            <a:endParaRPr sz="7500" dirty="0">
              <a:latin typeface="Montserrat"/>
              <a:ea typeface="Montserrat"/>
              <a:cs typeface="Montserrat"/>
              <a:sym typeface="Montserrat"/>
            </a:endParaRPr>
          </a:p>
          <a:p>
            <a:pPr marL="0" lvl="0" indent="0" algn="l" rtl="0">
              <a:lnSpc>
                <a:spcPct val="115000"/>
              </a:lnSpc>
              <a:spcBef>
                <a:spcPts val="0"/>
              </a:spcBef>
              <a:spcAft>
                <a:spcPts val="0"/>
              </a:spcAft>
              <a:buClr>
                <a:schemeClr val="lt1"/>
              </a:buClr>
              <a:buSzPts val="8000"/>
              <a:buFont typeface="Arial"/>
              <a:buNone/>
            </a:pPr>
            <a:r>
              <a:rPr lang="en-GB" sz="4000" i="1" dirty="0"/>
              <a:t>Land Degradation Neutrality</a:t>
            </a:r>
            <a:endParaRPr sz="4000" i="1" dirty="0">
              <a:latin typeface="Montserrat"/>
              <a:ea typeface="Montserrat"/>
              <a:cs typeface="Montserrat"/>
              <a:sym typeface="Montserrat"/>
            </a:endParaRPr>
          </a:p>
        </p:txBody>
      </p:sp>
      <p:sp>
        <p:nvSpPr>
          <p:cNvPr id="67" name="Google Shape;67;p7"/>
          <p:cNvSpPr/>
          <p:nvPr/>
        </p:nvSpPr>
        <p:spPr>
          <a:xfrm>
            <a:off x="7272909" y="4252807"/>
            <a:ext cx="4833000" cy="2605200"/>
          </a:xfrm>
          <a:prstGeom prst="rect">
            <a:avLst/>
          </a:prstGeom>
          <a:noFill/>
          <a:ln>
            <a:noFill/>
          </a:ln>
        </p:spPr>
        <p:txBody>
          <a:bodyPr spcFirstLastPara="1" wrap="square" lIns="0" tIns="0" rIns="0" bIns="0" anchor="t" anchorCtr="0">
            <a:noAutofit/>
          </a:bodyPr>
          <a:lstStyle/>
          <a:p>
            <a:pPr marL="0" marR="0" lvl="0" indent="0" algn="r" rtl="0">
              <a:lnSpc>
                <a:spcPct val="130000"/>
              </a:lnSpc>
              <a:spcBef>
                <a:spcPts val="0"/>
              </a:spcBef>
              <a:spcAft>
                <a:spcPts val="0"/>
              </a:spcAft>
              <a:buNone/>
            </a:pPr>
            <a:endParaRPr sz="2200" b="1" dirty="0">
              <a:solidFill>
                <a:schemeClr val="accent1"/>
              </a:solidFill>
              <a:latin typeface="Montserrat"/>
              <a:ea typeface="Montserrat"/>
              <a:cs typeface="Montserrat"/>
              <a:sym typeface="Montserrat"/>
            </a:endParaRPr>
          </a:p>
          <a:p>
            <a:pPr marL="0" marR="0" lvl="0" indent="0" algn="r" rtl="0">
              <a:lnSpc>
                <a:spcPct val="130000"/>
              </a:lnSpc>
              <a:spcBef>
                <a:spcPts val="0"/>
              </a:spcBef>
              <a:spcAft>
                <a:spcPts val="0"/>
              </a:spcAft>
              <a:buNone/>
            </a:pPr>
            <a:r>
              <a:rPr lang="en-AU" sz="2200" b="1" i="0" u="none" strike="noStrike" cap="none" dirty="0">
                <a:solidFill>
                  <a:schemeClr val="accent1"/>
                </a:solidFill>
                <a:latin typeface="Montserrat"/>
                <a:ea typeface="Montserrat"/>
                <a:cs typeface="Montserrat"/>
                <a:sym typeface="Montserrat"/>
              </a:rPr>
              <a:t>Neil Sims, GEO-LDN</a:t>
            </a:r>
            <a:endParaRPr dirty="0">
              <a:latin typeface="Montserrat"/>
              <a:ea typeface="Montserrat"/>
              <a:cs typeface="Montserrat"/>
              <a:sym typeface="Montserrat"/>
            </a:endParaRPr>
          </a:p>
          <a:p>
            <a:pPr marL="0" marR="0" lvl="0" indent="0" algn="r" rtl="0">
              <a:lnSpc>
                <a:spcPct val="130000"/>
              </a:lnSpc>
              <a:spcBef>
                <a:spcPts val="0"/>
              </a:spcBef>
              <a:spcAft>
                <a:spcPts val="0"/>
              </a:spcAft>
              <a:buNone/>
            </a:pPr>
            <a:r>
              <a:rPr lang="en-GB" sz="2200" b="1" i="0" u="none" strike="noStrike" cap="none" dirty="0">
                <a:solidFill>
                  <a:schemeClr val="accent1"/>
                </a:solidFill>
                <a:latin typeface="Montserrat"/>
                <a:ea typeface="Montserrat"/>
                <a:cs typeface="Montserrat"/>
                <a:sym typeface="Montserrat"/>
              </a:rPr>
              <a:t>Agenda Item 5.1</a:t>
            </a:r>
            <a:endParaRPr dirty="0">
              <a:latin typeface="Montserrat"/>
              <a:ea typeface="Montserrat"/>
              <a:cs typeface="Montserrat"/>
              <a:sym typeface="Montserrat"/>
            </a:endParaRPr>
          </a:p>
          <a:p>
            <a:pPr marL="0" marR="0" lvl="0" indent="0" algn="r" rtl="0">
              <a:lnSpc>
                <a:spcPct val="130000"/>
              </a:lnSpc>
              <a:spcBef>
                <a:spcPts val="0"/>
              </a:spcBef>
              <a:spcAft>
                <a:spcPts val="0"/>
              </a:spcAft>
              <a:buNone/>
            </a:pPr>
            <a:r>
              <a:rPr lang="en-GB" sz="2200" b="1" dirty="0">
                <a:solidFill>
                  <a:schemeClr val="accent1"/>
                </a:solidFill>
                <a:latin typeface="Montserrat"/>
                <a:ea typeface="Montserrat"/>
                <a:cs typeface="Montserrat"/>
                <a:sym typeface="Montserrat"/>
              </a:rPr>
              <a:t>LSI-VC-18</a:t>
            </a:r>
            <a:endParaRPr sz="2200" b="1" dirty="0">
              <a:solidFill>
                <a:schemeClr val="accent1"/>
              </a:solidFill>
              <a:latin typeface="Montserrat"/>
              <a:ea typeface="Montserrat"/>
              <a:cs typeface="Montserrat"/>
              <a:sym typeface="Montserrat"/>
            </a:endParaRPr>
          </a:p>
          <a:p>
            <a:pPr marL="0" marR="0" lvl="0" indent="0" algn="r" rtl="0">
              <a:lnSpc>
                <a:spcPct val="130000"/>
              </a:lnSpc>
              <a:spcBef>
                <a:spcPts val="0"/>
              </a:spcBef>
              <a:spcAft>
                <a:spcPts val="0"/>
              </a:spcAft>
              <a:buNone/>
            </a:pPr>
            <a:r>
              <a:rPr lang="en-GB" sz="2200" b="1" dirty="0" err="1">
                <a:solidFill>
                  <a:schemeClr val="accent1"/>
                </a:solidFill>
                <a:latin typeface="Montserrat"/>
                <a:ea typeface="Montserrat"/>
                <a:cs typeface="Montserrat"/>
                <a:sym typeface="Montserrat"/>
              </a:rPr>
              <a:t>Ispra</a:t>
            </a:r>
            <a:r>
              <a:rPr lang="en-GB" sz="2200" b="1" dirty="0">
                <a:solidFill>
                  <a:schemeClr val="accent1"/>
                </a:solidFill>
                <a:latin typeface="Montserrat"/>
                <a:ea typeface="Montserrat"/>
                <a:cs typeface="Montserrat"/>
                <a:sym typeface="Montserrat"/>
              </a:rPr>
              <a:t>, Italy</a:t>
            </a:r>
            <a:endParaRPr sz="2200" b="1" dirty="0">
              <a:solidFill>
                <a:schemeClr val="accent1"/>
              </a:solidFill>
              <a:latin typeface="Montserrat"/>
              <a:ea typeface="Montserrat"/>
              <a:cs typeface="Montserrat"/>
              <a:sym typeface="Montserrat"/>
            </a:endParaRPr>
          </a:p>
          <a:p>
            <a:pPr marL="0" marR="0" lvl="0" indent="0" algn="r" rtl="0">
              <a:lnSpc>
                <a:spcPct val="130000"/>
              </a:lnSpc>
              <a:spcBef>
                <a:spcPts val="0"/>
              </a:spcBef>
              <a:spcAft>
                <a:spcPts val="0"/>
              </a:spcAft>
              <a:buNone/>
            </a:pPr>
            <a:r>
              <a:rPr lang="en-GB" sz="2200" b="1" dirty="0">
                <a:solidFill>
                  <a:schemeClr val="accent1"/>
                </a:solidFill>
                <a:latin typeface="Montserrat"/>
                <a:ea typeface="Montserrat"/>
                <a:cs typeface="Montserrat"/>
                <a:sym typeface="Montserrat"/>
              </a:rPr>
              <a:t>2-5 September, 2025</a:t>
            </a:r>
            <a:endParaRPr sz="2200" b="1" i="0" u="none" strike="noStrike" cap="none" dirty="0">
              <a:solidFill>
                <a:schemeClr val="accen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EE3451-F170-73C7-588D-4823B70CD69D}"/>
              </a:ext>
            </a:extLst>
          </p:cNvPr>
          <p:cNvSpPr>
            <a:spLocks noGrp="1"/>
          </p:cNvSpPr>
          <p:nvPr>
            <p:ph type="title"/>
          </p:nvPr>
        </p:nvSpPr>
        <p:spPr/>
        <p:txBody>
          <a:bodyPr/>
          <a:lstStyle/>
          <a:p>
            <a:r>
              <a:rPr lang="en-AU" dirty="0"/>
              <a:t>Land productivity</a:t>
            </a:r>
          </a:p>
        </p:txBody>
      </p:sp>
      <p:pic>
        <p:nvPicPr>
          <p:cNvPr id="4" name="Picture 3" descr="Table&#10;&#10;Description automatically generated">
            <a:extLst>
              <a:ext uri="{FF2B5EF4-FFF2-40B4-BE49-F238E27FC236}">
                <a16:creationId xmlns:a16="http://schemas.microsoft.com/office/drawing/2014/main" id="{01C5685E-075A-DB8A-21D3-9982C5DFDFDB}"/>
              </a:ext>
            </a:extLst>
          </p:cNvPr>
          <p:cNvPicPr>
            <a:picLocks noChangeAspect="1"/>
          </p:cNvPicPr>
          <p:nvPr/>
        </p:nvPicPr>
        <p:blipFill>
          <a:blip r:embed="rId2"/>
          <a:stretch>
            <a:fillRect/>
          </a:stretch>
        </p:blipFill>
        <p:spPr>
          <a:xfrm>
            <a:off x="1402741" y="2563927"/>
            <a:ext cx="9176224" cy="3650768"/>
          </a:xfrm>
          <a:prstGeom prst="rect">
            <a:avLst/>
          </a:prstGeom>
        </p:spPr>
      </p:pic>
      <p:grpSp>
        <p:nvGrpSpPr>
          <p:cNvPr id="10" name="Group 9">
            <a:extLst>
              <a:ext uri="{FF2B5EF4-FFF2-40B4-BE49-F238E27FC236}">
                <a16:creationId xmlns:a16="http://schemas.microsoft.com/office/drawing/2014/main" id="{4F4B47E5-0E29-B9D1-B7EF-EB6444981104}"/>
              </a:ext>
            </a:extLst>
          </p:cNvPr>
          <p:cNvGrpSpPr/>
          <p:nvPr/>
        </p:nvGrpSpPr>
        <p:grpSpPr>
          <a:xfrm>
            <a:off x="4278136" y="1367396"/>
            <a:ext cx="6300829" cy="3021915"/>
            <a:chOff x="3112993" y="722706"/>
            <a:chExt cx="5335055" cy="2542727"/>
          </a:xfrm>
        </p:grpSpPr>
        <p:pic>
          <p:nvPicPr>
            <p:cNvPr id="6" name="Picture 5">
              <a:extLst>
                <a:ext uri="{FF2B5EF4-FFF2-40B4-BE49-F238E27FC236}">
                  <a16:creationId xmlns:a16="http://schemas.microsoft.com/office/drawing/2014/main" id="{82DD10F9-98C7-A35A-23C8-97C5E9A4DBDB}"/>
                </a:ext>
              </a:extLst>
            </p:cNvPr>
            <p:cNvPicPr>
              <a:picLocks noChangeAspect="1"/>
            </p:cNvPicPr>
            <p:nvPr/>
          </p:nvPicPr>
          <p:blipFill rotWithShape="1">
            <a:blip r:embed="rId3"/>
            <a:srcRect l="1857" t="18057" r="32640" b="12385"/>
            <a:stretch/>
          </p:blipFill>
          <p:spPr>
            <a:xfrm>
              <a:off x="3112993" y="742951"/>
              <a:ext cx="2667527" cy="2522482"/>
            </a:xfrm>
            <a:prstGeom prst="rect">
              <a:avLst/>
            </a:prstGeom>
          </p:spPr>
        </p:pic>
        <p:pic>
          <p:nvPicPr>
            <p:cNvPr id="8" name="Picture 7">
              <a:extLst>
                <a:ext uri="{FF2B5EF4-FFF2-40B4-BE49-F238E27FC236}">
                  <a16:creationId xmlns:a16="http://schemas.microsoft.com/office/drawing/2014/main" id="{021C5190-583D-C422-ACAC-707AFE9DD6F6}"/>
                </a:ext>
              </a:extLst>
            </p:cNvPr>
            <p:cNvPicPr>
              <a:picLocks noChangeAspect="1"/>
            </p:cNvPicPr>
            <p:nvPr/>
          </p:nvPicPr>
          <p:blipFill rotWithShape="1">
            <a:blip r:embed="rId4">
              <a:alphaModFix/>
            </a:blip>
            <a:srcRect r="18152" b="8659"/>
            <a:stretch/>
          </p:blipFill>
          <p:spPr>
            <a:xfrm>
              <a:off x="5780520" y="722706"/>
              <a:ext cx="2667528" cy="2542727"/>
            </a:xfrm>
            <a:prstGeom prst="rect">
              <a:avLst/>
            </a:prstGeom>
          </p:spPr>
        </p:pic>
      </p:grpSp>
    </p:spTree>
    <p:extLst>
      <p:ext uri="{BB962C8B-B14F-4D97-AF65-F5344CB8AC3E}">
        <p14:creationId xmlns:p14="http://schemas.microsoft.com/office/powerpoint/2010/main" val="258887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45339E-4266-859E-9B7B-9DBFABD64A3B}"/>
              </a:ext>
            </a:extLst>
          </p:cNvPr>
          <p:cNvSpPr>
            <a:spLocks noGrp="1"/>
          </p:cNvSpPr>
          <p:nvPr>
            <p:ph type="title"/>
          </p:nvPr>
        </p:nvSpPr>
        <p:spPr/>
        <p:txBody>
          <a:bodyPr/>
          <a:lstStyle/>
          <a:p>
            <a:r>
              <a:rPr lang="en-AU" sz="4000" dirty="0"/>
              <a:t>Australia 2022 – Land productivity</a:t>
            </a:r>
          </a:p>
        </p:txBody>
      </p:sp>
      <p:grpSp>
        <p:nvGrpSpPr>
          <p:cNvPr id="11" name="Group 10">
            <a:extLst>
              <a:ext uri="{FF2B5EF4-FFF2-40B4-BE49-F238E27FC236}">
                <a16:creationId xmlns:a16="http://schemas.microsoft.com/office/drawing/2014/main" id="{025B397D-FA91-A2D0-0FE7-309913ED636C}"/>
              </a:ext>
            </a:extLst>
          </p:cNvPr>
          <p:cNvGrpSpPr>
            <a:grpSpLocks noChangeAspect="1"/>
          </p:cNvGrpSpPr>
          <p:nvPr/>
        </p:nvGrpSpPr>
        <p:grpSpPr>
          <a:xfrm>
            <a:off x="6054865" y="1442464"/>
            <a:ext cx="4977856" cy="4859074"/>
            <a:chOff x="4661566" y="1261418"/>
            <a:chExt cx="3461657" cy="3379054"/>
          </a:xfrm>
        </p:grpSpPr>
        <p:pic>
          <p:nvPicPr>
            <p:cNvPr id="5" name="Picture 4">
              <a:extLst>
                <a:ext uri="{FF2B5EF4-FFF2-40B4-BE49-F238E27FC236}">
                  <a16:creationId xmlns:a16="http://schemas.microsoft.com/office/drawing/2014/main" id="{4B724C64-4DB6-5AF8-67F3-FCC8506629F9}"/>
                </a:ext>
              </a:extLst>
            </p:cNvPr>
            <p:cNvPicPr>
              <a:picLocks noChangeAspect="1"/>
            </p:cNvPicPr>
            <p:nvPr/>
          </p:nvPicPr>
          <p:blipFill rotWithShape="1">
            <a:blip r:embed="rId3"/>
            <a:srcRect r="18182" b="16385"/>
            <a:stretch/>
          </p:blipFill>
          <p:spPr>
            <a:xfrm>
              <a:off x="4661566" y="1261418"/>
              <a:ext cx="3461657" cy="2744525"/>
            </a:xfrm>
            <a:prstGeom prst="rect">
              <a:avLst/>
            </a:prstGeom>
          </p:spPr>
        </p:pic>
        <p:sp>
          <p:nvSpPr>
            <p:cNvPr id="8" name="TextBox 7">
              <a:extLst>
                <a:ext uri="{FF2B5EF4-FFF2-40B4-BE49-F238E27FC236}">
                  <a16:creationId xmlns:a16="http://schemas.microsoft.com/office/drawing/2014/main" id="{CF030DD7-1458-0D05-6006-883A5695F1B9}"/>
                </a:ext>
              </a:extLst>
            </p:cNvPr>
            <p:cNvSpPr txBox="1"/>
            <p:nvPr/>
          </p:nvSpPr>
          <p:spPr>
            <a:xfrm>
              <a:off x="4661566" y="4062587"/>
              <a:ext cx="3461657" cy="577885"/>
            </a:xfrm>
            <a:prstGeom prst="rect">
              <a:avLst/>
            </a:prstGeom>
            <a:noFill/>
          </p:spPr>
          <p:txBody>
            <a:bodyPr wrap="square">
              <a:spAutoFit/>
            </a:bodyPr>
            <a:lstStyle/>
            <a:p>
              <a:r>
                <a:rPr lang="en-AU" sz="1200" dirty="0"/>
                <a:t>Figure 6.  Trends.Earth land productivity degradation in the reporting period calibrated to account for changes in Water Use Efficiency (WUE).  WUE calibration theoretically reduces the impact of climate variables in the apparent extent of land productivity degradation.</a:t>
              </a:r>
            </a:p>
          </p:txBody>
        </p:sp>
      </p:grpSp>
      <p:grpSp>
        <p:nvGrpSpPr>
          <p:cNvPr id="12" name="Group 11">
            <a:extLst>
              <a:ext uri="{FF2B5EF4-FFF2-40B4-BE49-F238E27FC236}">
                <a16:creationId xmlns:a16="http://schemas.microsoft.com/office/drawing/2014/main" id="{810CA8BE-77C5-2806-FF55-17649EDF2013}"/>
              </a:ext>
            </a:extLst>
          </p:cNvPr>
          <p:cNvGrpSpPr/>
          <p:nvPr/>
        </p:nvGrpSpPr>
        <p:grpSpPr>
          <a:xfrm>
            <a:off x="1232840" y="1561880"/>
            <a:ext cx="4513817" cy="4565545"/>
            <a:chOff x="769256" y="1261418"/>
            <a:chExt cx="3331030" cy="3195416"/>
          </a:xfrm>
        </p:grpSpPr>
        <p:pic>
          <p:nvPicPr>
            <p:cNvPr id="4" name="Picture 3">
              <a:extLst>
                <a:ext uri="{FF2B5EF4-FFF2-40B4-BE49-F238E27FC236}">
                  <a16:creationId xmlns:a16="http://schemas.microsoft.com/office/drawing/2014/main" id="{46DF232E-E93B-D43C-B182-61A1A8940F22}"/>
                </a:ext>
              </a:extLst>
            </p:cNvPr>
            <p:cNvPicPr>
              <a:picLocks noChangeAspect="1"/>
            </p:cNvPicPr>
            <p:nvPr/>
          </p:nvPicPr>
          <p:blipFill rotWithShape="1">
            <a:blip r:embed="rId4"/>
            <a:srcRect r="18152" b="8659"/>
            <a:stretch/>
          </p:blipFill>
          <p:spPr>
            <a:xfrm>
              <a:off x="769256" y="1261418"/>
              <a:ext cx="3331030" cy="2744525"/>
            </a:xfrm>
            <a:prstGeom prst="rect">
              <a:avLst/>
            </a:prstGeom>
          </p:spPr>
        </p:pic>
        <p:sp>
          <p:nvSpPr>
            <p:cNvPr id="10" name="TextBox 9">
              <a:extLst>
                <a:ext uri="{FF2B5EF4-FFF2-40B4-BE49-F238E27FC236}">
                  <a16:creationId xmlns:a16="http://schemas.microsoft.com/office/drawing/2014/main" id="{146F87C3-E156-C53F-1BC6-14B857FEB2DA}"/>
                </a:ext>
              </a:extLst>
            </p:cNvPr>
            <p:cNvSpPr txBox="1"/>
            <p:nvPr/>
          </p:nvSpPr>
          <p:spPr>
            <a:xfrm>
              <a:off x="820056" y="4133716"/>
              <a:ext cx="3280230" cy="323118"/>
            </a:xfrm>
            <a:prstGeom prst="rect">
              <a:avLst/>
            </a:prstGeom>
            <a:noFill/>
          </p:spPr>
          <p:txBody>
            <a:bodyPr wrap="square">
              <a:spAutoFit/>
            </a:bodyPr>
            <a:lstStyle/>
            <a:p>
              <a:r>
                <a:rPr lang="en-AU" sz="1200" dirty="0"/>
                <a:t>Figure 5.  NDVI-based Trends.Earth land productivity degradation in the reporting period. </a:t>
              </a:r>
            </a:p>
          </p:txBody>
        </p:sp>
      </p:grpSp>
    </p:spTree>
    <p:extLst>
      <p:ext uri="{BB962C8B-B14F-4D97-AF65-F5344CB8AC3E}">
        <p14:creationId xmlns:p14="http://schemas.microsoft.com/office/powerpoint/2010/main" val="2485889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4849F-FADE-536D-F658-96BEDC83AB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9D1926-1942-93EA-CAFD-182A760F8CAA}"/>
              </a:ext>
            </a:extLst>
          </p:cNvPr>
          <p:cNvSpPr>
            <a:spLocks noGrp="1"/>
          </p:cNvSpPr>
          <p:nvPr>
            <p:ph type="title"/>
          </p:nvPr>
        </p:nvSpPr>
        <p:spPr/>
        <p:txBody>
          <a:bodyPr/>
          <a:lstStyle/>
          <a:p>
            <a:r>
              <a:rPr lang="en-AU" sz="4000" dirty="0"/>
              <a:t>Climate attribution and forecasting</a:t>
            </a:r>
          </a:p>
        </p:txBody>
      </p:sp>
      <p:sp>
        <p:nvSpPr>
          <p:cNvPr id="7" name="TextBox 6">
            <a:extLst>
              <a:ext uri="{FF2B5EF4-FFF2-40B4-BE49-F238E27FC236}">
                <a16:creationId xmlns:a16="http://schemas.microsoft.com/office/drawing/2014/main" id="{C8F147EF-2E3B-F150-59DD-154A12B636FE}"/>
              </a:ext>
            </a:extLst>
          </p:cNvPr>
          <p:cNvSpPr txBox="1"/>
          <p:nvPr/>
        </p:nvSpPr>
        <p:spPr>
          <a:xfrm>
            <a:off x="7057768" y="5706839"/>
            <a:ext cx="4831315" cy="430887"/>
          </a:xfrm>
          <a:prstGeom prst="rect">
            <a:avLst/>
          </a:prstGeom>
          <a:noFill/>
        </p:spPr>
        <p:txBody>
          <a:bodyPr wrap="square">
            <a:spAutoFit/>
          </a:bodyPr>
          <a:lstStyle/>
          <a:p>
            <a:r>
              <a:rPr lang="en-AU" sz="1100" dirty="0"/>
              <a:t>https://www.csiro.au/en/research/environmental-impacts/climate-change/state-of-the-climate</a:t>
            </a:r>
          </a:p>
        </p:txBody>
      </p:sp>
      <p:pic>
        <p:nvPicPr>
          <p:cNvPr id="10" name="Picture 9">
            <a:extLst>
              <a:ext uri="{FF2B5EF4-FFF2-40B4-BE49-F238E27FC236}">
                <a16:creationId xmlns:a16="http://schemas.microsoft.com/office/drawing/2014/main" id="{AA408E58-2778-6687-5680-3A118B0BA304}"/>
              </a:ext>
            </a:extLst>
          </p:cNvPr>
          <p:cNvPicPr>
            <a:picLocks noChangeAspect="1"/>
          </p:cNvPicPr>
          <p:nvPr/>
        </p:nvPicPr>
        <p:blipFill>
          <a:blip r:embed="rId2"/>
          <a:stretch>
            <a:fillRect/>
          </a:stretch>
        </p:blipFill>
        <p:spPr>
          <a:xfrm>
            <a:off x="452319" y="1825509"/>
            <a:ext cx="5260849" cy="3797623"/>
          </a:xfrm>
          <a:prstGeom prst="rect">
            <a:avLst/>
          </a:prstGeom>
        </p:spPr>
      </p:pic>
      <p:sp>
        <p:nvSpPr>
          <p:cNvPr id="11" name="TextBox 10">
            <a:extLst>
              <a:ext uri="{FF2B5EF4-FFF2-40B4-BE49-F238E27FC236}">
                <a16:creationId xmlns:a16="http://schemas.microsoft.com/office/drawing/2014/main" id="{19CAC10A-EAD0-6340-2493-A666F88B987A}"/>
              </a:ext>
            </a:extLst>
          </p:cNvPr>
          <p:cNvSpPr txBox="1"/>
          <p:nvPr/>
        </p:nvSpPr>
        <p:spPr>
          <a:xfrm>
            <a:off x="302917" y="5745923"/>
            <a:ext cx="6260431" cy="600164"/>
          </a:xfrm>
          <a:prstGeom prst="rect">
            <a:avLst/>
          </a:prstGeom>
          <a:noFill/>
        </p:spPr>
        <p:txBody>
          <a:bodyPr wrap="square">
            <a:spAutoFit/>
          </a:bodyPr>
          <a:lstStyle/>
          <a:p>
            <a:r>
              <a:rPr lang="en-AU" sz="1100" dirty="0"/>
              <a:t>Markos, A., Sims, N., &amp; Giuliani, G. (2023). Beyond the SDG 15.3. 1 Good Practice Guidance 1.0 using the Google Earth Engine platform: developing a self-adjusting algorithm to detect significant changes in water use efficiency and net primary production. Big Earth Data, 7(1), 59-80.</a:t>
            </a:r>
          </a:p>
        </p:txBody>
      </p:sp>
      <p:pic>
        <p:nvPicPr>
          <p:cNvPr id="5" name="Picture 4">
            <a:extLst>
              <a:ext uri="{FF2B5EF4-FFF2-40B4-BE49-F238E27FC236}">
                <a16:creationId xmlns:a16="http://schemas.microsoft.com/office/drawing/2014/main" id="{F705B40A-A36F-0F6B-9988-69674E204849}"/>
              </a:ext>
            </a:extLst>
          </p:cNvPr>
          <p:cNvPicPr>
            <a:picLocks noChangeAspect="1"/>
          </p:cNvPicPr>
          <p:nvPr/>
        </p:nvPicPr>
        <p:blipFill>
          <a:blip r:embed="rId3"/>
          <a:stretch>
            <a:fillRect/>
          </a:stretch>
        </p:blipFill>
        <p:spPr>
          <a:xfrm>
            <a:off x="5670636" y="1830312"/>
            <a:ext cx="6383088" cy="3797624"/>
          </a:xfrm>
          <a:prstGeom prst="rect">
            <a:avLst/>
          </a:prstGeom>
        </p:spPr>
      </p:pic>
    </p:spTree>
    <p:extLst>
      <p:ext uri="{BB962C8B-B14F-4D97-AF65-F5344CB8AC3E}">
        <p14:creationId xmlns:p14="http://schemas.microsoft.com/office/powerpoint/2010/main" val="138492318"/>
      </p:ext>
    </p:extLst>
  </p:cSld>
  <p:clrMapOvr>
    <a:masterClrMapping/>
  </p:clrMapOvr>
  <mc:AlternateContent xmlns:mc="http://schemas.openxmlformats.org/markup-compatibility/2006" xmlns:p14="http://schemas.microsoft.com/office/powerpoint/2010/main">
    <mc:Choice Requires="p14">
      <p:transition spd="slow" p14:dur="2000" advTm="190476"/>
    </mc:Choice>
    <mc:Fallback xmlns="">
      <p:transition spd="slow" advTm="19047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D22132-A060-EDE4-2CD8-2C00403B891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57431" y="1179116"/>
            <a:ext cx="5338570" cy="5109178"/>
          </a:xfrm>
          <a:prstGeom prst="rect">
            <a:avLst/>
          </a:prstGeom>
        </p:spPr>
      </p:pic>
      <p:sp>
        <p:nvSpPr>
          <p:cNvPr id="4" name="Title 1">
            <a:extLst>
              <a:ext uri="{FF2B5EF4-FFF2-40B4-BE49-F238E27FC236}">
                <a16:creationId xmlns:a16="http://schemas.microsoft.com/office/drawing/2014/main" id="{620ECD3C-5196-5242-D20F-462FD2E58FAF}"/>
              </a:ext>
            </a:extLst>
          </p:cNvPr>
          <p:cNvSpPr>
            <a:spLocks noGrp="1"/>
          </p:cNvSpPr>
          <p:nvPr>
            <p:ph type="title"/>
          </p:nvPr>
        </p:nvSpPr>
        <p:spPr/>
        <p:txBody>
          <a:bodyPr/>
          <a:lstStyle/>
          <a:p>
            <a:r>
              <a:rPr lang="en-AU" dirty="0"/>
              <a:t>Soil Organic Carbon</a:t>
            </a:r>
          </a:p>
        </p:txBody>
      </p:sp>
      <p:pic>
        <p:nvPicPr>
          <p:cNvPr id="5" name="Picture 4">
            <a:extLst>
              <a:ext uri="{FF2B5EF4-FFF2-40B4-BE49-F238E27FC236}">
                <a16:creationId xmlns:a16="http://schemas.microsoft.com/office/drawing/2014/main" id="{3541526C-642B-E0C2-4391-E54CA61ECE87}"/>
              </a:ext>
            </a:extLst>
          </p:cNvPr>
          <p:cNvPicPr>
            <a:picLocks noChangeAspect="1"/>
          </p:cNvPicPr>
          <p:nvPr/>
        </p:nvPicPr>
        <p:blipFill>
          <a:blip r:embed="rId4" cstate="screen">
            <a:extLst>
              <a:ext uri="{28A0092B-C50C-407E-A947-70E740481C1C}">
                <a14:useLocalDpi xmlns:a14="http://schemas.microsoft.com/office/drawing/2010/main"/>
              </a:ext>
            </a:extLst>
          </a:blip>
          <a:srcRect r="15695" b="15230"/>
          <a:stretch>
            <a:fillRect/>
          </a:stretch>
        </p:blipFill>
        <p:spPr>
          <a:xfrm>
            <a:off x="6096000" y="1067124"/>
            <a:ext cx="5891112" cy="5221170"/>
          </a:xfrm>
          <a:prstGeom prst="rect">
            <a:avLst/>
          </a:prstGeom>
        </p:spPr>
      </p:pic>
      <p:pic>
        <p:nvPicPr>
          <p:cNvPr id="3" name="Picture 2">
            <a:extLst>
              <a:ext uri="{FF2B5EF4-FFF2-40B4-BE49-F238E27FC236}">
                <a16:creationId xmlns:a16="http://schemas.microsoft.com/office/drawing/2014/main" id="{172AF4A0-84C8-84B9-DF9D-723E70B3D73D}"/>
              </a:ext>
            </a:extLst>
          </p:cNvPr>
          <p:cNvPicPr>
            <a:picLocks noChangeAspect="1"/>
          </p:cNvPicPr>
          <p:nvPr/>
        </p:nvPicPr>
        <p:blipFill>
          <a:blip r:embed="rId5"/>
          <a:stretch>
            <a:fillRect/>
          </a:stretch>
        </p:blipFill>
        <p:spPr>
          <a:xfrm>
            <a:off x="6960096" y="5157192"/>
            <a:ext cx="1373024" cy="855789"/>
          </a:xfrm>
          <a:prstGeom prst="rect">
            <a:avLst/>
          </a:prstGeom>
        </p:spPr>
      </p:pic>
    </p:spTree>
    <p:extLst>
      <p:ext uri="{BB962C8B-B14F-4D97-AF65-F5344CB8AC3E}">
        <p14:creationId xmlns:p14="http://schemas.microsoft.com/office/powerpoint/2010/main" val="1272939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552F3-FD4C-43E3-FF12-CE399A008179}"/>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EEC585EA-77F1-7A09-D46A-AA263B9C10B5}"/>
              </a:ext>
            </a:extLst>
          </p:cNvPr>
          <p:cNvGrpSpPr/>
          <p:nvPr/>
        </p:nvGrpSpPr>
        <p:grpSpPr>
          <a:xfrm>
            <a:off x="5295014" y="1063255"/>
            <a:ext cx="5699052" cy="5454503"/>
            <a:chOff x="5076815" y="106471"/>
            <a:chExt cx="6833376" cy="6607480"/>
          </a:xfrm>
        </p:grpSpPr>
        <p:pic>
          <p:nvPicPr>
            <p:cNvPr id="3" name="Picture 2">
              <a:extLst>
                <a:ext uri="{FF2B5EF4-FFF2-40B4-BE49-F238E27FC236}">
                  <a16:creationId xmlns:a16="http://schemas.microsoft.com/office/drawing/2014/main" id="{4C4053A6-5AB5-E761-6ACB-78818B58F38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076815" y="106471"/>
              <a:ext cx="6833376" cy="6607480"/>
            </a:xfrm>
            <a:prstGeom prst="rect">
              <a:avLst/>
            </a:prstGeom>
          </p:spPr>
        </p:pic>
        <p:pic>
          <p:nvPicPr>
            <p:cNvPr id="4" name="Picture 3">
              <a:extLst>
                <a:ext uri="{FF2B5EF4-FFF2-40B4-BE49-F238E27FC236}">
                  <a16:creationId xmlns:a16="http://schemas.microsoft.com/office/drawing/2014/main" id="{17016BC0-9ACC-FE44-BE29-48A6D579BC9D}"/>
                </a:ext>
              </a:extLst>
            </p:cNvPr>
            <p:cNvPicPr>
              <a:picLocks noChangeAspect="1"/>
            </p:cNvPicPr>
            <p:nvPr/>
          </p:nvPicPr>
          <p:blipFill>
            <a:blip r:embed="rId4" cstate="screen">
              <a:alphaModFix amt="77000"/>
              <a:extLst>
                <a:ext uri="{28A0092B-C50C-407E-A947-70E740481C1C}">
                  <a14:useLocalDpi xmlns:a14="http://schemas.microsoft.com/office/drawing/2010/main"/>
                </a:ext>
              </a:extLst>
            </a:blip>
            <a:stretch>
              <a:fillRect/>
            </a:stretch>
          </p:blipFill>
          <p:spPr>
            <a:xfrm>
              <a:off x="8280399" y="2261179"/>
              <a:ext cx="2013597" cy="2154188"/>
            </a:xfrm>
            <a:prstGeom prst="rect">
              <a:avLst/>
            </a:prstGeom>
          </p:spPr>
        </p:pic>
      </p:grpSp>
      <p:pic>
        <p:nvPicPr>
          <p:cNvPr id="6" name="Picture 5">
            <a:extLst>
              <a:ext uri="{FF2B5EF4-FFF2-40B4-BE49-F238E27FC236}">
                <a16:creationId xmlns:a16="http://schemas.microsoft.com/office/drawing/2014/main" id="{57BAEC7F-9D54-E181-98EA-32EA746DEDD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80009" y="1697530"/>
            <a:ext cx="2369988" cy="3798259"/>
          </a:xfrm>
          <a:prstGeom prst="rect">
            <a:avLst/>
          </a:prstGeom>
        </p:spPr>
      </p:pic>
      <p:sp>
        <p:nvSpPr>
          <p:cNvPr id="7" name="Title 6">
            <a:extLst>
              <a:ext uri="{FF2B5EF4-FFF2-40B4-BE49-F238E27FC236}">
                <a16:creationId xmlns:a16="http://schemas.microsoft.com/office/drawing/2014/main" id="{C8A83260-A186-4900-496B-5EAAA13721BB}"/>
              </a:ext>
            </a:extLst>
          </p:cNvPr>
          <p:cNvSpPr>
            <a:spLocks noGrp="1"/>
          </p:cNvSpPr>
          <p:nvPr>
            <p:ph type="title"/>
          </p:nvPr>
        </p:nvSpPr>
        <p:spPr/>
        <p:txBody>
          <a:bodyPr/>
          <a:lstStyle/>
          <a:p>
            <a:r>
              <a:rPr lang="en-AU" dirty="0"/>
              <a:t>SOC thresholds</a:t>
            </a:r>
          </a:p>
        </p:txBody>
      </p:sp>
    </p:spTree>
    <p:extLst>
      <p:ext uri="{BB962C8B-B14F-4D97-AF65-F5344CB8AC3E}">
        <p14:creationId xmlns:p14="http://schemas.microsoft.com/office/powerpoint/2010/main" val="4258258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D1D9E-2E24-1DC5-277D-0E356B58E51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6537" y="2346262"/>
            <a:ext cx="3242673" cy="2844987"/>
          </a:xfrm>
          <a:prstGeom prst="rect">
            <a:avLst/>
          </a:prstGeom>
        </p:spPr>
      </p:pic>
      <p:pic>
        <p:nvPicPr>
          <p:cNvPr id="7" name="Picture 6">
            <a:extLst>
              <a:ext uri="{FF2B5EF4-FFF2-40B4-BE49-F238E27FC236}">
                <a16:creationId xmlns:a16="http://schemas.microsoft.com/office/drawing/2014/main" id="{FB73D463-330C-1B52-7F36-7BC7E7F383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1997" y="1083113"/>
            <a:ext cx="6773978" cy="5371286"/>
          </a:xfrm>
          <a:prstGeom prst="rect">
            <a:avLst/>
          </a:prstGeom>
        </p:spPr>
      </p:pic>
      <p:sp>
        <p:nvSpPr>
          <p:cNvPr id="2" name="Title 1">
            <a:extLst>
              <a:ext uri="{FF2B5EF4-FFF2-40B4-BE49-F238E27FC236}">
                <a16:creationId xmlns:a16="http://schemas.microsoft.com/office/drawing/2014/main" id="{FAAD32CF-2598-6D88-2CFA-EED17179DA6C}"/>
              </a:ext>
            </a:extLst>
          </p:cNvPr>
          <p:cNvSpPr>
            <a:spLocks noGrp="1"/>
          </p:cNvSpPr>
          <p:nvPr>
            <p:ph type="title"/>
          </p:nvPr>
        </p:nvSpPr>
        <p:spPr/>
        <p:txBody>
          <a:bodyPr>
            <a:noAutofit/>
          </a:bodyPr>
          <a:lstStyle/>
          <a:p>
            <a:r>
              <a:rPr lang="en-AU" sz="3600" dirty="0"/>
              <a:t>Vegetation Index for low plant cover</a:t>
            </a:r>
          </a:p>
        </p:txBody>
      </p:sp>
    </p:spTree>
    <p:extLst>
      <p:ext uri="{BB962C8B-B14F-4D97-AF65-F5344CB8AC3E}">
        <p14:creationId xmlns:p14="http://schemas.microsoft.com/office/powerpoint/2010/main" val="1971078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5F6059F-9F41-A44A-7BF7-128FDF6C8CA4}"/>
              </a:ext>
            </a:extLst>
          </p:cNvPr>
          <p:cNvSpPr>
            <a:spLocks noGrp="1"/>
          </p:cNvSpPr>
          <p:nvPr>
            <p:ph type="body" idx="1"/>
          </p:nvPr>
        </p:nvSpPr>
        <p:spPr>
          <a:xfrm>
            <a:off x="334483" y="1282477"/>
            <a:ext cx="5761517" cy="5011997"/>
          </a:xfrm>
        </p:spPr>
        <p:txBody>
          <a:bodyPr/>
          <a:lstStyle/>
          <a:p>
            <a:r>
              <a:rPr lang="en-AU" dirty="0"/>
              <a:t>Small land area</a:t>
            </a:r>
          </a:p>
          <a:p>
            <a:pPr lvl="2"/>
            <a:r>
              <a:rPr lang="en-AU" dirty="0"/>
              <a:t>High resolution data (?)</a:t>
            </a:r>
          </a:p>
          <a:p>
            <a:r>
              <a:rPr lang="en-AU" dirty="0"/>
              <a:t>Persistent could cover </a:t>
            </a:r>
          </a:p>
          <a:p>
            <a:pPr lvl="2"/>
            <a:r>
              <a:rPr lang="en-AU" dirty="0"/>
              <a:t>CEOS SDG Coord Group, Killough, Borges et al, August 2024. </a:t>
            </a:r>
          </a:p>
          <a:p>
            <a:r>
              <a:rPr lang="en-AU" dirty="0"/>
              <a:t>Capacity building needs</a:t>
            </a:r>
          </a:p>
          <a:p>
            <a:pPr lvl="4"/>
            <a:endParaRPr lang="en-AU" dirty="0"/>
          </a:p>
          <a:p>
            <a:r>
              <a:rPr lang="en-AU" dirty="0"/>
              <a:t>GEO-LDN Dialogue forum</a:t>
            </a:r>
          </a:p>
          <a:p>
            <a:pPr lvl="2"/>
            <a:r>
              <a:rPr lang="en-AU" dirty="0"/>
              <a:t>Fiji, July 2025</a:t>
            </a:r>
          </a:p>
        </p:txBody>
      </p:sp>
      <p:sp>
        <p:nvSpPr>
          <p:cNvPr id="3" name="Title 2">
            <a:extLst>
              <a:ext uri="{FF2B5EF4-FFF2-40B4-BE49-F238E27FC236}">
                <a16:creationId xmlns:a16="http://schemas.microsoft.com/office/drawing/2014/main" id="{98ED42DD-4A7E-04B7-CDF3-A705E849EC99}"/>
              </a:ext>
            </a:extLst>
          </p:cNvPr>
          <p:cNvSpPr>
            <a:spLocks noGrp="1"/>
          </p:cNvSpPr>
          <p:nvPr>
            <p:ph type="title"/>
          </p:nvPr>
        </p:nvSpPr>
        <p:spPr>
          <a:xfrm>
            <a:off x="176048" y="175939"/>
            <a:ext cx="9386864" cy="779002"/>
          </a:xfrm>
        </p:spPr>
        <p:txBody>
          <a:bodyPr/>
          <a:lstStyle/>
          <a:p>
            <a:r>
              <a:rPr lang="en-AU" dirty="0"/>
              <a:t>Pacific islands (and other SIDS)</a:t>
            </a:r>
          </a:p>
        </p:txBody>
      </p:sp>
      <p:pic>
        <p:nvPicPr>
          <p:cNvPr id="10" name="Picture 9">
            <a:extLst>
              <a:ext uri="{FF2B5EF4-FFF2-40B4-BE49-F238E27FC236}">
                <a16:creationId xmlns:a16="http://schemas.microsoft.com/office/drawing/2014/main" id="{164AEF1A-55AB-49FD-DD95-BA2209E4242B}"/>
              </a:ext>
            </a:extLst>
          </p:cNvPr>
          <p:cNvPicPr>
            <a:picLocks noChangeAspect="1"/>
          </p:cNvPicPr>
          <p:nvPr/>
        </p:nvPicPr>
        <p:blipFill>
          <a:blip r:embed="rId2"/>
          <a:stretch>
            <a:fillRect/>
          </a:stretch>
        </p:blipFill>
        <p:spPr>
          <a:xfrm>
            <a:off x="6264630" y="3121911"/>
            <a:ext cx="5927370" cy="3385215"/>
          </a:xfrm>
          <a:prstGeom prst="rect">
            <a:avLst/>
          </a:prstGeom>
        </p:spPr>
      </p:pic>
      <p:pic>
        <p:nvPicPr>
          <p:cNvPr id="2" name="Picture 1">
            <a:extLst>
              <a:ext uri="{FF2B5EF4-FFF2-40B4-BE49-F238E27FC236}">
                <a16:creationId xmlns:a16="http://schemas.microsoft.com/office/drawing/2014/main" id="{1F54008B-52BD-D74D-B783-A3EACCA243C0}"/>
              </a:ext>
            </a:extLst>
          </p:cNvPr>
          <p:cNvPicPr>
            <a:picLocks noChangeAspect="1"/>
          </p:cNvPicPr>
          <p:nvPr/>
        </p:nvPicPr>
        <p:blipFill>
          <a:blip r:embed="rId3"/>
          <a:stretch>
            <a:fillRect/>
          </a:stretch>
        </p:blipFill>
        <p:spPr>
          <a:xfrm>
            <a:off x="8129700" y="1079280"/>
            <a:ext cx="2866799" cy="1919025"/>
          </a:xfrm>
          <a:prstGeom prst="rect">
            <a:avLst/>
          </a:prstGeom>
        </p:spPr>
      </p:pic>
    </p:spTree>
    <p:extLst>
      <p:ext uri="{BB962C8B-B14F-4D97-AF65-F5344CB8AC3E}">
        <p14:creationId xmlns:p14="http://schemas.microsoft.com/office/powerpoint/2010/main" val="1617405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EB3C7-252A-0CF3-7B3A-BB24FEF2817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1849456-0A08-6BC4-733B-03B9BC3B3D6E}"/>
              </a:ext>
            </a:extLst>
          </p:cNvPr>
          <p:cNvSpPr>
            <a:spLocks noGrp="1"/>
          </p:cNvSpPr>
          <p:nvPr>
            <p:ph type="body" idx="1"/>
          </p:nvPr>
        </p:nvSpPr>
        <p:spPr>
          <a:xfrm>
            <a:off x="324233" y="1558533"/>
            <a:ext cx="2535925" cy="4662900"/>
          </a:xfrm>
        </p:spPr>
        <p:txBody>
          <a:bodyPr/>
          <a:lstStyle/>
          <a:p>
            <a:r>
              <a:rPr lang="en-AU" dirty="0"/>
              <a:t>GEO-LDN Partners</a:t>
            </a:r>
          </a:p>
          <a:p>
            <a:endParaRPr lang="en-AU" dirty="0"/>
          </a:p>
        </p:txBody>
      </p:sp>
      <p:sp>
        <p:nvSpPr>
          <p:cNvPr id="3" name="Title 2">
            <a:extLst>
              <a:ext uri="{FF2B5EF4-FFF2-40B4-BE49-F238E27FC236}">
                <a16:creationId xmlns:a16="http://schemas.microsoft.com/office/drawing/2014/main" id="{79380F82-7693-285D-D77D-BE15119B4A35}"/>
              </a:ext>
            </a:extLst>
          </p:cNvPr>
          <p:cNvSpPr>
            <a:spLocks noGrp="1"/>
          </p:cNvSpPr>
          <p:nvPr>
            <p:ph type="title"/>
          </p:nvPr>
        </p:nvSpPr>
        <p:spPr/>
        <p:txBody>
          <a:bodyPr>
            <a:normAutofit/>
          </a:bodyPr>
          <a:lstStyle/>
          <a:p>
            <a:r>
              <a:rPr lang="en-AU" dirty="0"/>
              <a:t>Pacific islands</a:t>
            </a:r>
          </a:p>
        </p:txBody>
      </p:sp>
      <p:pic>
        <p:nvPicPr>
          <p:cNvPr id="4" name="Picture 3">
            <a:extLst>
              <a:ext uri="{FF2B5EF4-FFF2-40B4-BE49-F238E27FC236}">
                <a16:creationId xmlns:a16="http://schemas.microsoft.com/office/drawing/2014/main" id="{E39F41D6-EE73-0FFB-DF02-E11F18644B83}"/>
              </a:ext>
            </a:extLst>
          </p:cNvPr>
          <p:cNvPicPr>
            <a:picLocks noChangeAspect="1"/>
          </p:cNvPicPr>
          <p:nvPr/>
        </p:nvPicPr>
        <p:blipFill>
          <a:blip r:embed="rId2"/>
          <a:srcRect r="11702"/>
          <a:stretch>
            <a:fillRect/>
          </a:stretch>
        </p:blipFill>
        <p:spPr>
          <a:xfrm>
            <a:off x="3083442" y="1142317"/>
            <a:ext cx="8528967" cy="5329838"/>
          </a:xfrm>
          <a:prstGeom prst="rect">
            <a:avLst/>
          </a:prstGeom>
        </p:spPr>
      </p:pic>
    </p:spTree>
    <p:extLst>
      <p:ext uri="{BB962C8B-B14F-4D97-AF65-F5344CB8AC3E}">
        <p14:creationId xmlns:p14="http://schemas.microsoft.com/office/powerpoint/2010/main" val="3965303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CCA32F-A4ED-DAA2-F9B1-2F071D3628EE}"/>
              </a:ext>
            </a:extLst>
          </p:cNvPr>
          <p:cNvPicPr>
            <a:picLocks noChangeAspect="1"/>
          </p:cNvPicPr>
          <p:nvPr/>
        </p:nvPicPr>
        <p:blipFill>
          <a:blip r:embed="rId3"/>
          <a:stretch>
            <a:fillRect/>
          </a:stretch>
        </p:blipFill>
        <p:spPr>
          <a:xfrm>
            <a:off x="6191974" y="1174448"/>
            <a:ext cx="5290293" cy="5183823"/>
          </a:xfrm>
          <a:prstGeom prst="rect">
            <a:avLst/>
          </a:prstGeom>
        </p:spPr>
      </p:pic>
      <p:sp>
        <p:nvSpPr>
          <p:cNvPr id="8" name="Content Placeholder 7">
            <a:extLst>
              <a:ext uri="{FF2B5EF4-FFF2-40B4-BE49-F238E27FC236}">
                <a16:creationId xmlns:a16="http://schemas.microsoft.com/office/drawing/2014/main" id="{44D08336-F623-5556-2662-86C22BA2543C}"/>
              </a:ext>
            </a:extLst>
          </p:cNvPr>
          <p:cNvSpPr>
            <a:spLocks noGrp="1"/>
          </p:cNvSpPr>
          <p:nvPr>
            <p:ph type="body" idx="1"/>
          </p:nvPr>
        </p:nvSpPr>
        <p:spPr>
          <a:xfrm>
            <a:off x="340243" y="2628295"/>
            <a:ext cx="5851732" cy="3729976"/>
          </a:xfrm>
        </p:spPr>
        <p:txBody>
          <a:bodyPr>
            <a:normAutofit fontScale="62500" lnSpcReduction="20000"/>
          </a:bodyPr>
          <a:lstStyle/>
          <a:p>
            <a:r>
              <a:rPr lang="en-AU" dirty="0"/>
              <a:t>Two(</a:t>
            </a:r>
            <a:r>
              <a:rPr lang="en-AU" dirty="0" err="1"/>
              <a:t>ish</a:t>
            </a:r>
            <a:r>
              <a:rPr lang="en-AU" dirty="0"/>
              <a:t>) Working Groups</a:t>
            </a:r>
          </a:p>
          <a:p>
            <a:pPr lvl="1"/>
            <a:r>
              <a:rPr lang="en-AU" dirty="0"/>
              <a:t>Data, Standards &amp; Analytics</a:t>
            </a:r>
          </a:p>
          <a:p>
            <a:pPr lvl="1"/>
            <a:r>
              <a:rPr lang="en-AU" dirty="0"/>
              <a:t>Capacity Development &amp; </a:t>
            </a:r>
            <a:br>
              <a:rPr lang="en-AU" dirty="0"/>
            </a:br>
            <a:r>
              <a:rPr lang="en-AU" dirty="0"/>
              <a:t>Decision Support</a:t>
            </a:r>
          </a:p>
          <a:p>
            <a:r>
              <a:rPr lang="en-AU" dirty="0"/>
              <a:t>Translate science and data into planning and action</a:t>
            </a:r>
          </a:p>
          <a:p>
            <a:r>
              <a:rPr lang="en-AU" dirty="0"/>
              <a:t>Toolbox provides curated suite of datasets and tools</a:t>
            </a:r>
          </a:p>
          <a:p>
            <a:pPr lvl="1"/>
            <a:r>
              <a:rPr lang="en-AU" dirty="0">
                <a:hlinkClick r:id="rId4"/>
              </a:rPr>
              <a:t>https://geo-ldn.org/ldn-toolbox/</a:t>
            </a:r>
            <a:r>
              <a:rPr lang="en-AU" dirty="0"/>
              <a:t> </a:t>
            </a:r>
          </a:p>
          <a:p>
            <a:pPr lvl="1"/>
            <a:r>
              <a:rPr lang="en-AU" dirty="0"/>
              <a:t>Under review</a:t>
            </a:r>
          </a:p>
          <a:p>
            <a:pPr lvl="3"/>
            <a:endParaRPr lang="en-AU" dirty="0"/>
          </a:p>
          <a:p>
            <a:r>
              <a:rPr lang="en-AU" dirty="0"/>
              <a:t>Strong CEOS collaboration</a:t>
            </a:r>
          </a:p>
        </p:txBody>
      </p:sp>
      <p:sp>
        <p:nvSpPr>
          <p:cNvPr id="3" name="Title 2">
            <a:extLst>
              <a:ext uri="{FF2B5EF4-FFF2-40B4-BE49-F238E27FC236}">
                <a16:creationId xmlns:a16="http://schemas.microsoft.com/office/drawing/2014/main" id="{CA53D6FF-8470-572E-64BA-0E3A8106A2EA}"/>
              </a:ext>
            </a:extLst>
          </p:cNvPr>
          <p:cNvSpPr>
            <a:spLocks noGrp="1"/>
          </p:cNvSpPr>
          <p:nvPr>
            <p:ph type="title"/>
          </p:nvPr>
        </p:nvSpPr>
        <p:spPr/>
        <p:txBody>
          <a:bodyPr/>
          <a:lstStyle/>
          <a:p>
            <a:r>
              <a:rPr lang="en-AU" dirty="0"/>
              <a:t>GEO-LDN (&amp; Toolbox)</a:t>
            </a:r>
          </a:p>
        </p:txBody>
      </p:sp>
      <p:pic>
        <p:nvPicPr>
          <p:cNvPr id="2" name="Picture 1">
            <a:extLst>
              <a:ext uri="{FF2B5EF4-FFF2-40B4-BE49-F238E27FC236}">
                <a16:creationId xmlns:a16="http://schemas.microsoft.com/office/drawing/2014/main" id="{5CC8FBA3-3982-F5C8-1AE1-78C73523AF6E}"/>
              </a:ext>
            </a:extLst>
          </p:cNvPr>
          <p:cNvPicPr>
            <a:picLocks noChangeAspect="1"/>
          </p:cNvPicPr>
          <p:nvPr/>
        </p:nvPicPr>
        <p:blipFill>
          <a:blip r:embed="rId5"/>
          <a:stretch>
            <a:fillRect/>
          </a:stretch>
        </p:blipFill>
        <p:spPr>
          <a:xfrm>
            <a:off x="1649329" y="1120279"/>
            <a:ext cx="3388530" cy="1508016"/>
          </a:xfrm>
          <a:prstGeom prst="rect">
            <a:avLst/>
          </a:prstGeom>
        </p:spPr>
      </p:pic>
    </p:spTree>
    <p:extLst>
      <p:ext uri="{BB962C8B-B14F-4D97-AF65-F5344CB8AC3E}">
        <p14:creationId xmlns:p14="http://schemas.microsoft.com/office/powerpoint/2010/main" val="2553513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6D74525-F1E9-ED1E-C46A-7D23328A2E35}"/>
              </a:ext>
            </a:extLst>
          </p:cNvPr>
          <p:cNvSpPr>
            <a:spLocks noGrp="1"/>
          </p:cNvSpPr>
          <p:nvPr>
            <p:ph type="body" idx="1"/>
          </p:nvPr>
        </p:nvSpPr>
        <p:spPr>
          <a:xfrm>
            <a:off x="324233" y="1558533"/>
            <a:ext cx="7511962" cy="4662900"/>
          </a:xfrm>
        </p:spPr>
        <p:txBody>
          <a:bodyPr>
            <a:normAutofit fontScale="62500" lnSpcReduction="20000"/>
          </a:bodyPr>
          <a:lstStyle/>
          <a:p>
            <a:r>
              <a:rPr lang="en-AU" sz="2933" dirty="0"/>
              <a:t>Long time series to identify degradation </a:t>
            </a:r>
          </a:p>
          <a:p>
            <a:pPr lvl="1"/>
            <a:r>
              <a:rPr lang="en-AU" sz="2400" dirty="0"/>
              <a:t>2000 to present</a:t>
            </a:r>
          </a:p>
          <a:p>
            <a:r>
              <a:rPr lang="en-AU" sz="2933" dirty="0"/>
              <a:t>Coarse resolution of default datasets</a:t>
            </a:r>
          </a:p>
          <a:p>
            <a:pPr lvl="1"/>
            <a:r>
              <a:rPr lang="en-AU" sz="2400" dirty="0"/>
              <a:t>SIDS</a:t>
            </a:r>
          </a:p>
          <a:p>
            <a:r>
              <a:rPr lang="en-AU" sz="2933" dirty="0"/>
              <a:t>Methods best suited to temperate regions</a:t>
            </a:r>
          </a:p>
          <a:p>
            <a:pPr lvl="1"/>
            <a:r>
              <a:rPr lang="en-AU" sz="2400" dirty="0"/>
              <a:t>Hyper-arid, tropics</a:t>
            </a:r>
          </a:p>
          <a:p>
            <a:r>
              <a:rPr lang="en-AU" sz="2933" dirty="0"/>
              <a:t>Lack of consistent global land cover data</a:t>
            </a:r>
          </a:p>
          <a:p>
            <a:r>
              <a:rPr lang="en-AU" sz="2933" dirty="0"/>
              <a:t>Diversity of NPP methods</a:t>
            </a:r>
          </a:p>
          <a:p>
            <a:r>
              <a:rPr lang="en-AU" sz="2933" dirty="0"/>
              <a:t>Difficulty assessing SOC, absence of full C dataset</a:t>
            </a:r>
          </a:p>
          <a:p>
            <a:r>
              <a:rPr lang="en-AU" sz="2933" dirty="0"/>
              <a:t>Combining datasets of different frequency, resolution and duration</a:t>
            </a:r>
          </a:p>
          <a:p>
            <a:r>
              <a:rPr lang="en-AU" sz="2933" dirty="0"/>
              <a:t>Climate calibration (degradation attribution)</a:t>
            </a:r>
          </a:p>
        </p:txBody>
      </p:sp>
      <p:sp>
        <p:nvSpPr>
          <p:cNvPr id="3" name="Title 2">
            <a:extLst>
              <a:ext uri="{FF2B5EF4-FFF2-40B4-BE49-F238E27FC236}">
                <a16:creationId xmlns:a16="http://schemas.microsoft.com/office/drawing/2014/main" id="{A8B28565-6758-26E9-5AEF-F7E94FC76950}"/>
              </a:ext>
            </a:extLst>
          </p:cNvPr>
          <p:cNvSpPr>
            <a:spLocks noGrp="1"/>
          </p:cNvSpPr>
          <p:nvPr>
            <p:ph type="title"/>
          </p:nvPr>
        </p:nvSpPr>
        <p:spPr/>
        <p:txBody>
          <a:bodyPr/>
          <a:lstStyle/>
          <a:p>
            <a:r>
              <a:rPr lang="en-AU" dirty="0"/>
              <a:t>CEOS - Data Challenges</a:t>
            </a:r>
          </a:p>
        </p:txBody>
      </p:sp>
      <p:sp>
        <p:nvSpPr>
          <p:cNvPr id="11" name="TextBox 10">
            <a:extLst>
              <a:ext uri="{FF2B5EF4-FFF2-40B4-BE49-F238E27FC236}">
                <a16:creationId xmlns:a16="http://schemas.microsoft.com/office/drawing/2014/main" id="{E770ADA3-F4DC-73D9-1052-A17F95BD8469}"/>
              </a:ext>
            </a:extLst>
          </p:cNvPr>
          <p:cNvSpPr txBox="1"/>
          <p:nvPr/>
        </p:nvSpPr>
        <p:spPr>
          <a:xfrm>
            <a:off x="7920204" y="5665186"/>
            <a:ext cx="4150273" cy="600164"/>
          </a:xfrm>
          <a:prstGeom prst="rect">
            <a:avLst/>
          </a:prstGeom>
          <a:noFill/>
        </p:spPr>
        <p:txBody>
          <a:bodyPr wrap="square">
            <a:spAutoFit/>
          </a:bodyPr>
          <a:lstStyle/>
          <a:p>
            <a:r>
              <a:rPr lang="en-AU" sz="1100" i="1" dirty="0"/>
              <a:t>https://ceos.org/document_management/Ad_Hoc_Teams/SDG-AHT/Support%20Sheets/SDG_15.3.1_EO_Support_Sheet_v2025_1.pdf</a:t>
            </a:r>
          </a:p>
        </p:txBody>
      </p:sp>
      <p:pic>
        <p:nvPicPr>
          <p:cNvPr id="4" name="Picture 3">
            <a:extLst>
              <a:ext uri="{FF2B5EF4-FFF2-40B4-BE49-F238E27FC236}">
                <a16:creationId xmlns:a16="http://schemas.microsoft.com/office/drawing/2014/main" id="{BC17327D-9214-1B8A-930C-17622D2CEF52}"/>
              </a:ext>
            </a:extLst>
          </p:cNvPr>
          <p:cNvPicPr>
            <a:picLocks noChangeAspect="1"/>
          </p:cNvPicPr>
          <p:nvPr/>
        </p:nvPicPr>
        <p:blipFill>
          <a:blip r:embed="rId3"/>
          <a:stretch>
            <a:fillRect/>
          </a:stretch>
        </p:blipFill>
        <p:spPr>
          <a:xfrm>
            <a:off x="8187796" y="1073761"/>
            <a:ext cx="3615087" cy="4591425"/>
          </a:xfrm>
          <a:prstGeom prst="rect">
            <a:avLst/>
          </a:prstGeom>
        </p:spPr>
      </p:pic>
    </p:spTree>
    <p:extLst>
      <p:ext uri="{BB962C8B-B14F-4D97-AF65-F5344CB8AC3E}">
        <p14:creationId xmlns:p14="http://schemas.microsoft.com/office/powerpoint/2010/main" val="2270373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85EECF-7045-A9A9-FB6A-4DC5AA5EBC55}"/>
              </a:ext>
            </a:extLst>
          </p:cNvPr>
          <p:cNvSpPr>
            <a:spLocks noGrp="1"/>
          </p:cNvSpPr>
          <p:nvPr>
            <p:ph type="body" idx="1"/>
          </p:nvPr>
        </p:nvSpPr>
        <p:spPr/>
        <p:txBody>
          <a:bodyPr/>
          <a:lstStyle/>
          <a:p>
            <a:r>
              <a:rPr lang="en-AU" dirty="0"/>
              <a:t>SDG Indicator 15.3.1 and LDN</a:t>
            </a:r>
          </a:p>
          <a:p>
            <a:pPr lvl="1"/>
            <a:r>
              <a:rPr lang="en-AU" dirty="0"/>
              <a:t>Calculation &amp; data needs</a:t>
            </a:r>
          </a:p>
          <a:p>
            <a:r>
              <a:rPr lang="en-AU" dirty="0"/>
              <a:t>Data challenges, gaps and needs</a:t>
            </a:r>
          </a:p>
          <a:p>
            <a:pPr lvl="1"/>
            <a:r>
              <a:rPr lang="en-AU" dirty="0"/>
              <a:t>Data, Geographical</a:t>
            </a:r>
          </a:p>
          <a:p>
            <a:r>
              <a:rPr lang="en-AU" dirty="0"/>
              <a:t>Collaboration opportunities</a:t>
            </a:r>
          </a:p>
          <a:p>
            <a:pPr marL="533400" lvl="1" indent="0">
              <a:buNone/>
            </a:pPr>
            <a:endParaRPr lang="en-AU" dirty="0"/>
          </a:p>
        </p:txBody>
      </p:sp>
      <p:sp>
        <p:nvSpPr>
          <p:cNvPr id="3" name="Title 2">
            <a:extLst>
              <a:ext uri="{FF2B5EF4-FFF2-40B4-BE49-F238E27FC236}">
                <a16:creationId xmlns:a16="http://schemas.microsoft.com/office/drawing/2014/main" id="{7E786A15-6B29-607F-6606-65D2A3461507}"/>
              </a:ext>
            </a:extLst>
          </p:cNvPr>
          <p:cNvSpPr>
            <a:spLocks noGrp="1"/>
          </p:cNvSpPr>
          <p:nvPr>
            <p:ph type="title"/>
          </p:nvPr>
        </p:nvSpPr>
        <p:spPr/>
        <p:txBody>
          <a:bodyPr/>
          <a:lstStyle/>
          <a:p>
            <a:r>
              <a:rPr lang="en-AU" dirty="0"/>
              <a:t>Today</a:t>
            </a:r>
          </a:p>
        </p:txBody>
      </p:sp>
    </p:spTree>
    <p:extLst>
      <p:ext uri="{BB962C8B-B14F-4D97-AF65-F5344CB8AC3E}">
        <p14:creationId xmlns:p14="http://schemas.microsoft.com/office/powerpoint/2010/main" val="1877767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708A5D-48C7-729F-3380-B34282013955}"/>
              </a:ext>
            </a:extLst>
          </p:cNvPr>
          <p:cNvSpPr>
            <a:spLocks noGrp="1"/>
          </p:cNvSpPr>
          <p:nvPr>
            <p:ph type="body" idx="1"/>
          </p:nvPr>
        </p:nvSpPr>
        <p:spPr>
          <a:xfrm>
            <a:off x="324233" y="1558533"/>
            <a:ext cx="11203738" cy="4662900"/>
          </a:xfrm>
        </p:spPr>
        <p:txBody>
          <a:bodyPr>
            <a:normAutofit fontScale="85000" lnSpcReduction="20000"/>
          </a:bodyPr>
          <a:lstStyle/>
          <a:p>
            <a:r>
              <a:rPr lang="en-AU" dirty="0"/>
              <a:t>High-Resolution EO Data</a:t>
            </a:r>
          </a:p>
          <a:p>
            <a:pPr lvl="2"/>
            <a:r>
              <a:rPr lang="en-AU" dirty="0"/>
              <a:t>Prioritise SIDS, mountainous, and hyper-arid regions for improved land monitoring</a:t>
            </a:r>
          </a:p>
          <a:p>
            <a:r>
              <a:rPr lang="en-AU" dirty="0"/>
              <a:t>Data Integration Guidance</a:t>
            </a:r>
          </a:p>
          <a:p>
            <a:pPr lvl="2"/>
            <a:r>
              <a:rPr lang="en-AU" dirty="0"/>
              <a:t>Link coarse/fine datasets, cross-calibrate EO sensors, and assess new default datasets</a:t>
            </a:r>
          </a:p>
          <a:p>
            <a:r>
              <a:rPr lang="en-AU" dirty="0"/>
              <a:t>Standards Development</a:t>
            </a:r>
          </a:p>
          <a:p>
            <a:pPr lvl="2"/>
            <a:r>
              <a:rPr lang="en-AU" dirty="0"/>
              <a:t>Contribute to OGC standards and GEO-LDN’s minimum data quality benchmarks</a:t>
            </a:r>
          </a:p>
          <a:p>
            <a:r>
              <a:rPr lang="en-AU" dirty="0"/>
              <a:t>Biodiversity Synergies</a:t>
            </a:r>
          </a:p>
          <a:p>
            <a:pPr lvl="2"/>
            <a:r>
              <a:rPr lang="en-AU" dirty="0"/>
              <a:t>Align LDN and CBD targets; map overlapping degradation and biodiversity hotspots</a:t>
            </a:r>
          </a:p>
          <a:p>
            <a:r>
              <a:rPr lang="en-AU" dirty="0"/>
              <a:t>Capacity Building</a:t>
            </a:r>
          </a:p>
          <a:p>
            <a:pPr lvl="2"/>
            <a:r>
              <a:rPr lang="en-AU" dirty="0"/>
              <a:t>Engage in GEO-LDN training, governance, and joint outreach</a:t>
            </a:r>
          </a:p>
          <a:p>
            <a:r>
              <a:rPr lang="en-AU" dirty="0"/>
              <a:t>Support 2026 reporting</a:t>
            </a:r>
          </a:p>
        </p:txBody>
      </p:sp>
      <p:sp>
        <p:nvSpPr>
          <p:cNvPr id="2" name="Title 1">
            <a:extLst>
              <a:ext uri="{FF2B5EF4-FFF2-40B4-BE49-F238E27FC236}">
                <a16:creationId xmlns:a16="http://schemas.microsoft.com/office/drawing/2014/main" id="{6090D774-AF23-3913-5C04-9E1227066A20}"/>
              </a:ext>
            </a:extLst>
          </p:cNvPr>
          <p:cNvSpPr>
            <a:spLocks noGrp="1"/>
          </p:cNvSpPr>
          <p:nvPr>
            <p:ph type="title"/>
          </p:nvPr>
        </p:nvSpPr>
        <p:spPr/>
        <p:txBody>
          <a:bodyPr/>
          <a:lstStyle/>
          <a:p>
            <a:r>
              <a:rPr lang="en-AU" sz="3200" dirty="0"/>
              <a:t>UNCCD/CEOS partnership letter – May 2024</a:t>
            </a:r>
          </a:p>
        </p:txBody>
      </p:sp>
    </p:spTree>
    <p:extLst>
      <p:ext uri="{BB962C8B-B14F-4D97-AF65-F5344CB8AC3E}">
        <p14:creationId xmlns:p14="http://schemas.microsoft.com/office/powerpoint/2010/main" val="4173325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
          <a:extLst>
            <a:ext uri="{FF2B5EF4-FFF2-40B4-BE49-F238E27FC236}">
              <a16:creationId xmlns:a16="http://schemas.microsoft.com/office/drawing/2014/main" id="{2547EA4C-50E1-9974-4656-9EA5227ADA43}"/>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955C3DC-8B20-8474-CD76-3A61F7E53E6B}"/>
              </a:ext>
            </a:extLst>
          </p:cNvPr>
          <p:cNvSpPr>
            <a:spLocks noGrp="1"/>
          </p:cNvSpPr>
          <p:nvPr>
            <p:ph type="body" idx="1"/>
          </p:nvPr>
        </p:nvSpPr>
        <p:spPr/>
        <p:txBody>
          <a:bodyPr>
            <a:normAutofit fontScale="85000" lnSpcReduction="20000"/>
          </a:bodyPr>
          <a:lstStyle/>
          <a:p>
            <a:r>
              <a:rPr lang="en-AU" dirty="0"/>
              <a:t>High spatial resolution</a:t>
            </a:r>
          </a:p>
          <a:p>
            <a:pPr lvl="1"/>
            <a:r>
              <a:rPr lang="en-AU" dirty="0"/>
              <a:t>Pros and cons</a:t>
            </a:r>
          </a:p>
          <a:p>
            <a:r>
              <a:rPr lang="en-AU" dirty="0"/>
              <a:t>Hyperspectral </a:t>
            </a:r>
            <a:r>
              <a:rPr lang="en-AU" sz="2200" dirty="0"/>
              <a:t>(</a:t>
            </a:r>
            <a:r>
              <a:rPr lang="en-AU" sz="2200" dirty="0" err="1"/>
              <a:t>EnMap</a:t>
            </a:r>
            <a:r>
              <a:rPr lang="en-AU" sz="2200" dirty="0"/>
              <a:t>, EMIT…)</a:t>
            </a:r>
          </a:p>
          <a:p>
            <a:pPr lvl="1"/>
            <a:r>
              <a:rPr lang="en-AU" dirty="0"/>
              <a:t>More definitively define land cover conditions</a:t>
            </a:r>
          </a:p>
          <a:p>
            <a:r>
              <a:rPr lang="en-AU" dirty="0"/>
              <a:t>High frequency</a:t>
            </a:r>
          </a:p>
          <a:p>
            <a:pPr lvl="1"/>
            <a:r>
              <a:rPr lang="en-AU" dirty="0"/>
              <a:t>Commercial </a:t>
            </a:r>
            <a:r>
              <a:rPr lang="en-AU" dirty="0" err="1"/>
              <a:t>smallsat</a:t>
            </a:r>
            <a:r>
              <a:rPr lang="en-AU" dirty="0"/>
              <a:t> EO constellations</a:t>
            </a:r>
          </a:p>
          <a:p>
            <a:pPr lvl="1"/>
            <a:r>
              <a:rPr lang="en-AU" dirty="0"/>
              <a:t>GNSS-R, Starlink?</a:t>
            </a:r>
          </a:p>
          <a:p>
            <a:pPr lvl="1"/>
            <a:r>
              <a:rPr lang="en-AU" dirty="0"/>
              <a:t>Improved characterisation of productivity dynamics and response</a:t>
            </a:r>
          </a:p>
          <a:p>
            <a:pPr lvl="1"/>
            <a:endParaRPr lang="en-AU" dirty="0"/>
          </a:p>
        </p:txBody>
      </p:sp>
      <p:sp>
        <p:nvSpPr>
          <p:cNvPr id="5" name="Text Placeholder 4">
            <a:extLst>
              <a:ext uri="{FF2B5EF4-FFF2-40B4-BE49-F238E27FC236}">
                <a16:creationId xmlns:a16="http://schemas.microsoft.com/office/drawing/2014/main" id="{5B338649-D7DE-1518-D553-10137571358C}"/>
              </a:ext>
            </a:extLst>
          </p:cNvPr>
          <p:cNvSpPr>
            <a:spLocks noGrp="1"/>
          </p:cNvSpPr>
          <p:nvPr>
            <p:ph type="body" idx="2"/>
          </p:nvPr>
        </p:nvSpPr>
        <p:spPr/>
        <p:txBody>
          <a:bodyPr>
            <a:normAutofit fontScale="85000" lnSpcReduction="10000"/>
          </a:bodyPr>
          <a:lstStyle/>
          <a:p>
            <a:r>
              <a:rPr lang="en-AU" dirty="0"/>
              <a:t>Thermal</a:t>
            </a:r>
          </a:p>
          <a:p>
            <a:pPr lvl="1"/>
            <a:r>
              <a:rPr lang="en-AU" dirty="0"/>
              <a:t>New element to degradation assessment.  Urban?</a:t>
            </a:r>
          </a:p>
          <a:p>
            <a:pPr lvl="1"/>
            <a:r>
              <a:rPr lang="en-AU" dirty="0"/>
              <a:t>Productivity calibration</a:t>
            </a:r>
          </a:p>
          <a:p>
            <a:r>
              <a:rPr lang="en-AU" dirty="0"/>
              <a:t>Synthetic Aperture Radar</a:t>
            </a:r>
            <a:r>
              <a:rPr lang="en-AU" dirty="0">
                <a:solidFill>
                  <a:srgbClr val="FF0000"/>
                </a:solidFill>
              </a:rPr>
              <a:t>*</a:t>
            </a:r>
          </a:p>
          <a:p>
            <a:pPr lvl="1"/>
            <a:r>
              <a:rPr lang="en-AU" dirty="0"/>
              <a:t>Coverage of SIDS</a:t>
            </a:r>
          </a:p>
          <a:p>
            <a:pPr lvl="1"/>
            <a:r>
              <a:rPr lang="en-AU" dirty="0"/>
              <a:t>Biomass</a:t>
            </a:r>
          </a:p>
          <a:p>
            <a:pPr lvl="1"/>
            <a:r>
              <a:rPr lang="en-AU" dirty="0"/>
              <a:t>Land cover structure</a:t>
            </a:r>
          </a:p>
          <a:p>
            <a:pPr lvl="1"/>
            <a:r>
              <a:rPr lang="en-AU" dirty="0"/>
              <a:t>disturbance</a:t>
            </a:r>
          </a:p>
          <a:p>
            <a:pPr lvl="1"/>
            <a:r>
              <a:rPr lang="en-AU" dirty="0"/>
              <a:t>Moisture – aridity</a:t>
            </a:r>
          </a:p>
          <a:p>
            <a:pPr lvl="1"/>
            <a:r>
              <a:rPr lang="en-AU" dirty="0"/>
              <a:t>Vertical profile (band integration)</a:t>
            </a:r>
          </a:p>
          <a:p>
            <a:pPr lvl="1"/>
            <a:endParaRPr lang="en-AU" dirty="0"/>
          </a:p>
        </p:txBody>
      </p:sp>
      <p:sp>
        <p:nvSpPr>
          <p:cNvPr id="3" name="Title 2">
            <a:extLst>
              <a:ext uri="{FF2B5EF4-FFF2-40B4-BE49-F238E27FC236}">
                <a16:creationId xmlns:a16="http://schemas.microsoft.com/office/drawing/2014/main" id="{A4B43A31-A299-FCCE-953A-2B62BAAE9EE8}"/>
              </a:ext>
            </a:extLst>
          </p:cNvPr>
          <p:cNvSpPr>
            <a:spLocks noGrp="1"/>
          </p:cNvSpPr>
          <p:nvPr>
            <p:ph type="title"/>
          </p:nvPr>
        </p:nvSpPr>
        <p:spPr/>
        <p:txBody>
          <a:bodyPr/>
          <a:lstStyle/>
          <a:p>
            <a:r>
              <a:rPr lang="en-AU" dirty="0"/>
              <a:t>New datasets</a:t>
            </a:r>
          </a:p>
        </p:txBody>
      </p:sp>
    </p:spTree>
    <p:extLst>
      <p:ext uri="{BB962C8B-B14F-4D97-AF65-F5344CB8AC3E}">
        <p14:creationId xmlns:p14="http://schemas.microsoft.com/office/powerpoint/2010/main" val="2056104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E540CC1-F196-9B20-EC3B-648270A42D82}"/>
              </a:ext>
            </a:extLst>
          </p:cNvPr>
          <p:cNvSpPr>
            <a:spLocks noGrp="1"/>
          </p:cNvSpPr>
          <p:nvPr>
            <p:ph type="body" idx="1"/>
          </p:nvPr>
        </p:nvSpPr>
        <p:spPr>
          <a:xfrm>
            <a:off x="324233" y="1558533"/>
            <a:ext cx="6642624" cy="4662900"/>
          </a:xfrm>
        </p:spPr>
        <p:txBody>
          <a:bodyPr/>
          <a:lstStyle/>
          <a:p>
            <a:r>
              <a:rPr lang="en-AU" dirty="0"/>
              <a:t>Different phases have different data needs</a:t>
            </a:r>
          </a:p>
          <a:p>
            <a:r>
              <a:rPr lang="en-AU" dirty="0"/>
              <a:t>How to intercompare datasets over different epochs?</a:t>
            </a:r>
          </a:p>
          <a:p>
            <a:pPr lvl="1"/>
            <a:r>
              <a:rPr lang="en-AU" dirty="0"/>
              <a:t>spectral and spatial characteristics</a:t>
            </a:r>
          </a:p>
          <a:p>
            <a:pPr lvl="1"/>
            <a:r>
              <a:rPr lang="en-AU" dirty="0"/>
              <a:t>Not necessarily quantitative</a:t>
            </a:r>
          </a:p>
        </p:txBody>
      </p:sp>
      <p:sp>
        <p:nvSpPr>
          <p:cNvPr id="2" name="Title 1">
            <a:extLst>
              <a:ext uri="{FF2B5EF4-FFF2-40B4-BE49-F238E27FC236}">
                <a16:creationId xmlns:a16="http://schemas.microsoft.com/office/drawing/2014/main" id="{020FB540-4C05-EAD0-5CF4-791EE6A70AA0}"/>
              </a:ext>
            </a:extLst>
          </p:cNvPr>
          <p:cNvSpPr>
            <a:spLocks noGrp="1"/>
          </p:cNvSpPr>
          <p:nvPr>
            <p:ph type="title"/>
          </p:nvPr>
        </p:nvSpPr>
        <p:spPr/>
        <p:txBody>
          <a:bodyPr/>
          <a:lstStyle/>
          <a:p>
            <a:r>
              <a:rPr lang="en-AU" sz="4000" dirty="0"/>
              <a:t>Data integration &amp; harmonisation</a:t>
            </a:r>
          </a:p>
        </p:txBody>
      </p:sp>
      <p:pic>
        <p:nvPicPr>
          <p:cNvPr id="5" name="Picture 4">
            <a:extLst>
              <a:ext uri="{FF2B5EF4-FFF2-40B4-BE49-F238E27FC236}">
                <a16:creationId xmlns:a16="http://schemas.microsoft.com/office/drawing/2014/main" id="{6DE9C24F-F8E0-67A4-81FE-67AA1044802F}"/>
              </a:ext>
            </a:extLst>
          </p:cNvPr>
          <p:cNvPicPr>
            <a:picLocks noChangeAspect="1"/>
          </p:cNvPicPr>
          <p:nvPr/>
        </p:nvPicPr>
        <p:blipFill>
          <a:blip r:embed="rId2"/>
          <a:srcRect b="16453"/>
          <a:stretch>
            <a:fillRect/>
          </a:stretch>
        </p:blipFill>
        <p:spPr>
          <a:xfrm>
            <a:off x="7152117" y="1210650"/>
            <a:ext cx="4377960" cy="4436701"/>
          </a:xfrm>
          <a:prstGeom prst="rect">
            <a:avLst/>
          </a:prstGeom>
        </p:spPr>
      </p:pic>
    </p:spTree>
    <p:extLst>
      <p:ext uri="{BB962C8B-B14F-4D97-AF65-F5344CB8AC3E}">
        <p14:creationId xmlns:p14="http://schemas.microsoft.com/office/powerpoint/2010/main" val="4201565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79654-55C6-35FD-74AF-31D8CBB11255}"/>
              </a:ext>
            </a:extLst>
          </p:cNvPr>
          <p:cNvSpPr>
            <a:spLocks noGrp="1"/>
          </p:cNvSpPr>
          <p:nvPr>
            <p:ph type="title"/>
          </p:nvPr>
        </p:nvSpPr>
        <p:spPr/>
        <p:txBody>
          <a:bodyPr/>
          <a:lstStyle/>
          <a:p>
            <a:r>
              <a:rPr lang="en-AU" dirty="0"/>
              <a:t>Data requirements</a:t>
            </a:r>
          </a:p>
        </p:txBody>
      </p:sp>
      <p:pic>
        <p:nvPicPr>
          <p:cNvPr id="6" name="Picture 5">
            <a:extLst>
              <a:ext uri="{FF2B5EF4-FFF2-40B4-BE49-F238E27FC236}">
                <a16:creationId xmlns:a16="http://schemas.microsoft.com/office/drawing/2014/main" id="{061B3874-BE1F-0054-F32C-FE247DBC3D2C}"/>
              </a:ext>
            </a:extLst>
          </p:cNvPr>
          <p:cNvPicPr>
            <a:picLocks noChangeAspect="1"/>
          </p:cNvPicPr>
          <p:nvPr/>
        </p:nvPicPr>
        <p:blipFill>
          <a:blip r:embed="rId2"/>
          <a:stretch>
            <a:fillRect/>
          </a:stretch>
        </p:blipFill>
        <p:spPr>
          <a:xfrm>
            <a:off x="6878968" y="1050483"/>
            <a:ext cx="5158458" cy="5488540"/>
          </a:xfrm>
          <a:prstGeom prst="rect">
            <a:avLst/>
          </a:prstGeom>
        </p:spPr>
      </p:pic>
      <p:pic>
        <p:nvPicPr>
          <p:cNvPr id="7" name="Picture 6">
            <a:extLst>
              <a:ext uri="{FF2B5EF4-FFF2-40B4-BE49-F238E27FC236}">
                <a16:creationId xmlns:a16="http://schemas.microsoft.com/office/drawing/2014/main" id="{9549C349-CE5D-3BC6-CE3F-9F4B1513BF6C}"/>
              </a:ext>
            </a:extLst>
          </p:cNvPr>
          <p:cNvPicPr>
            <a:picLocks noChangeAspect="1"/>
          </p:cNvPicPr>
          <p:nvPr/>
        </p:nvPicPr>
        <p:blipFill>
          <a:blip r:embed="rId3"/>
          <a:stretch>
            <a:fillRect/>
          </a:stretch>
        </p:blipFill>
        <p:spPr>
          <a:xfrm>
            <a:off x="769311" y="1947680"/>
            <a:ext cx="5942912" cy="2962639"/>
          </a:xfrm>
          <a:prstGeom prst="rect">
            <a:avLst/>
          </a:prstGeom>
        </p:spPr>
      </p:pic>
    </p:spTree>
    <p:extLst>
      <p:ext uri="{BB962C8B-B14F-4D97-AF65-F5344CB8AC3E}">
        <p14:creationId xmlns:p14="http://schemas.microsoft.com/office/powerpoint/2010/main" val="366624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8BB1D6-F143-83FB-7806-7F8FAD3A6EB6}"/>
              </a:ext>
            </a:extLst>
          </p:cNvPr>
          <p:cNvSpPr>
            <a:spLocks noGrp="1"/>
          </p:cNvSpPr>
          <p:nvPr>
            <p:ph type="body" idx="1"/>
          </p:nvPr>
        </p:nvSpPr>
        <p:spPr>
          <a:xfrm>
            <a:off x="324233" y="1558533"/>
            <a:ext cx="6661358" cy="4662900"/>
          </a:xfrm>
        </p:spPr>
        <p:txBody>
          <a:bodyPr>
            <a:normAutofit fontScale="85000" lnSpcReduction="10000"/>
          </a:bodyPr>
          <a:lstStyle/>
          <a:p>
            <a:r>
              <a:rPr lang="en-AU" dirty="0"/>
              <a:t>GPG for Indicator and sub-indicators</a:t>
            </a:r>
          </a:p>
          <a:p>
            <a:r>
              <a:rPr lang="en-AU" dirty="0"/>
              <a:t>Support countries to identify their best datasets, rather than prescribe datasets</a:t>
            </a:r>
          </a:p>
          <a:p>
            <a:r>
              <a:rPr lang="en-AU" dirty="0"/>
              <a:t>OGC Geospatial Reporting Indicators Standards Working Group</a:t>
            </a:r>
          </a:p>
          <a:p>
            <a:pPr lvl="1"/>
            <a:r>
              <a:rPr lang="en-AU" dirty="0"/>
              <a:t>Develop portfolio of open standards</a:t>
            </a:r>
          </a:p>
          <a:p>
            <a:pPr lvl="1"/>
            <a:r>
              <a:rPr lang="en-AU" dirty="0"/>
              <a:t>Accelerate development and adoption of standards-based geospatial technologies</a:t>
            </a:r>
          </a:p>
          <a:p>
            <a:pPr lvl="1"/>
            <a:r>
              <a:rPr lang="en-AU" dirty="0"/>
              <a:t>Initial focus on LDN</a:t>
            </a:r>
          </a:p>
        </p:txBody>
      </p:sp>
      <p:sp>
        <p:nvSpPr>
          <p:cNvPr id="3" name="Title 2">
            <a:extLst>
              <a:ext uri="{FF2B5EF4-FFF2-40B4-BE49-F238E27FC236}">
                <a16:creationId xmlns:a16="http://schemas.microsoft.com/office/drawing/2014/main" id="{3A6A3B6A-BE7C-E7E8-C9A2-850F95AAAE3A}"/>
              </a:ext>
            </a:extLst>
          </p:cNvPr>
          <p:cNvSpPr>
            <a:spLocks noGrp="1"/>
          </p:cNvSpPr>
          <p:nvPr>
            <p:ph type="title"/>
          </p:nvPr>
        </p:nvSpPr>
        <p:spPr/>
        <p:txBody>
          <a:bodyPr>
            <a:normAutofit/>
          </a:bodyPr>
          <a:lstStyle/>
          <a:p>
            <a:r>
              <a:rPr lang="en-AU" dirty="0"/>
              <a:t>Decision trees</a:t>
            </a:r>
          </a:p>
        </p:txBody>
      </p:sp>
      <p:pic>
        <p:nvPicPr>
          <p:cNvPr id="4" name="Content Placeholder 4">
            <a:extLst>
              <a:ext uri="{FF2B5EF4-FFF2-40B4-BE49-F238E27FC236}">
                <a16:creationId xmlns:a16="http://schemas.microsoft.com/office/drawing/2014/main" id="{690C3710-8801-9AD2-DF02-617802F90268}"/>
              </a:ext>
            </a:extLst>
          </p:cNvPr>
          <p:cNvPicPr>
            <a:picLocks noChangeAspect="1"/>
          </p:cNvPicPr>
          <p:nvPr/>
        </p:nvPicPr>
        <p:blipFill>
          <a:blip r:embed="rId2"/>
          <a:stretch>
            <a:fillRect/>
          </a:stretch>
        </p:blipFill>
        <p:spPr>
          <a:xfrm>
            <a:off x="6985590" y="1041883"/>
            <a:ext cx="4401879" cy="5483135"/>
          </a:xfrm>
          <a:prstGeom prst="rect">
            <a:avLst/>
          </a:prstGeom>
        </p:spPr>
      </p:pic>
    </p:spTree>
    <p:extLst>
      <p:ext uri="{BB962C8B-B14F-4D97-AF65-F5344CB8AC3E}">
        <p14:creationId xmlns:p14="http://schemas.microsoft.com/office/powerpoint/2010/main" val="4029953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5CBEA88-EA09-11DB-0B39-5002B59F5CF8}"/>
              </a:ext>
            </a:extLst>
          </p:cNvPr>
          <p:cNvSpPr>
            <a:spLocks noGrp="1"/>
          </p:cNvSpPr>
          <p:nvPr>
            <p:ph type="body" idx="1"/>
          </p:nvPr>
        </p:nvSpPr>
        <p:spPr>
          <a:xfrm>
            <a:off x="323850" y="1558925"/>
            <a:ext cx="7639934" cy="4662488"/>
          </a:xfrm>
        </p:spPr>
        <p:txBody>
          <a:bodyPr>
            <a:noAutofit/>
          </a:bodyPr>
          <a:lstStyle/>
          <a:p>
            <a:r>
              <a:rPr lang="en-AU" sz="1800" dirty="0"/>
              <a:t>Mission: Standardize geospatial reporting for sustainability and climate frameworks.</a:t>
            </a:r>
          </a:p>
          <a:p>
            <a:r>
              <a:rPr lang="en-AU" sz="1800" dirty="0"/>
              <a:t>Initial Focus: Land Degradation Neutrality (LDN) and SDG 15.3.1 reporting.</a:t>
            </a:r>
          </a:p>
          <a:p>
            <a:r>
              <a:rPr lang="en-AU" sz="1800" dirty="0"/>
              <a:t>Value: Enable trusted, transparent ESG and SDG reporting.</a:t>
            </a:r>
          </a:p>
          <a:p>
            <a:r>
              <a:rPr lang="en-AU" sz="1800" dirty="0"/>
              <a:t>Scope: Define standards using OGC/ISO frameworks and FAIR, TRUST, CARE principles.</a:t>
            </a:r>
          </a:p>
          <a:p>
            <a:r>
              <a:rPr lang="en-AU" sz="1800" dirty="0"/>
              <a:t>Deliverables: Multi-part OGC standard, national guides, and interoperability pilots.</a:t>
            </a:r>
          </a:p>
          <a:p>
            <a:endParaRPr lang="en-AU" sz="1800" dirty="0"/>
          </a:p>
          <a:p>
            <a:r>
              <a:rPr lang="en-AU" sz="1800" dirty="0"/>
              <a:t>Considering development of standards, guidelines etc.  Support data entry into UNCCD reporting portal</a:t>
            </a:r>
          </a:p>
        </p:txBody>
      </p:sp>
      <p:sp>
        <p:nvSpPr>
          <p:cNvPr id="3" name="Title 2">
            <a:extLst>
              <a:ext uri="{FF2B5EF4-FFF2-40B4-BE49-F238E27FC236}">
                <a16:creationId xmlns:a16="http://schemas.microsoft.com/office/drawing/2014/main" id="{56CA3D81-FC8B-5428-6600-E28DD423768B}"/>
              </a:ext>
            </a:extLst>
          </p:cNvPr>
          <p:cNvSpPr>
            <a:spLocks noGrp="1"/>
          </p:cNvSpPr>
          <p:nvPr>
            <p:ph type="title"/>
          </p:nvPr>
        </p:nvSpPr>
        <p:spPr>
          <a:xfrm>
            <a:off x="176048" y="175939"/>
            <a:ext cx="9386864" cy="779002"/>
          </a:xfrm>
        </p:spPr>
        <p:txBody>
          <a:bodyPr/>
          <a:lstStyle/>
          <a:p>
            <a:r>
              <a:rPr lang="en-AU" sz="3200" dirty="0"/>
              <a:t>Standards – OGC Working Group (Feb 2024)</a:t>
            </a:r>
          </a:p>
        </p:txBody>
      </p:sp>
      <p:sp>
        <p:nvSpPr>
          <p:cNvPr id="6" name="TextBox 5">
            <a:extLst>
              <a:ext uri="{FF2B5EF4-FFF2-40B4-BE49-F238E27FC236}">
                <a16:creationId xmlns:a16="http://schemas.microsoft.com/office/drawing/2014/main" id="{E86CF688-77CC-E819-632A-D537C3683D6A}"/>
              </a:ext>
            </a:extLst>
          </p:cNvPr>
          <p:cNvSpPr txBox="1"/>
          <p:nvPr/>
        </p:nvSpPr>
        <p:spPr>
          <a:xfrm>
            <a:off x="7857460" y="5183482"/>
            <a:ext cx="4656981" cy="379656"/>
          </a:xfrm>
          <a:prstGeom prst="rect">
            <a:avLst/>
          </a:prstGeom>
          <a:noFill/>
        </p:spPr>
        <p:txBody>
          <a:bodyPr wrap="square">
            <a:spAutoFit/>
          </a:bodyPr>
          <a:lstStyle/>
          <a:p>
            <a:r>
              <a:rPr lang="en-AU" sz="1867" i="1" dirty="0">
                <a:solidFill>
                  <a:srgbClr val="FF0000"/>
                </a:solidFill>
              </a:rPr>
              <a:t>https://portal.ogc.org/files/107038</a:t>
            </a:r>
          </a:p>
        </p:txBody>
      </p:sp>
      <p:pic>
        <p:nvPicPr>
          <p:cNvPr id="8" name="Picture 7">
            <a:extLst>
              <a:ext uri="{FF2B5EF4-FFF2-40B4-BE49-F238E27FC236}">
                <a16:creationId xmlns:a16="http://schemas.microsoft.com/office/drawing/2014/main" id="{23BD520D-728D-9571-6806-F8B2586D3CBE}"/>
              </a:ext>
            </a:extLst>
          </p:cNvPr>
          <p:cNvPicPr>
            <a:picLocks noChangeAspect="1"/>
          </p:cNvPicPr>
          <p:nvPr/>
        </p:nvPicPr>
        <p:blipFill>
          <a:blip r:embed="rId2"/>
          <a:srcRect t="23400" b="9401"/>
          <a:stretch>
            <a:fillRect/>
          </a:stretch>
        </p:blipFill>
        <p:spPr>
          <a:xfrm>
            <a:off x="7963784" y="1924371"/>
            <a:ext cx="4003829" cy="2289681"/>
          </a:xfrm>
          <a:prstGeom prst="rect">
            <a:avLst/>
          </a:prstGeom>
        </p:spPr>
      </p:pic>
    </p:spTree>
    <p:extLst>
      <p:ext uri="{BB962C8B-B14F-4D97-AF65-F5344CB8AC3E}">
        <p14:creationId xmlns:p14="http://schemas.microsoft.com/office/powerpoint/2010/main" val="2416376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F5357C-4969-E946-A09E-D63659CD5129}"/>
              </a:ext>
            </a:extLst>
          </p:cNvPr>
          <p:cNvPicPr>
            <a:picLocks noChangeAspect="1"/>
          </p:cNvPicPr>
          <p:nvPr/>
        </p:nvPicPr>
        <p:blipFill>
          <a:blip r:embed="rId2"/>
          <a:stretch>
            <a:fillRect/>
          </a:stretch>
        </p:blipFill>
        <p:spPr>
          <a:xfrm>
            <a:off x="6957469" y="1935126"/>
            <a:ext cx="4998235" cy="3364341"/>
          </a:xfrm>
          <a:prstGeom prst="rect">
            <a:avLst/>
          </a:prstGeom>
        </p:spPr>
      </p:pic>
      <p:sp>
        <p:nvSpPr>
          <p:cNvPr id="6" name="Text Placeholder 5">
            <a:extLst>
              <a:ext uri="{FF2B5EF4-FFF2-40B4-BE49-F238E27FC236}">
                <a16:creationId xmlns:a16="http://schemas.microsoft.com/office/drawing/2014/main" id="{8EE398E6-CB6D-7BFA-816F-A38C105DBDFF}"/>
              </a:ext>
            </a:extLst>
          </p:cNvPr>
          <p:cNvSpPr>
            <a:spLocks noGrp="1"/>
          </p:cNvSpPr>
          <p:nvPr>
            <p:ph type="body" idx="1"/>
          </p:nvPr>
        </p:nvSpPr>
        <p:spPr>
          <a:xfrm>
            <a:off x="324232" y="1558533"/>
            <a:ext cx="6512503" cy="4662900"/>
          </a:xfrm>
        </p:spPr>
        <p:txBody>
          <a:bodyPr/>
          <a:lstStyle/>
          <a:p>
            <a:r>
              <a:rPr lang="en-AU" sz="2000" dirty="0"/>
              <a:t>Indicator 15.3.1 endorsed as a component under Target 2 of the GBF</a:t>
            </a:r>
          </a:p>
          <a:p>
            <a:pPr lvl="1"/>
            <a:r>
              <a:rPr lang="en-AU" sz="1600" dirty="0"/>
              <a:t>Ensure that by 2030, at least 30% of degraded terrestrial, inland water, marine, and coastal ecosystems are under effective restoration.</a:t>
            </a:r>
          </a:p>
          <a:p>
            <a:r>
              <a:rPr lang="en-AU" sz="2000" dirty="0"/>
              <a:t>Baseline for tracking progress</a:t>
            </a:r>
          </a:p>
          <a:p>
            <a:r>
              <a:rPr lang="en-AU" sz="2000" dirty="0"/>
              <a:t>LDN engaged with CEOS Biodiversity Science Team VC</a:t>
            </a:r>
          </a:p>
          <a:p>
            <a:endParaRPr lang="en-AU" sz="2000" dirty="0"/>
          </a:p>
        </p:txBody>
      </p:sp>
      <p:sp>
        <p:nvSpPr>
          <p:cNvPr id="3" name="Title 2">
            <a:extLst>
              <a:ext uri="{FF2B5EF4-FFF2-40B4-BE49-F238E27FC236}">
                <a16:creationId xmlns:a16="http://schemas.microsoft.com/office/drawing/2014/main" id="{6802CC4D-2387-A5F3-DB10-30C093D48FC8}"/>
              </a:ext>
            </a:extLst>
          </p:cNvPr>
          <p:cNvSpPr>
            <a:spLocks noGrp="1"/>
          </p:cNvSpPr>
          <p:nvPr>
            <p:ph type="title"/>
          </p:nvPr>
        </p:nvSpPr>
        <p:spPr/>
        <p:txBody>
          <a:bodyPr>
            <a:normAutofit/>
          </a:bodyPr>
          <a:lstStyle/>
          <a:p>
            <a:r>
              <a:rPr lang="en-AU" dirty="0"/>
              <a:t>LDN/Biodiversity links</a:t>
            </a:r>
          </a:p>
        </p:txBody>
      </p:sp>
    </p:spTree>
    <p:extLst>
      <p:ext uri="{BB962C8B-B14F-4D97-AF65-F5344CB8AC3E}">
        <p14:creationId xmlns:p14="http://schemas.microsoft.com/office/powerpoint/2010/main" val="37958332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6D726-7C40-03BD-E792-E38694707EE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8FB551A-585B-EF51-D2DC-60BFA43C59FA}"/>
              </a:ext>
            </a:extLst>
          </p:cNvPr>
          <p:cNvPicPr>
            <a:picLocks noChangeAspect="1"/>
          </p:cNvPicPr>
          <p:nvPr/>
        </p:nvPicPr>
        <p:blipFill>
          <a:blip r:embed="rId3"/>
          <a:stretch>
            <a:fillRect/>
          </a:stretch>
        </p:blipFill>
        <p:spPr>
          <a:xfrm>
            <a:off x="7066115" y="1225084"/>
            <a:ext cx="4993594" cy="2630526"/>
          </a:xfrm>
          <a:prstGeom prst="rect">
            <a:avLst/>
          </a:prstGeom>
        </p:spPr>
      </p:pic>
      <p:sp>
        <p:nvSpPr>
          <p:cNvPr id="2" name="Content Placeholder 1">
            <a:extLst>
              <a:ext uri="{FF2B5EF4-FFF2-40B4-BE49-F238E27FC236}">
                <a16:creationId xmlns:a16="http://schemas.microsoft.com/office/drawing/2014/main" id="{9116DD96-371B-F1CE-B868-94A37B0E57C1}"/>
              </a:ext>
            </a:extLst>
          </p:cNvPr>
          <p:cNvSpPr>
            <a:spLocks noGrp="1"/>
          </p:cNvSpPr>
          <p:nvPr>
            <p:ph type="body" idx="1"/>
          </p:nvPr>
        </p:nvSpPr>
        <p:spPr>
          <a:xfrm>
            <a:off x="324234" y="1558533"/>
            <a:ext cx="6629460" cy="4662900"/>
          </a:xfrm>
        </p:spPr>
        <p:txBody>
          <a:bodyPr>
            <a:normAutofit fontScale="92500" lnSpcReduction="20000"/>
          </a:bodyPr>
          <a:lstStyle/>
          <a:p>
            <a:r>
              <a:rPr lang="en-AU" dirty="0"/>
              <a:t>Post graduate program</a:t>
            </a:r>
          </a:p>
          <a:p>
            <a:pPr lvl="1"/>
            <a:r>
              <a:rPr lang="en-AU" dirty="0"/>
              <a:t>University of Natural Resources and Mining, Ghana – others.</a:t>
            </a:r>
          </a:p>
          <a:p>
            <a:r>
              <a:rPr lang="en-AU" dirty="0"/>
              <a:t>Decision support</a:t>
            </a:r>
          </a:p>
          <a:p>
            <a:pPr lvl="1"/>
            <a:r>
              <a:rPr lang="en-AU" dirty="0"/>
              <a:t>One-on-one help for country teams</a:t>
            </a:r>
          </a:p>
          <a:p>
            <a:r>
              <a:rPr lang="en-AU" dirty="0"/>
              <a:t>Dialogue Forums</a:t>
            </a:r>
          </a:p>
          <a:p>
            <a:pPr lvl="1"/>
            <a:r>
              <a:rPr lang="en-AU" dirty="0"/>
              <a:t>40  country teams apply  for Cape Town (GEO, 2023)</a:t>
            </a:r>
          </a:p>
          <a:p>
            <a:pPr lvl="1"/>
            <a:r>
              <a:rPr lang="en-AU" dirty="0"/>
              <a:t>~100 attendees at Story-telling event, UNCCD CoP, Dec 2024</a:t>
            </a:r>
          </a:p>
          <a:p>
            <a:pPr lvl="1"/>
            <a:r>
              <a:rPr lang="en-AU" dirty="0"/>
              <a:t>16 Countries in Fiji, July 2025</a:t>
            </a:r>
          </a:p>
        </p:txBody>
      </p:sp>
      <p:sp>
        <p:nvSpPr>
          <p:cNvPr id="3" name="Title 2">
            <a:extLst>
              <a:ext uri="{FF2B5EF4-FFF2-40B4-BE49-F238E27FC236}">
                <a16:creationId xmlns:a16="http://schemas.microsoft.com/office/drawing/2014/main" id="{327FBE6E-7592-30C6-2D3D-7ACBA87FD80F}"/>
              </a:ext>
            </a:extLst>
          </p:cNvPr>
          <p:cNvSpPr>
            <a:spLocks noGrp="1"/>
          </p:cNvSpPr>
          <p:nvPr>
            <p:ph type="title"/>
          </p:nvPr>
        </p:nvSpPr>
        <p:spPr/>
        <p:txBody>
          <a:bodyPr/>
          <a:lstStyle/>
          <a:p>
            <a:r>
              <a:rPr lang="en-AU" dirty="0"/>
              <a:t>Capacity building</a:t>
            </a:r>
          </a:p>
        </p:txBody>
      </p:sp>
      <p:pic>
        <p:nvPicPr>
          <p:cNvPr id="5" name="Picture 4">
            <a:extLst>
              <a:ext uri="{FF2B5EF4-FFF2-40B4-BE49-F238E27FC236}">
                <a16:creationId xmlns:a16="http://schemas.microsoft.com/office/drawing/2014/main" id="{ED5AF5BB-38D6-AAF9-C122-68FB7AD0A2CF}"/>
              </a:ext>
            </a:extLst>
          </p:cNvPr>
          <p:cNvPicPr>
            <a:picLocks noChangeAspect="1"/>
          </p:cNvPicPr>
          <p:nvPr/>
        </p:nvPicPr>
        <p:blipFill>
          <a:blip r:embed="rId4"/>
          <a:srcRect b="31973"/>
          <a:stretch/>
        </p:blipFill>
        <p:spPr>
          <a:xfrm>
            <a:off x="8322878" y="3946220"/>
            <a:ext cx="2480068" cy="2250725"/>
          </a:xfrm>
          <a:prstGeom prst="rect">
            <a:avLst/>
          </a:prstGeom>
        </p:spPr>
      </p:pic>
    </p:spTree>
    <p:extLst>
      <p:ext uri="{BB962C8B-B14F-4D97-AF65-F5344CB8AC3E}">
        <p14:creationId xmlns:p14="http://schemas.microsoft.com/office/powerpoint/2010/main" val="2711527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050ADB-41AF-6CC1-9DC7-7030947A4C61}"/>
              </a:ext>
            </a:extLst>
          </p:cNvPr>
          <p:cNvPicPr>
            <a:picLocks noChangeAspect="1"/>
          </p:cNvPicPr>
          <p:nvPr/>
        </p:nvPicPr>
        <p:blipFill>
          <a:blip r:embed="rId3">
            <a:alphaModFix amt="39000"/>
          </a:blip>
          <a:srcRect l="9061" b="11130"/>
          <a:stretch>
            <a:fillRect/>
          </a:stretch>
        </p:blipFill>
        <p:spPr>
          <a:xfrm>
            <a:off x="1201479" y="1178224"/>
            <a:ext cx="10831033" cy="5180737"/>
          </a:xfrm>
          <a:prstGeom prst="rect">
            <a:avLst/>
          </a:prstGeom>
        </p:spPr>
      </p:pic>
      <p:sp>
        <p:nvSpPr>
          <p:cNvPr id="2" name="Content Placeholder 1">
            <a:extLst>
              <a:ext uri="{FF2B5EF4-FFF2-40B4-BE49-F238E27FC236}">
                <a16:creationId xmlns:a16="http://schemas.microsoft.com/office/drawing/2014/main" id="{1CA55784-371A-ABAE-F051-3B535CDDC477}"/>
              </a:ext>
            </a:extLst>
          </p:cNvPr>
          <p:cNvSpPr>
            <a:spLocks noGrp="1"/>
          </p:cNvSpPr>
          <p:nvPr>
            <p:ph type="body" idx="1"/>
          </p:nvPr>
        </p:nvSpPr>
        <p:spPr>
          <a:xfrm>
            <a:off x="260437" y="1335250"/>
            <a:ext cx="11772075" cy="5180736"/>
          </a:xfrm>
        </p:spPr>
        <p:txBody>
          <a:bodyPr>
            <a:normAutofit lnSpcReduction="10000"/>
          </a:bodyPr>
          <a:lstStyle/>
          <a:p>
            <a:r>
              <a:rPr lang="en-AU" sz="2000" dirty="0"/>
              <a:t>~130 countries setting LDN Targets</a:t>
            </a:r>
          </a:p>
          <a:p>
            <a:r>
              <a:rPr lang="en-AU" sz="2000" dirty="0"/>
              <a:t>~120 countries reporting on Indicator 15.3.1</a:t>
            </a:r>
          </a:p>
          <a:p>
            <a:r>
              <a:rPr lang="en-AU" sz="2000" dirty="0"/>
              <a:t>Great opportunity for impact through SDG Custodian Agency (UNCCD) and GEO Flagship (LDN)</a:t>
            </a:r>
          </a:p>
          <a:p>
            <a:pPr lvl="1"/>
            <a:r>
              <a:rPr lang="en-AU" sz="1800" dirty="0"/>
              <a:t>Reporting, Planning, Monitoring, Post 2030</a:t>
            </a:r>
          </a:p>
          <a:p>
            <a:r>
              <a:rPr lang="en-AU" sz="2000" dirty="0"/>
              <a:t>UNCCD &amp; GEO-LDN very grateful for existing CEOS support and keen to collaborate more</a:t>
            </a:r>
          </a:p>
          <a:p>
            <a:pPr lvl="1"/>
            <a:r>
              <a:rPr lang="en-AU" sz="1600" dirty="0"/>
              <a:t>Partnership being formalised</a:t>
            </a:r>
          </a:p>
          <a:p>
            <a:pPr lvl="2"/>
            <a:endParaRPr lang="en-AU" sz="1050" dirty="0"/>
          </a:p>
          <a:p>
            <a:r>
              <a:rPr lang="en-AU" sz="2000" dirty="0"/>
              <a:t>Neil’s recommended priorities (completely unendorsed)</a:t>
            </a:r>
          </a:p>
          <a:p>
            <a:pPr lvl="1"/>
            <a:r>
              <a:rPr lang="en-AU" sz="1600" dirty="0"/>
              <a:t>Data harmonisation</a:t>
            </a:r>
          </a:p>
          <a:p>
            <a:pPr lvl="1"/>
            <a:r>
              <a:rPr lang="en-AU" sz="1600" dirty="0"/>
              <a:t>Methods for assessing degradation in areas of low vegetation cover</a:t>
            </a:r>
          </a:p>
          <a:p>
            <a:pPr lvl="1"/>
            <a:r>
              <a:rPr lang="en-AU" sz="1600" dirty="0"/>
              <a:t>SAR for LDN</a:t>
            </a:r>
            <a:endParaRPr lang="en-AU" sz="2000" dirty="0"/>
          </a:p>
        </p:txBody>
      </p:sp>
      <p:sp>
        <p:nvSpPr>
          <p:cNvPr id="3" name="Title 2">
            <a:extLst>
              <a:ext uri="{FF2B5EF4-FFF2-40B4-BE49-F238E27FC236}">
                <a16:creationId xmlns:a16="http://schemas.microsoft.com/office/drawing/2014/main" id="{AA6B759E-05BA-06A2-D09E-16E2FC4D80D7}"/>
              </a:ext>
            </a:extLst>
          </p:cNvPr>
          <p:cNvSpPr>
            <a:spLocks noGrp="1"/>
          </p:cNvSpPr>
          <p:nvPr>
            <p:ph type="title"/>
          </p:nvPr>
        </p:nvSpPr>
        <p:spPr/>
        <p:txBody>
          <a:bodyPr/>
          <a:lstStyle/>
          <a:p>
            <a:r>
              <a:rPr lang="en-AU" dirty="0"/>
              <a:t>To wrap up….</a:t>
            </a:r>
          </a:p>
        </p:txBody>
      </p:sp>
    </p:spTree>
    <p:extLst>
      <p:ext uri="{BB962C8B-B14F-4D97-AF65-F5344CB8AC3E}">
        <p14:creationId xmlns:p14="http://schemas.microsoft.com/office/powerpoint/2010/main" val="3836885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E65719-9D14-22CC-23B5-BD8CC1DF48FA}"/>
              </a:ext>
            </a:extLst>
          </p:cNvPr>
          <p:cNvSpPr>
            <a:spLocks noGrp="1"/>
          </p:cNvSpPr>
          <p:nvPr>
            <p:ph type="title"/>
          </p:nvPr>
        </p:nvSpPr>
        <p:spPr/>
        <p:txBody>
          <a:bodyPr/>
          <a:lstStyle/>
          <a:p>
            <a:r>
              <a:rPr lang="en-AU" dirty="0"/>
              <a:t>Thank You</a:t>
            </a:r>
          </a:p>
        </p:txBody>
      </p:sp>
      <p:pic>
        <p:nvPicPr>
          <p:cNvPr id="5" name="Picture 4">
            <a:extLst>
              <a:ext uri="{FF2B5EF4-FFF2-40B4-BE49-F238E27FC236}">
                <a16:creationId xmlns:a16="http://schemas.microsoft.com/office/drawing/2014/main" id="{A168E9EF-557B-EE03-CA4B-B46A3FDAA423}"/>
              </a:ext>
            </a:extLst>
          </p:cNvPr>
          <p:cNvPicPr>
            <a:picLocks noChangeAspect="1"/>
          </p:cNvPicPr>
          <p:nvPr/>
        </p:nvPicPr>
        <p:blipFill>
          <a:blip r:embed="rId2"/>
          <a:srcRect l="6308" r="2245"/>
          <a:stretch>
            <a:fillRect/>
          </a:stretch>
        </p:blipFill>
        <p:spPr>
          <a:xfrm>
            <a:off x="437322" y="1393951"/>
            <a:ext cx="4889421" cy="3571748"/>
          </a:xfrm>
          <a:prstGeom prst="rect">
            <a:avLst/>
          </a:prstGeom>
        </p:spPr>
      </p:pic>
      <p:sp>
        <p:nvSpPr>
          <p:cNvPr id="6" name="Google Shape;67;p7">
            <a:extLst>
              <a:ext uri="{FF2B5EF4-FFF2-40B4-BE49-F238E27FC236}">
                <a16:creationId xmlns:a16="http://schemas.microsoft.com/office/drawing/2014/main" id="{0D1FF6B3-E5ED-65BE-FA83-EC728A7FB2E8}"/>
              </a:ext>
            </a:extLst>
          </p:cNvPr>
          <p:cNvSpPr/>
          <p:nvPr/>
        </p:nvSpPr>
        <p:spPr>
          <a:xfrm>
            <a:off x="7272909" y="4252807"/>
            <a:ext cx="4833000" cy="2605200"/>
          </a:xfrm>
          <a:prstGeom prst="rect">
            <a:avLst/>
          </a:prstGeom>
          <a:noFill/>
          <a:ln>
            <a:noFill/>
          </a:ln>
        </p:spPr>
        <p:txBody>
          <a:bodyPr spcFirstLastPara="1" wrap="square" lIns="0" tIns="0" rIns="0" bIns="0" anchor="t" anchorCtr="0">
            <a:noAutofit/>
          </a:bodyPr>
          <a:lstStyle/>
          <a:p>
            <a:pPr marL="0" marR="0" lvl="0" indent="0" algn="r" rtl="0">
              <a:lnSpc>
                <a:spcPct val="130000"/>
              </a:lnSpc>
              <a:spcBef>
                <a:spcPts val="0"/>
              </a:spcBef>
              <a:spcAft>
                <a:spcPts val="0"/>
              </a:spcAft>
              <a:buNone/>
            </a:pPr>
            <a:r>
              <a:rPr lang="en-AU" sz="2200" b="1" i="0" u="none" strike="noStrike" cap="none" dirty="0">
                <a:solidFill>
                  <a:schemeClr val="accent1"/>
                </a:solidFill>
                <a:latin typeface="Montserrat"/>
                <a:ea typeface="Montserrat"/>
                <a:cs typeface="Montserrat"/>
                <a:sym typeface="Montserrat"/>
              </a:rPr>
              <a:t>Neil Sims, </a:t>
            </a:r>
          </a:p>
          <a:p>
            <a:pPr marL="0" marR="0" lvl="0" indent="0" algn="r" rtl="0">
              <a:lnSpc>
                <a:spcPct val="130000"/>
              </a:lnSpc>
              <a:spcBef>
                <a:spcPts val="0"/>
              </a:spcBef>
              <a:spcAft>
                <a:spcPts val="0"/>
              </a:spcAft>
              <a:buNone/>
            </a:pPr>
            <a:r>
              <a:rPr lang="en-AU" sz="2200" b="1" i="0" u="none" strike="noStrike" cap="none" dirty="0">
                <a:solidFill>
                  <a:schemeClr val="accent1"/>
                </a:solidFill>
                <a:latin typeface="Montserrat"/>
                <a:ea typeface="Montserrat"/>
                <a:cs typeface="Montserrat"/>
                <a:sym typeface="Montserrat"/>
              </a:rPr>
              <a:t>GEO-LDN &amp; CSIRO</a:t>
            </a:r>
          </a:p>
          <a:p>
            <a:pPr marL="0" marR="0" lvl="0" indent="0" algn="r" rtl="0">
              <a:lnSpc>
                <a:spcPct val="130000"/>
              </a:lnSpc>
              <a:spcBef>
                <a:spcPts val="0"/>
              </a:spcBef>
              <a:spcAft>
                <a:spcPts val="0"/>
              </a:spcAft>
              <a:buNone/>
            </a:pPr>
            <a:endParaRPr lang="en-AU" sz="2200" b="1" dirty="0">
              <a:solidFill>
                <a:schemeClr val="accent1"/>
              </a:solidFill>
              <a:latin typeface="Montserrat"/>
              <a:ea typeface="Montserrat"/>
              <a:cs typeface="Montserrat"/>
              <a:sym typeface="Montserrat"/>
            </a:endParaRPr>
          </a:p>
          <a:p>
            <a:pPr marL="0" marR="0" lvl="0" indent="0" algn="r" rtl="0">
              <a:lnSpc>
                <a:spcPct val="130000"/>
              </a:lnSpc>
              <a:spcBef>
                <a:spcPts val="0"/>
              </a:spcBef>
              <a:spcAft>
                <a:spcPts val="0"/>
              </a:spcAft>
              <a:buNone/>
            </a:pPr>
            <a:r>
              <a:rPr lang="en-AU" sz="2200" b="1" dirty="0">
                <a:solidFill>
                  <a:schemeClr val="accent1"/>
                </a:solidFill>
                <a:latin typeface="Montserrat"/>
                <a:ea typeface="Montserrat"/>
                <a:cs typeface="Montserrat"/>
                <a:sym typeface="Montserrat"/>
                <a:hlinkClick r:id="rId3"/>
              </a:rPr>
              <a:t>Neil.Sims@csiro.au</a:t>
            </a:r>
            <a:endParaRPr lang="en-AU" sz="2200" b="1" dirty="0">
              <a:solidFill>
                <a:schemeClr val="accent1"/>
              </a:solidFill>
              <a:latin typeface="Montserrat"/>
              <a:ea typeface="Montserrat"/>
              <a:cs typeface="Montserrat"/>
              <a:sym typeface="Montserrat"/>
            </a:endParaRPr>
          </a:p>
          <a:p>
            <a:pPr marL="0" marR="0" lvl="0" indent="0" algn="r" rtl="0">
              <a:lnSpc>
                <a:spcPct val="130000"/>
              </a:lnSpc>
              <a:spcBef>
                <a:spcPts val="0"/>
              </a:spcBef>
              <a:spcAft>
                <a:spcPts val="0"/>
              </a:spcAft>
              <a:buNone/>
            </a:pPr>
            <a:r>
              <a:rPr lang="en-AU" sz="2200" b="1" dirty="0">
                <a:solidFill>
                  <a:schemeClr val="accent1"/>
                </a:solidFill>
                <a:latin typeface="Montserrat"/>
                <a:ea typeface="Montserrat"/>
                <a:cs typeface="Montserrat"/>
                <a:sym typeface="Montserrat"/>
                <a:hlinkClick r:id="rId4"/>
              </a:rPr>
              <a:t>info@geo-ldn.org</a:t>
            </a:r>
            <a:r>
              <a:rPr lang="en-AU" sz="2200" b="1" dirty="0">
                <a:solidFill>
                  <a:schemeClr val="accent1"/>
                </a:solidFill>
                <a:latin typeface="Montserrat"/>
                <a:ea typeface="Montserrat"/>
                <a:cs typeface="Montserrat"/>
                <a:sym typeface="Montserrat"/>
              </a:rPr>
              <a:t> </a:t>
            </a:r>
            <a:endParaRPr dirty="0">
              <a:latin typeface="Montserrat"/>
              <a:ea typeface="Montserrat"/>
              <a:cs typeface="Montserrat"/>
              <a:sym typeface="Montserrat"/>
            </a:endParaRPr>
          </a:p>
        </p:txBody>
      </p:sp>
    </p:spTree>
    <p:extLst>
      <p:ext uri="{BB962C8B-B14F-4D97-AF65-F5344CB8AC3E}">
        <p14:creationId xmlns:p14="http://schemas.microsoft.com/office/powerpoint/2010/main" val="850644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4EC81-89EC-C6DB-54E3-85DF1095B4F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1053B9F-6DB5-D1AD-981B-C5964623C014}"/>
              </a:ext>
            </a:extLst>
          </p:cNvPr>
          <p:cNvSpPr>
            <a:spLocks noGrp="1"/>
          </p:cNvSpPr>
          <p:nvPr>
            <p:ph type="body" idx="1"/>
          </p:nvPr>
        </p:nvSpPr>
        <p:spPr/>
        <p:txBody>
          <a:bodyPr/>
          <a:lstStyle/>
          <a:p>
            <a:r>
              <a:rPr lang="en-AU" b="1" dirty="0"/>
              <a:t>Goal</a:t>
            </a:r>
            <a:r>
              <a:rPr lang="en-AU" dirty="0"/>
              <a:t> 15: Life on land</a:t>
            </a:r>
          </a:p>
          <a:p>
            <a:r>
              <a:rPr lang="en-AU" b="1" dirty="0"/>
              <a:t>Target 15.3</a:t>
            </a:r>
            <a:r>
              <a:rPr lang="en-AU" dirty="0"/>
              <a:t>: By 2030, combat desertification, restore degraded land and soil, including land affected by desertification, drought and floods, and strive to achieve a </a:t>
            </a:r>
            <a:r>
              <a:rPr lang="en-AU" i="1" dirty="0">
                <a:solidFill>
                  <a:srgbClr val="FF0000"/>
                </a:solidFill>
              </a:rPr>
              <a:t>land degradation-neutral </a:t>
            </a:r>
            <a:r>
              <a:rPr lang="en-AU" dirty="0"/>
              <a:t>world</a:t>
            </a:r>
          </a:p>
          <a:p>
            <a:r>
              <a:rPr lang="en-AU" b="1" dirty="0"/>
              <a:t>Indicator 15.3.1</a:t>
            </a:r>
            <a:r>
              <a:rPr lang="en-AU" dirty="0"/>
              <a:t>: the proportion of land that is degraded over total land area (ha)</a:t>
            </a:r>
          </a:p>
          <a:p>
            <a:endParaRPr lang="en-AU" dirty="0"/>
          </a:p>
        </p:txBody>
      </p:sp>
      <p:sp>
        <p:nvSpPr>
          <p:cNvPr id="3" name="Title 2">
            <a:extLst>
              <a:ext uri="{FF2B5EF4-FFF2-40B4-BE49-F238E27FC236}">
                <a16:creationId xmlns:a16="http://schemas.microsoft.com/office/drawing/2014/main" id="{D79AFF7D-F5E2-15AD-2A50-53D929760AC6}"/>
              </a:ext>
            </a:extLst>
          </p:cNvPr>
          <p:cNvSpPr>
            <a:spLocks noGrp="1"/>
          </p:cNvSpPr>
          <p:nvPr>
            <p:ph type="title"/>
          </p:nvPr>
        </p:nvSpPr>
        <p:spPr/>
        <p:txBody>
          <a:bodyPr/>
          <a:lstStyle/>
          <a:p>
            <a:r>
              <a:rPr lang="en-AU" sz="4000" dirty="0"/>
              <a:t>UN Sustainable Development Goals</a:t>
            </a:r>
          </a:p>
        </p:txBody>
      </p:sp>
      <p:pic>
        <p:nvPicPr>
          <p:cNvPr id="4" name="Picture 3">
            <a:extLst>
              <a:ext uri="{FF2B5EF4-FFF2-40B4-BE49-F238E27FC236}">
                <a16:creationId xmlns:a16="http://schemas.microsoft.com/office/drawing/2014/main" id="{20462B55-BE0C-1176-4D10-A0C04296D584}"/>
              </a:ext>
            </a:extLst>
          </p:cNvPr>
          <p:cNvPicPr>
            <a:picLocks noChangeAspect="1"/>
          </p:cNvPicPr>
          <p:nvPr/>
        </p:nvPicPr>
        <p:blipFill>
          <a:blip r:embed="rId2"/>
          <a:stretch>
            <a:fillRect/>
          </a:stretch>
        </p:blipFill>
        <p:spPr>
          <a:xfrm>
            <a:off x="9190978" y="5004427"/>
            <a:ext cx="2426418" cy="1347333"/>
          </a:xfrm>
          <a:prstGeom prst="rect">
            <a:avLst/>
          </a:prstGeom>
        </p:spPr>
      </p:pic>
    </p:spTree>
    <p:extLst>
      <p:ext uri="{BB962C8B-B14F-4D97-AF65-F5344CB8AC3E}">
        <p14:creationId xmlns:p14="http://schemas.microsoft.com/office/powerpoint/2010/main" val="2182836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4530659-1C67-0979-52D1-145F54267CBB}"/>
              </a:ext>
            </a:extLst>
          </p:cNvPr>
          <p:cNvSpPr>
            <a:spLocks noGrp="1"/>
          </p:cNvSpPr>
          <p:nvPr>
            <p:ph type="title"/>
          </p:nvPr>
        </p:nvSpPr>
        <p:spPr/>
        <p:txBody>
          <a:bodyPr/>
          <a:lstStyle/>
          <a:p>
            <a:r>
              <a:rPr lang="en-AU" dirty="0"/>
              <a:t>Methods guidance documents</a:t>
            </a:r>
          </a:p>
        </p:txBody>
      </p:sp>
      <p:pic>
        <p:nvPicPr>
          <p:cNvPr id="7" name="Picture 6">
            <a:extLst>
              <a:ext uri="{FF2B5EF4-FFF2-40B4-BE49-F238E27FC236}">
                <a16:creationId xmlns:a16="http://schemas.microsoft.com/office/drawing/2014/main" id="{38E278E0-5EC0-93A7-01DF-23F478ADDA3B}"/>
              </a:ext>
            </a:extLst>
          </p:cNvPr>
          <p:cNvPicPr>
            <a:picLocks noChangeAspect="1"/>
          </p:cNvPicPr>
          <p:nvPr/>
        </p:nvPicPr>
        <p:blipFill>
          <a:blip r:embed="rId3"/>
          <a:stretch>
            <a:fillRect/>
          </a:stretch>
        </p:blipFill>
        <p:spPr>
          <a:xfrm>
            <a:off x="322427" y="1073944"/>
            <a:ext cx="3613149" cy="5060553"/>
          </a:xfrm>
          <a:prstGeom prst="rect">
            <a:avLst/>
          </a:prstGeom>
        </p:spPr>
      </p:pic>
      <p:sp>
        <p:nvSpPr>
          <p:cNvPr id="8" name="TextBox 7">
            <a:extLst>
              <a:ext uri="{FF2B5EF4-FFF2-40B4-BE49-F238E27FC236}">
                <a16:creationId xmlns:a16="http://schemas.microsoft.com/office/drawing/2014/main" id="{5518F44A-7B65-1018-61D3-7A92D79AC7EF}"/>
              </a:ext>
            </a:extLst>
          </p:cNvPr>
          <p:cNvSpPr txBox="1"/>
          <p:nvPr/>
        </p:nvSpPr>
        <p:spPr>
          <a:xfrm>
            <a:off x="1706773" y="6042567"/>
            <a:ext cx="716863" cy="379656"/>
          </a:xfrm>
          <a:prstGeom prst="rect">
            <a:avLst/>
          </a:prstGeom>
          <a:noFill/>
        </p:spPr>
        <p:txBody>
          <a:bodyPr wrap="none" rtlCol="0">
            <a:spAutoFit/>
          </a:bodyPr>
          <a:lstStyle/>
          <a:p>
            <a:r>
              <a:rPr lang="en-AU" sz="1867" dirty="0"/>
              <a:t>2017</a:t>
            </a:r>
          </a:p>
        </p:txBody>
      </p:sp>
      <p:pic>
        <p:nvPicPr>
          <p:cNvPr id="10" name="Picture 9">
            <a:extLst>
              <a:ext uri="{FF2B5EF4-FFF2-40B4-BE49-F238E27FC236}">
                <a16:creationId xmlns:a16="http://schemas.microsoft.com/office/drawing/2014/main" id="{12A21EB1-E02A-026F-F270-F199103D29BF}"/>
              </a:ext>
            </a:extLst>
          </p:cNvPr>
          <p:cNvPicPr>
            <a:picLocks noChangeAspect="1"/>
          </p:cNvPicPr>
          <p:nvPr/>
        </p:nvPicPr>
        <p:blipFill>
          <a:blip r:embed="rId4"/>
          <a:stretch>
            <a:fillRect/>
          </a:stretch>
        </p:blipFill>
        <p:spPr>
          <a:xfrm>
            <a:off x="3935576" y="1073944"/>
            <a:ext cx="3602428" cy="5060553"/>
          </a:xfrm>
          <a:prstGeom prst="rect">
            <a:avLst/>
          </a:prstGeom>
        </p:spPr>
      </p:pic>
      <p:sp>
        <p:nvSpPr>
          <p:cNvPr id="11" name="TextBox 10">
            <a:extLst>
              <a:ext uri="{FF2B5EF4-FFF2-40B4-BE49-F238E27FC236}">
                <a16:creationId xmlns:a16="http://schemas.microsoft.com/office/drawing/2014/main" id="{B0008BCF-1E48-A21D-9D79-4E7198C5F954}"/>
              </a:ext>
            </a:extLst>
          </p:cNvPr>
          <p:cNvSpPr txBox="1"/>
          <p:nvPr/>
        </p:nvSpPr>
        <p:spPr>
          <a:xfrm>
            <a:off x="4878852" y="6042567"/>
            <a:ext cx="1473480" cy="379656"/>
          </a:xfrm>
          <a:prstGeom prst="rect">
            <a:avLst/>
          </a:prstGeom>
          <a:noFill/>
        </p:spPr>
        <p:txBody>
          <a:bodyPr wrap="none" rtlCol="0">
            <a:spAutoFit/>
          </a:bodyPr>
          <a:lstStyle/>
          <a:p>
            <a:r>
              <a:rPr lang="en-AU" sz="1867" dirty="0"/>
              <a:t>2017, 2021</a:t>
            </a:r>
            <a:r>
              <a:rPr lang="en-AU" sz="1867" dirty="0">
                <a:solidFill>
                  <a:srgbClr val="FF0000"/>
                </a:solidFill>
              </a:rPr>
              <a:t>*</a:t>
            </a:r>
          </a:p>
        </p:txBody>
      </p:sp>
      <p:sp>
        <p:nvSpPr>
          <p:cNvPr id="20" name="TextBox 19">
            <a:extLst>
              <a:ext uri="{FF2B5EF4-FFF2-40B4-BE49-F238E27FC236}">
                <a16:creationId xmlns:a16="http://schemas.microsoft.com/office/drawing/2014/main" id="{3BC91288-FEB0-6097-CE4A-67E06BF6231C}"/>
              </a:ext>
            </a:extLst>
          </p:cNvPr>
          <p:cNvSpPr txBox="1"/>
          <p:nvPr/>
        </p:nvSpPr>
        <p:spPr>
          <a:xfrm>
            <a:off x="9424826" y="6042567"/>
            <a:ext cx="716863" cy="379656"/>
          </a:xfrm>
          <a:prstGeom prst="rect">
            <a:avLst/>
          </a:prstGeom>
          <a:noFill/>
        </p:spPr>
        <p:txBody>
          <a:bodyPr wrap="none" rtlCol="0">
            <a:spAutoFit/>
          </a:bodyPr>
          <a:lstStyle/>
          <a:p>
            <a:r>
              <a:rPr lang="en-AU" sz="1867" dirty="0"/>
              <a:t>2025</a:t>
            </a:r>
          </a:p>
        </p:txBody>
      </p:sp>
      <p:pic>
        <p:nvPicPr>
          <p:cNvPr id="2" name="Picture 1">
            <a:extLst>
              <a:ext uri="{FF2B5EF4-FFF2-40B4-BE49-F238E27FC236}">
                <a16:creationId xmlns:a16="http://schemas.microsoft.com/office/drawing/2014/main" id="{5B6D655D-995A-637B-45C1-0012BB73132F}"/>
              </a:ext>
            </a:extLst>
          </p:cNvPr>
          <p:cNvPicPr>
            <a:picLocks noChangeAspect="1"/>
          </p:cNvPicPr>
          <p:nvPr/>
        </p:nvPicPr>
        <p:blipFill>
          <a:blip r:embed="rId5"/>
          <a:stretch>
            <a:fillRect/>
          </a:stretch>
        </p:blipFill>
        <p:spPr>
          <a:xfrm>
            <a:off x="7610749" y="1115297"/>
            <a:ext cx="4265628" cy="5019200"/>
          </a:xfrm>
          <a:prstGeom prst="rect">
            <a:avLst/>
          </a:prstGeom>
        </p:spPr>
      </p:pic>
    </p:spTree>
    <p:extLst>
      <p:ext uri="{BB962C8B-B14F-4D97-AF65-F5344CB8AC3E}">
        <p14:creationId xmlns:p14="http://schemas.microsoft.com/office/powerpoint/2010/main" val="4141373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13DE9C-56A7-4FED-3950-F728F5B1A4AC}"/>
              </a:ext>
            </a:extLst>
          </p:cNvPr>
          <p:cNvSpPr>
            <a:spLocks noGrp="1"/>
          </p:cNvSpPr>
          <p:nvPr>
            <p:ph type="body" idx="1"/>
          </p:nvPr>
        </p:nvSpPr>
        <p:spPr>
          <a:xfrm>
            <a:off x="324233" y="1462836"/>
            <a:ext cx="11495400" cy="4662900"/>
          </a:xfrm>
        </p:spPr>
        <p:txBody>
          <a:bodyPr/>
          <a:lstStyle/>
          <a:p>
            <a:r>
              <a:rPr lang="en-AU" sz="2400" b="1" dirty="0"/>
              <a:t>Indicator 15.3.1</a:t>
            </a:r>
            <a:r>
              <a:rPr lang="en-AU" sz="2400" dirty="0"/>
              <a:t>: the proportion of land that is degraded over total land area (ha)</a:t>
            </a:r>
          </a:p>
          <a:p>
            <a:r>
              <a:rPr lang="en-AU" sz="2400" b="1" dirty="0"/>
              <a:t>Sub-Indicators</a:t>
            </a:r>
            <a:r>
              <a:rPr lang="en-AU" sz="2400" dirty="0"/>
              <a:t>:</a:t>
            </a:r>
          </a:p>
          <a:p>
            <a:pPr lvl="2"/>
            <a:r>
              <a:rPr lang="en-AU" sz="1800" dirty="0"/>
              <a:t>Land cover and land cover change</a:t>
            </a:r>
          </a:p>
          <a:p>
            <a:pPr lvl="2"/>
            <a:r>
              <a:rPr lang="en-AU" sz="1800" dirty="0"/>
              <a:t>Land productivity</a:t>
            </a:r>
          </a:p>
          <a:p>
            <a:pPr lvl="2"/>
            <a:r>
              <a:rPr lang="en-AU" sz="1800" dirty="0"/>
              <a:t>Carbon stocks, above and below ground</a:t>
            </a:r>
            <a:r>
              <a:rPr lang="en-AU" sz="1800" dirty="0">
                <a:solidFill>
                  <a:srgbClr val="FF0000"/>
                </a:solidFill>
              </a:rPr>
              <a:t>*</a:t>
            </a:r>
          </a:p>
          <a:p>
            <a:r>
              <a:rPr lang="en-AU" sz="2400" b="1" dirty="0"/>
              <a:t>Productivity metrics</a:t>
            </a:r>
          </a:p>
          <a:p>
            <a:pPr lvl="2"/>
            <a:r>
              <a:rPr lang="en-AU" sz="1800" i="1" dirty="0"/>
              <a:t>Trend</a:t>
            </a:r>
            <a:r>
              <a:rPr lang="en-AU" sz="1800" dirty="0"/>
              <a:t> (long term)</a:t>
            </a:r>
          </a:p>
          <a:p>
            <a:pPr lvl="2"/>
            <a:r>
              <a:rPr lang="en-AU" sz="1800" i="1" dirty="0"/>
              <a:t>State</a:t>
            </a:r>
            <a:r>
              <a:rPr lang="en-AU" sz="1800" dirty="0"/>
              <a:t> (recent change)</a:t>
            </a:r>
          </a:p>
          <a:p>
            <a:pPr lvl="2"/>
            <a:r>
              <a:rPr lang="en-AU" sz="1800" i="1" dirty="0"/>
              <a:t>Performance</a:t>
            </a:r>
            <a:r>
              <a:rPr lang="en-AU" sz="1800" dirty="0"/>
              <a:t> (local v regional level)</a:t>
            </a:r>
          </a:p>
        </p:txBody>
      </p:sp>
      <p:sp>
        <p:nvSpPr>
          <p:cNvPr id="4" name="Title 3">
            <a:extLst>
              <a:ext uri="{FF2B5EF4-FFF2-40B4-BE49-F238E27FC236}">
                <a16:creationId xmlns:a16="http://schemas.microsoft.com/office/drawing/2014/main" id="{ADDA1361-1F82-B922-0426-8BEA00D93C7F}"/>
              </a:ext>
            </a:extLst>
          </p:cNvPr>
          <p:cNvSpPr>
            <a:spLocks noGrp="1"/>
          </p:cNvSpPr>
          <p:nvPr>
            <p:ph type="title"/>
          </p:nvPr>
        </p:nvSpPr>
        <p:spPr/>
        <p:txBody>
          <a:bodyPr/>
          <a:lstStyle/>
          <a:p>
            <a:r>
              <a:rPr lang="en-AU" sz="2800" dirty="0"/>
              <a:t>Indicator 15.3.1, sub-indicators &amp; metrics (GPG)</a:t>
            </a:r>
          </a:p>
        </p:txBody>
      </p:sp>
      <p:pic>
        <p:nvPicPr>
          <p:cNvPr id="5" name="Picture 4">
            <a:extLst>
              <a:ext uri="{FF2B5EF4-FFF2-40B4-BE49-F238E27FC236}">
                <a16:creationId xmlns:a16="http://schemas.microsoft.com/office/drawing/2014/main" id="{07A83F11-5BCC-53C9-351B-780525E8B97D}"/>
              </a:ext>
            </a:extLst>
          </p:cNvPr>
          <p:cNvPicPr>
            <a:picLocks noChangeAspect="1"/>
          </p:cNvPicPr>
          <p:nvPr/>
        </p:nvPicPr>
        <p:blipFill>
          <a:blip r:embed="rId3"/>
          <a:stretch>
            <a:fillRect/>
          </a:stretch>
        </p:blipFill>
        <p:spPr>
          <a:xfrm>
            <a:off x="8099594" y="2214964"/>
            <a:ext cx="3559930" cy="3324599"/>
          </a:xfrm>
          <a:prstGeom prst="rect">
            <a:avLst/>
          </a:prstGeom>
        </p:spPr>
      </p:pic>
      <p:sp>
        <p:nvSpPr>
          <p:cNvPr id="6" name="TextBox 5">
            <a:extLst>
              <a:ext uri="{FF2B5EF4-FFF2-40B4-BE49-F238E27FC236}">
                <a16:creationId xmlns:a16="http://schemas.microsoft.com/office/drawing/2014/main" id="{F4DD2DAB-17A5-D0A9-F6D9-0C10D4D8342C}"/>
              </a:ext>
            </a:extLst>
          </p:cNvPr>
          <p:cNvSpPr txBox="1"/>
          <p:nvPr/>
        </p:nvSpPr>
        <p:spPr>
          <a:xfrm>
            <a:off x="8763630" y="5455140"/>
            <a:ext cx="1864613" cy="369332"/>
          </a:xfrm>
          <a:prstGeom prst="rect">
            <a:avLst/>
          </a:prstGeom>
          <a:noFill/>
        </p:spPr>
        <p:txBody>
          <a:bodyPr wrap="none" rtlCol="0">
            <a:spAutoFit/>
          </a:bodyPr>
          <a:lstStyle/>
          <a:p>
            <a:r>
              <a:rPr lang="en-AU" sz="1800" i="1" dirty="0"/>
              <a:t>*Binary indicator</a:t>
            </a:r>
          </a:p>
        </p:txBody>
      </p:sp>
      <p:pic>
        <p:nvPicPr>
          <p:cNvPr id="7" name="Picture 6">
            <a:extLst>
              <a:ext uri="{FF2B5EF4-FFF2-40B4-BE49-F238E27FC236}">
                <a16:creationId xmlns:a16="http://schemas.microsoft.com/office/drawing/2014/main" id="{E74182A6-2AD0-ECED-63A6-037D897ADF13}"/>
              </a:ext>
            </a:extLst>
          </p:cNvPr>
          <p:cNvPicPr>
            <a:picLocks noChangeAspect="1"/>
          </p:cNvPicPr>
          <p:nvPr/>
        </p:nvPicPr>
        <p:blipFill>
          <a:blip r:embed="rId4"/>
          <a:stretch>
            <a:fillRect/>
          </a:stretch>
        </p:blipFill>
        <p:spPr>
          <a:xfrm>
            <a:off x="7524108" y="5893753"/>
            <a:ext cx="4343659" cy="461664"/>
          </a:xfrm>
          <a:prstGeom prst="rect">
            <a:avLst/>
          </a:prstGeom>
        </p:spPr>
      </p:pic>
    </p:spTree>
    <p:extLst>
      <p:ext uri="{BB962C8B-B14F-4D97-AF65-F5344CB8AC3E}">
        <p14:creationId xmlns:p14="http://schemas.microsoft.com/office/powerpoint/2010/main" val="1466622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8CD70-9C88-F249-0AFC-418AD7CE1B31}"/>
              </a:ext>
            </a:extLst>
          </p:cNvPr>
          <p:cNvSpPr>
            <a:spLocks noGrp="1"/>
          </p:cNvSpPr>
          <p:nvPr>
            <p:ph type="title"/>
          </p:nvPr>
        </p:nvSpPr>
        <p:spPr/>
        <p:txBody>
          <a:bodyPr/>
          <a:lstStyle/>
          <a:p>
            <a:r>
              <a:rPr lang="en-AU" dirty="0"/>
              <a:t>Change over time</a:t>
            </a:r>
            <a:br>
              <a:rPr lang="en-AU" dirty="0"/>
            </a:br>
            <a:endParaRPr lang="en-AU" dirty="0"/>
          </a:p>
        </p:txBody>
      </p:sp>
      <p:pic>
        <p:nvPicPr>
          <p:cNvPr id="4" name="Picture 3">
            <a:extLst>
              <a:ext uri="{FF2B5EF4-FFF2-40B4-BE49-F238E27FC236}">
                <a16:creationId xmlns:a16="http://schemas.microsoft.com/office/drawing/2014/main" id="{5B8DD338-9B6D-204D-C0F0-F80BC19084F8}"/>
              </a:ext>
            </a:extLst>
          </p:cNvPr>
          <p:cNvPicPr>
            <a:picLocks noChangeAspect="1"/>
          </p:cNvPicPr>
          <p:nvPr/>
        </p:nvPicPr>
        <p:blipFill>
          <a:blip r:embed="rId2"/>
          <a:stretch>
            <a:fillRect/>
          </a:stretch>
        </p:blipFill>
        <p:spPr>
          <a:xfrm>
            <a:off x="239350" y="2372883"/>
            <a:ext cx="6999013" cy="3264363"/>
          </a:xfrm>
          <a:prstGeom prst="rect">
            <a:avLst/>
          </a:prstGeom>
        </p:spPr>
      </p:pic>
      <p:pic>
        <p:nvPicPr>
          <p:cNvPr id="5" name="Picture 4">
            <a:extLst>
              <a:ext uri="{FF2B5EF4-FFF2-40B4-BE49-F238E27FC236}">
                <a16:creationId xmlns:a16="http://schemas.microsoft.com/office/drawing/2014/main" id="{679B95E7-0014-0D1D-C91D-58B4C74AAC1D}"/>
              </a:ext>
            </a:extLst>
          </p:cNvPr>
          <p:cNvPicPr>
            <a:picLocks noChangeAspect="1"/>
          </p:cNvPicPr>
          <p:nvPr/>
        </p:nvPicPr>
        <p:blipFill>
          <a:blip r:embed="rId3"/>
          <a:stretch>
            <a:fillRect/>
          </a:stretch>
        </p:blipFill>
        <p:spPr>
          <a:xfrm>
            <a:off x="6925469" y="2276872"/>
            <a:ext cx="5123192" cy="3360373"/>
          </a:xfrm>
          <a:prstGeom prst="rect">
            <a:avLst/>
          </a:prstGeom>
        </p:spPr>
      </p:pic>
    </p:spTree>
    <p:extLst>
      <p:ext uri="{BB962C8B-B14F-4D97-AF65-F5344CB8AC3E}">
        <p14:creationId xmlns:p14="http://schemas.microsoft.com/office/powerpoint/2010/main" val="1212006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AU" dirty="0"/>
              <a:t>Analytics and Reporting</a:t>
            </a:r>
            <a:endParaRPr lang="en-AU" sz="2400" dirty="0"/>
          </a:p>
        </p:txBody>
      </p:sp>
      <p:sp>
        <p:nvSpPr>
          <p:cNvPr id="5" name="Title 4">
            <a:extLst>
              <a:ext uri="{FF2B5EF4-FFF2-40B4-BE49-F238E27FC236}">
                <a16:creationId xmlns:a16="http://schemas.microsoft.com/office/drawing/2014/main" id="{580EBD1B-EE5F-155B-859E-DDC319A3A223}"/>
              </a:ext>
            </a:extLst>
          </p:cNvPr>
          <p:cNvSpPr>
            <a:spLocks noGrp="1"/>
          </p:cNvSpPr>
          <p:nvPr>
            <p:ph type="title"/>
          </p:nvPr>
        </p:nvSpPr>
        <p:spPr/>
        <p:txBody>
          <a:bodyPr/>
          <a:lstStyle/>
          <a:p>
            <a:r>
              <a:rPr lang="en-AU" dirty="0"/>
              <a:t>Analytics and Reporting</a:t>
            </a:r>
            <a:br>
              <a:rPr lang="en-AU" sz="3200" dirty="0"/>
            </a:br>
            <a:endParaRPr lang="en-AU" dirty="0"/>
          </a:p>
        </p:txBody>
      </p:sp>
      <p:grpSp>
        <p:nvGrpSpPr>
          <p:cNvPr id="3" name="Group 2">
            <a:extLst>
              <a:ext uri="{FF2B5EF4-FFF2-40B4-BE49-F238E27FC236}">
                <a16:creationId xmlns:a16="http://schemas.microsoft.com/office/drawing/2014/main" id="{4643D3D4-858A-C84A-2998-426135BC5CC4}"/>
              </a:ext>
            </a:extLst>
          </p:cNvPr>
          <p:cNvGrpSpPr/>
          <p:nvPr/>
        </p:nvGrpSpPr>
        <p:grpSpPr>
          <a:xfrm>
            <a:off x="273186" y="1178434"/>
            <a:ext cx="5637420" cy="4880340"/>
            <a:chOff x="461630" y="784996"/>
            <a:chExt cx="4855386" cy="3952926"/>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7807" y="2892283"/>
              <a:ext cx="2322017" cy="1845639"/>
            </a:xfrm>
            <a:prstGeom prst="rect">
              <a:avLst/>
            </a:prstGeom>
          </p:spPr>
        </p:pic>
        <p:pic>
          <p:nvPicPr>
            <p:cNvPr id="2" name="Picture 1">
              <a:extLst>
                <a:ext uri="{FF2B5EF4-FFF2-40B4-BE49-F238E27FC236}">
                  <a16:creationId xmlns:a16="http://schemas.microsoft.com/office/drawing/2014/main" id="{942B8552-E232-29BB-F777-9ABC54481A6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1630" y="907394"/>
              <a:ext cx="3146171" cy="1902335"/>
            </a:xfrm>
            <a:prstGeom prst="rect">
              <a:avLst/>
            </a:prstGeom>
          </p:spPr>
        </p:pic>
        <p:pic>
          <p:nvPicPr>
            <p:cNvPr id="6" name="Picture 5">
              <a:extLst>
                <a:ext uri="{FF2B5EF4-FFF2-40B4-BE49-F238E27FC236}">
                  <a16:creationId xmlns:a16="http://schemas.microsoft.com/office/drawing/2014/main" id="{5272516A-39A0-5E1A-0B51-4C7C657CB6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83646" y="784996"/>
              <a:ext cx="1608119" cy="2107288"/>
            </a:xfrm>
            <a:prstGeom prst="rect">
              <a:avLst/>
            </a:prstGeom>
          </p:spPr>
        </p:pic>
        <p:pic>
          <p:nvPicPr>
            <p:cNvPr id="7" name="Picture 6">
              <a:extLst>
                <a:ext uri="{FF2B5EF4-FFF2-40B4-BE49-F238E27FC236}">
                  <a16:creationId xmlns:a16="http://schemas.microsoft.com/office/drawing/2014/main" id="{C8A4260D-0DFC-C8E9-E221-60A4E157308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32566" y="2932031"/>
              <a:ext cx="2384450" cy="1805891"/>
            </a:xfrm>
            <a:prstGeom prst="rect">
              <a:avLst/>
            </a:prstGeom>
          </p:spPr>
        </p:pic>
      </p:grpSp>
      <p:pic>
        <p:nvPicPr>
          <p:cNvPr id="13" name="Picture 12">
            <a:extLst>
              <a:ext uri="{FF2B5EF4-FFF2-40B4-BE49-F238E27FC236}">
                <a16:creationId xmlns:a16="http://schemas.microsoft.com/office/drawing/2014/main" id="{1F6EF884-6AE6-C0E2-D6E4-BE2B4EF63D46}"/>
              </a:ext>
            </a:extLst>
          </p:cNvPr>
          <p:cNvPicPr>
            <a:picLocks noChangeAspect="1"/>
          </p:cNvPicPr>
          <p:nvPr/>
        </p:nvPicPr>
        <p:blipFill>
          <a:blip r:embed="rId7"/>
          <a:stretch>
            <a:fillRect/>
          </a:stretch>
        </p:blipFill>
        <p:spPr>
          <a:xfrm>
            <a:off x="6045293" y="1073330"/>
            <a:ext cx="6011368" cy="3622401"/>
          </a:xfrm>
          <a:prstGeom prst="rect">
            <a:avLst/>
          </a:prstGeom>
        </p:spPr>
      </p:pic>
      <p:sp>
        <p:nvSpPr>
          <p:cNvPr id="14" name="TextBox 13">
            <a:extLst>
              <a:ext uri="{FF2B5EF4-FFF2-40B4-BE49-F238E27FC236}">
                <a16:creationId xmlns:a16="http://schemas.microsoft.com/office/drawing/2014/main" id="{0079447F-4A83-D765-14A9-D322570E6197}"/>
              </a:ext>
            </a:extLst>
          </p:cNvPr>
          <p:cNvSpPr txBox="1"/>
          <p:nvPr/>
        </p:nvSpPr>
        <p:spPr>
          <a:xfrm>
            <a:off x="3610944" y="5204403"/>
            <a:ext cx="1568058" cy="379656"/>
          </a:xfrm>
          <a:prstGeom prst="rect">
            <a:avLst/>
          </a:prstGeom>
          <a:noFill/>
        </p:spPr>
        <p:txBody>
          <a:bodyPr wrap="none" rtlCol="0">
            <a:spAutoFit/>
          </a:bodyPr>
          <a:lstStyle/>
          <a:p>
            <a:r>
              <a:rPr lang="en-AU" sz="1867" dirty="0"/>
              <a:t>Trends.Earth</a:t>
            </a:r>
          </a:p>
        </p:txBody>
      </p:sp>
      <p:sp>
        <p:nvSpPr>
          <p:cNvPr id="15" name="TextBox 14">
            <a:extLst>
              <a:ext uri="{FF2B5EF4-FFF2-40B4-BE49-F238E27FC236}">
                <a16:creationId xmlns:a16="http://schemas.microsoft.com/office/drawing/2014/main" id="{372370C3-6577-B14E-D811-38DF4AC3B22C}"/>
              </a:ext>
            </a:extLst>
          </p:cNvPr>
          <p:cNvSpPr txBox="1"/>
          <p:nvPr/>
        </p:nvSpPr>
        <p:spPr>
          <a:xfrm>
            <a:off x="6527551" y="4695731"/>
            <a:ext cx="5343129" cy="420564"/>
          </a:xfrm>
          <a:prstGeom prst="rect">
            <a:avLst/>
          </a:prstGeom>
          <a:noFill/>
        </p:spPr>
        <p:txBody>
          <a:bodyPr wrap="none" rtlCol="0">
            <a:spAutoFit/>
          </a:bodyPr>
          <a:lstStyle/>
          <a:p>
            <a:r>
              <a:rPr lang="en-AU" sz="2133" dirty="0"/>
              <a:t>UNCCD Data portal (https://data.unccd.int/</a:t>
            </a:r>
          </a:p>
        </p:txBody>
      </p:sp>
      <p:sp>
        <p:nvSpPr>
          <p:cNvPr id="18" name="Arrow: Curved Right 17">
            <a:extLst>
              <a:ext uri="{FF2B5EF4-FFF2-40B4-BE49-F238E27FC236}">
                <a16:creationId xmlns:a16="http://schemas.microsoft.com/office/drawing/2014/main" id="{0B2EB896-11DB-B13B-537C-C0C6575F0216}"/>
              </a:ext>
            </a:extLst>
          </p:cNvPr>
          <p:cNvSpPr/>
          <p:nvPr/>
        </p:nvSpPr>
        <p:spPr>
          <a:xfrm rot="15590303">
            <a:off x="7116142" y="3824355"/>
            <a:ext cx="836027" cy="406415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67">
              <a:solidFill>
                <a:schemeClr val="tx1"/>
              </a:solidFill>
            </a:endParaRPr>
          </a:p>
        </p:txBody>
      </p:sp>
    </p:spTree>
    <p:extLst>
      <p:ext uri="{BB962C8B-B14F-4D97-AF65-F5344CB8AC3E}">
        <p14:creationId xmlns:p14="http://schemas.microsoft.com/office/powerpoint/2010/main" val="360220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D85A8-BB6D-34F3-10F1-21F855566B4D}"/>
              </a:ext>
            </a:extLst>
          </p:cNvPr>
          <p:cNvSpPr>
            <a:spLocks noGrp="1"/>
          </p:cNvSpPr>
          <p:nvPr>
            <p:ph type="title"/>
          </p:nvPr>
        </p:nvSpPr>
        <p:spPr/>
        <p:txBody>
          <a:bodyPr>
            <a:normAutofit/>
          </a:bodyPr>
          <a:lstStyle/>
          <a:p>
            <a:r>
              <a:rPr lang="en-AU" dirty="0"/>
              <a:t>Default datasets</a:t>
            </a:r>
          </a:p>
        </p:txBody>
      </p:sp>
      <p:pic>
        <p:nvPicPr>
          <p:cNvPr id="6" name="Picture 5">
            <a:extLst>
              <a:ext uri="{FF2B5EF4-FFF2-40B4-BE49-F238E27FC236}">
                <a16:creationId xmlns:a16="http://schemas.microsoft.com/office/drawing/2014/main" id="{C831C70F-7D5B-2878-DEBB-BFD6F81635A6}"/>
              </a:ext>
            </a:extLst>
          </p:cNvPr>
          <p:cNvPicPr>
            <a:picLocks noChangeAspect="1"/>
          </p:cNvPicPr>
          <p:nvPr/>
        </p:nvPicPr>
        <p:blipFill>
          <a:blip r:embed="rId2"/>
          <a:stretch>
            <a:fillRect/>
          </a:stretch>
        </p:blipFill>
        <p:spPr>
          <a:xfrm>
            <a:off x="2124485" y="1073888"/>
            <a:ext cx="7943030" cy="5369442"/>
          </a:xfrm>
          <a:prstGeom prst="rect">
            <a:avLst/>
          </a:prstGeom>
        </p:spPr>
      </p:pic>
    </p:spTree>
    <p:extLst>
      <p:ext uri="{BB962C8B-B14F-4D97-AF65-F5344CB8AC3E}">
        <p14:creationId xmlns:p14="http://schemas.microsoft.com/office/powerpoint/2010/main" val="659770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973377-1575-43CB-A7C3-835179800084}"/>
              </a:ext>
            </a:extLst>
          </p:cNvPr>
          <p:cNvSpPr>
            <a:spLocks noGrp="1"/>
          </p:cNvSpPr>
          <p:nvPr>
            <p:ph type="title"/>
          </p:nvPr>
        </p:nvSpPr>
        <p:spPr/>
        <p:txBody>
          <a:bodyPr/>
          <a:lstStyle/>
          <a:p>
            <a:r>
              <a:rPr lang="en-AU" dirty="0"/>
              <a:t>Australia 2022 - Land cover</a:t>
            </a:r>
          </a:p>
        </p:txBody>
      </p:sp>
      <p:pic>
        <p:nvPicPr>
          <p:cNvPr id="4" name="Picture 3">
            <a:extLst>
              <a:ext uri="{FF2B5EF4-FFF2-40B4-BE49-F238E27FC236}">
                <a16:creationId xmlns:a16="http://schemas.microsoft.com/office/drawing/2014/main" id="{7D7D3249-EAB6-5582-EBC1-B726B5D236BE}"/>
              </a:ext>
            </a:extLst>
          </p:cNvPr>
          <p:cNvPicPr>
            <a:picLocks noChangeAspect="1"/>
          </p:cNvPicPr>
          <p:nvPr/>
        </p:nvPicPr>
        <p:blipFill>
          <a:blip r:embed="rId3"/>
          <a:srcRect b="4034"/>
          <a:stretch>
            <a:fillRect/>
          </a:stretch>
        </p:blipFill>
        <p:spPr>
          <a:xfrm>
            <a:off x="566247" y="1700810"/>
            <a:ext cx="11059505" cy="4773104"/>
          </a:xfrm>
          <a:prstGeom prst="rect">
            <a:avLst/>
          </a:prstGeom>
        </p:spPr>
      </p:pic>
    </p:spTree>
    <p:extLst>
      <p:ext uri="{BB962C8B-B14F-4D97-AF65-F5344CB8AC3E}">
        <p14:creationId xmlns:p14="http://schemas.microsoft.com/office/powerpoint/2010/main" val="2511064679"/>
      </p:ext>
    </p:extLst>
  </p:cSld>
  <p:clrMapOvr>
    <a:masterClrMapping/>
  </p:clrMapOvr>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TotalTime>
  <Words>1491</Words>
  <Application>Microsoft Office PowerPoint</Application>
  <PresentationFormat>Widescreen</PresentationFormat>
  <Paragraphs>198</Paragraphs>
  <Slides>29</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Montserrat</vt:lpstr>
      <vt:lpstr>ceos</vt:lpstr>
      <vt:lpstr>LSI-VC-18 Land Degradation Neutrality</vt:lpstr>
      <vt:lpstr>Today</vt:lpstr>
      <vt:lpstr>UN Sustainable Development Goals</vt:lpstr>
      <vt:lpstr>Methods guidance documents</vt:lpstr>
      <vt:lpstr>Indicator 15.3.1, sub-indicators &amp; metrics (GPG)</vt:lpstr>
      <vt:lpstr>Change over time </vt:lpstr>
      <vt:lpstr>Analytics and Reporting </vt:lpstr>
      <vt:lpstr>Default datasets</vt:lpstr>
      <vt:lpstr>Australia 2022 - Land cover</vt:lpstr>
      <vt:lpstr>Land productivity</vt:lpstr>
      <vt:lpstr>Australia 2022 – Land productivity</vt:lpstr>
      <vt:lpstr>Climate attribution and forecasting</vt:lpstr>
      <vt:lpstr>Soil Organic Carbon</vt:lpstr>
      <vt:lpstr>SOC thresholds</vt:lpstr>
      <vt:lpstr>Vegetation Index for low plant cover</vt:lpstr>
      <vt:lpstr>Pacific islands (and other SIDS)</vt:lpstr>
      <vt:lpstr>Pacific islands</vt:lpstr>
      <vt:lpstr>GEO-LDN (&amp; Toolbox)</vt:lpstr>
      <vt:lpstr>CEOS - Data Challenges</vt:lpstr>
      <vt:lpstr>UNCCD/CEOS partnership letter – May 2024</vt:lpstr>
      <vt:lpstr>New datasets</vt:lpstr>
      <vt:lpstr>Data integration &amp; harmonisation</vt:lpstr>
      <vt:lpstr>Data requirements</vt:lpstr>
      <vt:lpstr>Decision trees</vt:lpstr>
      <vt:lpstr>Standards – OGC Working Group (Feb 2024)</vt:lpstr>
      <vt:lpstr>LDN/Biodiversity links</vt:lpstr>
      <vt:lpstr>Capacity building</vt:lpstr>
      <vt:lpstr>To wrap up….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Sims, Neil (Environment, Clayton)</cp:lastModifiedBy>
  <cp:revision>2</cp:revision>
  <dcterms:modified xsi:type="dcterms:W3CDTF">2025-09-04T01:24:48Z</dcterms:modified>
</cp:coreProperties>
</file>