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S1ngwa8ji9EK+j8Dby2Qf9LYP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9ab4c27f0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9ab4c27f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9ab4c27f0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9ab4c27f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9ab4c27f0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79ab4c27f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9ab4c27f0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9ab4c27f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9c77dfaf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79c77dfaf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79c77dfafd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79c77dfaf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(Voting on the standards we care about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79ab4c27f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79ab4c27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9ab4c27f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79ab4c27f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79ab4c27f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79ab4c27f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79ab4c27f0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79ab4c27f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9ab4c27f0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9ab4c27f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79ab4c27f0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79ab4c27f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9ab4c27f0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79ab4c27f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9ab4c27f0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9ab4c27f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0.jpg"/><Relationship Id="rId4" Type="http://schemas.openxmlformats.org/officeDocument/2006/relationships/image" Target="../media/image1.jp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5"/>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LSI-VC-18, 2-5 September 2025</a:t>
            </a:r>
            <a:endParaRPr b="1" i="0" sz="1400" u="none" cap="none" strike="noStrike">
              <a:solidFill>
                <a:schemeClr val="accent1"/>
              </a:solidFill>
              <a:latin typeface="Montserrat"/>
              <a:ea typeface="Montserrat"/>
              <a:cs typeface="Montserrat"/>
              <a:sym typeface="Montserrat"/>
            </a:endParaRPr>
          </a:p>
        </p:txBody>
      </p:sp>
      <p:sp>
        <p:nvSpPr>
          <p:cNvPr id="29" name="Google Shape;29;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CEOS LSI-VC-18, 2-5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CEOS LSI-VC-18, 2-5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CEOS LSI-VC-18, 2-5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iso.org/standard/32594.html"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ogc.org/event/133rd-member-meet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cdrp-2024-2-ogc-c4be4f57a5d33b1ee666e591deba9ef426dd20c1c737d98.pages.ogc.org/documents/D010/document.html#_38c8f03a-eff8-1e59-74cf-8f7d0038f743"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LSI-VC-18</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latin typeface="Montserrat"/>
                <a:ea typeface="Montserrat"/>
                <a:cs typeface="Montserrat"/>
                <a:sym typeface="Montserrat"/>
              </a:rPr>
              <a:t>CEOS-ARD &amp;</a:t>
            </a:r>
            <a:br>
              <a:rPr i="1" lang="en-GB" sz="4000">
                <a:latin typeface="Montserrat"/>
                <a:ea typeface="Montserrat"/>
                <a:cs typeface="Montserrat"/>
                <a:sym typeface="Montserrat"/>
              </a:rPr>
            </a:br>
            <a:r>
              <a:rPr i="1" lang="en-GB" sz="4000">
                <a:latin typeface="Montserrat"/>
                <a:ea typeface="Montserrat"/>
                <a:cs typeface="Montserrat"/>
                <a:sym typeface="Montserrat"/>
              </a:rPr>
              <a:t>Standards Bodies</a:t>
            </a:r>
            <a:endParaRPr i="1" sz="4000">
              <a:latin typeface="Montserrat"/>
              <a:ea typeface="Montserrat"/>
              <a:cs typeface="Montserrat"/>
              <a:sym typeface="Montserrat"/>
            </a:endParaRPr>
          </a:p>
        </p:txBody>
      </p:sp>
      <p:sp>
        <p:nvSpPr>
          <p:cNvPr id="67" name="Google Shape;67;p1"/>
          <p:cNvSpPr/>
          <p:nvPr/>
        </p:nvSpPr>
        <p:spPr>
          <a:xfrm>
            <a:off x="7279659" y="3853782"/>
            <a:ext cx="4833000" cy="2605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000000"/>
              </a:buClr>
              <a:buSzPts val="2200"/>
              <a:buFont typeface="Arial"/>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Dave Borges, SEO</a:t>
            </a:r>
            <a:endParaRPr b="1" i="0" sz="2200" u="none" cap="none" strike="noStrike">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SzPts val="2200"/>
              <a:buFont typeface="Arial"/>
              <a:buNone/>
            </a:pPr>
            <a:r>
              <a:rPr b="1" lang="en-GB" sz="2200">
                <a:solidFill>
                  <a:schemeClr val="accent1"/>
                </a:solidFill>
                <a:latin typeface="Montserrat"/>
                <a:ea typeface="Montserrat"/>
                <a:cs typeface="Montserrat"/>
                <a:sym typeface="Montserrat"/>
              </a:rPr>
              <a:t>Maggie Arnold, GA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6.1</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LSI-VC-18</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Ispra, Italy</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4 September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79ab4c27f0_0_50"/>
          <p:cNvSpPr txBox="1"/>
          <p:nvPr>
            <p:ph idx="1" type="body"/>
          </p:nvPr>
        </p:nvSpPr>
        <p:spPr>
          <a:xfrm>
            <a:off x="176050" y="1190350"/>
            <a:ext cx="11625900" cy="32466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Char char="●"/>
            </a:pPr>
            <a:r>
              <a:rPr lang="en-GB" sz="2500"/>
              <a:t>Was </a:t>
            </a:r>
            <a:r>
              <a:rPr lang="en-GB" sz="2500" u="sng">
                <a:solidFill>
                  <a:schemeClr val="hlink"/>
                </a:solidFill>
                <a:hlinkClick r:id="rId3"/>
              </a:rPr>
              <a:t>Stage 1</a:t>
            </a:r>
            <a:r>
              <a:rPr lang="en-GB" sz="2500"/>
              <a:t> under Joint OGC/ISO WG, strategically </a:t>
            </a:r>
            <a:r>
              <a:rPr lang="en-GB" sz="2500"/>
              <a:t>paused</a:t>
            </a:r>
            <a:endParaRPr sz="2500"/>
          </a:p>
          <a:p>
            <a:pPr indent="-387350" lvl="0" marL="457200" rtl="0" algn="l">
              <a:spcBef>
                <a:spcPts val="0"/>
              </a:spcBef>
              <a:spcAft>
                <a:spcPts val="0"/>
              </a:spcAft>
              <a:buSzPts val="2500"/>
              <a:buChar char="●"/>
            </a:pPr>
            <a:r>
              <a:rPr lang="en-GB" sz="2500"/>
              <a:t>Renewed as Stage 0 PWI at last ISO Meeting 2025 (Wuhan)</a:t>
            </a:r>
            <a:endParaRPr sz="2500"/>
          </a:p>
          <a:p>
            <a:pPr indent="-387350" lvl="0" marL="457200" rtl="0" algn="l">
              <a:spcBef>
                <a:spcPts val="0"/>
              </a:spcBef>
              <a:spcAft>
                <a:spcPts val="0"/>
              </a:spcAft>
              <a:buSzPts val="2500"/>
              <a:buChar char="●"/>
            </a:pPr>
            <a:r>
              <a:rPr lang="en-GB" sz="2500"/>
              <a:t>Vote towards Stage 1 planned for May 2026</a:t>
            </a:r>
            <a:endParaRPr sz="25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a:p>
        </p:txBody>
      </p:sp>
      <p:sp>
        <p:nvSpPr>
          <p:cNvPr id="124" name="Google Shape;124;g379ab4c27f0_0_5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ISO: WG 6 ARD Project  </a:t>
            </a:r>
            <a:endParaRPr/>
          </a:p>
        </p:txBody>
      </p:sp>
      <p:pic>
        <p:nvPicPr>
          <p:cNvPr id="125" name="Google Shape;125;g379ab4c27f0_0_50" title="Di_ISO_Stage1.jpg"/>
          <p:cNvPicPr preferRelativeResize="0"/>
          <p:nvPr/>
        </p:nvPicPr>
        <p:blipFill>
          <a:blip r:embed="rId4">
            <a:alphaModFix/>
          </a:blip>
          <a:stretch>
            <a:fillRect/>
          </a:stretch>
        </p:blipFill>
        <p:spPr>
          <a:xfrm>
            <a:off x="2113775" y="2496975"/>
            <a:ext cx="7517201" cy="3985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79ab4c27f0_0_5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ISO Intl Standards Process  </a:t>
            </a:r>
            <a:endParaRPr/>
          </a:p>
        </p:txBody>
      </p:sp>
      <p:pic>
        <p:nvPicPr>
          <p:cNvPr id="131" name="Google Shape;131;g379ab4c27f0_0_56" title="ISO_F1_Diagram.jpg"/>
          <p:cNvPicPr preferRelativeResize="0"/>
          <p:nvPr/>
        </p:nvPicPr>
        <p:blipFill>
          <a:blip r:embed="rId3">
            <a:alphaModFix/>
          </a:blip>
          <a:stretch>
            <a:fillRect/>
          </a:stretch>
        </p:blipFill>
        <p:spPr>
          <a:xfrm>
            <a:off x="3398525" y="1061850"/>
            <a:ext cx="4649701" cy="54309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79ab4c27f0_0_62"/>
          <p:cNvSpPr txBox="1"/>
          <p:nvPr>
            <p:ph idx="1" type="body"/>
          </p:nvPr>
        </p:nvSpPr>
        <p:spPr>
          <a:xfrm>
            <a:off x="176050" y="1122700"/>
            <a:ext cx="11625900" cy="5349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1900"/>
              <a:t>The diagram shows the steps for a stage-1 standard development project. ISO 19176-1 project (stage 1) was on technical specification track. We submitted a proposal which was approved by ISO TC 211 member countries.  The project was converted to a stage 0 project by the TC211 plenary resolution in November 2024 when the project was at preparatory stage of Stage 1 (to develop a working draft).</a:t>
            </a:r>
            <a:endParaRPr sz="1900"/>
          </a:p>
          <a:p>
            <a:pPr indent="0" lvl="0" marL="0" rtl="0" algn="l">
              <a:spcBef>
                <a:spcPts val="1000"/>
              </a:spcBef>
              <a:spcAft>
                <a:spcPts val="0"/>
              </a:spcAft>
              <a:buNone/>
            </a:pPr>
            <a:r>
              <a:t/>
            </a:r>
            <a:endParaRPr sz="1900"/>
          </a:p>
          <a:p>
            <a:pPr indent="0" lvl="0" marL="0" rtl="0" algn="l">
              <a:spcBef>
                <a:spcPts val="1000"/>
              </a:spcBef>
              <a:spcAft>
                <a:spcPts val="0"/>
              </a:spcAft>
              <a:buNone/>
            </a:pPr>
            <a:r>
              <a:rPr lang="en-GB" sz="1900"/>
              <a:t>Since now this project is on stage 0, it does not fit this diagram. Stage 0 is basically a research project to form the consensus on ARD. During stage 0, we can draft an outline or even an entire standard document. </a:t>
            </a:r>
            <a:r>
              <a:rPr lang="en-GB" sz="1900">
                <a:highlight>
                  <a:srgbClr val="FFFF00"/>
                </a:highlight>
              </a:rPr>
              <a:t>There is no strict time limit on stage 0</a:t>
            </a:r>
            <a:r>
              <a:rPr lang="en-GB" sz="1900"/>
              <a:t>, and </a:t>
            </a:r>
            <a:r>
              <a:rPr lang="en-GB" sz="1900">
                <a:highlight>
                  <a:srgbClr val="FFFF00"/>
                </a:highlight>
              </a:rPr>
              <a:t>once we (the project team) form the consensus, we can ask TC211 plenary to reinstate the project as a stage 1 project (in either international standard or technical specification track)</a:t>
            </a:r>
            <a:r>
              <a:rPr lang="en-GB" sz="1900"/>
              <a:t> through a plenary resolution. Depending on the results of stage 0, we can re-enter as working draft or the committee draft (e.g., if we have a complete standard draft). After the reinstatement, the standard development clock is kicked in and we have to move forward the standard development based on timeline defined by ISO rule.</a:t>
            </a:r>
            <a:endParaRPr sz="19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a:p>
        </p:txBody>
      </p:sp>
      <p:sp>
        <p:nvSpPr>
          <p:cNvPr id="137" name="Google Shape;137;g379ab4c27f0_0_6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ISO: ARD Project Paths Forward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79ab4c27f0_0_68"/>
          <p:cNvSpPr txBox="1"/>
          <p:nvPr>
            <p:ph idx="1" type="body"/>
          </p:nvPr>
        </p:nvSpPr>
        <p:spPr>
          <a:xfrm>
            <a:off x="176050" y="1190350"/>
            <a:ext cx="11625900" cy="52212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Char char="●"/>
            </a:pPr>
            <a:r>
              <a:rPr lang="en-GB" sz="2500"/>
              <a:t>ARD Project, Stage 0, membership </a:t>
            </a:r>
            <a:r>
              <a:rPr lang="en-GB" sz="2500"/>
              <a:t>requires ISO WG 6 formal membership</a:t>
            </a:r>
            <a:endParaRPr sz="2500"/>
          </a:p>
          <a:p>
            <a:pPr indent="-387350" lvl="0" marL="457200" rtl="0" algn="l">
              <a:spcBef>
                <a:spcPts val="0"/>
              </a:spcBef>
              <a:spcAft>
                <a:spcPts val="0"/>
              </a:spcAft>
              <a:buSzPts val="2500"/>
              <a:buChar char="●"/>
            </a:pPr>
            <a:r>
              <a:rPr lang="en-GB" sz="2500"/>
              <a:t>WG 6 formal membership is dependent on formal membership in your national-level ISO / Standards body. Ex:</a:t>
            </a:r>
            <a:endParaRPr sz="2500"/>
          </a:p>
          <a:p>
            <a:pPr indent="-387350" lvl="1" marL="914400" rtl="0" algn="l">
              <a:spcBef>
                <a:spcPts val="0"/>
              </a:spcBef>
              <a:spcAft>
                <a:spcPts val="0"/>
              </a:spcAft>
              <a:buSzPts val="2500"/>
              <a:buChar char="○"/>
            </a:pPr>
            <a:r>
              <a:rPr lang="en-GB" sz="2500"/>
              <a:t>USA, INCITS→ANSI→ISO</a:t>
            </a:r>
            <a:endParaRPr sz="2500"/>
          </a:p>
          <a:p>
            <a:pPr indent="-387350" lvl="1" marL="914400" rtl="0" algn="l">
              <a:spcBef>
                <a:spcPts val="0"/>
              </a:spcBef>
              <a:spcAft>
                <a:spcPts val="0"/>
              </a:spcAft>
              <a:buSzPts val="2500"/>
              <a:buChar char="○"/>
            </a:pPr>
            <a:r>
              <a:rPr lang="en-GB" sz="2500"/>
              <a:t>Australia, Standards Australia→ISO</a:t>
            </a:r>
            <a:endParaRPr sz="2500"/>
          </a:p>
          <a:p>
            <a:pPr indent="-387350" lvl="1" marL="914400" rtl="0" algn="l">
              <a:spcBef>
                <a:spcPts val="0"/>
              </a:spcBef>
              <a:spcAft>
                <a:spcPts val="0"/>
              </a:spcAft>
              <a:buSzPts val="2500"/>
              <a:buChar char="○"/>
            </a:pPr>
            <a:r>
              <a:rPr lang="en-GB" sz="2500"/>
              <a:t>Japan, Japanese Industrial Standards Committee→ISO</a:t>
            </a:r>
            <a:endParaRPr sz="2500"/>
          </a:p>
          <a:p>
            <a:pPr indent="-387350" lvl="1" marL="914400" rtl="0" algn="l">
              <a:spcBef>
                <a:spcPts val="0"/>
              </a:spcBef>
              <a:spcAft>
                <a:spcPts val="0"/>
              </a:spcAft>
              <a:buSzPts val="2500"/>
              <a:buChar char="○"/>
            </a:pPr>
            <a:r>
              <a:rPr lang="en-GB" sz="2500"/>
              <a:t>Italy, UNI - Ente Italiano di Normazione→ISO</a:t>
            </a:r>
            <a:endParaRPr sz="2500"/>
          </a:p>
          <a:p>
            <a:pPr indent="-387350" lvl="1" marL="914400" rtl="0" algn="l">
              <a:spcBef>
                <a:spcPts val="0"/>
              </a:spcBef>
              <a:spcAft>
                <a:spcPts val="0"/>
              </a:spcAft>
              <a:buSzPts val="2500"/>
              <a:buChar char="○"/>
            </a:pPr>
            <a:r>
              <a:rPr lang="en-GB" sz="2500"/>
              <a:t>Etc </a:t>
            </a:r>
            <a:endParaRPr sz="2500"/>
          </a:p>
          <a:p>
            <a:pPr indent="0" lvl="0" marL="0" rtl="0" algn="l">
              <a:spcBef>
                <a:spcPts val="1000"/>
              </a:spcBef>
              <a:spcAft>
                <a:spcPts val="0"/>
              </a:spcAft>
              <a:buNone/>
            </a:pPr>
            <a:r>
              <a:rPr lang="en-GB" sz="2500"/>
              <a:t>How many known linkages does CEOS currently have in this context?</a:t>
            </a:r>
            <a:endParaRPr sz="25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a:p>
        </p:txBody>
      </p:sp>
      <p:sp>
        <p:nvSpPr>
          <p:cNvPr id="143" name="Google Shape;143;g379ab4c27f0_0_6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ISO: WG 6 ARD Project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79c77dfafd_1_0"/>
          <p:cNvSpPr txBox="1"/>
          <p:nvPr>
            <p:ph idx="1" type="body"/>
          </p:nvPr>
        </p:nvSpPr>
        <p:spPr>
          <a:xfrm>
            <a:off x="176050" y="1190350"/>
            <a:ext cx="11625900" cy="52212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Char char="●"/>
            </a:pPr>
            <a:r>
              <a:rPr lang="en-GB" sz="2500"/>
              <a:t>Geoscience Australia - OGC Member, as well as member of ISO TC/211</a:t>
            </a:r>
            <a:endParaRPr sz="2500"/>
          </a:p>
          <a:p>
            <a:pPr indent="-387350" lvl="1" marL="914400" rtl="0" algn="l">
              <a:spcBef>
                <a:spcPts val="0"/>
              </a:spcBef>
              <a:spcAft>
                <a:spcPts val="0"/>
              </a:spcAft>
              <a:buSzPts val="2500"/>
              <a:buChar char="○"/>
            </a:pPr>
            <a:r>
              <a:rPr lang="en-GB" sz="2500"/>
              <a:t>Interest in data standards across multiple domains (geospatial, geodetic infrastructures (ISO 19161-2) etc.)</a:t>
            </a:r>
            <a:endParaRPr sz="2500"/>
          </a:p>
          <a:p>
            <a:pPr indent="-387350" lvl="1" marL="914400" rtl="0" algn="l">
              <a:spcBef>
                <a:spcPts val="0"/>
              </a:spcBef>
              <a:spcAft>
                <a:spcPts val="0"/>
              </a:spcAft>
              <a:buSzPts val="2500"/>
              <a:buChar char="○"/>
            </a:pPr>
            <a:r>
              <a:rPr lang="en-GB" sz="2500"/>
              <a:t>Virtual attendance at </a:t>
            </a:r>
            <a:r>
              <a:rPr lang="en-GB" sz="2500"/>
              <a:t>132nd </a:t>
            </a:r>
            <a:r>
              <a:rPr lang="en-GB" sz="2500"/>
              <a:t>OGC Members Meeting in DWG Earth Exploration </a:t>
            </a:r>
            <a:endParaRPr sz="2500"/>
          </a:p>
          <a:p>
            <a:pPr indent="-387350" lvl="1" marL="914400" rtl="0" algn="l">
              <a:spcBef>
                <a:spcPts val="0"/>
              </a:spcBef>
              <a:spcAft>
                <a:spcPts val="0"/>
              </a:spcAft>
              <a:buSzPts val="2500"/>
              <a:buChar char="○"/>
            </a:pPr>
            <a:r>
              <a:rPr lang="en-GB" sz="2500"/>
              <a:t>Not freely available (GA pays for annual membership to both OGC, ISO)</a:t>
            </a:r>
            <a:endParaRPr sz="2500"/>
          </a:p>
          <a:p>
            <a:pPr indent="-387350" lvl="2" marL="1371600" rtl="0" algn="l">
              <a:spcBef>
                <a:spcPts val="0"/>
              </a:spcBef>
              <a:spcAft>
                <a:spcPts val="0"/>
              </a:spcAft>
              <a:buSzPts val="2500"/>
              <a:buChar char="■"/>
            </a:pPr>
            <a:r>
              <a:rPr lang="en-GB" sz="2500"/>
              <a:t>Access to all standards</a:t>
            </a:r>
            <a:endParaRPr sz="2500"/>
          </a:p>
          <a:p>
            <a:pPr indent="-387350" lvl="0" marL="457200" rtl="0" algn="l">
              <a:spcBef>
                <a:spcPts val="0"/>
              </a:spcBef>
              <a:spcAft>
                <a:spcPts val="0"/>
              </a:spcAft>
              <a:buSzPts val="2500"/>
              <a:buChar char="●"/>
            </a:pPr>
            <a:r>
              <a:rPr lang="en-GB" sz="2500"/>
              <a:t>Standards Australia</a:t>
            </a:r>
            <a:endParaRPr sz="2500"/>
          </a:p>
          <a:p>
            <a:pPr indent="-387350" lvl="1" marL="914400" rtl="0" algn="l">
              <a:spcBef>
                <a:spcPts val="0"/>
              </a:spcBef>
              <a:spcAft>
                <a:spcPts val="0"/>
              </a:spcAft>
              <a:buSzPts val="2500"/>
              <a:buChar char="○"/>
            </a:pPr>
            <a:r>
              <a:rPr lang="en-GB" sz="2500"/>
              <a:t>Responsible for voting via our delegate from Geoscience Australia (whom which we inform)</a:t>
            </a:r>
            <a:endParaRPr sz="2500"/>
          </a:p>
          <a:p>
            <a:pPr indent="0" lvl="0" marL="914400" rtl="0" algn="l">
              <a:spcBef>
                <a:spcPts val="1000"/>
              </a:spcBef>
              <a:spcAft>
                <a:spcPts val="0"/>
              </a:spcAft>
              <a:buNone/>
            </a:pPr>
            <a:r>
              <a:t/>
            </a:r>
            <a:endParaRPr sz="25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a:p>
        </p:txBody>
      </p:sp>
      <p:sp>
        <p:nvSpPr>
          <p:cNvPr id="149" name="Google Shape;149;g379c77dfafd_1_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ISO: Australian Experience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79c77dfafd_1_5"/>
          <p:cNvSpPr txBox="1"/>
          <p:nvPr>
            <p:ph idx="1" type="body"/>
          </p:nvPr>
        </p:nvSpPr>
        <p:spPr>
          <a:xfrm>
            <a:off x="176050" y="1190350"/>
            <a:ext cx="11625900" cy="52212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Char char="●"/>
            </a:pPr>
            <a:r>
              <a:rPr lang="en-GB" sz="2500"/>
              <a:t>Standards</a:t>
            </a:r>
            <a:r>
              <a:rPr lang="en-GB" sz="2500"/>
              <a:t> Australia (SA) (cont..)</a:t>
            </a:r>
            <a:endParaRPr sz="2500"/>
          </a:p>
          <a:p>
            <a:pPr indent="-387350" lvl="1" marL="914400" rtl="0" algn="l">
              <a:spcBef>
                <a:spcPts val="0"/>
              </a:spcBef>
              <a:spcAft>
                <a:spcPts val="0"/>
              </a:spcAft>
              <a:buSzPts val="2500"/>
              <a:buChar char="○"/>
            </a:pPr>
            <a:r>
              <a:rPr lang="en-GB" sz="2500"/>
              <a:t>Membership nomination through GA to Standards Australia </a:t>
            </a:r>
            <a:endParaRPr sz="2500"/>
          </a:p>
          <a:p>
            <a:pPr indent="-387350" lvl="2" marL="1371600" rtl="0" algn="l">
              <a:spcBef>
                <a:spcPts val="0"/>
              </a:spcBef>
              <a:spcAft>
                <a:spcPts val="0"/>
              </a:spcAft>
              <a:buSzPts val="2500"/>
              <a:buChar char="■"/>
            </a:pPr>
            <a:r>
              <a:rPr lang="en-GB" sz="2500"/>
              <a:t>From GA -</a:t>
            </a:r>
            <a:r>
              <a:rPr b="1" lang="en-GB" sz="2500"/>
              <a:t> Matt Adams </a:t>
            </a:r>
            <a:r>
              <a:rPr lang="en-GB" sz="2500"/>
              <a:t>and </a:t>
            </a:r>
            <a:r>
              <a:rPr b="1" lang="en-GB" sz="2500"/>
              <a:t>Maggie Arnold</a:t>
            </a:r>
            <a:r>
              <a:rPr lang="en-GB" sz="2500"/>
              <a:t> have applied to formally attend meetings and vote on ISO PWI 19176-1 to</a:t>
            </a:r>
            <a:endParaRPr sz="2500"/>
          </a:p>
          <a:p>
            <a:pPr indent="-387350" lvl="2" marL="1371600" rtl="0" algn="l">
              <a:spcBef>
                <a:spcPts val="0"/>
              </a:spcBef>
              <a:spcAft>
                <a:spcPts val="0"/>
              </a:spcAft>
              <a:buSzPts val="2500"/>
              <a:buChar char="■"/>
            </a:pPr>
            <a:r>
              <a:rPr lang="en-GB" sz="2500"/>
              <a:t>Multiple members on WG, but 1 vote for Australia.</a:t>
            </a:r>
            <a:endParaRPr sz="2500"/>
          </a:p>
          <a:p>
            <a:pPr indent="-387350" lvl="1" marL="914400" rtl="0" algn="l">
              <a:spcBef>
                <a:spcPts val="0"/>
              </a:spcBef>
              <a:spcAft>
                <a:spcPts val="0"/>
              </a:spcAft>
              <a:buSzPts val="2500"/>
              <a:buChar char="○"/>
            </a:pPr>
            <a:r>
              <a:rPr lang="en-GB" sz="2500"/>
              <a:t>Join subcommittee of IT-004 (only voting on standard(s) of interest)</a:t>
            </a:r>
            <a:endParaRPr sz="2500"/>
          </a:p>
          <a:p>
            <a:pPr indent="-387350" lvl="2" marL="1371600" rtl="0" algn="l">
              <a:spcBef>
                <a:spcPts val="0"/>
              </a:spcBef>
              <a:spcAft>
                <a:spcPts val="0"/>
              </a:spcAft>
              <a:buSzPts val="2500"/>
              <a:buChar char="■"/>
            </a:pPr>
            <a:r>
              <a:rPr lang="en-GB" sz="2500"/>
              <a:t>SA aggregates individual IT-004 member votes into 1 for Australia.</a:t>
            </a:r>
            <a:endParaRPr sz="2500"/>
          </a:p>
          <a:p>
            <a:pPr indent="-387350" lvl="0" marL="457200" rtl="0" algn="l">
              <a:spcBef>
                <a:spcPts val="0"/>
              </a:spcBef>
              <a:spcAft>
                <a:spcPts val="0"/>
              </a:spcAft>
              <a:buSzPts val="2500"/>
              <a:buChar char="●"/>
            </a:pPr>
            <a:r>
              <a:rPr lang="en-GB" sz="2500"/>
              <a:t>Supportive of developing an official position on CEOS ARD</a:t>
            </a:r>
            <a:endParaRPr sz="2500"/>
          </a:p>
          <a:p>
            <a:pPr indent="-387350" lvl="1" marL="914400" rtl="0" algn="l">
              <a:spcBef>
                <a:spcPts val="0"/>
              </a:spcBef>
              <a:spcAft>
                <a:spcPts val="0"/>
              </a:spcAft>
              <a:buSzPts val="2500"/>
              <a:buChar char="○"/>
            </a:pPr>
            <a:r>
              <a:rPr lang="en-GB" sz="2500"/>
              <a:t>Risk misalignment with CEOS-ARD and could be detrimental if ISO 19176-1 is formalized prematurely.</a:t>
            </a:r>
            <a:endParaRPr sz="25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a:p>
        </p:txBody>
      </p:sp>
      <p:sp>
        <p:nvSpPr>
          <p:cNvPr id="155" name="Google Shape;155;g379c77dfafd_1_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ISO: Australian Experience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79ab4c27f0_0_0"/>
          <p:cNvSpPr txBox="1"/>
          <p:nvPr>
            <p:ph idx="1" type="body"/>
          </p:nvPr>
        </p:nvSpPr>
        <p:spPr>
          <a:xfrm>
            <a:off x="324225" y="1264749"/>
            <a:ext cx="11495400" cy="49566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AutoNum type="arabicPeriod"/>
            </a:pPr>
            <a:r>
              <a:rPr lang="en-GB"/>
              <a:t>How to address OGC ARD Maturity Report endorsement at OGC meeting in October?</a:t>
            </a:r>
            <a:endParaRPr/>
          </a:p>
          <a:p>
            <a:pPr indent="-406400" lvl="0" marL="457200" rtl="0" algn="l">
              <a:spcBef>
                <a:spcPts val="0"/>
              </a:spcBef>
              <a:spcAft>
                <a:spcPts val="0"/>
              </a:spcAft>
              <a:buSzPts val="2800"/>
              <a:buAutoNum type="arabicPeriod"/>
            </a:pPr>
            <a:r>
              <a:rPr lang="en-GB"/>
              <a:t>Formal CEOS </a:t>
            </a:r>
            <a:r>
              <a:rPr lang="en-GB"/>
              <a:t>position</a:t>
            </a:r>
            <a:r>
              <a:rPr lang="en-GB"/>
              <a:t> on OGC ARD SWG → DWG conversion?</a:t>
            </a:r>
            <a:endParaRPr/>
          </a:p>
          <a:p>
            <a:pPr indent="-406400" lvl="0" marL="457200" rtl="0" algn="l">
              <a:spcBef>
                <a:spcPts val="0"/>
              </a:spcBef>
              <a:spcAft>
                <a:spcPts val="0"/>
              </a:spcAft>
              <a:buSzPts val="2800"/>
              <a:buAutoNum type="arabicPeriod"/>
            </a:pPr>
            <a:r>
              <a:rPr lang="en-GB"/>
              <a:t>Who will volunteer to help draft formal Brief document that will provide CEOS-ARD background, describe current ISO </a:t>
            </a:r>
            <a:r>
              <a:rPr lang="en-GB"/>
              <a:t>situation</a:t>
            </a:r>
            <a:r>
              <a:rPr lang="en-GB"/>
              <a:t>, and request national level ISO representative vote in </a:t>
            </a:r>
            <a:r>
              <a:rPr lang="en-GB"/>
              <a:t>specific</a:t>
            </a:r>
            <a:r>
              <a:rPr lang="en-GB"/>
              <a:t> ways?</a:t>
            </a:r>
            <a:endParaRPr/>
          </a:p>
          <a:p>
            <a:pPr indent="-406400" lvl="0" marL="457200" rtl="0" algn="l">
              <a:spcBef>
                <a:spcPts val="0"/>
              </a:spcBef>
              <a:spcAft>
                <a:spcPts val="0"/>
              </a:spcAft>
              <a:buSzPts val="2800"/>
              <a:buAutoNum type="arabicPeriod"/>
            </a:pPr>
            <a:r>
              <a:rPr lang="en-GB"/>
              <a:t>Who will </a:t>
            </a:r>
            <a:r>
              <a:rPr lang="en-GB"/>
              <a:t>commit to determining your individual, national-level, ISO engagement organization and establish relationship and awareness of the ARD Project?</a:t>
            </a:r>
            <a:endParaRPr/>
          </a:p>
        </p:txBody>
      </p:sp>
      <p:sp>
        <p:nvSpPr>
          <p:cNvPr id="161" name="Google Shape;161;g379ab4c27f0_0_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Required Decisions / Actions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idx="1" type="body"/>
          </p:nvPr>
        </p:nvSpPr>
        <p:spPr>
          <a:xfrm>
            <a:off x="324232" y="1167319"/>
            <a:ext cx="11679699" cy="5054114"/>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Font typeface="Arial"/>
              <a:buChar char="•"/>
            </a:pPr>
            <a:r>
              <a:rPr lang="en-GB" sz="2400"/>
              <a:t>Open Geospatial Consortium (</a:t>
            </a:r>
            <a:r>
              <a:rPr b="1" lang="en-GB" sz="2400"/>
              <a:t>OGC</a:t>
            </a:r>
            <a:r>
              <a:rPr lang="en-GB" sz="2400"/>
              <a:t>)</a:t>
            </a:r>
            <a:endParaRPr sz="2400"/>
          </a:p>
          <a:p>
            <a:pPr indent="-381000" lvl="1" marL="914400" rtl="0" algn="l">
              <a:lnSpc>
                <a:spcPct val="115000"/>
              </a:lnSpc>
              <a:spcBef>
                <a:spcPts val="1000"/>
              </a:spcBef>
              <a:spcAft>
                <a:spcPts val="0"/>
              </a:spcAft>
              <a:buSzPts val="2400"/>
              <a:buChar char="•"/>
            </a:pPr>
            <a:r>
              <a:rPr lang="en-GB"/>
              <a:t>OGC ARD Maturity Report</a:t>
            </a:r>
            <a:endParaRPr/>
          </a:p>
          <a:p>
            <a:pPr indent="-381000" lvl="1" marL="914400" rtl="0" algn="l">
              <a:lnSpc>
                <a:spcPct val="115000"/>
              </a:lnSpc>
              <a:spcBef>
                <a:spcPts val="1000"/>
              </a:spcBef>
              <a:spcAft>
                <a:spcPts val="0"/>
              </a:spcAft>
              <a:buSzPts val="2400"/>
              <a:buChar char="•"/>
            </a:pPr>
            <a:r>
              <a:rPr lang="en-GB"/>
              <a:t>OGC ARD SWG → DWG Decision / Vote</a:t>
            </a:r>
            <a:endParaRPr/>
          </a:p>
          <a:p>
            <a:pPr indent="-381000" lvl="1" marL="914400" rtl="0" algn="l">
              <a:lnSpc>
                <a:spcPct val="115000"/>
              </a:lnSpc>
              <a:spcBef>
                <a:spcPts val="1000"/>
              </a:spcBef>
              <a:spcAft>
                <a:spcPts val="0"/>
              </a:spcAft>
              <a:buSzPts val="2400"/>
              <a:buChar char="•"/>
            </a:pPr>
            <a:r>
              <a:rPr lang="en-GB"/>
              <a:t>OGC 133rd Member </a:t>
            </a:r>
            <a:r>
              <a:rPr lang="en-GB" u="sng">
                <a:solidFill>
                  <a:schemeClr val="hlink"/>
                </a:solidFill>
                <a:hlinkClick r:id="rId3"/>
              </a:rPr>
              <a:t>Meeting</a:t>
            </a:r>
            <a:r>
              <a:rPr lang="en-GB"/>
              <a:t>, Boulder CO USA, 28-31 October</a:t>
            </a:r>
            <a:endParaRPr/>
          </a:p>
          <a:p>
            <a:pPr indent="-406400" lvl="0" marL="457200" rtl="0" algn="l">
              <a:lnSpc>
                <a:spcPct val="115000"/>
              </a:lnSpc>
              <a:spcBef>
                <a:spcPts val="1000"/>
              </a:spcBef>
              <a:spcAft>
                <a:spcPts val="0"/>
              </a:spcAft>
              <a:buSzPts val="2800"/>
              <a:buFont typeface="Arial"/>
              <a:buChar char="•"/>
            </a:pPr>
            <a:r>
              <a:rPr lang="en-GB" sz="2400"/>
              <a:t>International Organization for Standardization (</a:t>
            </a:r>
            <a:r>
              <a:rPr b="1" lang="en-GB" sz="2400"/>
              <a:t>ISO</a:t>
            </a:r>
            <a:r>
              <a:rPr lang="en-GB" sz="2400"/>
              <a:t>)</a:t>
            </a:r>
            <a:endParaRPr sz="2400"/>
          </a:p>
          <a:p>
            <a:pPr indent="-381000" lvl="1" marL="914400" rtl="0" algn="l">
              <a:lnSpc>
                <a:spcPct val="115000"/>
              </a:lnSpc>
              <a:spcBef>
                <a:spcPts val="1000"/>
              </a:spcBef>
              <a:spcAft>
                <a:spcPts val="0"/>
              </a:spcAft>
              <a:buSzPts val="2400"/>
              <a:buChar char="•"/>
            </a:pPr>
            <a:r>
              <a:rPr lang="en-GB"/>
              <a:t>ISO 19176-1 WG 6 Imagery ARD Project, Stage 0</a:t>
            </a:r>
            <a:endParaRPr/>
          </a:p>
          <a:p>
            <a:pPr indent="-381000" lvl="1" marL="914400" rtl="0" algn="l">
              <a:lnSpc>
                <a:spcPct val="115000"/>
              </a:lnSpc>
              <a:spcBef>
                <a:spcPts val="1000"/>
              </a:spcBef>
              <a:spcAft>
                <a:spcPts val="0"/>
              </a:spcAft>
              <a:buSzPts val="2400"/>
              <a:buChar char="•"/>
            </a:pPr>
            <a:r>
              <a:rPr lang="en-GB"/>
              <a:t>CEOS representation in WG6 / ARD Project - Country-level</a:t>
            </a:r>
            <a:endParaRPr/>
          </a:p>
          <a:p>
            <a:pPr indent="-381000" lvl="1" marL="914400" rtl="0" algn="l">
              <a:lnSpc>
                <a:spcPct val="115000"/>
              </a:lnSpc>
              <a:spcBef>
                <a:spcPts val="1000"/>
              </a:spcBef>
              <a:spcAft>
                <a:spcPts val="0"/>
              </a:spcAft>
              <a:buSzPts val="2400"/>
              <a:buChar char="•"/>
            </a:pPr>
            <a:r>
              <a:rPr lang="en-GB"/>
              <a:t>Voting Implications</a:t>
            </a:r>
            <a:endParaRPr sz="2400"/>
          </a:p>
        </p:txBody>
      </p:sp>
      <p:sp>
        <p:nvSpPr>
          <p:cNvPr id="73" name="Google Shape;73;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Agenda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379ab4c27f0_0_10"/>
          <p:cNvSpPr txBox="1"/>
          <p:nvPr>
            <p:ph idx="1" type="body"/>
          </p:nvPr>
        </p:nvSpPr>
        <p:spPr>
          <a:xfrm>
            <a:off x="176057" y="1167319"/>
            <a:ext cx="11679600" cy="5054100"/>
          </a:xfrm>
          <a:prstGeom prst="rect">
            <a:avLst/>
          </a:prstGeom>
          <a:noFill/>
          <a:ln>
            <a:noFill/>
          </a:ln>
        </p:spPr>
        <p:txBody>
          <a:bodyPr anchorCtr="0" anchor="t" bIns="45700" lIns="91425" spcFirstLastPara="1" rIns="91425" wrap="square" tIns="45700">
            <a:noAutofit/>
          </a:bodyPr>
          <a:lstStyle/>
          <a:p>
            <a:pPr indent="-406400" lvl="0" marL="457200" rtl="0" algn="l">
              <a:spcBef>
                <a:spcPts val="1000"/>
              </a:spcBef>
              <a:spcAft>
                <a:spcPts val="0"/>
              </a:spcAft>
              <a:buSzPts val="2800"/>
              <a:buFont typeface="Arial"/>
              <a:buChar char="•"/>
            </a:pPr>
            <a:r>
              <a:rPr lang="en-GB" sz="2400"/>
              <a:t>Confirming an official CEOS-ARD position on OGC and ISO ARD standards efforts</a:t>
            </a:r>
            <a:endParaRPr/>
          </a:p>
          <a:p>
            <a:pPr indent="-406400" lvl="0" marL="457200" rtl="0" algn="l">
              <a:spcBef>
                <a:spcPts val="1000"/>
              </a:spcBef>
              <a:spcAft>
                <a:spcPts val="0"/>
              </a:spcAft>
              <a:buSzPts val="2800"/>
              <a:buFont typeface="Arial"/>
              <a:buChar char="•"/>
            </a:pPr>
            <a:r>
              <a:rPr lang="en-GB" sz="2400"/>
              <a:t>Develop a brief regarding the ISO ARD standards development that can be shared with national standards body contacts</a:t>
            </a:r>
            <a:endParaRPr sz="2400"/>
          </a:p>
        </p:txBody>
      </p:sp>
      <p:sp>
        <p:nvSpPr>
          <p:cNvPr id="79" name="Google Shape;79;g379ab4c27f0_0_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Agenda, cont.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379ab4c27f0_0_15"/>
          <p:cNvSpPr txBox="1"/>
          <p:nvPr>
            <p:ph idx="1" type="body"/>
          </p:nvPr>
        </p:nvSpPr>
        <p:spPr>
          <a:xfrm>
            <a:off x="290400" y="5579725"/>
            <a:ext cx="11495400" cy="534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u="sng">
                <a:solidFill>
                  <a:schemeClr val="hlink"/>
                </a:solidFill>
                <a:hlinkClick r:id="rId3"/>
              </a:rPr>
              <a:t>Link</a:t>
            </a:r>
            <a:endParaRPr/>
          </a:p>
        </p:txBody>
      </p:sp>
      <p:sp>
        <p:nvSpPr>
          <p:cNvPr id="85" name="Google Shape;85;g379ab4c27f0_0_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OGC: ARD Maturity Report  </a:t>
            </a:r>
            <a:endParaRPr/>
          </a:p>
        </p:txBody>
      </p:sp>
      <p:pic>
        <p:nvPicPr>
          <p:cNvPr id="86" name="Google Shape;86;g379ab4c27f0_0_15" title="OGC_ARD_Maturity_Report.jpg"/>
          <p:cNvPicPr preferRelativeResize="0"/>
          <p:nvPr/>
        </p:nvPicPr>
        <p:blipFill>
          <a:blip r:embed="rId4">
            <a:alphaModFix/>
          </a:blip>
          <a:stretch>
            <a:fillRect/>
          </a:stretch>
        </p:blipFill>
        <p:spPr>
          <a:xfrm>
            <a:off x="152400" y="1256214"/>
            <a:ext cx="11887201" cy="41572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79ab4c27f0_0_20"/>
          <p:cNvSpPr txBox="1"/>
          <p:nvPr>
            <p:ph idx="1" type="body"/>
          </p:nvPr>
        </p:nvSpPr>
        <p:spPr>
          <a:xfrm>
            <a:off x="290400" y="1179775"/>
            <a:ext cx="11495400" cy="49344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Intent to release as OGC Engineering Report in October</a:t>
            </a:r>
            <a:endParaRPr/>
          </a:p>
          <a:p>
            <a:pPr indent="-406400" lvl="0" marL="457200" rtl="0" algn="l">
              <a:spcBef>
                <a:spcPts val="0"/>
              </a:spcBef>
              <a:spcAft>
                <a:spcPts val="0"/>
              </a:spcAft>
              <a:buSzPts val="2800"/>
              <a:buChar char="●"/>
            </a:pPr>
            <a:r>
              <a:rPr lang="en-GB"/>
              <a:t>GA/CEOS Intervention at 132nd Member Meeting (June):</a:t>
            </a:r>
            <a:endParaRPr/>
          </a:p>
          <a:p>
            <a:pPr indent="0" lvl="0" marL="0" rtl="0" algn="l">
              <a:spcBef>
                <a:spcPts val="1000"/>
              </a:spcBef>
              <a:spcAft>
                <a:spcPts val="0"/>
              </a:spcAft>
              <a:buNone/>
            </a:pPr>
            <a:r>
              <a:rPr lang="en-GB" sz="2900"/>
              <a:t> </a:t>
            </a:r>
            <a:r>
              <a:rPr lang="en-GB" sz="1200"/>
              <a:t>“Geoscience Australia welcomes the presentation to this group for information.  The adoption of Analysis Ready Data concepts has significant potential to support Earth observation exploitation.</a:t>
            </a:r>
            <a:endParaRPr sz="1200"/>
          </a:p>
          <a:p>
            <a:pPr indent="0" lvl="0" marL="0" rtl="0" algn="l">
              <a:spcBef>
                <a:spcPts val="1000"/>
              </a:spcBef>
              <a:spcAft>
                <a:spcPts val="0"/>
              </a:spcAft>
              <a:buNone/>
            </a:pPr>
            <a:r>
              <a:rPr lang="en-GB" sz="1200">
                <a:highlight>
                  <a:srgbClr val="FFFF00"/>
                </a:highlight>
              </a:rPr>
              <a:t> We note that the CEOS-ARD Framework has been considered as a 'maturity matrix'.  It was not developed to be one, unlike the other frameworks considered.</a:t>
            </a:r>
            <a:r>
              <a:rPr lang="en-GB" sz="1200"/>
              <a:t>  So we would suggest before the matter goes further that this is clarified so that the OGC community is not confused.  The CEOS-ARD Oversight Group would be happy to work through this matter to ensure the CEOS-ARD Framework is appropriately reflected.</a:t>
            </a:r>
            <a:endParaRPr sz="1200"/>
          </a:p>
          <a:p>
            <a:pPr indent="0" lvl="0" marL="0" rtl="0" algn="l">
              <a:spcBef>
                <a:spcPts val="1000"/>
              </a:spcBef>
              <a:spcAft>
                <a:spcPts val="0"/>
              </a:spcAft>
              <a:buNone/>
            </a:pPr>
            <a:r>
              <a:rPr lang="en-GB" sz="1200"/>
              <a:t>We also note existence of OGC's ARD SWG. This SWG was explicitly formed to consider these types of matters as part of its deliberations.  While the SWG is currently strategically paused, we note the importance of utilising the most appropriate OGC structures to consider business items, as it is the best way to ensure due attention is given and interested stakeholders engaged.</a:t>
            </a:r>
            <a:endParaRPr sz="1200"/>
          </a:p>
          <a:p>
            <a:pPr indent="0" lvl="0" marL="0" rtl="0" algn="l">
              <a:spcBef>
                <a:spcPts val="1000"/>
              </a:spcBef>
              <a:spcAft>
                <a:spcPts val="0"/>
              </a:spcAft>
              <a:buNone/>
            </a:pPr>
            <a:r>
              <a:rPr lang="en-GB" sz="1200"/>
              <a:t> As such, we suggest that an alternative motion be adopted:</a:t>
            </a:r>
            <a:endParaRPr sz="1200"/>
          </a:p>
          <a:p>
            <a:pPr indent="0" lvl="0" marL="0" rtl="0" algn="l">
              <a:spcBef>
                <a:spcPts val="1000"/>
              </a:spcBef>
              <a:spcAft>
                <a:spcPts val="0"/>
              </a:spcAft>
              <a:buNone/>
            </a:pPr>
            <a:r>
              <a:rPr lang="en-GB" sz="1200"/>
              <a:t> </a:t>
            </a:r>
            <a:r>
              <a:rPr lang="en-GB" sz="1200">
                <a:highlight>
                  <a:srgbClr val="FFFF00"/>
                </a:highlight>
              </a:rPr>
              <a:t>The EOXP DWG approves the recommendation that document 25-007 “Analysis Ready Data (ARD) Maturity Report” be amended to clarify the status of the CEOS-ARD Framework, and that the paper is put up for discussion in the ARD SWG once the strategic pause concludes, with that group considering whether it is sent for approval by the OGC Technical Committee as an OGC Engineering Report.</a:t>
            </a:r>
            <a:endParaRPr sz="1200">
              <a:highlight>
                <a:srgbClr val="FFFF00"/>
              </a:highlight>
            </a:endParaRPr>
          </a:p>
          <a:p>
            <a:pPr indent="0" lvl="0" marL="0" rtl="0" algn="l">
              <a:spcBef>
                <a:spcPts val="1000"/>
              </a:spcBef>
              <a:spcAft>
                <a:spcPts val="0"/>
              </a:spcAft>
              <a:buNone/>
            </a:pPr>
            <a:r>
              <a:rPr lang="en-GB" sz="1200"/>
              <a:t> We are unable to support the motion as proposed.”</a:t>
            </a:r>
            <a:endParaRPr sz="1200"/>
          </a:p>
          <a:p>
            <a:pPr indent="0" lvl="0" marL="0" rtl="0" algn="l">
              <a:spcBef>
                <a:spcPts val="1000"/>
              </a:spcBef>
              <a:spcAft>
                <a:spcPts val="0"/>
              </a:spcAft>
              <a:buNone/>
            </a:pPr>
            <a:r>
              <a:t/>
            </a:r>
            <a:endParaRPr/>
          </a:p>
        </p:txBody>
      </p:sp>
      <p:sp>
        <p:nvSpPr>
          <p:cNvPr id="92" name="Google Shape;92;g379ab4c27f0_0_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OGC: ARD Maturity Report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79ab4c27f0_0_26"/>
          <p:cNvSpPr txBox="1"/>
          <p:nvPr>
            <p:ph idx="1" type="body"/>
          </p:nvPr>
        </p:nvSpPr>
        <p:spPr>
          <a:xfrm>
            <a:off x="290400" y="1179775"/>
            <a:ext cx="11495400" cy="49344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Next steps</a:t>
            </a:r>
            <a:endParaRPr/>
          </a:p>
          <a:p>
            <a:pPr indent="-381000" lvl="1" marL="914400" rtl="0" algn="l">
              <a:spcBef>
                <a:spcPts val="0"/>
              </a:spcBef>
              <a:spcAft>
                <a:spcPts val="0"/>
              </a:spcAft>
              <a:buSzPts val="2400"/>
              <a:buChar char="○"/>
            </a:pPr>
            <a:r>
              <a:rPr lang="en-GB"/>
              <a:t>H</a:t>
            </a:r>
            <a:r>
              <a:rPr lang="en-GB"/>
              <a:t>ave a close look at the Report super-matrix and prepare an official CEOS-ARD OG response</a:t>
            </a:r>
            <a:endParaRPr/>
          </a:p>
          <a:p>
            <a:pPr indent="-381000" lvl="1" marL="914400" rtl="0" algn="l">
              <a:spcBef>
                <a:spcPts val="0"/>
              </a:spcBef>
              <a:spcAft>
                <a:spcPts val="0"/>
              </a:spcAft>
              <a:buSzPts val="2400"/>
              <a:buChar char="○"/>
            </a:pPr>
            <a:r>
              <a:rPr lang="en-GB"/>
              <a:t>Start thinking what we want CEOS-ARD to be or become, and what not. Some elements have been discussed in Tsukuba, but it's not a clear picture yet and I'm not sure we have consensus even internally. Both will weaken our position in discussions with OGC.</a:t>
            </a:r>
            <a:endParaRPr/>
          </a:p>
          <a:p>
            <a:pPr indent="-381000" lvl="1" marL="914400" rtl="0" algn="l">
              <a:spcBef>
                <a:spcPts val="0"/>
              </a:spcBef>
              <a:spcAft>
                <a:spcPts val="0"/>
              </a:spcAft>
              <a:buSzPts val="2400"/>
              <a:buChar char="○"/>
            </a:pPr>
            <a:r>
              <a:rPr lang="en-GB"/>
              <a:t>Find out who else has stakes in ARD and what they want. We need to understand whom we are competing with and where we have developable consensus or critical dissent</a:t>
            </a:r>
            <a:endParaRPr/>
          </a:p>
          <a:p>
            <a:pPr indent="0" lvl="0" marL="0" rtl="0" algn="l">
              <a:spcBef>
                <a:spcPts val="1000"/>
              </a:spcBef>
              <a:spcAft>
                <a:spcPts val="0"/>
              </a:spcAft>
              <a:buNone/>
            </a:pPr>
            <a:r>
              <a:t/>
            </a:r>
            <a:endParaRPr/>
          </a:p>
        </p:txBody>
      </p:sp>
      <p:sp>
        <p:nvSpPr>
          <p:cNvPr id="98" name="Google Shape;98;g379ab4c27f0_0_2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OGC: ARD Maturity Report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79ab4c27f0_0_32"/>
          <p:cNvSpPr txBox="1"/>
          <p:nvPr>
            <p:ph idx="1" type="body"/>
          </p:nvPr>
        </p:nvSpPr>
        <p:spPr>
          <a:xfrm>
            <a:off x="249825" y="1098600"/>
            <a:ext cx="11495400" cy="53064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lang="en-GB"/>
              <a:t>Joint</a:t>
            </a:r>
            <a:r>
              <a:rPr lang="en-GB"/>
              <a:t> OGC/ISO ARD Standards Working Group (May 2023)</a:t>
            </a:r>
            <a:endParaRPr/>
          </a:p>
          <a:p>
            <a:pPr indent="-406400" lvl="0" marL="457200" rtl="0" algn="l">
              <a:spcBef>
                <a:spcPts val="0"/>
              </a:spcBef>
              <a:spcAft>
                <a:spcPts val="0"/>
              </a:spcAft>
              <a:buSzPts val="2800"/>
              <a:buChar char="●"/>
            </a:pPr>
            <a:r>
              <a:rPr lang="en-GB"/>
              <a:t>Strategic Pause / Inactivation Motion (August 2024)</a:t>
            </a:r>
            <a:endParaRPr/>
          </a:p>
          <a:p>
            <a:pPr indent="0" lvl="0" marL="0" rtl="0" algn="l">
              <a:spcBef>
                <a:spcPts val="1000"/>
              </a:spcBef>
              <a:spcAft>
                <a:spcPts val="0"/>
              </a:spcAft>
              <a:buNone/>
            </a:pPr>
            <a:r>
              <a:rPr lang="en-GB" sz="2400"/>
              <a:t>Joint OGC-ISO ARD SWG: Rationale for SWG Inactivation Motion</a:t>
            </a:r>
            <a:endParaRPr sz="2400"/>
          </a:p>
          <a:p>
            <a:pPr indent="0" lvl="0" marL="0" rtl="0" algn="l">
              <a:spcBef>
                <a:spcPts val="1000"/>
              </a:spcBef>
              <a:spcAft>
                <a:spcPts val="0"/>
              </a:spcAft>
              <a:buNone/>
            </a:pPr>
            <a:r>
              <a:rPr lang="en-GB" sz="1200"/>
              <a:t>Based on observations and participation in over a year of Joint OGC-ISO ARD SWG teleconferences, the pace of progress of developing a standard for geospatial ARD is incompatible with the expectations, deadlines, and processes imposed upon it. Though the SWG is requesting a 6 month extension to the ISO effort, this extension would not provide sufficient time to work through the numerous foundational issues in both content and SWG dynamics, evidenced by the SWG’s limited progress over the past 12 months.</a:t>
            </a:r>
            <a:endParaRPr sz="1200"/>
          </a:p>
          <a:p>
            <a:pPr indent="0" lvl="0" marL="0" rtl="0" algn="l">
              <a:spcBef>
                <a:spcPts val="1000"/>
              </a:spcBef>
              <a:spcAft>
                <a:spcPts val="0"/>
              </a:spcAft>
              <a:buNone/>
            </a:pPr>
            <a:r>
              <a:rPr lang="en-GB" sz="1200"/>
              <a:t>Specifically, the SWG has experienced multiple core challenges that include a lack of distinct progress on a geospatial ARD standard, insufficient diversity in contributors, and inadequate consensus among active contributors.</a:t>
            </a:r>
            <a:endParaRPr sz="1200"/>
          </a:p>
          <a:p>
            <a:pPr indent="0" lvl="0" marL="0" rtl="0" algn="l">
              <a:spcBef>
                <a:spcPts val="1000"/>
              </a:spcBef>
              <a:spcAft>
                <a:spcPts val="0"/>
              </a:spcAft>
              <a:buNone/>
            </a:pPr>
            <a:r>
              <a:rPr lang="en-GB" sz="1200"/>
              <a:t>While this motion to inactivate seeks to strategically pause the Joint OGC-ISO activities, it does not question the importance and relevance of the ARD concept broadly. The CEOS-ARD Framework, which the SWG was largely based upon, is itself actively evolving to account for relevant technology developments, such as the evolution of STAC. Because of this rapid technological development, current efforts to define ARD broadly would benefit greatly by shifting from a standards approach to a more open source specification approach. This would allow agile development on an unrestricted timeline which can be reintroduced to OGC and ISO standards processes after it has been iteratively improved, implemented, and has seen adoption by real-world user communities and data providers.</a:t>
            </a:r>
            <a:endParaRPr sz="1200"/>
          </a:p>
          <a:p>
            <a:pPr indent="0" lvl="0" marL="0" rtl="0" algn="l">
              <a:spcBef>
                <a:spcPts val="1000"/>
              </a:spcBef>
              <a:spcAft>
                <a:spcPts val="0"/>
              </a:spcAft>
              <a:buNone/>
            </a:pPr>
            <a:r>
              <a:rPr lang="en-GB" sz="1200">
                <a:highlight>
                  <a:srgbClr val="FFFF00"/>
                </a:highlight>
              </a:rPr>
              <a:t>To ensure that diverging, and conflicting, standards development efforts do not proceed prematurely, both the OGC and ISO aspects of the Joint SWG should be suspended for now, allowing this agile and open source specification effort to mature</a:t>
            </a:r>
            <a:r>
              <a:rPr lang="en-GB" sz="1200"/>
              <a:t>, as detailed in this blog post, authored by the Cloud Native Geospatial Foundation and Committee on Earth Observation Satellites (CEOS).</a:t>
            </a:r>
            <a:endParaRPr sz="1200"/>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a:p>
        </p:txBody>
      </p:sp>
      <p:sp>
        <p:nvSpPr>
          <p:cNvPr id="104" name="Google Shape;104;g379ab4c27f0_0_3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OGC: ARD SWG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79ab4c27f0_0_37"/>
          <p:cNvSpPr txBox="1"/>
          <p:nvPr>
            <p:ph idx="1" type="body"/>
          </p:nvPr>
        </p:nvSpPr>
        <p:spPr>
          <a:xfrm>
            <a:off x="249825" y="1098600"/>
            <a:ext cx="11495400" cy="5373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Multiple</a:t>
            </a:r>
            <a:r>
              <a:rPr lang="en-GB"/>
              <a:t> parties (including OGC leadership) support the conversion from SWG → DWG</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406400" lvl="0" marL="457200" rtl="0" algn="l">
              <a:spcBef>
                <a:spcPts val="1000"/>
              </a:spcBef>
              <a:spcAft>
                <a:spcPts val="0"/>
              </a:spcAft>
              <a:buSzPts val="2800"/>
              <a:buChar char="●"/>
            </a:pPr>
            <a:r>
              <a:rPr lang="en-GB"/>
              <a:t>CEOS Preference - </a:t>
            </a:r>
            <a:r>
              <a:rPr lang="en-GB"/>
              <a:t>Opportunities</a:t>
            </a:r>
            <a:r>
              <a:rPr lang="en-GB"/>
              <a:t> vs Risks</a:t>
            </a:r>
            <a:endParaRPr/>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a:p>
        </p:txBody>
      </p:sp>
      <p:sp>
        <p:nvSpPr>
          <p:cNvPr id="110" name="Google Shape;110;g379ab4c27f0_0_3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OGC: ARD SWG → DWG  </a:t>
            </a:r>
            <a:endParaRPr/>
          </a:p>
        </p:txBody>
      </p:sp>
      <p:pic>
        <p:nvPicPr>
          <p:cNvPr id="111" name="Google Shape;111;g379ab4c27f0_0_37" title="OGC_SWG_DWG.jpg"/>
          <p:cNvPicPr preferRelativeResize="0"/>
          <p:nvPr/>
        </p:nvPicPr>
        <p:blipFill>
          <a:blip r:embed="rId3">
            <a:alphaModFix/>
          </a:blip>
          <a:stretch>
            <a:fillRect/>
          </a:stretch>
        </p:blipFill>
        <p:spPr>
          <a:xfrm>
            <a:off x="1534850" y="2116100"/>
            <a:ext cx="8276049" cy="3726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9ab4c27f0_0_43"/>
          <p:cNvSpPr txBox="1"/>
          <p:nvPr>
            <p:ph idx="1" type="body"/>
          </p:nvPr>
        </p:nvSpPr>
        <p:spPr>
          <a:xfrm>
            <a:off x="176050" y="2620350"/>
            <a:ext cx="4592700" cy="19788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Any CEOS </a:t>
            </a:r>
            <a:endParaRPr/>
          </a:p>
          <a:p>
            <a:pPr indent="0" lvl="0" marL="457200" rtl="0" algn="l">
              <a:spcBef>
                <a:spcPts val="1000"/>
              </a:spcBef>
              <a:spcAft>
                <a:spcPts val="0"/>
              </a:spcAft>
              <a:buNone/>
            </a:pPr>
            <a:r>
              <a:rPr lang="en-GB"/>
              <a:t>planned attendance?</a:t>
            </a:r>
            <a:endParaRPr/>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a:p>
        </p:txBody>
      </p:sp>
      <p:sp>
        <p:nvSpPr>
          <p:cNvPr id="117" name="Google Shape;117;g379ab4c27f0_0_4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OGC: Deadline 133rd Meeting  </a:t>
            </a:r>
            <a:endParaRPr/>
          </a:p>
        </p:txBody>
      </p:sp>
      <p:pic>
        <p:nvPicPr>
          <p:cNvPr id="118" name="Google Shape;118;g379ab4c27f0_0_43" title="OGC_133.jpg"/>
          <p:cNvPicPr preferRelativeResize="0"/>
          <p:nvPr/>
        </p:nvPicPr>
        <p:blipFill>
          <a:blip r:embed="rId3">
            <a:alphaModFix/>
          </a:blip>
          <a:stretch>
            <a:fillRect/>
          </a:stretch>
        </p:blipFill>
        <p:spPr>
          <a:xfrm>
            <a:off x="4957500" y="1384275"/>
            <a:ext cx="6306375" cy="4553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Borges, David E. (LARC-E3)</dc:creator>
</cp:coreProperties>
</file>