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Montserra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5F37F2-42E0-4501-8FF1-F0BF33EF9CFC}">
  <a:tblStyle styleId="{E75F37F2-42E0-4501-8FF1-F0BF33EF9CF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11" Type="http://schemas.openxmlformats.org/officeDocument/2006/relationships/slide" Target="slides/slide6.xml"/><Relationship Id="rId22" Type="http://schemas.openxmlformats.org/officeDocument/2006/relationships/font" Target="fonts/Montserrat-boldItalic.fntdata"/><Relationship Id="rId10" Type="http://schemas.openxmlformats.org/officeDocument/2006/relationships/slide" Target="slides/slide5.xml"/><Relationship Id="rId21" Type="http://schemas.openxmlformats.org/officeDocument/2006/relationships/font" Target="fonts/Montserrat-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79fe0c93e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379fe0c93e5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7754ff2ca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37754ff2ca7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7754ff2ca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37754ff2ca7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7754ff2ca7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7754ff2ca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7754ff2ca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37754ff2ca7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7754ff2ca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g37754ff2ca7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79ef00e7b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379ef00e7b4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78ed2bb0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378ed2bb05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754ff2ca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37754ff2ca7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7754ff2ca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37754ff2ca7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7754ff2ca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37754ff2ca7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8.jpg"/><Relationship Id="rId4"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CEOS LSI-VC-18, 2-5 September 2025</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CEOS LSI-VC-18, 2-5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CEOS LSI-VC-18, 2-5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CEOS LSI-VC-18, 2-5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lpvs.gsfc.nasa.gov/PDF/CEOS_LST_PROTOCOL_Feb2018_v1.1.0_light.pdf"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p:nvPr/>
        </p:nvSpPr>
        <p:spPr>
          <a:xfrm>
            <a:off x="7293884" y="4252807"/>
            <a:ext cx="4833000" cy="26052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t/>
            </a:r>
            <a:endParaRPr b="1" sz="19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1900">
                <a:solidFill>
                  <a:schemeClr val="accent1"/>
                </a:solidFill>
                <a:latin typeface="Montserrat"/>
                <a:ea typeface="Montserrat"/>
                <a:cs typeface="Montserrat"/>
                <a:sym typeface="Montserrat"/>
              </a:rPr>
              <a:t>Harvey Jones, LSI-VC Sec</a:t>
            </a:r>
            <a:endParaRPr b="1" sz="19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1900">
                <a:solidFill>
                  <a:schemeClr val="accent1"/>
                </a:solidFill>
                <a:latin typeface="Montserrat"/>
                <a:ea typeface="Montserrat"/>
                <a:cs typeface="Montserrat"/>
                <a:sym typeface="Montserrat"/>
              </a:rPr>
              <a:t>Darren Ghent, Uni of Leicester</a:t>
            </a:r>
            <a:endParaRPr b="1" sz="19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i="0" lang="en-GB" sz="1900" u="none" cap="none" strike="noStrike">
                <a:solidFill>
                  <a:schemeClr val="accent1"/>
                </a:solidFill>
                <a:latin typeface="Montserrat"/>
                <a:ea typeface="Montserrat"/>
                <a:cs typeface="Montserrat"/>
                <a:sym typeface="Montserrat"/>
              </a:rPr>
              <a:t>Agenda Item </a:t>
            </a:r>
            <a:r>
              <a:rPr b="1" lang="en-GB" sz="1900">
                <a:solidFill>
                  <a:schemeClr val="accent1"/>
                </a:solidFill>
                <a:latin typeface="Montserrat"/>
                <a:ea typeface="Montserrat"/>
                <a:cs typeface="Montserrat"/>
                <a:sym typeface="Montserrat"/>
              </a:rPr>
              <a:t>7.1</a:t>
            </a:r>
            <a:endParaRPr sz="1100">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1900">
                <a:solidFill>
                  <a:schemeClr val="accent1"/>
                </a:solidFill>
                <a:latin typeface="Montserrat"/>
                <a:ea typeface="Montserrat"/>
                <a:cs typeface="Montserrat"/>
                <a:sym typeface="Montserrat"/>
              </a:rPr>
              <a:t>LSI-VC-18</a:t>
            </a:r>
            <a:endParaRPr b="1" sz="19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1900">
                <a:solidFill>
                  <a:schemeClr val="accent1"/>
                </a:solidFill>
                <a:latin typeface="Montserrat"/>
                <a:ea typeface="Montserrat"/>
                <a:cs typeface="Montserrat"/>
                <a:sym typeface="Montserrat"/>
              </a:rPr>
              <a:t>Ispra, Italy</a:t>
            </a:r>
            <a:endParaRPr b="1" sz="19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1900">
                <a:solidFill>
                  <a:schemeClr val="accent1"/>
                </a:solidFill>
                <a:latin typeface="Montserrat"/>
                <a:ea typeface="Montserrat"/>
                <a:cs typeface="Montserrat"/>
                <a:sym typeface="Montserrat"/>
              </a:rPr>
              <a:t>2-5 September, 2025</a:t>
            </a:r>
            <a:endParaRPr b="1" i="0" sz="1900" u="none" cap="none" strike="noStrike">
              <a:solidFill>
                <a:schemeClr val="accent1"/>
              </a:solidFill>
              <a:latin typeface="Montserrat"/>
              <a:ea typeface="Montserrat"/>
              <a:cs typeface="Montserrat"/>
              <a:sym typeface="Montserrat"/>
            </a:endParaRPr>
          </a:p>
        </p:txBody>
      </p:sp>
      <p:sp>
        <p:nvSpPr>
          <p:cNvPr id="67" name="Google Shape;67;p7"/>
          <p:cNvSpPr txBox="1"/>
          <p:nvPr>
            <p:ph type="title"/>
          </p:nvPr>
        </p:nvSpPr>
        <p:spPr>
          <a:xfrm>
            <a:off x="176050" y="175950"/>
            <a:ext cx="7803900" cy="4427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LSI-VC-18</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GB" sz="4200"/>
              <a:t>Background on the Surface Temperature CEOS-ARD Product Family Specification</a:t>
            </a:r>
            <a:endParaRPr i="1" sz="4200">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6"/>
          <p:cNvSpPr/>
          <p:nvPr/>
        </p:nvSpPr>
        <p:spPr>
          <a:xfrm>
            <a:off x="84075" y="4135238"/>
            <a:ext cx="11914200" cy="18267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 name="Google Shape;141;p16"/>
          <p:cNvSpPr/>
          <p:nvPr/>
        </p:nvSpPr>
        <p:spPr>
          <a:xfrm>
            <a:off x="96800" y="2132975"/>
            <a:ext cx="11914200" cy="18267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 name="Google Shape;142;p16"/>
          <p:cNvSpPr txBox="1"/>
          <p:nvPr/>
        </p:nvSpPr>
        <p:spPr>
          <a:xfrm>
            <a:off x="230350" y="103275"/>
            <a:ext cx="8284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SBT in the </a:t>
            </a:r>
            <a:r>
              <a:rPr lang="en-GB" sz="4400">
                <a:solidFill>
                  <a:schemeClr val="lt1"/>
                </a:solidFill>
                <a:latin typeface="Montserrat"/>
                <a:ea typeface="Montserrat"/>
                <a:cs typeface="Montserrat"/>
                <a:sym typeface="Montserrat"/>
              </a:rPr>
              <a:t>ST PFS (v3.1)</a:t>
            </a:r>
            <a:endParaRPr>
              <a:latin typeface="Montserrat"/>
              <a:ea typeface="Montserrat"/>
              <a:cs typeface="Montserrat"/>
              <a:sym typeface="Montserrat"/>
            </a:endParaRPr>
          </a:p>
        </p:txBody>
      </p:sp>
      <p:pic>
        <p:nvPicPr>
          <p:cNvPr id="143" name="Google Shape;143;p16"/>
          <p:cNvPicPr preferRelativeResize="0"/>
          <p:nvPr/>
        </p:nvPicPr>
        <p:blipFill>
          <a:blip r:embed="rId3">
            <a:alphaModFix/>
          </a:blip>
          <a:stretch>
            <a:fillRect/>
          </a:stretch>
        </p:blipFill>
        <p:spPr>
          <a:xfrm>
            <a:off x="2056350" y="2061698"/>
            <a:ext cx="7969650" cy="1897846"/>
          </a:xfrm>
          <a:prstGeom prst="rect">
            <a:avLst/>
          </a:prstGeom>
          <a:noFill/>
          <a:ln>
            <a:noFill/>
          </a:ln>
        </p:spPr>
      </p:pic>
      <p:pic>
        <p:nvPicPr>
          <p:cNvPr id="144" name="Google Shape;144;p16"/>
          <p:cNvPicPr preferRelativeResize="0"/>
          <p:nvPr/>
        </p:nvPicPr>
        <p:blipFill rotWithShape="1">
          <a:blip r:embed="rId4">
            <a:alphaModFix/>
          </a:blip>
          <a:srcRect b="79178" l="0" r="0" t="0"/>
          <a:stretch/>
        </p:blipFill>
        <p:spPr>
          <a:xfrm>
            <a:off x="1958638" y="1221153"/>
            <a:ext cx="7969675" cy="840536"/>
          </a:xfrm>
          <a:prstGeom prst="rect">
            <a:avLst/>
          </a:prstGeom>
          <a:noFill/>
          <a:ln>
            <a:noFill/>
          </a:ln>
          <a:effectLst>
            <a:outerShdw blurRad="104316" rotWithShape="0" algn="bl" dir="2700000" dist="34772">
              <a:srgbClr val="000000">
                <a:alpha val="50000"/>
              </a:srgbClr>
            </a:outerShdw>
          </a:effectLst>
        </p:spPr>
      </p:pic>
      <p:pic>
        <p:nvPicPr>
          <p:cNvPr id="145" name="Google Shape;145;p16"/>
          <p:cNvPicPr preferRelativeResize="0"/>
          <p:nvPr/>
        </p:nvPicPr>
        <p:blipFill rotWithShape="1">
          <a:blip r:embed="rId4">
            <a:alphaModFix/>
          </a:blip>
          <a:srcRect b="0" l="0" r="0" t="46045"/>
          <a:stretch/>
        </p:blipFill>
        <p:spPr>
          <a:xfrm>
            <a:off x="1958650" y="3959550"/>
            <a:ext cx="7969650" cy="2178074"/>
          </a:xfrm>
          <a:prstGeom prst="rect">
            <a:avLst/>
          </a:prstGeom>
          <a:noFill/>
          <a:ln>
            <a:noFill/>
          </a:ln>
          <a:effectLst>
            <a:outerShdw blurRad="104316" rotWithShape="0" algn="bl" dir="2700000" dist="34772">
              <a:srgbClr val="000000">
                <a:alpha val="50000"/>
              </a:srgbClr>
            </a:outerShdw>
          </a:effectLst>
        </p:spPr>
      </p:pic>
      <p:sp>
        <p:nvSpPr>
          <p:cNvPr id="146" name="Google Shape;146;p16"/>
          <p:cNvSpPr txBox="1"/>
          <p:nvPr/>
        </p:nvSpPr>
        <p:spPr>
          <a:xfrm>
            <a:off x="230350" y="2736450"/>
            <a:ext cx="1772100" cy="13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300">
                <a:latin typeface="Montserrat"/>
                <a:ea typeface="Montserrat"/>
                <a:cs typeface="Montserrat"/>
                <a:sym typeface="Montserrat"/>
              </a:rPr>
              <a:t>Version 3.1</a:t>
            </a:r>
            <a:endParaRPr sz="2300">
              <a:latin typeface="Montserrat"/>
              <a:ea typeface="Montserrat"/>
              <a:cs typeface="Montserrat"/>
              <a:sym typeface="Montserrat"/>
            </a:endParaRPr>
          </a:p>
        </p:txBody>
      </p:sp>
      <p:sp>
        <p:nvSpPr>
          <p:cNvPr id="147" name="Google Shape;147;p16"/>
          <p:cNvSpPr txBox="1"/>
          <p:nvPr/>
        </p:nvSpPr>
        <p:spPr>
          <a:xfrm>
            <a:off x="230350" y="4752525"/>
            <a:ext cx="1772100" cy="13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300">
                <a:latin typeface="Montserrat"/>
                <a:ea typeface="Montserrat"/>
                <a:cs typeface="Montserrat"/>
                <a:sym typeface="Montserrat"/>
              </a:rPr>
              <a:t>Version 5.0</a:t>
            </a:r>
            <a:endParaRPr sz="23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p:cNvSpPr txBox="1"/>
          <p:nvPr/>
        </p:nvSpPr>
        <p:spPr>
          <a:xfrm>
            <a:off x="230350" y="103275"/>
            <a:ext cx="8284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ECV requirements</a:t>
            </a:r>
            <a:endParaRPr>
              <a:latin typeface="Montserrat"/>
              <a:ea typeface="Montserrat"/>
              <a:cs typeface="Montserrat"/>
              <a:sym typeface="Montserrat"/>
            </a:endParaRPr>
          </a:p>
        </p:txBody>
      </p:sp>
      <p:graphicFrame>
        <p:nvGraphicFramePr>
          <p:cNvPr id="153" name="Google Shape;153;p17"/>
          <p:cNvGraphicFramePr/>
          <p:nvPr/>
        </p:nvGraphicFramePr>
        <p:xfrm>
          <a:off x="135100" y="1192225"/>
          <a:ext cx="3000000" cy="3000000"/>
        </p:xfrm>
        <a:graphic>
          <a:graphicData uri="http://schemas.openxmlformats.org/drawingml/2006/table">
            <a:tbl>
              <a:tblPr>
                <a:noFill/>
                <a:tableStyleId>{E75F37F2-42E0-4501-8FF1-F0BF33EF9CFC}</a:tableStyleId>
              </a:tblPr>
              <a:tblGrid>
                <a:gridCol w="1503850"/>
                <a:gridCol w="1503850"/>
                <a:gridCol w="1402475"/>
                <a:gridCol w="1334875"/>
                <a:gridCol w="1351775"/>
                <a:gridCol w="1250400"/>
                <a:gridCol w="1655925"/>
                <a:gridCol w="1622125"/>
              </a:tblGrid>
              <a:tr h="409575">
                <a:tc>
                  <a:txBody>
                    <a:bodyPr/>
                    <a:lstStyle/>
                    <a:p>
                      <a:pPr indent="0" lvl="0" marL="0" rtl="0" algn="l">
                        <a:lnSpc>
                          <a:spcPct val="115000"/>
                        </a:lnSpc>
                        <a:spcBef>
                          <a:spcPts val="0"/>
                        </a:spcBef>
                        <a:spcAft>
                          <a:spcPts val="0"/>
                        </a:spcAft>
                        <a:buNone/>
                      </a:pPr>
                      <a:r>
                        <a:rPr b="1" lang="en-GB">
                          <a:latin typeface="Calibri"/>
                          <a:ea typeface="Calibri"/>
                          <a:cs typeface="Calibri"/>
                          <a:sym typeface="Calibri"/>
                        </a:rPr>
                        <a:t>ECV</a:t>
                      </a:r>
                      <a:endParaRPr b="1">
                        <a:latin typeface="Calibri"/>
                        <a:ea typeface="Calibri"/>
                        <a:cs typeface="Calibri"/>
                        <a:sym typeface="Calibri"/>
                      </a:endParaRPr>
                    </a:p>
                  </a:txBody>
                  <a:tcPr marT="91425" marB="91425" marR="36200"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4BB99"/>
                    </a:solidFill>
                  </a:tcPr>
                </a:tc>
                <a:tc>
                  <a:txBody>
                    <a:bodyPr/>
                    <a:lstStyle/>
                    <a:p>
                      <a:pPr indent="0" lvl="0" marL="0" rtl="0" algn="l">
                        <a:lnSpc>
                          <a:spcPct val="115000"/>
                        </a:lnSpc>
                        <a:spcBef>
                          <a:spcPts val="0"/>
                        </a:spcBef>
                        <a:spcAft>
                          <a:spcPts val="0"/>
                        </a:spcAft>
                        <a:buNone/>
                      </a:pPr>
                      <a:r>
                        <a:rPr b="1" lang="en-GB">
                          <a:latin typeface="Calibri"/>
                          <a:ea typeface="Calibri"/>
                          <a:cs typeface="Calibri"/>
                          <a:sym typeface="Calibri"/>
                        </a:rPr>
                        <a:t>Product</a:t>
                      </a:r>
                      <a:endParaRPr b="1">
                        <a:latin typeface="Calibri"/>
                        <a:ea typeface="Calibri"/>
                        <a:cs typeface="Calibri"/>
                        <a:sym typeface="Calibri"/>
                      </a:endParaRPr>
                    </a:p>
                  </a:txBody>
                  <a:tcPr marT="91425" marB="91425" marR="36200"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4BB99"/>
                    </a:solidFill>
                  </a:tcPr>
                </a:tc>
                <a:tc>
                  <a:txBody>
                    <a:bodyPr/>
                    <a:lstStyle/>
                    <a:p>
                      <a:pPr indent="0" lvl="0" marL="0" rtl="0" algn="l">
                        <a:lnSpc>
                          <a:spcPct val="115000"/>
                        </a:lnSpc>
                        <a:spcBef>
                          <a:spcPts val="0"/>
                        </a:spcBef>
                        <a:spcAft>
                          <a:spcPts val="0"/>
                        </a:spcAft>
                        <a:buNone/>
                      </a:pPr>
                      <a:r>
                        <a:rPr b="1" lang="en-GB">
                          <a:latin typeface="Calibri"/>
                          <a:ea typeface="Calibri"/>
                          <a:cs typeface="Calibri"/>
                          <a:sym typeface="Calibri"/>
                        </a:rPr>
                        <a:t>Horizontal resolution</a:t>
                      </a:r>
                      <a:endParaRPr b="1">
                        <a:latin typeface="Calibri"/>
                        <a:ea typeface="Calibri"/>
                        <a:cs typeface="Calibri"/>
                        <a:sym typeface="Calibri"/>
                      </a:endParaRPr>
                    </a:p>
                  </a:txBody>
                  <a:tcPr marT="91425" marB="91425" marR="36200"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4BB99"/>
                    </a:solidFill>
                  </a:tcPr>
                </a:tc>
                <a:tc>
                  <a:txBody>
                    <a:bodyPr/>
                    <a:lstStyle/>
                    <a:p>
                      <a:pPr indent="0" lvl="0" marL="0" rtl="0" algn="l">
                        <a:lnSpc>
                          <a:spcPct val="115000"/>
                        </a:lnSpc>
                        <a:spcBef>
                          <a:spcPts val="0"/>
                        </a:spcBef>
                        <a:spcAft>
                          <a:spcPts val="0"/>
                        </a:spcAft>
                        <a:buNone/>
                      </a:pPr>
                      <a:r>
                        <a:rPr b="1" lang="en-GB">
                          <a:latin typeface="Calibri"/>
                          <a:ea typeface="Calibri"/>
                          <a:cs typeface="Calibri"/>
                          <a:sym typeface="Calibri"/>
                        </a:rPr>
                        <a:t>Temporal resolution</a:t>
                      </a:r>
                      <a:endParaRPr b="1">
                        <a:latin typeface="Calibri"/>
                        <a:ea typeface="Calibri"/>
                        <a:cs typeface="Calibri"/>
                        <a:sym typeface="Calibri"/>
                      </a:endParaRPr>
                    </a:p>
                  </a:txBody>
                  <a:tcPr marT="91425" marB="91425" marR="36200" marL="362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4BB99"/>
                    </a:solidFill>
                  </a:tcPr>
                </a:tc>
                <a:tc>
                  <a:txBody>
                    <a:bodyPr/>
                    <a:lstStyle/>
                    <a:p>
                      <a:pPr indent="0" lvl="0" marL="0" rtl="0" algn="l">
                        <a:lnSpc>
                          <a:spcPct val="115000"/>
                        </a:lnSpc>
                        <a:spcBef>
                          <a:spcPts val="0"/>
                        </a:spcBef>
                        <a:spcAft>
                          <a:spcPts val="0"/>
                        </a:spcAft>
                        <a:buNone/>
                      </a:pPr>
                      <a:r>
                        <a:rPr b="1" lang="en-GB">
                          <a:latin typeface="Calibri"/>
                          <a:ea typeface="Calibri"/>
                          <a:cs typeface="Calibri"/>
                          <a:sym typeface="Calibri"/>
                        </a:rPr>
                        <a:t>Timeliness</a:t>
                      </a:r>
                      <a:endParaRPr b="1">
                        <a:latin typeface="Calibri"/>
                        <a:ea typeface="Calibri"/>
                        <a:cs typeface="Calibri"/>
                        <a:sym typeface="Calibri"/>
                      </a:endParaRPr>
                    </a:p>
                  </a:txBody>
                  <a:tcPr marT="91425" marB="91425" marR="36200" marL="362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4BB99"/>
                    </a:solidFill>
                  </a:tcPr>
                </a:tc>
                <a:tc>
                  <a:txBody>
                    <a:bodyPr/>
                    <a:lstStyle/>
                    <a:p>
                      <a:pPr indent="0" lvl="0" marL="0" rtl="0" algn="l">
                        <a:lnSpc>
                          <a:spcPct val="115000"/>
                        </a:lnSpc>
                        <a:spcBef>
                          <a:spcPts val="0"/>
                        </a:spcBef>
                        <a:spcAft>
                          <a:spcPts val="0"/>
                        </a:spcAft>
                        <a:buNone/>
                      </a:pPr>
                      <a:r>
                        <a:rPr b="1" lang="en-GB">
                          <a:latin typeface="Calibri"/>
                          <a:ea typeface="Calibri"/>
                          <a:cs typeface="Calibri"/>
                          <a:sym typeface="Calibri"/>
                        </a:rPr>
                        <a:t>Temporal extent</a:t>
                      </a:r>
                      <a:endParaRPr b="1">
                        <a:latin typeface="Calibri"/>
                        <a:ea typeface="Calibri"/>
                        <a:cs typeface="Calibri"/>
                        <a:sym typeface="Calibri"/>
                      </a:endParaRPr>
                    </a:p>
                  </a:txBody>
                  <a:tcPr marT="91425" marB="91425" marR="36200" marL="362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4BB99"/>
                    </a:solidFill>
                  </a:tcPr>
                </a:tc>
                <a:tc>
                  <a:txBody>
                    <a:bodyPr/>
                    <a:lstStyle/>
                    <a:p>
                      <a:pPr indent="0" lvl="0" marL="0" rtl="0" algn="l">
                        <a:lnSpc>
                          <a:spcPct val="115000"/>
                        </a:lnSpc>
                        <a:spcBef>
                          <a:spcPts val="0"/>
                        </a:spcBef>
                        <a:spcAft>
                          <a:spcPts val="0"/>
                        </a:spcAft>
                        <a:buNone/>
                      </a:pPr>
                      <a:r>
                        <a:rPr b="1" lang="en-GB">
                          <a:latin typeface="Calibri"/>
                          <a:ea typeface="Calibri"/>
                          <a:cs typeface="Calibri"/>
                          <a:sym typeface="Calibri"/>
                        </a:rPr>
                        <a:t>Required measurement uncertainty</a:t>
                      </a:r>
                      <a:endParaRPr b="1">
                        <a:latin typeface="Calibri"/>
                        <a:ea typeface="Calibri"/>
                        <a:cs typeface="Calibri"/>
                        <a:sym typeface="Calibri"/>
                      </a:endParaRPr>
                    </a:p>
                  </a:txBody>
                  <a:tcPr marT="91425" marB="91425" marR="36200"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4BB99"/>
                    </a:solidFill>
                  </a:tcPr>
                </a:tc>
                <a:tc>
                  <a:txBody>
                    <a:bodyPr/>
                    <a:lstStyle/>
                    <a:p>
                      <a:pPr indent="0" lvl="0" marL="0" rtl="0" algn="l">
                        <a:lnSpc>
                          <a:spcPct val="115000"/>
                        </a:lnSpc>
                        <a:spcBef>
                          <a:spcPts val="0"/>
                        </a:spcBef>
                        <a:spcAft>
                          <a:spcPts val="0"/>
                        </a:spcAft>
                        <a:buNone/>
                      </a:pPr>
                      <a:r>
                        <a:rPr b="1" lang="en-GB">
                          <a:latin typeface="Calibri"/>
                          <a:ea typeface="Calibri"/>
                          <a:cs typeface="Calibri"/>
                          <a:sym typeface="Calibri"/>
                        </a:rPr>
                        <a:t>Stability</a:t>
                      </a:r>
                      <a:endParaRPr b="1">
                        <a:latin typeface="Calibri"/>
                        <a:ea typeface="Calibri"/>
                        <a:cs typeface="Calibri"/>
                        <a:sym typeface="Calibri"/>
                      </a:endParaRPr>
                    </a:p>
                  </a:txBody>
                  <a:tcPr marT="91425" marB="91425" marR="36200"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4BB99"/>
                    </a:solidFill>
                  </a:tcPr>
                </a:tc>
              </a:tr>
              <a:tr h="2457450">
                <a:tc>
                  <a:txBody>
                    <a:bodyPr/>
                    <a:lstStyle/>
                    <a:p>
                      <a:pPr indent="0" lvl="0" marL="0" rtl="0" algn="l">
                        <a:lnSpc>
                          <a:spcPct val="115000"/>
                        </a:lnSpc>
                        <a:spcBef>
                          <a:spcPts val="1200"/>
                        </a:spcBef>
                        <a:spcAft>
                          <a:spcPts val="0"/>
                        </a:spcAft>
                        <a:buNone/>
                      </a:pPr>
                      <a:r>
                        <a:rPr b="1" lang="en-GB"/>
                        <a:t>Land Surface Temperature</a:t>
                      </a:r>
                      <a:endParaRPr b="1"/>
                    </a:p>
                  </a:txBody>
                  <a:tcPr marT="91425" marB="91425" marR="36200" marL="622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i="1" lang="en-GB">
                          <a:latin typeface="Calibri"/>
                          <a:ea typeface="Calibri"/>
                          <a:cs typeface="Calibri"/>
                          <a:sym typeface="Calibri"/>
                        </a:rPr>
                        <a:t>Land Surface Temperature</a:t>
                      </a:r>
                      <a:endParaRPr i="1">
                        <a:latin typeface="Calibri"/>
                        <a:ea typeface="Calibri"/>
                        <a:cs typeface="Calibri"/>
                        <a:sym typeface="Calibri"/>
                      </a:endParaRPr>
                    </a:p>
                  </a:txBody>
                  <a:tcPr marT="91425" marB="91425" marR="36200"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a:txBody>
                    <a:bodyPr/>
                    <a:lstStyle/>
                    <a:p>
                      <a:pPr indent="0" lvl="0" marL="0" rtl="0" algn="l">
                        <a:lnSpc>
                          <a:spcPct val="115000"/>
                        </a:lnSpc>
                        <a:spcBef>
                          <a:spcPts val="1200"/>
                        </a:spcBef>
                        <a:spcAft>
                          <a:spcPts val="0"/>
                        </a:spcAft>
                        <a:buNone/>
                      </a:pPr>
                      <a:r>
                        <a:rPr i="1" lang="en-GB"/>
                        <a:t>G: &lt; 1 km</a:t>
                      </a:r>
                      <a:endParaRPr i="1"/>
                    </a:p>
                    <a:p>
                      <a:pPr indent="0" lvl="0" marL="0" rtl="0" algn="l">
                        <a:lnSpc>
                          <a:spcPct val="115000"/>
                        </a:lnSpc>
                        <a:spcBef>
                          <a:spcPts val="1200"/>
                        </a:spcBef>
                        <a:spcAft>
                          <a:spcPts val="0"/>
                        </a:spcAft>
                        <a:buNone/>
                      </a:pPr>
                      <a:r>
                        <a:rPr i="1" lang="en-GB"/>
                        <a:t>B: &lt; 1 km</a:t>
                      </a:r>
                      <a:endParaRPr i="1"/>
                    </a:p>
                    <a:p>
                      <a:pPr indent="0" lvl="0" marL="0" rtl="0" algn="l">
                        <a:lnSpc>
                          <a:spcPct val="115000"/>
                        </a:lnSpc>
                        <a:spcBef>
                          <a:spcPts val="1200"/>
                        </a:spcBef>
                        <a:spcAft>
                          <a:spcPts val="1200"/>
                        </a:spcAft>
                        <a:buNone/>
                      </a:pPr>
                      <a:r>
                        <a:rPr i="1" lang="en-GB"/>
                        <a:t>T: 1 km</a:t>
                      </a:r>
                      <a:endParaRPr i="1"/>
                    </a:p>
                  </a:txBody>
                  <a:tcPr marT="91425" marB="91425" marR="36200"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a:txBody>
                    <a:bodyPr/>
                    <a:lstStyle/>
                    <a:p>
                      <a:pPr indent="0" lvl="0" marL="0" rtl="0" algn="l">
                        <a:lnSpc>
                          <a:spcPct val="115000"/>
                        </a:lnSpc>
                        <a:spcBef>
                          <a:spcPts val="1200"/>
                        </a:spcBef>
                        <a:spcAft>
                          <a:spcPts val="0"/>
                        </a:spcAft>
                        <a:buNone/>
                      </a:pPr>
                      <a:r>
                        <a:rPr i="1" lang="en-GB"/>
                        <a:t>G: &lt; 1 hour</a:t>
                      </a:r>
                      <a:endParaRPr i="1"/>
                    </a:p>
                    <a:p>
                      <a:pPr indent="0" lvl="0" marL="0" rtl="0" algn="l">
                        <a:lnSpc>
                          <a:spcPct val="115000"/>
                        </a:lnSpc>
                        <a:spcBef>
                          <a:spcPts val="1200"/>
                        </a:spcBef>
                        <a:spcAft>
                          <a:spcPts val="0"/>
                        </a:spcAft>
                        <a:buNone/>
                      </a:pPr>
                      <a:r>
                        <a:rPr i="1" lang="en-GB"/>
                        <a:t>B: 1 hour</a:t>
                      </a:r>
                      <a:endParaRPr i="1"/>
                    </a:p>
                    <a:p>
                      <a:pPr indent="0" lvl="0" marL="0" rtl="0" algn="l">
                        <a:lnSpc>
                          <a:spcPct val="115000"/>
                        </a:lnSpc>
                        <a:spcBef>
                          <a:spcPts val="1200"/>
                        </a:spcBef>
                        <a:spcAft>
                          <a:spcPts val="1200"/>
                        </a:spcAft>
                        <a:buNone/>
                      </a:pPr>
                      <a:r>
                        <a:rPr i="1" lang="en-GB"/>
                        <a:t>T: 6 hours (Very nearly met by day/night temporal resolution from polar orbiting satellite, which satisfies 70% of climate users in survey)</a:t>
                      </a:r>
                      <a:endParaRPr i="1"/>
                    </a:p>
                  </a:txBody>
                  <a:tcPr marT="91425" marB="91425" marR="36200" marL="362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a:txBody>
                    <a:bodyPr/>
                    <a:lstStyle/>
                    <a:p>
                      <a:pPr indent="0" lvl="0" marL="0" rtl="0" algn="l">
                        <a:lnSpc>
                          <a:spcPct val="115000"/>
                        </a:lnSpc>
                        <a:spcBef>
                          <a:spcPts val="1200"/>
                        </a:spcBef>
                        <a:spcAft>
                          <a:spcPts val="0"/>
                        </a:spcAft>
                        <a:buNone/>
                      </a:pPr>
                      <a:r>
                        <a:rPr i="1" lang="en-GB"/>
                        <a:t>G: -</a:t>
                      </a:r>
                      <a:endParaRPr i="1"/>
                    </a:p>
                    <a:p>
                      <a:pPr indent="0" lvl="0" marL="0" rtl="0" algn="l">
                        <a:lnSpc>
                          <a:spcPct val="115000"/>
                        </a:lnSpc>
                        <a:spcBef>
                          <a:spcPts val="1200"/>
                        </a:spcBef>
                        <a:spcAft>
                          <a:spcPts val="0"/>
                        </a:spcAft>
                        <a:buNone/>
                      </a:pPr>
                      <a:r>
                        <a:rPr i="1" lang="en-GB"/>
                        <a:t>B: 2 days</a:t>
                      </a:r>
                      <a:endParaRPr i="1"/>
                    </a:p>
                    <a:p>
                      <a:pPr indent="0" lvl="0" marL="0" rtl="0" algn="l">
                        <a:lnSpc>
                          <a:spcPct val="115000"/>
                        </a:lnSpc>
                        <a:spcBef>
                          <a:spcPts val="1200"/>
                        </a:spcBef>
                        <a:spcAft>
                          <a:spcPts val="1200"/>
                        </a:spcAft>
                        <a:buNone/>
                      </a:pPr>
                      <a:r>
                        <a:rPr i="1" lang="en-GB"/>
                        <a:t>T: 30 days</a:t>
                      </a:r>
                      <a:endParaRPr i="1"/>
                    </a:p>
                  </a:txBody>
                  <a:tcPr marT="91425" marB="91425" marR="36200" marL="362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a:txBody>
                    <a:bodyPr/>
                    <a:lstStyle/>
                    <a:p>
                      <a:pPr indent="0" lvl="0" marL="0" rtl="0" algn="l">
                        <a:lnSpc>
                          <a:spcPct val="115000"/>
                        </a:lnSpc>
                        <a:spcBef>
                          <a:spcPts val="1200"/>
                        </a:spcBef>
                        <a:spcAft>
                          <a:spcPts val="1200"/>
                        </a:spcAft>
                        <a:buNone/>
                      </a:pPr>
                      <a:r>
                        <a:rPr i="1" lang="en-GB"/>
                        <a:t>-</a:t>
                      </a:r>
                      <a:endParaRPr i="1"/>
                    </a:p>
                  </a:txBody>
                  <a:tcPr marT="91425" marB="91425" marR="36200" marL="362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a:txBody>
                    <a:bodyPr/>
                    <a:lstStyle/>
                    <a:p>
                      <a:pPr indent="0" lvl="0" marL="0" rtl="0" algn="l">
                        <a:lnSpc>
                          <a:spcPct val="115000"/>
                        </a:lnSpc>
                        <a:spcBef>
                          <a:spcPts val="1200"/>
                        </a:spcBef>
                        <a:spcAft>
                          <a:spcPts val="0"/>
                        </a:spcAft>
                        <a:buNone/>
                      </a:pPr>
                      <a:r>
                        <a:rPr i="1" lang="en-GB"/>
                        <a:t>G: &lt; 1 K</a:t>
                      </a:r>
                      <a:endParaRPr i="1"/>
                    </a:p>
                    <a:p>
                      <a:pPr indent="0" lvl="0" marL="0" rtl="0" algn="l">
                        <a:lnSpc>
                          <a:spcPct val="115000"/>
                        </a:lnSpc>
                        <a:spcBef>
                          <a:spcPts val="1200"/>
                        </a:spcBef>
                        <a:spcAft>
                          <a:spcPts val="0"/>
                        </a:spcAft>
                        <a:buNone/>
                      </a:pPr>
                      <a:r>
                        <a:rPr i="1" lang="en-GB"/>
                        <a:t>B: &lt; 1 K</a:t>
                      </a:r>
                      <a:endParaRPr i="1"/>
                    </a:p>
                    <a:p>
                      <a:pPr indent="0" lvl="0" marL="0" rtl="0" algn="l">
                        <a:lnSpc>
                          <a:spcPct val="115000"/>
                        </a:lnSpc>
                        <a:spcBef>
                          <a:spcPts val="1200"/>
                        </a:spcBef>
                        <a:spcAft>
                          <a:spcPts val="1200"/>
                        </a:spcAft>
                        <a:buNone/>
                      </a:pPr>
                      <a:r>
                        <a:rPr i="1" lang="en-GB"/>
                        <a:t>T: &lt; 1 K (total uncertainty per pixel combining the four groups of uncertainty components)</a:t>
                      </a:r>
                      <a:endParaRPr i="1"/>
                    </a:p>
                  </a:txBody>
                  <a:tcPr marT="91425" marB="91425" marR="36200"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c>
                  <a:txBody>
                    <a:bodyPr/>
                    <a:lstStyle/>
                    <a:p>
                      <a:pPr indent="0" lvl="0" marL="0" rtl="0" algn="l">
                        <a:lnSpc>
                          <a:spcPct val="115000"/>
                        </a:lnSpc>
                        <a:spcBef>
                          <a:spcPts val="0"/>
                        </a:spcBef>
                        <a:spcAft>
                          <a:spcPts val="0"/>
                        </a:spcAft>
                        <a:buNone/>
                      </a:pPr>
                      <a:r>
                        <a:rPr i="1" lang="en-GB">
                          <a:latin typeface="Calibri"/>
                          <a:ea typeface="Calibri"/>
                          <a:cs typeface="Calibri"/>
                          <a:sym typeface="Calibri"/>
                        </a:rPr>
                        <a:t>G: 0.1 K</a:t>
                      </a:r>
                      <a:endParaRPr i="1">
                        <a:latin typeface="Calibri"/>
                        <a:ea typeface="Calibri"/>
                        <a:cs typeface="Calibri"/>
                        <a:sym typeface="Calibri"/>
                      </a:endParaRPr>
                    </a:p>
                    <a:p>
                      <a:pPr indent="0" lvl="0" marL="0" rtl="0" algn="l">
                        <a:lnSpc>
                          <a:spcPct val="115000"/>
                        </a:lnSpc>
                        <a:spcBef>
                          <a:spcPts val="0"/>
                        </a:spcBef>
                        <a:spcAft>
                          <a:spcPts val="0"/>
                        </a:spcAft>
                        <a:buNone/>
                      </a:pPr>
                      <a:r>
                        <a:rPr i="1" lang="en-GB">
                          <a:latin typeface="Calibri"/>
                          <a:ea typeface="Calibri"/>
                          <a:cs typeface="Calibri"/>
                          <a:sym typeface="Calibri"/>
                        </a:rPr>
                        <a:t>B: 0.2 K</a:t>
                      </a:r>
                      <a:endParaRPr i="1">
                        <a:latin typeface="Calibri"/>
                        <a:ea typeface="Calibri"/>
                        <a:cs typeface="Calibri"/>
                        <a:sym typeface="Calibri"/>
                      </a:endParaRPr>
                    </a:p>
                    <a:p>
                      <a:pPr indent="0" lvl="0" marL="0" rtl="0" algn="l">
                        <a:lnSpc>
                          <a:spcPct val="115000"/>
                        </a:lnSpc>
                        <a:spcBef>
                          <a:spcPts val="0"/>
                        </a:spcBef>
                        <a:spcAft>
                          <a:spcPts val="0"/>
                        </a:spcAft>
                        <a:buNone/>
                      </a:pPr>
                      <a:r>
                        <a:rPr i="1" lang="en-GB">
                          <a:latin typeface="Calibri"/>
                          <a:ea typeface="Calibri"/>
                          <a:cs typeface="Calibri"/>
                          <a:sym typeface="Calibri"/>
                        </a:rPr>
                        <a:t>T: 0.3 K</a:t>
                      </a:r>
                      <a:endParaRPr i="1">
                        <a:latin typeface="Calibri"/>
                        <a:ea typeface="Calibri"/>
                        <a:cs typeface="Calibri"/>
                        <a:sym typeface="Calibri"/>
                      </a:endParaRPr>
                    </a:p>
                  </a:txBody>
                  <a:tcPr marT="91425" marB="91425" marR="36200"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DDD"/>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8"/>
          <p:cNvSpPr txBox="1"/>
          <p:nvPr/>
        </p:nvSpPr>
        <p:spPr>
          <a:xfrm>
            <a:off x="357075" y="1226900"/>
            <a:ext cx="11169900" cy="4922400"/>
          </a:xfrm>
          <a:prstGeom prst="rect">
            <a:avLst/>
          </a:prstGeom>
          <a:noFill/>
          <a:ln>
            <a:noFill/>
          </a:ln>
        </p:spPr>
        <p:txBody>
          <a:bodyPr anchorCtr="0" anchor="t" bIns="45700" lIns="91425" spcFirstLastPara="1" rIns="91425" wrap="square" tIns="45700">
            <a:spAutoFit/>
          </a:bodyPr>
          <a:lstStyle/>
          <a:p>
            <a:pPr indent="-233362" lvl="0" marL="214312" marR="0" rtl="0" algn="l">
              <a:lnSpc>
                <a:spcPct val="115000"/>
              </a:lnSpc>
              <a:spcBef>
                <a:spcPts val="1800"/>
              </a:spcBef>
              <a:spcAft>
                <a:spcPts val="0"/>
              </a:spcAft>
              <a:buClr>
                <a:schemeClr val="dk1"/>
              </a:buClr>
              <a:buSzPts val="1900"/>
              <a:buFont typeface="Montserrat"/>
              <a:buChar char="❖"/>
            </a:pPr>
            <a:r>
              <a:rPr lang="en-GB" sz="1900">
                <a:solidFill>
                  <a:schemeClr val="dk1"/>
                </a:solidFill>
                <a:latin typeface="Montserrat"/>
                <a:ea typeface="Montserrat"/>
                <a:cs typeface="Montserrat"/>
                <a:sym typeface="Montserrat"/>
              </a:rPr>
              <a:t>Do we re-introduce a CEOS-ARD compliance for SBT</a:t>
            </a:r>
            <a:endParaRPr sz="1900">
              <a:solidFill>
                <a:schemeClr val="dk1"/>
              </a:solidFill>
              <a:latin typeface="Montserrat"/>
              <a:ea typeface="Montserrat"/>
              <a:cs typeface="Montserrat"/>
              <a:sym typeface="Montserrat"/>
            </a:endParaRPr>
          </a:p>
          <a:p>
            <a:pPr indent="-349250" lvl="1" marL="914400" marR="0" rtl="0" algn="l">
              <a:lnSpc>
                <a:spcPct val="115000"/>
              </a:lnSpc>
              <a:spcBef>
                <a:spcPts val="1800"/>
              </a:spcBef>
              <a:spcAft>
                <a:spcPts val="0"/>
              </a:spcAft>
              <a:buClr>
                <a:schemeClr val="dk1"/>
              </a:buClr>
              <a:buSzPts val="1900"/>
              <a:buFont typeface="Montserrat"/>
              <a:buChar char="❖"/>
            </a:pPr>
            <a:r>
              <a:rPr lang="en-GB" sz="1900">
                <a:solidFill>
                  <a:schemeClr val="dk1"/>
                </a:solidFill>
                <a:latin typeface="Montserrat"/>
                <a:ea typeface="Montserrat"/>
                <a:cs typeface="Montserrat"/>
                <a:sym typeface="Montserrat"/>
              </a:rPr>
              <a:t>As a threshold requirement in the existing ST PFS?</a:t>
            </a:r>
            <a:endParaRPr sz="1900">
              <a:solidFill>
                <a:schemeClr val="dk1"/>
              </a:solidFill>
              <a:latin typeface="Montserrat"/>
              <a:ea typeface="Montserrat"/>
              <a:cs typeface="Montserrat"/>
              <a:sym typeface="Montserrat"/>
            </a:endParaRPr>
          </a:p>
          <a:p>
            <a:pPr indent="-349250" lvl="1" marL="914400" marR="0" rtl="0" algn="l">
              <a:lnSpc>
                <a:spcPct val="115000"/>
              </a:lnSpc>
              <a:spcBef>
                <a:spcPts val="1800"/>
              </a:spcBef>
              <a:spcAft>
                <a:spcPts val="0"/>
              </a:spcAft>
              <a:buClr>
                <a:schemeClr val="dk1"/>
              </a:buClr>
              <a:buSzPts val="1900"/>
              <a:buFont typeface="Montserrat"/>
              <a:buChar char="❖"/>
            </a:pPr>
            <a:r>
              <a:rPr lang="en-GB" sz="1900">
                <a:solidFill>
                  <a:schemeClr val="dk1"/>
                </a:solidFill>
                <a:latin typeface="Montserrat"/>
                <a:ea typeface="Montserrat"/>
                <a:cs typeface="Montserrat"/>
                <a:sym typeface="Montserrat"/>
              </a:rPr>
              <a:t>Or as a new SBT PFS, similar to the SAR PFS approach</a:t>
            </a:r>
            <a:r>
              <a:rPr lang="en-GB" sz="1900">
                <a:solidFill>
                  <a:schemeClr val="dk1"/>
                </a:solidFill>
                <a:latin typeface="Montserrat"/>
                <a:ea typeface="Montserrat"/>
                <a:cs typeface="Montserrat"/>
                <a:sym typeface="Montserrat"/>
              </a:rPr>
              <a:t>?</a:t>
            </a:r>
            <a:endParaRPr sz="1900">
              <a:solidFill>
                <a:schemeClr val="dk1"/>
              </a:solidFill>
              <a:latin typeface="Montserrat"/>
              <a:ea typeface="Montserrat"/>
              <a:cs typeface="Montserrat"/>
              <a:sym typeface="Montserrat"/>
            </a:endParaRPr>
          </a:p>
          <a:p>
            <a:pPr indent="-349250" lvl="0" marL="457200" marR="0" rtl="0" algn="l">
              <a:lnSpc>
                <a:spcPct val="115000"/>
              </a:lnSpc>
              <a:spcBef>
                <a:spcPts val="1800"/>
              </a:spcBef>
              <a:spcAft>
                <a:spcPts val="0"/>
              </a:spcAft>
              <a:buClr>
                <a:schemeClr val="dk1"/>
              </a:buClr>
              <a:buSzPts val="1900"/>
              <a:buFont typeface="Montserrat"/>
              <a:buChar char="❖"/>
            </a:pPr>
            <a:r>
              <a:rPr lang="en-GB" sz="1900">
                <a:solidFill>
                  <a:schemeClr val="dk1"/>
                </a:solidFill>
                <a:latin typeface="Montserrat"/>
                <a:ea typeface="Montserrat"/>
                <a:cs typeface="Montserrat"/>
                <a:sym typeface="Montserrat"/>
              </a:rPr>
              <a:t>New requirement for ECV stability parameter?</a:t>
            </a:r>
            <a:endParaRPr sz="1900">
              <a:solidFill>
                <a:schemeClr val="dk1"/>
              </a:solidFill>
              <a:latin typeface="Montserrat"/>
              <a:ea typeface="Montserrat"/>
              <a:cs typeface="Montserrat"/>
              <a:sym typeface="Montserrat"/>
            </a:endParaRPr>
          </a:p>
          <a:p>
            <a:pPr indent="-349250" lvl="0" marL="457200" marR="0" rtl="0" algn="l">
              <a:lnSpc>
                <a:spcPct val="115000"/>
              </a:lnSpc>
              <a:spcBef>
                <a:spcPts val="1800"/>
              </a:spcBef>
              <a:spcAft>
                <a:spcPts val="0"/>
              </a:spcAft>
              <a:buClr>
                <a:schemeClr val="dk1"/>
              </a:buClr>
              <a:buSzPts val="1900"/>
              <a:buFont typeface="Montserrat"/>
              <a:buChar char="❖"/>
            </a:pPr>
            <a:r>
              <a:rPr lang="en-GB" sz="1900">
                <a:solidFill>
                  <a:schemeClr val="dk1"/>
                </a:solidFill>
                <a:latin typeface="Montserrat"/>
                <a:ea typeface="Montserrat"/>
                <a:cs typeface="Montserrat"/>
                <a:sym typeface="Montserrat"/>
              </a:rPr>
              <a:t>What types of users do we foresee?</a:t>
            </a:r>
            <a:endParaRPr sz="1900">
              <a:solidFill>
                <a:schemeClr val="dk1"/>
              </a:solidFill>
              <a:latin typeface="Montserrat"/>
              <a:ea typeface="Montserrat"/>
              <a:cs typeface="Montserrat"/>
              <a:sym typeface="Montserrat"/>
            </a:endParaRPr>
          </a:p>
          <a:p>
            <a:pPr indent="-349250" lvl="0" marL="457200" marR="0" rtl="0" algn="l">
              <a:lnSpc>
                <a:spcPct val="115000"/>
              </a:lnSpc>
              <a:spcBef>
                <a:spcPts val="1800"/>
              </a:spcBef>
              <a:spcAft>
                <a:spcPts val="0"/>
              </a:spcAft>
              <a:buClr>
                <a:schemeClr val="dk1"/>
              </a:buClr>
              <a:buSzPts val="1900"/>
              <a:buFont typeface="Montserrat"/>
              <a:buChar char="❖"/>
            </a:pPr>
            <a:r>
              <a:rPr lang="en-GB" sz="1900">
                <a:solidFill>
                  <a:schemeClr val="dk1"/>
                </a:solidFill>
                <a:latin typeface="Montserrat"/>
                <a:ea typeface="Montserrat"/>
                <a:cs typeface="Montserrat"/>
                <a:sym typeface="Montserrat"/>
              </a:rPr>
              <a:t>Are LST and SBT the preferred measurands? Are there others better suited?</a:t>
            </a:r>
            <a:endParaRPr sz="1900">
              <a:solidFill>
                <a:schemeClr val="dk1"/>
              </a:solidFill>
              <a:latin typeface="Montserrat"/>
              <a:ea typeface="Montserrat"/>
              <a:cs typeface="Montserrat"/>
              <a:sym typeface="Montserrat"/>
            </a:endParaRPr>
          </a:p>
          <a:p>
            <a:pPr indent="-349250" lvl="0" marL="457200" marR="0" rtl="0" algn="l">
              <a:lnSpc>
                <a:spcPct val="115000"/>
              </a:lnSpc>
              <a:spcBef>
                <a:spcPts val="1800"/>
              </a:spcBef>
              <a:spcAft>
                <a:spcPts val="0"/>
              </a:spcAft>
              <a:buClr>
                <a:schemeClr val="dk1"/>
              </a:buClr>
              <a:buSzPts val="1900"/>
              <a:buFont typeface="Montserrat"/>
              <a:buChar char="❖"/>
            </a:pPr>
            <a:r>
              <a:rPr lang="en-GB" sz="1900">
                <a:solidFill>
                  <a:schemeClr val="dk1"/>
                </a:solidFill>
                <a:latin typeface="Montserrat"/>
                <a:ea typeface="Montserrat"/>
                <a:cs typeface="Montserrat"/>
                <a:sym typeface="Montserrat"/>
              </a:rPr>
              <a:t>Inclusion of Sea Surface Temperature?</a:t>
            </a:r>
            <a:endParaRPr sz="1900">
              <a:solidFill>
                <a:schemeClr val="dk1"/>
              </a:solidFill>
              <a:latin typeface="Montserrat"/>
              <a:ea typeface="Montserrat"/>
              <a:cs typeface="Montserrat"/>
              <a:sym typeface="Montserrat"/>
            </a:endParaRPr>
          </a:p>
          <a:p>
            <a:pPr indent="-349250" lvl="0" marL="457200" marR="0" rtl="0" algn="l">
              <a:lnSpc>
                <a:spcPct val="115000"/>
              </a:lnSpc>
              <a:spcBef>
                <a:spcPts val="1800"/>
              </a:spcBef>
              <a:spcAft>
                <a:spcPts val="0"/>
              </a:spcAft>
              <a:buClr>
                <a:schemeClr val="dk1"/>
              </a:buClr>
              <a:buSzPts val="1900"/>
              <a:buFont typeface="Montserrat"/>
              <a:buChar char="❖"/>
            </a:pPr>
            <a:r>
              <a:rPr lang="en-GB" sz="1900">
                <a:solidFill>
                  <a:schemeClr val="dk1"/>
                </a:solidFill>
                <a:latin typeface="Montserrat"/>
                <a:ea typeface="Montserrat"/>
                <a:cs typeface="Montserrat"/>
                <a:sym typeface="Montserrat"/>
              </a:rPr>
              <a:t>Updates for consistency with AR PFS V2.0</a:t>
            </a:r>
            <a:endParaRPr sz="1900">
              <a:solidFill>
                <a:schemeClr val="dk1"/>
              </a:solidFill>
              <a:latin typeface="Montserrat"/>
              <a:ea typeface="Montserrat"/>
              <a:cs typeface="Montserrat"/>
              <a:sym typeface="Montserrat"/>
            </a:endParaRPr>
          </a:p>
          <a:p>
            <a:pPr indent="-349250" lvl="0" marL="457200" marR="0" rtl="0" algn="l">
              <a:lnSpc>
                <a:spcPct val="115000"/>
              </a:lnSpc>
              <a:spcBef>
                <a:spcPts val="1800"/>
              </a:spcBef>
              <a:spcAft>
                <a:spcPts val="0"/>
              </a:spcAft>
              <a:buClr>
                <a:schemeClr val="dk1"/>
              </a:buClr>
              <a:buSzPts val="1900"/>
              <a:buFont typeface="Montserrat"/>
              <a:buChar char="❖"/>
            </a:pPr>
            <a:r>
              <a:rPr lang="en-GB" sz="1900">
                <a:solidFill>
                  <a:schemeClr val="dk1"/>
                </a:solidFill>
                <a:latin typeface="Montserrat"/>
                <a:ea typeface="Montserrat"/>
                <a:cs typeface="Montserrat"/>
                <a:sym typeface="Montserrat"/>
              </a:rPr>
              <a:t>How do we update the PFS, and where do we start?</a:t>
            </a:r>
            <a:endParaRPr sz="1900">
              <a:solidFill>
                <a:schemeClr val="dk1"/>
              </a:solidFill>
              <a:latin typeface="Montserrat"/>
              <a:ea typeface="Montserrat"/>
              <a:cs typeface="Montserrat"/>
              <a:sym typeface="Montserrat"/>
            </a:endParaRPr>
          </a:p>
        </p:txBody>
      </p:sp>
      <p:sp>
        <p:nvSpPr>
          <p:cNvPr id="159" name="Google Shape;159;p18"/>
          <p:cNvSpPr txBox="1"/>
          <p:nvPr/>
        </p:nvSpPr>
        <p:spPr>
          <a:xfrm>
            <a:off x="357075" y="104875"/>
            <a:ext cx="8284500" cy="80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600">
                <a:solidFill>
                  <a:schemeClr val="lt1"/>
                </a:solidFill>
                <a:latin typeface="Montserrat"/>
                <a:ea typeface="Montserrat"/>
                <a:cs typeface="Montserrat"/>
                <a:sym typeface="Montserrat"/>
              </a:rPr>
              <a:t>Questions for discussion</a:t>
            </a:r>
            <a:endParaRPr sz="16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Thanks! Any questions?</a:t>
            </a:r>
            <a:endParaRPr/>
          </a:p>
        </p:txBody>
      </p:sp>
      <p:pic>
        <p:nvPicPr>
          <p:cNvPr id="165" name="Google Shape;165;p19"/>
          <p:cNvPicPr preferRelativeResize="0"/>
          <p:nvPr/>
        </p:nvPicPr>
        <p:blipFill rotWithShape="1">
          <a:blip r:embed="rId3">
            <a:alphaModFix/>
          </a:blip>
          <a:srcRect b="2344" l="0" r="0" t="3502"/>
          <a:stretch/>
        </p:blipFill>
        <p:spPr>
          <a:xfrm>
            <a:off x="1157125" y="1048625"/>
            <a:ext cx="9877776" cy="5473850"/>
          </a:xfrm>
          <a:prstGeom prst="rect">
            <a:avLst/>
          </a:prstGeom>
          <a:noFill/>
          <a:ln>
            <a:noFill/>
          </a:ln>
        </p:spPr>
      </p:pic>
      <p:sp>
        <p:nvSpPr>
          <p:cNvPr id="166" name="Google Shape;166;p19"/>
          <p:cNvSpPr txBox="1"/>
          <p:nvPr/>
        </p:nvSpPr>
        <p:spPr>
          <a:xfrm>
            <a:off x="9343350" y="5826125"/>
            <a:ext cx="29640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800"/>
              </a:spcBef>
              <a:spcAft>
                <a:spcPts val="0"/>
              </a:spcAft>
              <a:buNone/>
            </a:pPr>
            <a:r>
              <a:rPr lang="en-GB" sz="1200">
                <a:solidFill>
                  <a:schemeClr val="dk1"/>
                </a:solidFill>
                <a:latin typeface="Montserrat"/>
                <a:ea typeface="Montserrat"/>
                <a:cs typeface="Montserrat"/>
                <a:sym typeface="Montserrat"/>
              </a:rPr>
              <a:t>ESA Sentinel-3/SLSTR, 29 June 2025</a:t>
            </a:r>
            <a:endParaRPr sz="1200">
              <a:solidFill>
                <a:schemeClr val="dk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nvSpPr>
        <p:spPr>
          <a:xfrm>
            <a:off x="273175" y="1144100"/>
            <a:ext cx="5200500" cy="45561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15000"/>
              </a:lnSpc>
              <a:spcBef>
                <a:spcPts val="1800"/>
              </a:spcBef>
              <a:spcAft>
                <a:spcPts val="0"/>
              </a:spcAft>
              <a:buClr>
                <a:schemeClr val="dk1"/>
              </a:buClr>
              <a:buSzPts val="1600"/>
              <a:buFont typeface="Montserrat"/>
              <a:buChar char="❖"/>
            </a:pPr>
            <a:r>
              <a:rPr b="1" lang="en-GB" sz="1600">
                <a:solidFill>
                  <a:schemeClr val="dk1"/>
                </a:solidFill>
                <a:latin typeface="Montserrat"/>
                <a:ea typeface="Montserrat"/>
                <a:cs typeface="Montserrat"/>
                <a:sym typeface="Montserrat"/>
              </a:rPr>
              <a:t>7.1: Background on the Surface Temperature CEOS-ARD Product Family Specification (PFS)</a:t>
            </a:r>
            <a:endParaRPr b="1" sz="1600">
              <a:solidFill>
                <a:schemeClr val="dk1"/>
              </a:solidFill>
              <a:latin typeface="Montserrat"/>
              <a:ea typeface="Montserrat"/>
              <a:cs typeface="Montserrat"/>
              <a:sym typeface="Montserrat"/>
            </a:endParaRPr>
          </a:p>
          <a:p>
            <a:pPr indent="-330200" lvl="1" marL="914400"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Development and uptake</a:t>
            </a:r>
            <a:endParaRPr sz="1600">
              <a:solidFill>
                <a:schemeClr val="dk1"/>
              </a:solidFill>
              <a:latin typeface="Montserrat"/>
              <a:ea typeface="Montserrat"/>
              <a:cs typeface="Montserrat"/>
              <a:sym typeface="Montserrat"/>
            </a:endParaRPr>
          </a:p>
          <a:p>
            <a:pPr indent="-330200" lvl="1" marL="914400"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Removal of Surface Brightness Temperature</a:t>
            </a:r>
            <a:endParaRPr sz="1600">
              <a:solidFill>
                <a:schemeClr val="dk1"/>
              </a:solidFill>
              <a:latin typeface="Montserrat"/>
              <a:ea typeface="Montserrat"/>
              <a:cs typeface="Montserrat"/>
              <a:sym typeface="Montserrat"/>
            </a:endParaRPr>
          </a:p>
          <a:p>
            <a:pPr indent="-330200" lvl="1" marL="914400"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Agency &amp; Commercial sector developments</a:t>
            </a:r>
            <a:endParaRPr sz="1600">
              <a:solidFill>
                <a:schemeClr val="dk1"/>
              </a:solidFill>
              <a:latin typeface="Montserrat"/>
              <a:ea typeface="Montserrat"/>
              <a:cs typeface="Montserrat"/>
              <a:sym typeface="Montserrat"/>
            </a:endParaRPr>
          </a:p>
          <a:p>
            <a:pPr indent="-330200" lvl="1" marL="91440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LST ECV requirements</a:t>
            </a:r>
            <a:endParaRPr sz="1600">
              <a:solidFill>
                <a:schemeClr val="dk1"/>
              </a:solidFill>
              <a:latin typeface="Montserrat"/>
              <a:ea typeface="Montserrat"/>
              <a:cs typeface="Montserrat"/>
              <a:sym typeface="Montserrat"/>
            </a:endParaRPr>
          </a:p>
          <a:p>
            <a:pPr indent="-330200" lvl="0" marL="457200" marR="0" rtl="0" algn="l">
              <a:lnSpc>
                <a:spcPct val="115000"/>
              </a:lnSpc>
              <a:spcBef>
                <a:spcPts val="1800"/>
              </a:spcBef>
              <a:spcAft>
                <a:spcPts val="0"/>
              </a:spcAft>
              <a:buClr>
                <a:schemeClr val="dk1"/>
              </a:buClr>
              <a:buSzPts val="1600"/>
              <a:buFont typeface="Montserrat"/>
              <a:buChar char="❖"/>
            </a:pPr>
            <a:r>
              <a:rPr b="1" lang="en-GB" sz="1600">
                <a:solidFill>
                  <a:schemeClr val="dk1"/>
                </a:solidFill>
                <a:latin typeface="Montserrat"/>
                <a:ea typeface="Montserrat"/>
                <a:cs typeface="Montserrat"/>
                <a:sym typeface="Montserrat"/>
              </a:rPr>
              <a:t>Agency Presentations</a:t>
            </a:r>
            <a:endParaRPr b="1" sz="1600">
              <a:solidFill>
                <a:schemeClr val="dk1"/>
              </a:solidFill>
              <a:latin typeface="Montserrat"/>
              <a:ea typeface="Montserrat"/>
              <a:cs typeface="Montserrat"/>
              <a:sym typeface="Montserrat"/>
            </a:endParaRPr>
          </a:p>
          <a:p>
            <a:pPr indent="-330200" lvl="1" marL="914400"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Copernicus LSTM</a:t>
            </a:r>
            <a:endParaRPr sz="1600">
              <a:solidFill>
                <a:schemeClr val="dk1"/>
              </a:solidFill>
              <a:latin typeface="Montserrat"/>
              <a:ea typeface="Montserrat"/>
              <a:cs typeface="Montserrat"/>
              <a:sym typeface="Montserrat"/>
            </a:endParaRPr>
          </a:p>
        </p:txBody>
      </p:sp>
      <p:sp>
        <p:nvSpPr>
          <p:cNvPr id="73" name="Google Shape;73;p8"/>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Session Overview</a:t>
            </a:r>
            <a:endParaRPr>
              <a:latin typeface="Montserrat"/>
              <a:ea typeface="Montserrat"/>
              <a:cs typeface="Montserrat"/>
              <a:sym typeface="Montserrat"/>
            </a:endParaRPr>
          </a:p>
        </p:txBody>
      </p:sp>
      <p:sp>
        <p:nvSpPr>
          <p:cNvPr id="74" name="Google Shape;74;p8"/>
          <p:cNvSpPr txBox="1"/>
          <p:nvPr/>
        </p:nvSpPr>
        <p:spPr>
          <a:xfrm>
            <a:off x="5558300" y="1144100"/>
            <a:ext cx="6459000" cy="52488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15000"/>
              </a:lnSpc>
              <a:spcBef>
                <a:spcPts val="1800"/>
              </a:spcBef>
              <a:spcAft>
                <a:spcPts val="0"/>
              </a:spcAft>
              <a:buClr>
                <a:schemeClr val="dk1"/>
              </a:buClr>
              <a:buSzPts val="1600"/>
              <a:buFont typeface="Montserrat"/>
              <a:buChar char="❖"/>
            </a:pPr>
            <a:r>
              <a:rPr b="1" lang="en-GB" sz="1600">
                <a:solidFill>
                  <a:schemeClr val="dk1"/>
                </a:solidFill>
                <a:latin typeface="Montserrat"/>
                <a:ea typeface="Montserrat"/>
                <a:cs typeface="Montserrat"/>
                <a:sym typeface="Montserrat"/>
              </a:rPr>
              <a:t>Commercial presentations</a:t>
            </a:r>
            <a:endParaRPr sz="1600">
              <a:solidFill>
                <a:schemeClr val="dk1"/>
              </a:solidFill>
              <a:latin typeface="Montserrat"/>
              <a:ea typeface="Montserrat"/>
              <a:cs typeface="Montserrat"/>
              <a:sym typeface="Montserrat"/>
            </a:endParaRPr>
          </a:p>
          <a:p>
            <a:pPr indent="-330200" lvl="1" marL="914400"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SatVu </a:t>
            </a:r>
            <a:endParaRPr sz="1600">
              <a:solidFill>
                <a:schemeClr val="dk1"/>
              </a:solidFill>
              <a:latin typeface="Montserrat"/>
              <a:ea typeface="Montserrat"/>
              <a:cs typeface="Montserrat"/>
              <a:sym typeface="Montserrat"/>
            </a:endParaRPr>
          </a:p>
          <a:p>
            <a:pPr indent="-330200" lvl="1" marL="914400"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Constellr</a:t>
            </a:r>
            <a:endParaRPr sz="1600">
              <a:solidFill>
                <a:schemeClr val="dk1"/>
              </a:solidFill>
              <a:latin typeface="Montserrat"/>
              <a:ea typeface="Montserrat"/>
              <a:cs typeface="Montserrat"/>
              <a:sym typeface="Montserrat"/>
            </a:endParaRPr>
          </a:p>
          <a:p>
            <a:pPr indent="-330200" lvl="1" marL="914400"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Ororatech</a:t>
            </a:r>
            <a:endParaRPr sz="1600">
              <a:solidFill>
                <a:schemeClr val="dk1"/>
              </a:solidFill>
              <a:latin typeface="Montserrat"/>
              <a:ea typeface="Montserrat"/>
              <a:cs typeface="Montserrat"/>
              <a:sym typeface="Montserrat"/>
            </a:endParaRPr>
          </a:p>
          <a:p>
            <a:pPr indent="-330200" lvl="0" marL="457200" marR="0" rtl="0" algn="l">
              <a:lnSpc>
                <a:spcPct val="115000"/>
              </a:lnSpc>
              <a:spcBef>
                <a:spcPts val="1800"/>
              </a:spcBef>
              <a:spcAft>
                <a:spcPts val="0"/>
              </a:spcAft>
              <a:buClr>
                <a:schemeClr val="dk1"/>
              </a:buClr>
              <a:buSzPts val="1600"/>
              <a:buFont typeface="Montserrat"/>
              <a:buChar char="❖"/>
            </a:pPr>
            <a:r>
              <a:rPr b="1" lang="en-GB" sz="1600">
                <a:solidFill>
                  <a:schemeClr val="dk1"/>
                </a:solidFill>
                <a:latin typeface="Montserrat"/>
                <a:ea typeface="Montserrat"/>
                <a:cs typeface="Montserrat"/>
                <a:sym typeface="Montserrat"/>
              </a:rPr>
              <a:t>7.7: Discussion</a:t>
            </a:r>
            <a:endParaRPr b="1" sz="1600">
              <a:solidFill>
                <a:schemeClr val="dk1"/>
              </a:solidFill>
              <a:latin typeface="Montserrat"/>
              <a:ea typeface="Montserrat"/>
              <a:cs typeface="Montserrat"/>
              <a:sym typeface="Montserrat"/>
            </a:endParaRPr>
          </a:p>
          <a:p>
            <a:pPr indent="-330200" lvl="1" marL="914400"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Revival of the Surface Brightness Temperature specification</a:t>
            </a:r>
            <a:endParaRPr sz="1600">
              <a:solidFill>
                <a:schemeClr val="dk1"/>
              </a:solidFill>
              <a:latin typeface="Montserrat"/>
              <a:ea typeface="Montserrat"/>
              <a:cs typeface="Montserrat"/>
              <a:sym typeface="Montserrat"/>
            </a:endParaRPr>
          </a:p>
          <a:p>
            <a:pPr indent="-330200" lvl="1" marL="914400"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ECV stability parameter</a:t>
            </a:r>
            <a:endParaRPr sz="1600">
              <a:solidFill>
                <a:schemeClr val="dk1"/>
              </a:solidFill>
              <a:latin typeface="Montserrat"/>
              <a:ea typeface="Montserrat"/>
              <a:cs typeface="Montserrat"/>
              <a:sym typeface="Montserrat"/>
            </a:endParaRPr>
          </a:p>
          <a:p>
            <a:pPr indent="-330200" lvl="1" marL="914400"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Who are the users and what do they want?</a:t>
            </a:r>
            <a:endParaRPr sz="1600">
              <a:solidFill>
                <a:schemeClr val="dk1"/>
              </a:solidFill>
              <a:latin typeface="Montserrat"/>
              <a:ea typeface="Montserrat"/>
              <a:cs typeface="Montserrat"/>
              <a:sym typeface="Montserrat"/>
            </a:endParaRPr>
          </a:p>
          <a:p>
            <a:pPr indent="-330200" lvl="1" marL="914400"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Inclusion of Sea Surface Temperature </a:t>
            </a:r>
            <a:endParaRPr sz="1600">
              <a:solidFill>
                <a:schemeClr val="dk1"/>
              </a:solidFill>
              <a:latin typeface="Montserrat"/>
              <a:ea typeface="Montserrat"/>
              <a:cs typeface="Montserrat"/>
              <a:sym typeface="Montserrat"/>
            </a:endParaRPr>
          </a:p>
          <a:p>
            <a:pPr indent="-330200" lvl="1" marL="914400"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Updates for consistency with AR PFS V2.0</a:t>
            </a:r>
            <a:endParaRPr sz="1600">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9"/>
          <p:cNvSpPr txBox="1"/>
          <p:nvPr/>
        </p:nvSpPr>
        <p:spPr>
          <a:xfrm>
            <a:off x="357100" y="1290900"/>
            <a:ext cx="6459000" cy="4534500"/>
          </a:xfrm>
          <a:prstGeom prst="rect">
            <a:avLst/>
          </a:prstGeom>
          <a:noFill/>
          <a:ln>
            <a:noFill/>
          </a:ln>
        </p:spPr>
        <p:txBody>
          <a:bodyPr anchorCtr="0" anchor="t" bIns="45700" lIns="91425" spcFirstLastPara="1" rIns="91425" wrap="square" tIns="45700">
            <a:spAutoFit/>
          </a:bodyPr>
          <a:lstStyle/>
          <a:p>
            <a:pPr indent="-330200" lvl="0" marL="457200"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The ST PFS was first initiated in 2017 led by GeoScience Australia</a:t>
            </a:r>
            <a:endParaRPr sz="1600">
              <a:solidFill>
                <a:schemeClr val="dk1"/>
              </a:solidFill>
              <a:latin typeface="Montserrat"/>
              <a:ea typeface="Montserrat"/>
              <a:cs typeface="Montserrat"/>
              <a:sym typeface="Montserrat"/>
            </a:endParaRPr>
          </a:p>
          <a:p>
            <a:pPr indent="-330200" lvl="0" marL="457200" marR="0" rtl="0" algn="l">
              <a:lnSpc>
                <a:spcPct val="115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Feedback provided by US (Landsat community), ESA, UK (D. Ghent), and others</a:t>
            </a:r>
            <a:endParaRPr sz="1600">
              <a:solidFill>
                <a:schemeClr val="dk1"/>
              </a:solidFill>
              <a:latin typeface="Montserrat"/>
              <a:ea typeface="Montserrat"/>
              <a:cs typeface="Montserrat"/>
              <a:sym typeface="Montserrat"/>
            </a:endParaRPr>
          </a:p>
          <a:p>
            <a:pPr indent="-330200" lvl="0" marL="457200" marR="0" rtl="0" algn="l">
              <a:lnSpc>
                <a:spcPct val="115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Version 3.2 removed </a:t>
            </a:r>
            <a:r>
              <a:rPr lang="en-GB" sz="1600">
                <a:solidFill>
                  <a:schemeClr val="dk1"/>
                </a:solidFill>
                <a:latin typeface="Montserrat"/>
                <a:ea typeface="Montserrat"/>
                <a:cs typeface="Montserrat"/>
                <a:sym typeface="Montserrat"/>
              </a:rPr>
              <a:t>Surface Brightness Temperature (SBT)</a:t>
            </a:r>
            <a:endParaRPr sz="1600">
              <a:solidFill>
                <a:schemeClr val="dk1"/>
              </a:solidFill>
              <a:latin typeface="Montserrat"/>
              <a:ea typeface="Montserrat"/>
              <a:cs typeface="Montserrat"/>
              <a:sym typeface="Montserrat"/>
            </a:endParaRPr>
          </a:p>
          <a:p>
            <a:pPr indent="-330200" lvl="1" marL="914400" marR="0" rtl="0" algn="l">
              <a:lnSpc>
                <a:spcPct val="115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It was concluded there was no clear user base at the time</a:t>
            </a:r>
            <a:endParaRPr sz="1600">
              <a:solidFill>
                <a:schemeClr val="dk1"/>
              </a:solidFill>
              <a:latin typeface="Montserrat"/>
              <a:ea typeface="Montserrat"/>
              <a:cs typeface="Montserrat"/>
              <a:sym typeface="Montserrat"/>
            </a:endParaRPr>
          </a:p>
          <a:p>
            <a:pPr indent="-330200" lvl="1" marL="914400" marR="0" rtl="0" algn="l">
              <a:lnSpc>
                <a:spcPct val="115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Therefore, ST became the minimum requirement (threshold) ST PFS</a:t>
            </a:r>
            <a:endParaRPr sz="1600">
              <a:solidFill>
                <a:schemeClr val="dk1"/>
              </a:solidFill>
              <a:latin typeface="Montserrat"/>
              <a:ea typeface="Montserrat"/>
              <a:cs typeface="Montserrat"/>
              <a:sym typeface="Montserrat"/>
            </a:endParaRPr>
          </a:p>
          <a:p>
            <a:pPr indent="-330200" lvl="0" marL="457200" rtl="0" algn="l">
              <a:lnSpc>
                <a:spcPct val="115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Feedback from ESA and USGS self-assessment included</a:t>
            </a:r>
            <a:endParaRPr sz="1600">
              <a:solidFill>
                <a:schemeClr val="dk1"/>
              </a:solidFill>
              <a:latin typeface="Montserrat"/>
              <a:ea typeface="Montserrat"/>
              <a:cs typeface="Montserrat"/>
              <a:sym typeface="Montserrat"/>
            </a:endParaRPr>
          </a:p>
          <a:p>
            <a:pPr indent="-330200" lvl="0" marL="457200" marR="0" rtl="0" algn="l">
              <a:lnSpc>
                <a:spcPct val="115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Version 4.0 endorsed at LSI-VC-7</a:t>
            </a:r>
            <a:endParaRPr sz="1600">
              <a:solidFill>
                <a:schemeClr val="dk1"/>
              </a:solidFill>
              <a:latin typeface="Montserrat"/>
              <a:ea typeface="Montserrat"/>
              <a:cs typeface="Montserrat"/>
              <a:sym typeface="Montserrat"/>
            </a:endParaRPr>
          </a:p>
          <a:p>
            <a:pPr indent="-330200" lvl="0" marL="457200" marR="0" rtl="0" algn="l">
              <a:lnSpc>
                <a:spcPct val="115000"/>
              </a:lnSpc>
              <a:spcBef>
                <a:spcPts val="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Currently a version 5.0 which contains a few further minor edits</a:t>
            </a:r>
            <a:endParaRPr sz="1600">
              <a:solidFill>
                <a:schemeClr val="dk1"/>
              </a:solidFill>
              <a:latin typeface="Montserrat"/>
              <a:ea typeface="Montserrat"/>
              <a:cs typeface="Montserrat"/>
              <a:sym typeface="Montserrat"/>
            </a:endParaRPr>
          </a:p>
          <a:p>
            <a:pPr indent="0" lvl="0" marL="0" marR="0" rtl="0" algn="l">
              <a:lnSpc>
                <a:spcPct val="115000"/>
              </a:lnSpc>
              <a:spcBef>
                <a:spcPts val="1800"/>
              </a:spcBef>
              <a:spcAft>
                <a:spcPts val="0"/>
              </a:spcAft>
              <a:buNone/>
            </a:pPr>
            <a:r>
              <a:t/>
            </a:r>
            <a:endParaRPr sz="1600">
              <a:solidFill>
                <a:schemeClr val="dk1"/>
              </a:solidFill>
              <a:latin typeface="Montserrat"/>
              <a:ea typeface="Montserrat"/>
              <a:cs typeface="Montserrat"/>
              <a:sym typeface="Montserrat"/>
            </a:endParaRPr>
          </a:p>
        </p:txBody>
      </p:sp>
      <p:sp>
        <p:nvSpPr>
          <p:cNvPr id="80" name="Google Shape;80;p9"/>
          <p:cNvSpPr txBox="1"/>
          <p:nvPr/>
        </p:nvSpPr>
        <p:spPr>
          <a:xfrm>
            <a:off x="189300" y="197600"/>
            <a:ext cx="93006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300">
                <a:solidFill>
                  <a:schemeClr val="lt1"/>
                </a:solidFill>
                <a:latin typeface="Montserrat"/>
                <a:ea typeface="Montserrat"/>
                <a:cs typeface="Montserrat"/>
                <a:sym typeface="Montserrat"/>
              </a:rPr>
              <a:t>History of the ST PFS</a:t>
            </a:r>
            <a:endParaRPr sz="4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0"/>
          <p:cNvPicPr preferRelativeResize="0"/>
          <p:nvPr/>
        </p:nvPicPr>
        <p:blipFill>
          <a:blip r:embed="rId3">
            <a:alphaModFix/>
          </a:blip>
          <a:stretch>
            <a:fillRect/>
          </a:stretch>
        </p:blipFill>
        <p:spPr>
          <a:xfrm>
            <a:off x="0" y="1042750"/>
            <a:ext cx="12191999" cy="5526326"/>
          </a:xfrm>
          <a:prstGeom prst="rect">
            <a:avLst/>
          </a:prstGeom>
          <a:noFill/>
          <a:ln>
            <a:noFill/>
          </a:ln>
        </p:spPr>
      </p:pic>
      <p:sp>
        <p:nvSpPr>
          <p:cNvPr id="86" name="Google Shape;86;p10"/>
          <p:cNvSpPr txBox="1"/>
          <p:nvPr/>
        </p:nvSpPr>
        <p:spPr>
          <a:xfrm>
            <a:off x="4155750" y="2022475"/>
            <a:ext cx="3880500" cy="3283200"/>
          </a:xfrm>
          <a:prstGeom prst="rect">
            <a:avLst/>
          </a:prstGeom>
          <a:solidFill>
            <a:srgbClr val="FCE5CD"/>
          </a:solidFill>
          <a:ln>
            <a:noFill/>
          </a:ln>
        </p:spPr>
        <p:txBody>
          <a:bodyPr anchorCtr="0" anchor="t" bIns="45700" lIns="91425" spcFirstLastPara="1" rIns="91425" wrap="square" tIns="45700">
            <a:spAutoFit/>
          </a:bodyPr>
          <a:lstStyle/>
          <a:p>
            <a:pPr indent="0" lvl="0" marL="0" marR="0" rtl="0" algn="ctr">
              <a:lnSpc>
                <a:spcPct val="115000"/>
              </a:lnSpc>
              <a:spcBef>
                <a:spcPts val="1800"/>
              </a:spcBef>
              <a:spcAft>
                <a:spcPts val="0"/>
              </a:spcAft>
              <a:buNone/>
            </a:pPr>
            <a:r>
              <a:t/>
            </a:r>
            <a:endParaRPr b="1" sz="2200">
              <a:solidFill>
                <a:schemeClr val="dk1"/>
              </a:solidFill>
              <a:latin typeface="Montserrat"/>
              <a:ea typeface="Montserrat"/>
              <a:cs typeface="Montserrat"/>
              <a:sym typeface="Montserrat"/>
            </a:endParaRPr>
          </a:p>
          <a:p>
            <a:pPr indent="0" lvl="0" marL="0" marR="0" rtl="0" algn="ctr">
              <a:lnSpc>
                <a:spcPct val="115000"/>
              </a:lnSpc>
              <a:spcBef>
                <a:spcPts val="1800"/>
              </a:spcBef>
              <a:spcAft>
                <a:spcPts val="0"/>
              </a:spcAft>
              <a:buNone/>
            </a:pPr>
            <a:r>
              <a:rPr b="1" lang="en-GB" sz="2800">
                <a:solidFill>
                  <a:schemeClr val="dk1"/>
                </a:solidFill>
                <a:latin typeface="Montserrat"/>
                <a:ea typeface="Montserrat"/>
                <a:cs typeface="Montserrat"/>
                <a:sym typeface="Montserrat"/>
              </a:rPr>
              <a:t>Under Development</a:t>
            </a:r>
            <a:endParaRPr b="1" sz="2800">
              <a:solidFill>
                <a:schemeClr val="dk1"/>
              </a:solidFill>
              <a:latin typeface="Montserrat"/>
              <a:ea typeface="Montserrat"/>
              <a:cs typeface="Montserrat"/>
              <a:sym typeface="Montserrat"/>
            </a:endParaRPr>
          </a:p>
          <a:p>
            <a:pPr indent="-368300" lvl="0" marL="457200" marR="0" rtl="0" algn="l">
              <a:lnSpc>
                <a:spcPct val="115000"/>
              </a:lnSpc>
              <a:spcBef>
                <a:spcPts val="1800"/>
              </a:spcBef>
              <a:spcAft>
                <a:spcPts val="0"/>
              </a:spcAft>
              <a:buClr>
                <a:schemeClr val="dk1"/>
              </a:buClr>
              <a:buSzPts val="2200"/>
              <a:buFont typeface="Montserrat"/>
              <a:buChar char="●"/>
            </a:pPr>
            <a:r>
              <a:rPr lang="en-GB" sz="2200">
                <a:solidFill>
                  <a:schemeClr val="dk1"/>
                </a:solidFill>
                <a:latin typeface="Montserrat"/>
                <a:ea typeface="Montserrat"/>
                <a:cs typeface="Montserrat"/>
                <a:sym typeface="Montserrat"/>
              </a:rPr>
              <a:t>AVHRR LST</a:t>
            </a:r>
            <a:endParaRPr sz="2200">
              <a:solidFill>
                <a:schemeClr val="dk1"/>
              </a:solidFill>
              <a:latin typeface="Montserrat"/>
              <a:ea typeface="Montserrat"/>
              <a:cs typeface="Montserrat"/>
              <a:sym typeface="Montserrat"/>
            </a:endParaRPr>
          </a:p>
          <a:p>
            <a:pPr indent="-368300" lvl="0" marL="457200" marR="0" rtl="0" algn="l">
              <a:lnSpc>
                <a:spcPct val="115000"/>
              </a:lnSpc>
              <a:spcBef>
                <a:spcPts val="0"/>
              </a:spcBef>
              <a:spcAft>
                <a:spcPts val="0"/>
              </a:spcAft>
              <a:buClr>
                <a:schemeClr val="dk1"/>
              </a:buClr>
              <a:buSzPts val="2200"/>
              <a:buFont typeface="Montserrat"/>
              <a:buChar char="●"/>
            </a:pPr>
            <a:r>
              <a:rPr lang="en-GB" sz="2200">
                <a:solidFill>
                  <a:schemeClr val="dk1"/>
                </a:solidFill>
                <a:latin typeface="Montserrat"/>
                <a:ea typeface="Montserrat"/>
                <a:cs typeface="Montserrat"/>
                <a:sym typeface="Montserrat"/>
              </a:rPr>
              <a:t>ERS ATSR</a:t>
            </a:r>
            <a:endParaRPr sz="2200">
              <a:solidFill>
                <a:schemeClr val="dk1"/>
              </a:solidFill>
              <a:latin typeface="Montserrat"/>
              <a:ea typeface="Montserrat"/>
              <a:cs typeface="Montserrat"/>
              <a:sym typeface="Montserrat"/>
            </a:endParaRPr>
          </a:p>
          <a:p>
            <a:pPr indent="0" lvl="0" marL="457200" marR="0" rtl="0" algn="l">
              <a:lnSpc>
                <a:spcPct val="115000"/>
              </a:lnSpc>
              <a:spcBef>
                <a:spcPts val="1800"/>
              </a:spcBef>
              <a:spcAft>
                <a:spcPts val="0"/>
              </a:spcAft>
              <a:buNone/>
            </a:pPr>
            <a:r>
              <a:t/>
            </a:r>
            <a:endParaRPr sz="2200">
              <a:solidFill>
                <a:schemeClr val="dk1"/>
              </a:solidFill>
              <a:latin typeface="Montserrat"/>
              <a:ea typeface="Montserrat"/>
              <a:cs typeface="Montserrat"/>
              <a:sym typeface="Montserrat"/>
            </a:endParaRPr>
          </a:p>
        </p:txBody>
      </p:sp>
      <p:sp>
        <p:nvSpPr>
          <p:cNvPr id="87" name="Google Shape;87;p10"/>
          <p:cNvSpPr txBox="1"/>
          <p:nvPr/>
        </p:nvSpPr>
        <p:spPr>
          <a:xfrm>
            <a:off x="189300" y="197600"/>
            <a:ext cx="93006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300">
                <a:solidFill>
                  <a:schemeClr val="lt1"/>
                </a:solidFill>
                <a:latin typeface="Montserrat"/>
                <a:ea typeface="Montserrat"/>
                <a:cs typeface="Montserrat"/>
                <a:sym typeface="Montserrat"/>
              </a:rPr>
              <a:t>Development and Uptake</a:t>
            </a:r>
            <a:endParaRPr sz="400">
              <a:latin typeface="Montserrat"/>
              <a:ea typeface="Montserrat"/>
              <a:cs typeface="Montserrat"/>
              <a:sym typeface="Montserrat"/>
            </a:endParaRPr>
          </a:p>
        </p:txBody>
      </p:sp>
      <p:sp>
        <p:nvSpPr>
          <p:cNvPr id="88" name="Google Shape;88;p10"/>
          <p:cNvSpPr txBox="1"/>
          <p:nvPr/>
        </p:nvSpPr>
        <p:spPr>
          <a:xfrm>
            <a:off x="140400" y="1980323"/>
            <a:ext cx="3880500" cy="3177000"/>
          </a:xfrm>
          <a:prstGeom prst="rect">
            <a:avLst/>
          </a:prstGeom>
          <a:solidFill>
            <a:srgbClr val="D9EAD3"/>
          </a:solidFill>
          <a:ln>
            <a:noFill/>
          </a:ln>
        </p:spPr>
        <p:txBody>
          <a:bodyPr anchorCtr="0" anchor="t" bIns="45700" lIns="91425" spcFirstLastPara="1" rIns="91425" wrap="square" tIns="45700">
            <a:spAutoFit/>
          </a:bodyPr>
          <a:lstStyle/>
          <a:p>
            <a:pPr indent="0" lvl="0" marL="0" marR="0" rtl="0" algn="ctr">
              <a:lnSpc>
                <a:spcPct val="115000"/>
              </a:lnSpc>
              <a:spcBef>
                <a:spcPts val="1800"/>
              </a:spcBef>
              <a:spcAft>
                <a:spcPts val="0"/>
              </a:spcAft>
              <a:buNone/>
            </a:pPr>
            <a:r>
              <a:t/>
            </a:r>
            <a:endParaRPr b="1" sz="2200">
              <a:solidFill>
                <a:schemeClr val="dk1"/>
              </a:solidFill>
              <a:latin typeface="Montserrat"/>
              <a:ea typeface="Montserrat"/>
              <a:cs typeface="Montserrat"/>
              <a:sym typeface="Montserrat"/>
            </a:endParaRPr>
          </a:p>
          <a:p>
            <a:pPr indent="0" lvl="0" marL="0" marR="0" rtl="0" algn="ctr">
              <a:lnSpc>
                <a:spcPct val="115000"/>
              </a:lnSpc>
              <a:spcBef>
                <a:spcPts val="1800"/>
              </a:spcBef>
              <a:spcAft>
                <a:spcPts val="0"/>
              </a:spcAft>
              <a:buNone/>
            </a:pPr>
            <a:r>
              <a:rPr b="1" lang="en-GB" sz="2800">
                <a:solidFill>
                  <a:schemeClr val="dk1"/>
                </a:solidFill>
                <a:latin typeface="Montserrat"/>
                <a:ea typeface="Montserrat"/>
                <a:cs typeface="Montserrat"/>
                <a:sym typeface="Montserrat"/>
              </a:rPr>
              <a:t>Compliant</a:t>
            </a:r>
            <a:endParaRPr b="1" sz="2800">
              <a:solidFill>
                <a:schemeClr val="dk1"/>
              </a:solidFill>
              <a:latin typeface="Montserrat"/>
              <a:ea typeface="Montserrat"/>
              <a:cs typeface="Montserrat"/>
              <a:sym typeface="Montserrat"/>
            </a:endParaRPr>
          </a:p>
          <a:p>
            <a:pPr indent="-368300" lvl="0" marL="457200" marR="0" rtl="0" algn="l">
              <a:lnSpc>
                <a:spcPct val="115000"/>
              </a:lnSpc>
              <a:spcBef>
                <a:spcPts val="1800"/>
              </a:spcBef>
              <a:spcAft>
                <a:spcPts val="0"/>
              </a:spcAft>
              <a:buClr>
                <a:schemeClr val="dk1"/>
              </a:buClr>
              <a:buSzPts val="2200"/>
              <a:buFont typeface="Montserrat"/>
              <a:buChar char="●"/>
            </a:pPr>
            <a:r>
              <a:rPr lang="en-GB" sz="2200">
                <a:solidFill>
                  <a:schemeClr val="dk1"/>
                </a:solidFill>
                <a:latin typeface="Montserrat"/>
                <a:ea typeface="Montserrat"/>
                <a:cs typeface="Montserrat"/>
                <a:sym typeface="Montserrat"/>
              </a:rPr>
              <a:t>Landsat Collection 2 U.S. ARD</a:t>
            </a:r>
            <a:endParaRPr sz="2200">
              <a:solidFill>
                <a:schemeClr val="dk1"/>
              </a:solidFill>
              <a:latin typeface="Montserrat"/>
              <a:ea typeface="Montserrat"/>
              <a:cs typeface="Montserrat"/>
              <a:sym typeface="Montserrat"/>
            </a:endParaRPr>
          </a:p>
          <a:p>
            <a:pPr indent="-368300" lvl="0" marL="457200" marR="0" rtl="0" algn="l">
              <a:lnSpc>
                <a:spcPct val="115000"/>
              </a:lnSpc>
              <a:spcBef>
                <a:spcPts val="0"/>
              </a:spcBef>
              <a:spcAft>
                <a:spcPts val="0"/>
              </a:spcAft>
              <a:buClr>
                <a:schemeClr val="dk1"/>
              </a:buClr>
              <a:buSzPts val="2200"/>
              <a:buFont typeface="Montserrat"/>
              <a:buChar char="●"/>
            </a:pPr>
            <a:r>
              <a:rPr lang="en-GB" sz="2200">
                <a:solidFill>
                  <a:schemeClr val="dk1"/>
                </a:solidFill>
                <a:latin typeface="Montserrat"/>
                <a:ea typeface="Montserrat"/>
                <a:cs typeface="Montserrat"/>
                <a:sym typeface="Montserrat"/>
              </a:rPr>
              <a:t>Landsat 8 ST (AIR-CAS)</a:t>
            </a:r>
            <a:endParaRPr sz="2200">
              <a:solidFill>
                <a:schemeClr val="dk1"/>
              </a:solidFill>
              <a:latin typeface="Montserrat"/>
              <a:ea typeface="Montserrat"/>
              <a:cs typeface="Montserrat"/>
              <a:sym typeface="Montserrat"/>
            </a:endParaRPr>
          </a:p>
          <a:p>
            <a:pPr indent="0" lvl="0" marL="457200" marR="0" rtl="0" algn="l">
              <a:lnSpc>
                <a:spcPct val="115000"/>
              </a:lnSpc>
              <a:spcBef>
                <a:spcPts val="1800"/>
              </a:spcBef>
              <a:spcAft>
                <a:spcPts val="0"/>
              </a:spcAft>
              <a:buNone/>
            </a:pPr>
            <a:r>
              <a:t/>
            </a:r>
            <a:endParaRPr sz="2200">
              <a:solidFill>
                <a:schemeClr val="dk1"/>
              </a:solidFill>
              <a:latin typeface="Montserrat"/>
              <a:ea typeface="Montserrat"/>
              <a:cs typeface="Montserrat"/>
              <a:sym typeface="Montserrat"/>
            </a:endParaRPr>
          </a:p>
        </p:txBody>
      </p:sp>
      <p:sp>
        <p:nvSpPr>
          <p:cNvPr id="89" name="Google Shape;89;p10"/>
          <p:cNvSpPr txBox="1"/>
          <p:nvPr/>
        </p:nvSpPr>
        <p:spPr>
          <a:xfrm>
            <a:off x="8171100" y="1980325"/>
            <a:ext cx="3880500" cy="3177000"/>
          </a:xfrm>
          <a:prstGeom prst="rect">
            <a:avLst/>
          </a:prstGeom>
          <a:solidFill>
            <a:srgbClr val="CFE2F3"/>
          </a:solidFill>
          <a:ln>
            <a:noFill/>
          </a:ln>
        </p:spPr>
        <p:txBody>
          <a:bodyPr anchorCtr="0" anchor="t" bIns="45700" lIns="91425" spcFirstLastPara="1" rIns="91425" wrap="square" tIns="45700">
            <a:spAutoFit/>
          </a:bodyPr>
          <a:lstStyle/>
          <a:p>
            <a:pPr indent="0" lvl="0" marL="0" marR="0" rtl="0" algn="ctr">
              <a:lnSpc>
                <a:spcPct val="115000"/>
              </a:lnSpc>
              <a:spcBef>
                <a:spcPts val="1800"/>
              </a:spcBef>
              <a:spcAft>
                <a:spcPts val="0"/>
              </a:spcAft>
              <a:buNone/>
            </a:pPr>
            <a:r>
              <a:t/>
            </a:r>
            <a:endParaRPr b="1" sz="2200">
              <a:solidFill>
                <a:schemeClr val="dk1"/>
              </a:solidFill>
              <a:latin typeface="Montserrat"/>
              <a:ea typeface="Montserrat"/>
              <a:cs typeface="Montserrat"/>
              <a:sym typeface="Montserrat"/>
            </a:endParaRPr>
          </a:p>
          <a:p>
            <a:pPr indent="0" lvl="0" marL="0" marR="0" rtl="0" algn="ctr">
              <a:lnSpc>
                <a:spcPct val="115000"/>
              </a:lnSpc>
              <a:spcBef>
                <a:spcPts val="1800"/>
              </a:spcBef>
              <a:spcAft>
                <a:spcPts val="0"/>
              </a:spcAft>
              <a:buNone/>
            </a:pPr>
            <a:r>
              <a:rPr b="1" lang="en-GB" sz="2800">
                <a:solidFill>
                  <a:schemeClr val="dk1"/>
                </a:solidFill>
                <a:latin typeface="Montserrat"/>
                <a:ea typeface="Montserrat"/>
                <a:cs typeface="Montserrat"/>
                <a:sym typeface="Montserrat"/>
              </a:rPr>
              <a:t>Future</a:t>
            </a:r>
            <a:endParaRPr b="1" sz="2800">
              <a:solidFill>
                <a:schemeClr val="dk1"/>
              </a:solidFill>
              <a:latin typeface="Montserrat"/>
              <a:ea typeface="Montserrat"/>
              <a:cs typeface="Montserrat"/>
              <a:sym typeface="Montserrat"/>
            </a:endParaRPr>
          </a:p>
          <a:p>
            <a:pPr indent="-368300" lvl="0" marL="457200" marR="0" rtl="0" algn="l">
              <a:lnSpc>
                <a:spcPct val="115000"/>
              </a:lnSpc>
              <a:spcBef>
                <a:spcPts val="1800"/>
              </a:spcBef>
              <a:spcAft>
                <a:spcPts val="0"/>
              </a:spcAft>
              <a:buClr>
                <a:schemeClr val="dk1"/>
              </a:buClr>
              <a:buSzPts val="2200"/>
              <a:buFont typeface="Montserrat"/>
              <a:buChar char="●"/>
            </a:pPr>
            <a:r>
              <a:rPr lang="en-GB" sz="2200">
                <a:solidFill>
                  <a:schemeClr val="dk1"/>
                </a:solidFill>
                <a:latin typeface="Montserrat"/>
                <a:ea typeface="Montserrat"/>
                <a:cs typeface="Montserrat"/>
                <a:sym typeface="Montserrat"/>
              </a:rPr>
              <a:t>LSTM L2A ST</a:t>
            </a:r>
            <a:endParaRPr sz="2200">
              <a:solidFill>
                <a:schemeClr val="dk1"/>
              </a:solidFill>
              <a:latin typeface="Montserrat"/>
              <a:ea typeface="Montserrat"/>
              <a:cs typeface="Montserrat"/>
              <a:sym typeface="Montserrat"/>
            </a:endParaRPr>
          </a:p>
          <a:p>
            <a:pPr indent="-368300" lvl="0" marL="457200" marR="0" rtl="0" algn="l">
              <a:lnSpc>
                <a:spcPct val="115000"/>
              </a:lnSpc>
              <a:spcBef>
                <a:spcPts val="0"/>
              </a:spcBef>
              <a:spcAft>
                <a:spcPts val="0"/>
              </a:spcAft>
              <a:buClr>
                <a:schemeClr val="dk1"/>
              </a:buClr>
              <a:buSzPts val="2200"/>
              <a:buFont typeface="Montserrat"/>
              <a:buChar char="●"/>
            </a:pPr>
            <a:r>
              <a:rPr lang="en-GB" sz="2200">
                <a:solidFill>
                  <a:schemeClr val="dk1"/>
                </a:solidFill>
                <a:latin typeface="Montserrat"/>
                <a:ea typeface="Montserrat"/>
                <a:cs typeface="Montserrat"/>
                <a:sym typeface="Montserrat"/>
              </a:rPr>
              <a:t>LSTM L2H/L2F ST</a:t>
            </a:r>
            <a:endParaRPr sz="2200">
              <a:solidFill>
                <a:schemeClr val="dk1"/>
              </a:solidFill>
              <a:latin typeface="Montserrat"/>
              <a:ea typeface="Montserrat"/>
              <a:cs typeface="Montserrat"/>
              <a:sym typeface="Montserrat"/>
            </a:endParaRPr>
          </a:p>
          <a:p>
            <a:pPr indent="-368300" lvl="0" marL="457200" marR="0" rtl="0" algn="l">
              <a:lnSpc>
                <a:spcPct val="115000"/>
              </a:lnSpc>
              <a:spcBef>
                <a:spcPts val="0"/>
              </a:spcBef>
              <a:spcAft>
                <a:spcPts val="0"/>
              </a:spcAft>
              <a:buClr>
                <a:schemeClr val="dk1"/>
              </a:buClr>
              <a:buSzPts val="2200"/>
              <a:buFont typeface="Montserrat"/>
              <a:buChar char="●"/>
            </a:pPr>
            <a:r>
              <a:rPr b="1" lang="en-GB" sz="2200">
                <a:solidFill>
                  <a:schemeClr val="dk1"/>
                </a:solidFill>
                <a:latin typeface="Montserrat"/>
                <a:ea typeface="Montserrat"/>
                <a:cs typeface="Montserrat"/>
                <a:sym typeface="Montserrat"/>
              </a:rPr>
              <a:t>Others?</a:t>
            </a:r>
            <a:endParaRPr b="1" sz="2200">
              <a:solidFill>
                <a:schemeClr val="dk1"/>
              </a:solidFill>
              <a:latin typeface="Montserrat"/>
              <a:ea typeface="Montserrat"/>
              <a:cs typeface="Montserrat"/>
              <a:sym typeface="Montserrat"/>
            </a:endParaRPr>
          </a:p>
          <a:p>
            <a:pPr indent="0" lvl="0" marL="457200" marR="0" rtl="0" algn="l">
              <a:lnSpc>
                <a:spcPct val="115000"/>
              </a:lnSpc>
              <a:spcBef>
                <a:spcPts val="1800"/>
              </a:spcBef>
              <a:spcAft>
                <a:spcPts val="0"/>
              </a:spcAft>
              <a:buNone/>
            </a:pPr>
            <a:r>
              <a:t/>
            </a:r>
            <a:endParaRPr b="1" sz="2200">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1"/>
          <p:cNvSpPr/>
          <p:nvPr/>
        </p:nvSpPr>
        <p:spPr>
          <a:xfrm>
            <a:off x="0" y="0"/>
            <a:ext cx="12192000" cy="193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1"/>
          <p:cNvSpPr txBox="1"/>
          <p:nvPr/>
        </p:nvSpPr>
        <p:spPr>
          <a:xfrm>
            <a:off x="189300" y="197600"/>
            <a:ext cx="93006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300">
                <a:solidFill>
                  <a:schemeClr val="lt1"/>
                </a:solidFill>
                <a:latin typeface="Montserrat"/>
                <a:ea typeface="Montserrat"/>
                <a:cs typeface="Montserrat"/>
                <a:sym typeface="Montserrat"/>
              </a:rPr>
              <a:t>LST Mission Timeline</a:t>
            </a:r>
            <a:endParaRPr sz="400">
              <a:latin typeface="Montserrat"/>
              <a:ea typeface="Montserrat"/>
              <a:cs typeface="Montserrat"/>
              <a:sym typeface="Montserrat"/>
            </a:endParaRPr>
          </a:p>
        </p:txBody>
      </p:sp>
      <p:pic>
        <p:nvPicPr>
          <p:cNvPr id="96" name="Google Shape;96;p11" title="CEOS_MIMDB_LST_Missions_split2.png"/>
          <p:cNvPicPr preferRelativeResize="0"/>
          <p:nvPr/>
        </p:nvPicPr>
        <p:blipFill rotWithShape="1">
          <a:blip r:embed="rId3">
            <a:alphaModFix/>
          </a:blip>
          <a:srcRect b="9559" l="0" r="0" t="0"/>
          <a:stretch/>
        </p:blipFill>
        <p:spPr>
          <a:xfrm>
            <a:off x="6185025" y="0"/>
            <a:ext cx="4768898" cy="6858000"/>
          </a:xfrm>
          <a:prstGeom prst="rect">
            <a:avLst/>
          </a:prstGeom>
          <a:noFill/>
          <a:ln>
            <a:noFill/>
          </a:ln>
        </p:spPr>
      </p:pic>
      <p:pic>
        <p:nvPicPr>
          <p:cNvPr id="97" name="Google Shape;97;p11" title="CEOS_MIMDB_LST_Missions_split1.png"/>
          <p:cNvPicPr preferRelativeResize="0"/>
          <p:nvPr/>
        </p:nvPicPr>
        <p:blipFill>
          <a:blip r:embed="rId4">
            <a:alphaModFix/>
          </a:blip>
          <a:stretch>
            <a:fillRect/>
          </a:stretch>
        </p:blipFill>
        <p:spPr>
          <a:xfrm>
            <a:off x="1303878" y="0"/>
            <a:ext cx="4881150" cy="6858002"/>
          </a:xfrm>
          <a:prstGeom prst="rect">
            <a:avLst/>
          </a:prstGeom>
          <a:noFill/>
          <a:ln>
            <a:noFill/>
          </a:ln>
        </p:spPr>
      </p:pic>
      <p:sp>
        <p:nvSpPr>
          <p:cNvPr id="98" name="Google Shape;98;p11"/>
          <p:cNvSpPr txBox="1"/>
          <p:nvPr/>
        </p:nvSpPr>
        <p:spPr>
          <a:xfrm>
            <a:off x="4691375" y="874375"/>
            <a:ext cx="1210800" cy="52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GB" sz="2200">
                <a:solidFill>
                  <a:schemeClr val="dk1"/>
                </a:solidFill>
                <a:latin typeface="Montserrat"/>
                <a:ea typeface="Montserrat"/>
                <a:cs typeface="Montserrat"/>
                <a:sym typeface="Montserrat"/>
              </a:rPr>
              <a:t>MODIS</a:t>
            </a:r>
            <a:endParaRPr b="1"/>
          </a:p>
        </p:txBody>
      </p:sp>
      <p:sp>
        <p:nvSpPr>
          <p:cNvPr id="99" name="Google Shape;99;p11"/>
          <p:cNvSpPr txBox="1"/>
          <p:nvPr/>
        </p:nvSpPr>
        <p:spPr>
          <a:xfrm>
            <a:off x="4788400" y="2711650"/>
            <a:ext cx="1210800" cy="52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GB" sz="2200">
                <a:solidFill>
                  <a:schemeClr val="dk1"/>
                </a:solidFill>
                <a:latin typeface="Montserrat"/>
                <a:ea typeface="Montserrat"/>
                <a:cs typeface="Montserrat"/>
                <a:sym typeface="Montserrat"/>
              </a:rPr>
              <a:t>VIIRS</a:t>
            </a:r>
            <a:endParaRPr b="1"/>
          </a:p>
        </p:txBody>
      </p:sp>
      <p:sp>
        <p:nvSpPr>
          <p:cNvPr id="100" name="Google Shape;100;p11"/>
          <p:cNvSpPr txBox="1"/>
          <p:nvPr/>
        </p:nvSpPr>
        <p:spPr>
          <a:xfrm>
            <a:off x="4788400" y="3604875"/>
            <a:ext cx="1210800" cy="52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GB" sz="2200">
                <a:solidFill>
                  <a:schemeClr val="dk1"/>
                </a:solidFill>
                <a:latin typeface="Montserrat"/>
                <a:ea typeface="Montserrat"/>
                <a:cs typeface="Montserrat"/>
                <a:sym typeface="Montserrat"/>
              </a:rPr>
              <a:t>INSAT</a:t>
            </a:r>
            <a:endParaRPr b="1"/>
          </a:p>
        </p:txBody>
      </p:sp>
      <p:sp>
        <p:nvSpPr>
          <p:cNvPr id="101" name="Google Shape;101;p11"/>
          <p:cNvSpPr txBox="1"/>
          <p:nvPr/>
        </p:nvSpPr>
        <p:spPr>
          <a:xfrm>
            <a:off x="4529500" y="5415300"/>
            <a:ext cx="1728600" cy="52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GB" sz="2200">
                <a:solidFill>
                  <a:schemeClr val="dk1"/>
                </a:solidFill>
                <a:latin typeface="Montserrat"/>
                <a:ea typeface="Montserrat"/>
                <a:cs typeface="Montserrat"/>
                <a:sym typeface="Montserrat"/>
              </a:rPr>
              <a:t>S3 SLSTR</a:t>
            </a:r>
            <a:endParaRPr b="1"/>
          </a:p>
        </p:txBody>
      </p:sp>
      <p:sp>
        <p:nvSpPr>
          <p:cNvPr id="102" name="Google Shape;102;p11"/>
          <p:cNvSpPr txBox="1"/>
          <p:nvPr/>
        </p:nvSpPr>
        <p:spPr>
          <a:xfrm>
            <a:off x="9334500" y="3604875"/>
            <a:ext cx="1569900" cy="52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GB" sz="2200">
                <a:solidFill>
                  <a:schemeClr val="dk1"/>
                </a:solidFill>
                <a:latin typeface="Montserrat"/>
                <a:ea typeface="Montserrat"/>
                <a:cs typeface="Montserrat"/>
                <a:sym typeface="Montserrat"/>
              </a:rPr>
              <a:t>TRISHNA</a:t>
            </a:r>
            <a:endParaRPr b="1"/>
          </a:p>
        </p:txBody>
      </p:sp>
      <p:sp>
        <p:nvSpPr>
          <p:cNvPr id="103" name="Google Shape;103;p11"/>
          <p:cNvSpPr txBox="1"/>
          <p:nvPr/>
        </p:nvSpPr>
        <p:spPr>
          <a:xfrm>
            <a:off x="9857325" y="4542225"/>
            <a:ext cx="1569900" cy="52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GB" sz="2200">
                <a:solidFill>
                  <a:schemeClr val="dk1"/>
                </a:solidFill>
                <a:latin typeface="Montserrat"/>
                <a:ea typeface="Montserrat"/>
                <a:cs typeface="Montserrat"/>
                <a:sym typeface="Montserrat"/>
              </a:rPr>
              <a:t>LSTM</a:t>
            </a:r>
            <a:endParaRPr b="1"/>
          </a:p>
        </p:txBody>
      </p:sp>
      <p:sp>
        <p:nvSpPr>
          <p:cNvPr id="104" name="Google Shape;104;p11"/>
          <p:cNvSpPr txBox="1"/>
          <p:nvPr/>
        </p:nvSpPr>
        <p:spPr>
          <a:xfrm>
            <a:off x="9929475" y="4019025"/>
            <a:ext cx="814800" cy="52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GB" sz="2200">
                <a:solidFill>
                  <a:schemeClr val="dk1"/>
                </a:solidFill>
                <a:latin typeface="Montserrat"/>
                <a:ea typeface="Montserrat"/>
                <a:cs typeface="Montserrat"/>
                <a:sym typeface="Montserrat"/>
              </a:rPr>
              <a:t>SBG</a:t>
            </a:r>
            <a:endParaRPr b="1"/>
          </a:p>
        </p:txBody>
      </p:sp>
      <p:sp>
        <p:nvSpPr>
          <p:cNvPr id="105" name="Google Shape;105;p11"/>
          <p:cNvSpPr txBox="1"/>
          <p:nvPr/>
        </p:nvSpPr>
        <p:spPr>
          <a:xfrm>
            <a:off x="6309625" y="5065425"/>
            <a:ext cx="2160900" cy="156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lang="en-GB" sz="1600">
                <a:solidFill>
                  <a:schemeClr val="dk1"/>
                </a:solidFill>
                <a:latin typeface="Montserrat"/>
                <a:ea typeface="Montserrat"/>
                <a:cs typeface="Montserrat"/>
                <a:sym typeface="Montserrat"/>
              </a:rPr>
              <a:t>Has CEOS-ARD considered GEO sensors? (MSG, GOES, Himawari for LST e.g.) </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2"/>
          <p:cNvSpPr txBox="1"/>
          <p:nvPr/>
        </p:nvSpPr>
        <p:spPr>
          <a:xfrm>
            <a:off x="295650" y="1229450"/>
            <a:ext cx="10845600" cy="4171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800"/>
              </a:spcBef>
              <a:spcAft>
                <a:spcPts val="0"/>
              </a:spcAft>
              <a:buNone/>
            </a:pPr>
            <a:r>
              <a:rPr lang="en-GB" sz="2000">
                <a:solidFill>
                  <a:schemeClr val="dk1"/>
                </a:solidFill>
                <a:latin typeface="Montserrat"/>
                <a:ea typeface="Montserrat"/>
                <a:cs typeface="Montserrat"/>
                <a:sym typeface="Montserrat"/>
              </a:rPr>
              <a:t>Commercial </a:t>
            </a:r>
            <a:r>
              <a:rPr lang="en-GB" sz="2000">
                <a:solidFill>
                  <a:schemeClr val="dk1"/>
                </a:solidFill>
                <a:latin typeface="Montserrat"/>
                <a:ea typeface="Montserrat"/>
                <a:cs typeface="Montserrat"/>
                <a:sym typeface="Montserrat"/>
              </a:rPr>
              <a:t>companies developing missions for </a:t>
            </a:r>
            <a:r>
              <a:rPr lang="en-GB" sz="2000">
                <a:solidFill>
                  <a:schemeClr val="dk1"/>
                </a:solidFill>
                <a:latin typeface="Montserrat"/>
                <a:ea typeface="Montserrat"/>
                <a:cs typeface="Montserrat"/>
                <a:sym typeface="Montserrat"/>
              </a:rPr>
              <a:t>land</a:t>
            </a:r>
            <a:r>
              <a:rPr lang="en-GB" sz="2000">
                <a:solidFill>
                  <a:schemeClr val="dk1"/>
                </a:solidFill>
                <a:latin typeface="Montserrat"/>
                <a:ea typeface="Montserrat"/>
                <a:cs typeface="Montserrat"/>
                <a:sym typeface="Montserrat"/>
              </a:rPr>
              <a:t> surface temperature or surface </a:t>
            </a:r>
            <a:r>
              <a:rPr lang="en-GB" sz="2000">
                <a:solidFill>
                  <a:schemeClr val="dk1"/>
                </a:solidFill>
                <a:latin typeface="Montserrat"/>
                <a:ea typeface="Montserrat"/>
                <a:cs typeface="Montserrat"/>
                <a:sym typeface="Montserrat"/>
              </a:rPr>
              <a:t>brightness </a:t>
            </a:r>
            <a:r>
              <a:rPr lang="en-GB" sz="2000">
                <a:solidFill>
                  <a:schemeClr val="dk1"/>
                </a:solidFill>
                <a:latin typeface="Montserrat"/>
                <a:ea typeface="Montserrat"/>
                <a:cs typeface="Montserrat"/>
                <a:sym typeface="Montserrat"/>
              </a:rPr>
              <a:t>temperature:</a:t>
            </a:r>
            <a:endParaRPr sz="2000">
              <a:solidFill>
                <a:schemeClr val="dk1"/>
              </a:solidFill>
              <a:latin typeface="Montserrat"/>
              <a:ea typeface="Montserrat"/>
              <a:cs typeface="Montserrat"/>
              <a:sym typeface="Montserrat"/>
            </a:endParaRPr>
          </a:p>
          <a:p>
            <a:pPr indent="-355600" lvl="0" marL="457200" marR="0" rtl="0" algn="l">
              <a:lnSpc>
                <a:spcPct val="115000"/>
              </a:lnSpc>
              <a:spcBef>
                <a:spcPts val="18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Ororatech (2025)</a:t>
            </a:r>
            <a:endParaRPr sz="2000">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Constellr (2025)</a:t>
            </a:r>
            <a:endParaRPr sz="2000">
              <a:solidFill>
                <a:schemeClr val="dk1"/>
              </a:solidFill>
              <a:latin typeface="Montserrat"/>
              <a:ea typeface="Montserrat"/>
              <a:cs typeface="Montserrat"/>
              <a:sym typeface="Montserrat"/>
            </a:endParaRPr>
          </a:p>
          <a:p>
            <a:pPr indent="-355600" lvl="0" marL="457200" rtl="0" algn="l">
              <a:lnSpc>
                <a:spcPct val="115000"/>
              </a:lnSpc>
              <a:spcBef>
                <a:spcPts val="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SatVu (2023)</a:t>
            </a:r>
            <a:endParaRPr sz="2000">
              <a:solidFill>
                <a:schemeClr val="dk1"/>
              </a:solidFill>
              <a:latin typeface="Montserrat"/>
              <a:ea typeface="Montserrat"/>
              <a:cs typeface="Montserrat"/>
              <a:sym typeface="Montserrat"/>
            </a:endParaRPr>
          </a:p>
          <a:p>
            <a:pPr indent="-355600" lvl="0" marL="457200" rtl="0" algn="l">
              <a:lnSpc>
                <a:spcPct val="115000"/>
              </a:lnSpc>
              <a:spcBef>
                <a:spcPts val="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EarthDaily (2025)</a:t>
            </a:r>
            <a:endParaRPr sz="2000">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Aistech Space (2022)</a:t>
            </a:r>
            <a:endParaRPr sz="2000">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Hydrosat (2024)</a:t>
            </a:r>
            <a:endParaRPr sz="2000">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Albedo Space (2025)</a:t>
            </a:r>
            <a:endParaRPr sz="2000">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Planet (derived from AMSR-2 &amp; Sentinel-2)</a:t>
            </a:r>
            <a:endParaRPr sz="2000">
              <a:solidFill>
                <a:schemeClr val="dk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Satlantis (SuperSharp)</a:t>
            </a:r>
            <a:endParaRPr sz="2000">
              <a:solidFill>
                <a:schemeClr val="dk1"/>
              </a:solidFill>
              <a:latin typeface="Montserrat"/>
              <a:ea typeface="Montserrat"/>
              <a:cs typeface="Montserrat"/>
              <a:sym typeface="Montserrat"/>
            </a:endParaRPr>
          </a:p>
        </p:txBody>
      </p:sp>
      <p:sp>
        <p:nvSpPr>
          <p:cNvPr id="111" name="Google Shape;111;p12"/>
          <p:cNvSpPr txBox="1"/>
          <p:nvPr/>
        </p:nvSpPr>
        <p:spPr>
          <a:xfrm>
            <a:off x="189300" y="197600"/>
            <a:ext cx="93006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300">
                <a:solidFill>
                  <a:schemeClr val="lt1"/>
                </a:solidFill>
                <a:latin typeface="Montserrat"/>
                <a:ea typeface="Montserrat"/>
                <a:cs typeface="Montserrat"/>
                <a:sym typeface="Montserrat"/>
              </a:rPr>
              <a:t>ST Mission Landscape</a:t>
            </a:r>
            <a:endParaRPr sz="4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3"/>
          <p:cNvSpPr txBox="1"/>
          <p:nvPr/>
        </p:nvSpPr>
        <p:spPr>
          <a:xfrm>
            <a:off x="357100" y="1290900"/>
            <a:ext cx="6459000" cy="46377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The current version of the ST PFS (</a:t>
            </a:r>
            <a:r>
              <a:rPr lang="en-GB" sz="1600">
                <a:solidFill>
                  <a:schemeClr val="dk1"/>
                </a:solidFill>
                <a:latin typeface="Montserrat"/>
                <a:ea typeface="Montserrat"/>
                <a:cs typeface="Montserrat"/>
                <a:sym typeface="Montserrat"/>
              </a:rPr>
              <a:t>V5.0, June 2020) applies to:</a:t>
            </a:r>
            <a:endParaRPr sz="1600">
              <a:solidFill>
                <a:schemeClr val="dk1"/>
              </a:solidFill>
              <a:latin typeface="Montserrat"/>
              <a:ea typeface="Montserrat"/>
              <a:cs typeface="Montserrat"/>
              <a:sym typeface="Montserrat"/>
            </a:endParaRPr>
          </a:p>
          <a:p>
            <a:pPr indent="-355600" lvl="1" marL="914400" rtl="0" algn="l">
              <a:lnSpc>
                <a:spcPct val="115000"/>
              </a:lnSpc>
              <a:spcBef>
                <a:spcPts val="0"/>
              </a:spcBef>
              <a:spcAft>
                <a:spcPts val="0"/>
              </a:spcAft>
              <a:buClr>
                <a:schemeClr val="dk1"/>
              </a:buClr>
              <a:buSzPts val="2000"/>
              <a:buFont typeface="Montserrat"/>
              <a:buChar char="❖"/>
            </a:pPr>
            <a:r>
              <a:rPr lang="en-GB" sz="1700">
                <a:solidFill>
                  <a:schemeClr val="dk1"/>
                </a:solidFill>
                <a:latin typeface="Times New Roman"/>
                <a:ea typeface="Times New Roman"/>
                <a:cs typeface="Times New Roman"/>
                <a:sym typeface="Times New Roman"/>
              </a:rPr>
              <a:t>Data collected with </a:t>
            </a:r>
            <a:r>
              <a:rPr b="1" lang="en-GB" sz="1700">
                <a:solidFill>
                  <a:schemeClr val="dk1"/>
                </a:solidFill>
                <a:latin typeface="Times New Roman"/>
                <a:ea typeface="Times New Roman"/>
                <a:cs typeface="Times New Roman"/>
                <a:sym typeface="Times New Roman"/>
              </a:rPr>
              <a:t>multispectral sensors</a:t>
            </a:r>
            <a:r>
              <a:rPr lang="en-GB" sz="1700">
                <a:solidFill>
                  <a:schemeClr val="dk1"/>
                </a:solidFill>
                <a:latin typeface="Times New Roman"/>
                <a:ea typeface="Times New Roman"/>
                <a:cs typeface="Times New Roman"/>
                <a:sym typeface="Times New Roman"/>
              </a:rPr>
              <a:t> operating in the </a:t>
            </a:r>
            <a:r>
              <a:rPr b="1" lang="en-GB" sz="1700">
                <a:solidFill>
                  <a:schemeClr val="dk1"/>
                </a:solidFill>
                <a:latin typeface="Times New Roman"/>
                <a:ea typeface="Times New Roman"/>
                <a:cs typeface="Times New Roman"/>
                <a:sym typeface="Times New Roman"/>
              </a:rPr>
              <a:t>thermal infrared</a:t>
            </a:r>
            <a:r>
              <a:rPr lang="en-GB" sz="1700">
                <a:solidFill>
                  <a:schemeClr val="dk1"/>
                </a:solidFill>
                <a:latin typeface="Times New Roman"/>
                <a:ea typeface="Times New Roman"/>
                <a:cs typeface="Times New Roman"/>
                <a:sym typeface="Times New Roman"/>
              </a:rPr>
              <a:t> (TIR) </a:t>
            </a:r>
            <a:r>
              <a:rPr b="1" lang="en-GB" sz="1700">
                <a:solidFill>
                  <a:schemeClr val="dk1"/>
                </a:solidFill>
                <a:latin typeface="Times New Roman"/>
                <a:ea typeface="Times New Roman"/>
                <a:cs typeface="Times New Roman"/>
                <a:sym typeface="Times New Roman"/>
              </a:rPr>
              <a:t>wavelengths</a:t>
            </a:r>
            <a:r>
              <a:rPr lang="en-GB" sz="1700">
                <a:solidFill>
                  <a:schemeClr val="dk1"/>
                </a:solidFill>
                <a:latin typeface="Times New Roman"/>
                <a:ea typeface="Times New Roman"/>
                <a:cs typeface="Times New Roman"/>
                <a:sym typeface="Times New Roman"/>
              </a:rPr>
              <a:t>. These typically operate with ground sample distance and resolution in the order of </a:t>
            </a:r>
            <a:r>
              <a:rPr b="1" lang="en-GB" sz="1700">
                <a:solidFill>
                  <a:schemeClr val="dk1"/>
                </a:solidFill>
                <a:latin typeface="Times New Roman"/>
                <a:ea typeface="Times New Roman"/>
                <a:cs typeface="Times New Roman"/>
                <a:sym typeface="Times New Roman"/>
              </a:rPr>
              <a:t>10-100m</a:t>
            </a:r>
            <a:r>
              <a:rPr lang="en-GB" sz="1700">
                <a:solidFill>
                  <a:schemeClr val="dk1"/>
                </a:solidFill>
                <a:latin typeface="Times New Roman"/>
                <a:ea typeface="Times New Roman"/>
                <a:cs typeface="Times New Roman"/>
                <a:sym typeface="Times New Roman"/>
              </a:rPr>
              <a:t>; however, the Specification is not inherently limited to this resolution.</a:t>
            </a:r>
            <a:endParaRPr sz="1700">
              <a:solidFill>
                <a:schemeClr val="dk1"/>
              </a:solidFill>
              <a:latin typeface="Times New Roman"/>
              <a:ea typeface="Times New Roman"/>
              <a:cs typeface="Times New Roman"/>
              <a:sym typeface="Times New Roman"/>
            </a:endParaRPr>
          </a:p>
          <a:p>
            <a:pPr indent="-355600" lvl="1" marL="914400" rtl="0" algn="l">
              <a:lnSpc>
                <a:spcPct val="115000"/>
              </a:lnSpc>
              <a:spcBef>
                <a:spcPts val="0"/>
              </a:spcBef>
              <a:spcAft>
                <a:spcPts val="0"/>
              </a:spcAft>
              <a:buClr>
                <a:schemeClr val="dk1"/>
              </a:buClr>
              <a:buSzPts val="2000"/>
              <a:buFont typeface="Montserrat"/>
              <a:buChar char="❖"/>
            </a:pPr>
            <a:r>
              <a:rPr lang="en-GB" sz="1700">
                <a:solidFill>
                  <a:schemeClr val="dk1"/>
                </a:solidFill>
                <a:latin typeface="Times New Roman"/>
                <a:ea typeface="Times New Roman"/>
                <a:cs typeface="Times New Roman"/>
                <a:sym typeface="Times New Roman"/>
              </a:rPr>
              <a:t>At present, surface temperature measurements tend to be provided as either surface brightness temperature (SBT) or as land surface temperatures (LST) requiring the </a:t>
            </a:r>
            <a:r>
              <a:rPr b="1" lang="en-GB" sz="1700">
                <a:solidFill>
                  <a:schemeClr val="dk1"/>
                </a:solidFill>
                <a:latin typeface="Times New Roman"/>
                <a:ea typeface="Times New Roman"/>
                <a:cs typeface="Times New Roman"/>
                <a:sym typeface="Times New Roman"/>
              </a:rPr>
              <a:t>SBT</a:t>
            </a:r>
            <a:r>
              <a:rPr lang="en-GB" sz="1700">
                <a:solidFill>
                  <a:schemeClr val="dk1"/>
                </a:solidFill>
                <a:latin typeface="Times New Roman"/>
                <a:ea typeface="Times New Roman"/>
                <a:cs typeface="Times New Roman"/>
                <a:sym typeface="Times New Roman"/>
              </a:rPr>
              <a:t> to be </a:t>
            </a:r>
            <a:r>
              <a:rPr b="1" lang="en-GB" sz="1700">
                <a:solidFill>
                  <a:schemeClr val="dk1"/>
                </a:solidFill>
                <a:latin typeface="Times New Roman"/>
                <a:ea typeface="Times New Roman"/>
                <a:cs typeface="Times New Roman"/>
                <a:sym typeface="Times New Roman"/>
              </a:rPr>
              <a:t>modified according to the emissivity of the target</a:t>
            </a:r>
            <a:r>
              <a:rPr lang="en-GB" sz="1700">
                <a:solidFill>
                  <a:schemeClr val="dk1"/>
                </a:solidFill>
                <a:latin typeface="Times New Roman"/>
                <a:ea typeface="Times New Roman"/>
                <a:cs typeface="Times New Roman"/>
                <a:sym typeface="Times New Roman"/>
              </a:rPr>
              <a:t>. This specification identifies the Surface Temperature (ST) as being the minimum or Threshold requirement for analysis ready land surface data. Nevertheless, both SBT and LST are </a:t>
            </a:r>
            <a:r>
              <a:rPr i="1" lang="en-GB" sz="1700">
                <a:solidFill>
                  <a:schemeClr val="dk1"/>
                </a:solidFill>
                <a:latin typeface="Times New Roman"/>
                <a:ea typeface="Times New Roman"/>
                <a:cs typeface="Times New Roman"/>
                <a:sym typeface="Times New Roman"/>
              </a:rPr>
              <a:t>land</a:t>
            </a:r>
            <a:r>
              <a:rPr lang="en-GB" sz="1700">
                <a:solidFill>
                  <a:schemeClr val="dk1"/>
                </a:solidFill>
                <a:latin typeface="Times New Roman"/>
                <a:ea typeface="Times New Roman"/>
                <a:cs typeface="Times New Roman"/>
                <a:sym typeface="Times New Roman"/>
              </a:rPr>
              <a:t> measurements, requiring atmospheric corrections.</a:t>
            </a:r>
            <a:endParaRPr>
              <a:solidFill>
                <a:schemeClr val="dk1"/>
              </a:solidFill>
              <a:latin typeface="Montserrat"/>
              <a:ea typeface="Montserrat"/>
              <a:cs typeface="Montserrat"/>
              <a:sym typeface="Montserrat"/>
            </a:endParaRPr>
          </a:p>
        </p:txBody>
      </p:sp>
      <p:sp>
        <p:nvSpPr>
          <p:cNvPr id="117" name="Google Shape;117;p13"/>
          <p:cNvSpPr txBox="1"/>
          <p:nvPr/>
        </p:nvSpPr>
        <p:spPr>
          <a:xfrm>
            <a:off x="189300" y="197600"/>
            <a:ext cx="93006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300">
                <a:solidFill>
                  <a:schemeClr val="lt1"/>
                </a:solidFill>
                <a:latin typeface="Montserrat"/>
                <a:ea typeface="Montserrat"/>
                <a:cs typeface="Montserrat"/>
                <a:sym typeface="Montserrat"/>
              </a:rPr>
              <a:t>Who does the ST PFS apply to (currently)? </a:t>
            </a:r>
            <a:endParaRPr sz="400">
              <a:latin typeface="Montserrat"/>
              <a:ea typeface="Montserrat"/>
              <a:cs typeface="Montserrat"/>
              <a:sym typeface="Montserrat"/>
            </a:endParaRPr>
          </a:p>
        </p:txBody>
      </p:sp>
      <p:pic>
        <p:nvPicPr>
          <p:cNvPr id="118" name="Google Shape;118;p13"/>
          <p:cNvPicPr preferRelativeResize="0"/>
          <p:nvPr/>
        </p:nvPicPr>
        <p:blipFill>
          <a:blip r:embed="rId3">
            <a:alphaModFix/>
          </a:blip>
          <a:stretch>
            <a:fillRect/>
          </a:stretch>
        </p:blipFill>
        <p:spPr>
          <a:xfrm>
            <a:off x="7555625" y="1070650"/>
            <a:ext cx="3821950" cy="5404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4"/>
          <p:cNvSpPr txBox="1"/>
          <p:nvPr/>
        </p:nvSpPr>
        <p:spPr>
          <a:xfrm>
            <a:off x="7184650" y="5804875"/>
            <a:ext cx="4673400" cy="59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sz="900" u="sng">
                <a:solidFill>
                  <a:schemeClr val="hlink"/>
                </a:solidFill>
                <a:latin typeface="Montserrat"/>
                <a:ea typeface="Montserrat"/>
                <a:cs typeface="Montserrat"/>
                <a:sym typeface="Montserrat"/>
                <a:hlinkClick r:id="rId3"/>
              </a:rPr>
              <a:t>Guillevic et al (2018)</a:t>
            </a:r>
            <a:r>
              <a:rPr i="1" lang="en-GB" sz="900">
                <a:latin typeface="Montserrat"/>
                <a:ea typeface="Montserrat"/>
                <a:cs typeface="Montserrat"/>
                <a:sym typeface="Montserrat"/>
              </a:rPr>
              <a:t>. Land Surface T</a:t>
            </a:r>
            <a:r>
              <a:rPr i="1" lang="en-GB" sz="900">
                <a:latin typeface="Montserrat"/>
                <a:ea typeface="Montserrat"/>
                <a:cs typeface="Montserrat"/>
                <a:sym typeface="Montserrat"/>
              </a:rPr>
              <a:t>e</a:t>
            </a:r>
            <a:r>
              <a:rPr i="1" lang="en-GB" sz="900">
                <a:latin typeface="Montserrat"/>
                <a:ea typeface="Montserrat"/>
                <a:cs typeface="Montserrat"/>
                <a:sym typeface="Montserrat"/>
              </a:rPr>
              <a:t>mperature Product Validation Best Practice Protocol. Version 1.1. Land Product Validation Subgroup (WGCV/CEOS), doi: 10.5067/doc/ceoswgcv/lpv/lst.001 </a:t>
            </a:r>
            <a:endParaRPr i="1" sz="900">
              <a:latin typeface="Montserrat"/>
              <a:ea typeface="Montserrat"/>
              <a:cs typeface="Montserrat"/>
              <a:sym typeface="Montserrat"/>
            </a:endParaRPr>
          </a:p>
        </p:txBody>
      </p:sp>
      <p:sp>
        <p:nvSpPr>
          <p:cNvPr id="124" name="Google Shape;124;p14"/>
          <p:cNvSpPr txBox="1"/>
          <p:nvPr/>
        </p:nvSpPr>
        <p:spPr>
          <a:xfrm>
            <a:off x="167425" y="113750"/>
            <a:ext cx="41214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SBT vs LST?</a:t>
            </a:r>
            <a:endParaRPr>
              <a:latin typeface="Montserrat"/>
              <a:ea typeface="Montserrat"/>
              <a:cs typeface="Montserrat"/>
              <a:sym typeface="Montserrat"/>
            </a:endParaRPr>
          </a:p>
        </p:txBody>
      </p:sp>
      <p:pic>
        <p:nvPicPr>
          <p:cNvPr id="125" name="Google Shape;125;p14"/>
          <p:cNvPicPr preferRelativeResize="0"/>
          <p:nvPr/>
        </p:nvPicPr>
        <p:blipFill rotWithShape="1">
          <a:blip r:embed="rId4">
            <a:alphaModFix/>
          </a:blip>
          <a:srcRect b="0" l="0" r="0" t="1351"/>
          <a:stretch/>
        </p:blipFill>
        <p:spPr>
          <a:xfrm>
            <a:off x="7702525" y="1226900"/>
            <a:ext cx="3637650" cy="4619925"/>
          </a:xfrm>
          <a:prstGeom prst="rect">
            <a:avLst/>
          </a:prstGeom>
          <a:noFill/>
          <a:ln>
            <a:noFill/>
          </a:ln>
          <a:effectLst>
            <a:outerShdw blurRad="128588" rotWithShape="0" algn="bl" dir="1380000" dist="57150">
              <a:srgbClr val="000000">
                <a:alpha val="50000"/>
              </a:srgbClr>
            </a:outerShdw>
          </a:effectLst>
        </p:spPr>
      </p:pic>
      <p:sp>
        <p:nvSpPr>
          <p:cNvPr id="126" name="Google Shape;126;p14"/>
          <p:cNvSpPr txBox="1"/>
          <p:nvPr/>
        </p:nvSpPr>
        <p:spPr>
          <a:xfrm>
            <a:off x="357075" y="1226900"/>
            <a:ext cx="6742200" cy="50487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The CEOS WGCV Land Surface Temperature Best Practice Protocol (2018) defines:</a:t>
            </a:r>
            <a:endParaRPr sz="1600">
              <a:solidFill>
                <a:schemeClr val="dk1"/>
              </a:solidFill>
              <a:latin typeface="Montserrat"/>
              <a:ea typeface="Montserrat"/>
              <a:cs typeface="Montserrat"/>
              <a:sym typeface="Montserrat"/>
            </a:endParaRPr>
          </a:p>
          <a:p>
            <a:pPr indent="-330200" lvl="1" marL="914400" marR="0" rtl="0" algn="l">
              <a:lnSpc>
                <a:spcPct val="115000"/>
              </a:lnSpc>
              <a:spcBef>
                <a:spcPts val="1800"/>
              </a:spcBef>
              <a:spcAft>
                <a:spcPts val="0"/>
              </a:spcAft>
              <a:buClr>
                <a:schemeClr val="dk1"/>
              </a:buClr>
              <a:buSzPts val="1600"/>
              <a:buFont typeface="Montserrat"/>
              <a:buChar char="❖"/>
            </a:pPr>
            <a:r>
              <a:rPr b="1" lang="en-GB" sz="1600">
                <a:solidFill>
                  <a:schemeClr val="dk1"/>
                </a:solidFill>
                <a:latin typeface="Montserrat"/>
                <a:ea typeface="Montserrat"/>
                <a:cs typeface="Montserrat"/>
                <a:sym typeface="Montserrat"/>
              </a:rPr>
              <a:t>Brightness temperature</a:t>
            </a:r>
            <a:r>
              <a:rPr lang="en-GB" sz="1600">
                <a:solidFill>
                  <a:schemeClr val="dk1"/>
                </a:solidFill>
                <a:latin typeface="Montserrat"/>
                <a:ea typeface="Montserrat"/>
                <a:cs typeface="Montserrat"/>
                <a:sym typeface="Montserrat"/>
              </a:rPr>
              <a:t> “is the temperature of a black body that would have the same radiance as the radiance actually observed with the radiometer. This requires specification of wavelength interval, direction and whether the observation is above the atmosphere from a satellite or immediately above the surface.” (Norman and Becker, 1995)</a:t>
            </a:r>
            <a:endParaRPr sz="1600">
              <a:solidFill>
                <a:schemeClr val="dk1"/>
              </a:solidFill>
              <a:latin typeface="Montserrat"/>
              <a:ea typeface="Montserrat"/>
              <a:cs typeface="Montserrat"/>
              <a:sym typeface="Montserrat"/>
            </a:endParaRPr>
          </a:p>
          <a:p>
            <a:pPr indent="-330200" lvl="1" marL="914400" marR="0" rtl="0" algn="l">
              <a:lnSpc>
                <a:spcPct val="115000"/>
              </a:lnSpc>
              <a:spcBef>
                <a:spcPts val="1800"/>
              </a:spcBef>
              <a:spcAft>
                <a:spcPts val="0"/>
              </a:spcAft>
              <a:buClr>
                <a:schemeClr val="dk1"/>
              </a:buClr>
              <a:buSzPts val="1600"/>
              <a:buFont typeface="Montserrat"/>
              <a:buChar char="❖"/>
            </a:pPr>
            <a:r>
              <a:rPr b="1" lang="en-GB" sz="1600">
                <a:solidFill>
                  <a:schemeClr val="dk1"/>
                </a:solidFill>
                <a:latin typeface="Montserrat"/>
                <a:ea typeface="Montserrat"/>
                <a:cs typeface="Montserrat"/>
                <a:sym typeface="Montserrat"/>
              </a:rPr>
              <a:t>Land Surface Temperature</a:t>
            </a:r>
            <a:r>
              <a:rPr lang="en-GB" sz="1600">
                <a:solidFill>
                  <a:schemeClr val="dk1"/>
                </a:solidFill>
                <a:latin typeface="Montserrat"/>
                <a:ea typeface="Montserrat"/>
                <a:cs typeface="Montserrat"/>
                <a:sym typeface="Montserrat"/>
              </a:rPr>
              <a:t> “is the aggregated radiometric surface temperature, i.e. based on a measure of radiance, of the ensemble of components within the sensor field of view. It represents the thermodynamic temperature of the skin layer of a given surface” (i.e. how hot or cold Earth’s surface would feel to the touch). (Norman and Becker, 1995).</a:t>
            </a:r>
            <a:endParaRPr sz="1600">
              <a:solidFill>
                <a:schemeClr val="dk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5"/>
          <p:cNvSpPr txBox="1"/>
          <p:nvPr/>
        </p:nvSpPr>
        <p:spPr>
          <a:xfrm>
            <a:off x="357075" y="1226900"/>
            <a:ext cx="6742200" cy="46608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Why was SBT removed? No user base at the time.</a:t>
            </a:r>
            <a:endParaRPr sz="1600">
              <a:solidFill>
                <a:schemeClr val="dk1"/>
              </a:solidFill>
              <a:latin typeface="Montserrat"/>
              <a:ea typeface="Montserrat"/>
              <a:cs typeface="Montserrat"/>
              <a:sym typeface="Montserrat"/>
            </a:endParaRPr>
          </a:p>
          <a:p>
            <a:pPr indent="-214312" lvl="0" marL="214312"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Discussed at LSI-VC-6 (September 2018 at JRC Ispra)</a:t>
            </a:r>
            <a:endParaRPr sz="1600">
              <a:solidFill>
                <a:schemeClr val="dk1"/>
              </a:solidFill>
              <a:latin typeface="Montserrat"/>
              <a:ea typeface="Montserrat"/>
              <a:cs typeface="Montserrat"/>
              <a:sym typeface="Montserrat"/>
            </a:endParaRPr>
          </a:p>
          <a:p>
            <a:pPr indent="-330200" lvl="1" marL="914400"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SBT is not needed as a CEOS-ARD product – there is no clear user base. References to SBT were removed in following next update cycle. TOA brightness temperature was agreed as a useful product, already supplied by Sentinel-3 L1 product, but was deemed outside CEOS-ARD (CARD4L) scope at the time.</a:t>
            </a:r>
            <a:endParaRPr sz="1600">
              <a:solidFill>
                <a:schemeClr val="dk1"/>
              </a:solidFill>
              <a:latin typeface="Montserrat"/>
              <a:ea typeface="Montserrat"/>
              <a:cs typeface="Montserrat"/>
              <a:sym typeface="Montserrat"/>
            </a:endParaRPr>
          </a:p>
          <a:p>
            <a:pPr indent="-330200" lvl="0" marL="457200"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V5.0 has no requirements for atmospheric correction, terrain effects, land/water mask, or </a:t>
            </a:r>
            <a:r>
              <a:rPr lang="en-GB" sz="1600">
                <a:solidFill>
                  <a:schemeClr val="dk1"/>
                </a:solidFill>
                <a:latin typeface="Montserrat"/>
                <a:ea typeface="Montserrat"/>
                <a:cs typeface="Montserrat"/>
                <a:sym typeface="Montserrat"/>
              </a:rPr>
              <a:t>measurement</a:t>
            </a:r>
            <a:r>
              <a:rPr lang="en-GB" sz="1600">
                <a:solidFill>
                  <a:schemeClr val="dk1"/>
                </a:solidFill>
                <a:latin typeface="Montserrat"/>
                <a:ea typeface="Montserrat"/>
                <a:cs typeface="Montserrat"/>
                <a:sym typeface="Montserrat"/>
              </a:rPr>
              <a:t> normalisation.</a:t>
            </a:r>
            <a:endParaRPr sz="1600">
              <a:solidFill>
                <a:schemeClr val="dk1"/>
              </a:solidFill>
              <a:latin typeface="Montserrat"/>
              <a:ea typeface="Montserrat"/>
              <a:cs typeface="Montserrat"/>
              <a:sym typeface="Montserrat"/>
            </a:endParaRPr>
          </a:p>
          <a:p>
            <a:pPr indent="-330200" lvl="0" marL="457200" marR="0" rtl="0" algn="l">
              <a:lnSpc>
                <a:spcPct val="115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Unique requirements for LST are captured in metadata Section 3.</a:t>
            </a:r>
            <a:endParaRPr sz="1600">
              <a:solidFill>
                <a:schemeClr val="dk1"/>
              </a:solidFill>
              <a:latin typeface="Montserrat"/>
              <a:ea typeface="Montserrat"/>
              <a:cs typeface="Montserrat"/>
              <a:sym typeface="Montserrat"/>
            </a:endParaRPr>
          </a:p>
        </p:txBody>
      </p:sp>
      <p:sp>
        <p:nvSpPr>
          <p:cNvPr id="132" name="Google Shape;132;p15"/>
          <p:cNvSpPr txBox="1"/>
          <p:nvPr/>
        </p:nvSpPr>
        <p:spPr>
          <a:xfrm>
            <a:off x="230350" y="103275"/>
            <a:ext cx="8284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The Current ST PFS (V5.0)</a:t>
            </a:r>
            <a:endParaRPr>
              <a:latin typeface="Montserrat"/>
              <a:ea typeface="Montserrat"/>
              <a:cs typeface="Montserrat"/>
              <a:sym typeface="Montserrat"/>
            </a:endParaRPr>
          </a:p>
        </p:txBody>
      </p:sp>
      <p:pic>
        <p:nvPicPr>
          <p:cNvPr id="133" name="Google Shape;133;p15"/>
          <p:cNvPicPr preferRelativeResize="0"/>
          <p:nvPr/>
        </p:nvPicPr>
        <p:blipFill>
          <a:blip r:embed="rId3">
            <a:alphaModFix/>
          </a:blip>
          <a:stretch>
            <a:fillRect/>
          </a:stretch>
        </p:blipFill>
        <p:spPr>
          <a:xfrm>
            <a:off x="8176227" y="1086627"/>
            <a:ext cx="3045876" cy="4241100"/>
          </a:xfrm>
          <a:prstGeom prst="rect">
            <a:avLst/>
          </a:prstGeom>
          <a:noFill/>
          <a:ln>
            <a:noFill/>
          </a:ln>
          <a:effectLst>
            <a:outerShdw blurRad="57150" rotWithShape="0" algn="bl" dir="2160000" dist="19050">
              <a:srgbClr val="000000">
                <a:alpha val="51000"/>
              </a:srgbClr>
            </a:outerShdw>
          </a:effectLst>
        </p:spPr>
      </p:pic>
      <p:pic>
        <p:nvPicPr>
          <p:cNvPr id="134" name="Google Shape;134;p15"/>
          <p:cNvPicPr preferRelativeResize="0"/>
          <p:nvPr/>
        </p:nvPicPr>
        <p:blipFill rotWithShape="1">
          <a:blip r:embed="rId4">
            <a:alphaModFix/>
          </a:blip>
          <a:srcRect b="79178" l="0" r="0" t="0"/>
          <a:stretch/>
        </p:blipFill>
        <p:spPr>
          <a:xfrm>
            <a:off x="7395725" y="4626100"/>
            <a:ext cx="4366225" cy="460492"/>
          </a:xfrm>
          <a:prstGeom prst="rect">
            <a:avLst/>
          </a:prstGeom>
          <a:noFill/>
          <a:ln>
            <a:noFill/>
          </a:ln>
          <a:effectLst>
            <a:outerShdw blurRad="57150" rotWithShape="0" algn="bl" dir="2700000" dist="19050">
              <a:srgbClr val="000000">
                <a:alpha val="50000"/>
              </a:srgbClr>
            </a:outerShdw>
          </a:effectLst>
        </p:spPr>
      </p:pic>
      <p:pic>
        <p:nvPicPr>
          <p:cNvPr id="135" name="Google Shape;135;p15"/>
          <p:cNvPicPr preferRelativeResize="0"/>
          <p:nvPr/>
        </p:nvPicPr>
        <p:blipFill rotWithShape="1">
          <a:blip r:embed="rId4">
            <a:alphaModFix/>
          </a:blip>
          <a:srcRect b="0" l="0" r="0" t="46045"/>
          <a:stretch/>
        </p:blipFill>
        <p:spPr>
          <a:xfrm>
            <a:off x="7395725" y="5049055"/>
            <a:ext cx="4366225" cy="1193270"/>
          </a:xfrm>
          <a:prstGeom prst="rect">
            <a:avLst/>
          </a:prstGeom>
          <a:noFill/>
          <a:ln>
            <a:noFill/>
          </a:ln>
          <a:effectLst>
            <a:outerShdw blurRad="57150" rotWithShape="0" algn="bl" dir="27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