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8.xml"/>
  <Override ContentType="application/vnd.openxmlformats-officedocument.presentationml.notesSlide+xml" PartName="/ppt/notesSlides/notesSlide7.xml"/>
  <Override ContentType="application/vnd.openxmlformats-officedocument.presentationml.notesSlide+xml" PartName="/ppt/notesSlides/notesSlide2.xml"/>
  <Override ContentType="application/vnd.openxmlformats-officedocument.presentationml.notesSlide+xml" PartName="/ppt/notesSlides/notesSlide5.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6.xml"/>
  <Override ContentType="application/vnd.openxmlformats-officedocument.presentationml.slide+xml" PartName="/ppt/slides/slide9.xml"/>
  <Override ContentType="application/vnd.openxmlformats-officedocument.presentationml.slide+xml" PartName="/ppt/slides/slide5.xml"/>
  <Override ContentType="application/vnd.openxmlformats-officedocument.presentationml.slide+xml" PartName="/ppt/slides/slide8.xml"/>
  <Override ContentType="application/vnd.openxmlformats-officedocument.presentationml.slide+xml" PartName="/ppt/slides/slide7.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Lst>
  <p:sldSz cy="5143500" cx="9144000"/>
  <p:notesSz cx="6858000" cy="9144000"/>
  <p:embeddedFontLst>
    <p:embeddedFont>
      <p:font typeface="Barlow SemiBold"/>
      <p:regular r:id="rId16"/>
      <p:bold r:id="rId17"/>
      <p:italic r:id="rId18"/>
      <p:boldItalic r:id="rId19"/>
    </p:embeddedFont>
    <p:embeddedFont>
      <p:font typeface="Barlow"/>
      <p:regular r:id="rId20"/>
      <p:bold r:id="rId21"/>
      <p:italic r:id="rId22"/>
      <p:boldItalic r:id="rId23"/>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Barlow-regular.fntdata"/><Relationship Id="rId11" Type="http://schemas.openxmlformats.org/officeDocument/2006/relationships/slide" Target="slides/slide6.xml"/><Relationship Id="rId22" Type="http://schemas.openxmlformats.org/officeDocument/2006/relationships/font" Target="fonts/Barlow-italic.fntdata"/><Relationship Id="rId10" Type="http://schemas.openxmlformats.org/officeDocument/2006/relationships/slide" Target="slides/slide5.xml"/><Relationship Id="rId21" Type="http://schemas.openxmlformats.org/officeDocument/2006/relationships/font" Target="fonts/Barlow-bold.fntdata"/><Relationship Id="rId13" Type="http://schemas.openxmlformats.org/officeDocument/2006/relationships/slide" Target="slides/slide8.xml"/><Relationship Id="rId12" Type="http://schemas.openxmlformats.org/officeDocument/2006/relationships/slide" Target="slides/slide7.xml"/><Relationship Id="rId23" Type="http://schemas.openxmlformats.org/officeDocument/2006/relationships/font" Target="fonts/Barlow-boldItalic.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font" Target="fonts/BarlowSemiBold-bold.fntdata"/><Relationship Id="rId16" Type="http://schemas.openxmlformats.org/officeDocument/2006/relationships/font" Target="fonts/BarlowSemiBold-regular.fntdata"/><Relationship Id="rId5" Type="http://schemas.openxmlformats.org/officeDocument/2006/relationships/notesMaster" Target="notesMasters/notesMaster1.xml"/><Relationship Id="rId19" Type="http://schemas.openxmlformats.org/officeDocument/2006/relationships/font" Target="fonts/BarlowSemiBold-boldItalic.fntdata"/><Relationship Id="rId6" Type="http://schemas.openxmlformats.org/officeDocument/2006/relationships/slide" Target="slides/slide1.xml"/><Relationship Id="rId18" Type="http://schemas.openxmlformats.org/officeDocument/2006/relationships/font" Target="fonts/BarlowSemiBold-italic.fntdata"/><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g35aa518a1a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 name="Google Shape;52;g35aa518a1a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2" name="Shape 142"/>
        <p:cNvGrpSpPr/>
        <p:nvPr/>
      </p:nvGrpSpPr>
      <p:grpSpPr>
        <a:xfrm>
          <a:off x="0" y="0"/>
          <a:ext cx="0" cy="0"/>
          <a:chOff x="0" y="0"/>
          <a:chExt cx="0" cy="0"/>
        </a:xfrm>
      </p:grpSpPr>
      <p:sp>
        <p:nvSpPr>
          <p:cNvPr id="143" name="Google Shape;143;g36721fe23e4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44" name="Google Shape;144;g36721fe23e4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 name="Shape 62"/>
        <p:cNvGrpSpPr/>
        <p:nvPr/>
      </p:nvGrpSpPr>
      <p:grpSpPr>
        <a:xfrm>
          <a:off x="0" y="0"/>
          <a:ext cx="0" cy="0"/>
          <a:chOff x="0" y="0"/>
          <a:chExt cx="0" cy="0"/>
        </a:xfrm>
      </p:grpSpPr>
      <p:sp>
        <p:nvSpPr>
          <p:cNvPr id="63" name="Google Shape;63;g3576a859753_0_2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4" name="Google Shape;64;g3576a859753_0_2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 name="Shape 74"/>
        <p:cNvGrpSpPr/>
        <p:nvPr/>
      </p:nvGrpSpPr>
      <p:grpSpPr>
        <a:xfrm>
          <a:off x="0" y="0"/>
          <a:ext cx="0" cy="0"/>
          <a:chOff x="0" y="0"/>
          <a:chExt cx="0" cy="0"/>
        </a:xfrm>
      </p:grpSpPr>
      <p:sp>
        <p:nvSpPr>
          <p:cNvPr id="75" name="Google Shape;75;g3576a859753_0_4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76" name="Google Shape;76;g3576a859753_0_4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359367705ac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87" name="Google Shape;87;g359367705ac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8" name="Shape 98"/>
        <p:cNvGrpSpPr/>
        <p:nvPr/>
      </p:nvGrpSpPr>
      <p:grpSpPr>
        <a:xfrm>
          <a:off x="0" y="0"/>
          <a:ext cx="0" cy="0"/>
          <a:chOff x="0" y="0"/>
          <a:chExt cx="0" cy="0"/>
        </a:xfrm>
      </p:grpSpPr>
      <p:sp>
        <p:nvSpPr>
          <p:cNvPr id="99" name="Google Shape;99;g359367705ac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0" name="Google Shape;100;g359367705ac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0" name="Shape 110"/>
        <p:cNvGrpSpPr/>
        <p:nvPr/>
      </p:nvGrpSpPr>
      <p:grpSpPr>
        <a:xfrm>
          <a:off x="0" y="0"/>
          <a:ext cx="0" cy="0"/>
          <a:chOff x="0" y="0"/>
          <a:chExt cx="0" cy="0"/>
        </a:xfrm>
      </p:grpSpPr>
      <p:sp>
        <p:nvSpPr>
          <p:cNvPr id="111" name="Google Shape;111;g3799292849f_0_1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2" name="Google Shape;112;g3799292849f_0_1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g3799292849f_0_7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17" name="Google Shape;117;g3799292849f_0_7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6" name="Shape 126"/>
        <p:cNvGrpSpPr/>
        <p:nvPr/>
      </p:nvGrpSpPr>
      <p:grpSpPr>
        <a:xfrm>
          <a:off x="0" y="0"/>
          <a:ext cx="0" cy="0"/>
          <a:chOff x="0" y="0"/>
          <a:chExt cx="0" cy="0"/>
        </a:xfrm>
      </p:grpSpPr>
      <p:sp>
        <p:nvSpPr>
          <p:cNvPr id="127" name="Google Shape;127;g3799292849f_0_1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28" name="Google Shape;128;g3799292849f_0_1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g3799292849f_0_8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33" name="Google Shape;133;g3799292849f_0_8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8.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8.png"/><Relationship Id="rId4" Type="http://schemas.openxmlformats.org/officeDocument/2006/relationships/image" Target="../media/image15.png"/><Relationship Id="rId5" Type="http://schemas.openxmlformats.org/officeDocument/2006/relationships/image" Target="../media/image13.png"/><Relationship Id="rId6" Type="http://schemas.openxmlformats.org/officeDocument/2006/relationships/image" Target="../media/image10.png"/><Relationship Id="rId7" Type="http://schemas.openxmlformats.org/officeDocument/2006/relationships/image" Target="../media/image16.png"/><Relationship Id="rId8" Type="http://schemas.openxmlformats.org/officeDocument/2006/relationships/image" Target="../media/image1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7.png"/><Relationship Id="rId4" Type="http://schemas.openxmlformats.org/officeDocument/2006/relationships/image" Target="../media/image7.png"/><Relationship Id="rId5" Type="http://schemas.openxmlformats.org/officeDocument/2006/relationships/image" Target="../media/image14.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jpg"/><Relationship Id="rId6"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6.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7.png"/><Relationship Id="rId4" Type="http://schemas.openxmlformats.org/officeDocument/2006/relationships/image" Target="../media/image21.jpg"/><Relationship Id="rId5" Type="http://schemas.openxmlformats.org/officeDocument/2006/relationships/image" Target="../media/image1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0.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png"/><Relationship Id="rId4" Type="http://schemas.openxmlformats.org/officeDocument/2006/relationships/image" Target="../media/image8.png"/><Relationship Id="rId5" Type="http://schemas.openxmlformats.org/officeDocument/2006/relationships/image" Target="../media/image2.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53" name="Shape 53"/>
        <p:cNvGrpSpPr/>
        <p:nvPr/>
      </p:nvGrpSpPr>
      <p:grpSpPr>
        <a:xfrm>
          <a:off x="0" y="0"/>
          <a:ext cx="0" cy="0"/>
          <a:chOff x="0" y="0"/>
          <a:chExt cx="0" cy="0"/>
        </a:xfrm>
      </p:grpSpPr>
      <p:cxnSp>
        <p:nvCxnSpPr>
          <p:cNvPr id="54" name="Google Shape;54;p13"/>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55" name="Google Shape;55;p13"/>
          <p:cNvSpPr txBox="1"/>
          <p:nvPr/>
        </p:nvSpPr>
        <p:spPr>
          <a:xfrm>
            <a:off x="385850" y="444100"/>
            <a:ext cx="47031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5200">
                <a:solidFill>
                  <a:schemeClr val="lt1"/>
                </a:solidFill>
                <a:latin typeface="Barlow"/>
                <a:ea typeface="Barlow"/>
                <a:cs typeface="Barlow"/>
                <a:sym typeface="Barlow"/>
              </a:rPr>
              <a:t>The Future of CEOS Analysis Ready Data</a:t>
            </a:r>
            <a:endParaRPr sz="5200">
              <a:solidFill>
                <a:schemeClr val="lt1"/>
              </a:solidFill>
              <a:latin typeface="Barlow"/>
              <a:ea typeface="Barlow"/>
              <a:cs typeface="Barlow"/>
              <a:sym typeface="Barlow"/>
            </a:endParaRPr>
          </a:p>
        </p:txBody>
      </p:sp>
      <p:pic>
        <p:nvPicPr>
          <p:cNvPr id="56" name="Google Shape;56;p13" title="CEOS_ARD_Logo_white.png"/>
          <p:cNvPicPr preferRelativeResize="0"/>
          <p:nvPr/>
        </p:nvPicPr>
        <p:blipFill>
          <a:blip r:embed="rId3">
            <a:alphaModFix/>
          </a:blip>
          <a:stretch>
            <a:fillRect/>
          </a:stretch>
        </p:blipFill>
        <p:spPr>
          <a:xfrm>
            <a:off x="4747075" y="990600"/>
            <a:ext cx="3939725" cy="3157444"/>
          </a:xfrm>
          <a:prstGeom prst="rect">
            <a:avLst/>
          </a:prstGeom>
          <a:noFill/>
          <a:ln>
            <a:noFill/>
          </a:ln>
        </p:spPr>
      </p:pic>
      <p:sp>
        <p:nvSpPr>
          <p:cNvPr id="57" name="Google Shape;57;p13"/>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LSI-VC-18</a:t>
            </a:r>
            <a:endParaRPr sz="900">
              <a:solidFill>
                <a:schemeClr val="lt1"/>
              </a:solidFill>
              <a:latin typeface="Barlow"/>
              <a:ea typeface="Barlow"/>
              <a:cs typeface="Barlow"/>
              <a:sym typeface="Barlow"/>
            </a:endParaRPr>
          </a:p>
        </p:txBody>
      </p:sp>
      <p:sp>
        <p:nvSpPr>
          <p:cNvPr id="58" name="Google Shape;58;p13"/>
          <p:cNvSpPr txBox="1"/>
          <p:nvPr/>
        </p:nvSpPr>
        <p:spPr>
          <a:xfrm>
            <a:off x="385850" y="3097975"/>
            <a:ext cx="4703100" cy="79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solidFill>
                  <a:schemeClr val="lt1"/>
                </a:solidFill>
                <a:latin typeface="Barlow SemiBold"/>
                <a:ea typeface="Barlow SemiBold"/>
                <a:cs typeface="Barlow SemiBold"/>
                <a:sym typeface="Barlow SemiBold"/>
              </a:rPr>
              <a:t>Ferran Gascon</a:t>
            </a:r>
            <a:endParaRPr>
              <a:solidFill>
                <a:schemeClr val="lt1"/>
              </a:solidFill>
              <a:latin typeface="Barlow SemiBold"/>
              <a:ea typeface="Barlow SemiBold"/>
              <a:cs typeface="Barlow SemiBold"/>
              <a:sym typeface="Barlow SemiBold"/>
            </a:endParaRPr>
          </a:p>
          <a:p>
            <a:pPr indent="0" lvl="0" marL="0" rtl="0" algn="l">
              <a:spcBef>
                <a:spcPts val="0"/>
              </a:spcBef>
              <a:spcAft>
                <a:spcPts val="0"/>
              </a:spcAft>
              <a:buNone/>
            </a:pPr>
            <a:r>
              <a:rPr lang="en">
                <a:solidFill>
                  <a:schemeClr val="lt1"/>
                </a:solidFill>
                <a:latin typeface="Barlow"/>
                <a:ea typeface="Barlow"/>
                <a:cs typeface="Barlow"/>
                <a:sym typeface="Barlow"/>
              </a:rPr>
              <a:t>CEOS-ARD Oversight Group Lead</a:t>
            </a:r>
            <a:endParaRPr>
              <a:solidFill>
                <a:schemeClr val="lt1"/>
              </a:solidFill>
              <a:latin typeface="Barlow"/>
              <a:ea typeface="Barlow"/>
              <a:cs typeface="Barlow"/>
              <a:sym typeface="Barlow"/>
            </a:endParaRPr>
          </a:p>
        </p:txBody>
      </p:sp>
      <p:pic>
        <p:nvPicPr>
          <p:cNvPr id="59" name="Google Shape;59;p13"/>
          <p:cNvPicPr preferRelativeResize="0"/>
          <p:nvPr/>
        </p:nvPicPr>
        <p:blipFill>
          <a:blip r:embed="rId4">
            <a:alphaModFix/>
          </a:blip>
          <a:stretch>
            <a:fillRect/>
          </a:stretch>
        </p:blipFill>
        <p:spPr>
          <a:xfrm>
            <a:off x="6304698" y="196600"/>
            <a:ext cx="2502723" cy="573125"/>
          </a:xfrm>
          <a:prstGeom prst="rect">
            <a:avLst/>
          </a:prstGeom>
          <a:noFill/>
          <a:ln>
            <a:noFill/>
          </a:ln>
        </p:spPr>
      </p:pic>
      <p:sp>
        <p:nvSpPr>
          <p:cNvPr id="60" name="Google Shape;60;p13"/>
          <p:cNvSpPr/>
          <p:nvPr/>
        </p:nvSpPr>
        <p:spPr>
          <a:xfrm>
            <a:off x="5126275"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 name="Google Shape;61;p13"/>
          <p:cNvSpPr txBox="1"/>
          <p:nvPr/>
        </p:nvSpPr>
        <p:spPr>
          <a:xfrm>
            <a:off x="-83050" y="4063450"/>
            <a:ext cx="54444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Shaping the future of CEOS-ARD</a:t>
            </a:r>
            <a:endParaRPr sz="1800">
              <a:solidFill>
                <a:schemeClr val="lt1"/>
              </a:solidFill>
              <a:latin typeface="Barlow SemiBold"/>
              <a:ea typeface="Barlow SemiBold"/>
              <a:cs typeface="Barlow SemiBold"/>
              <a:sym typeface="Barlow SemiBold"/>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45" name="Shape 145"/>
        <p:cNvGrpSpPr/>
        <p:nvPr/>
      </p:nvGrpSpPr>
      <p:grpSpPr>
        <a:xfrm>
          <a:off x="0" y="0"/>
          <a:ext cx="0" cy="0"/>
          <a:chOff x="0" y="0"/>
          <a:chExt cx="0" cy="0"/>
        </a:xfrm>
      </p:grpSpPr>
      <p:sp>
        <p:nvSpPr>
          <p:cNvPr id="146" name="Google Shape;146;p22"/>
          <p:cNvSpPr txBox="1"/>
          <p:nvPr/>
        </p:nvSpPr>
        <p:spPr>
          <a:xfrm>
            <a:off x="-1774150" y="629525"/>
            <a:ext cx="6602400" cy="1140900"/>
          </a:xfrm>
          <a:prstGeom prst="rect">
            <a:avLst/>
          </a:prstGeom>
          <a:solidFill>
            <a:srgbClr val="0271B6"/>
          </a:solidFill>
          <a:ln>
            <a:noFill/>
          </a:ln>
        </p:spPr>
        <p:txBody>
          <a:bodyPr anchorCtr="0" anchor="t" bIns="91425" lIns="91425" spcFirstLastPara="1" rIns="91425" wrap="square" tIns="91425">
            <a:noAutofit/>
          </a:bodyPr>
          <a:lstStyle/>
          <a:p>
            <a:pPr indent="0" lvl="0" marL="0" rtl="0" algn="ctr">
              <a:spcBef>
                <a:spcPts val="0"/>
              </a:spcBef>
              <a:spcAft>
                <a:spcPts val="0"/>
              </a:spcAft>
              <a:buNone/>
            </a:pPr>
            <a:r>
              <a:t/>
            </a:r>
            <a:endParaRPr sz="4100">
              <a:solidFill>
                <a:schemeClr val="lt1"/>
              </a:solidFill>
              <a:latin typeface="Barlow SemiBold"/>
              <a:ea typeface="Barlow SemiBold"/>
              <a:cs typeface="Barlow SemiBold"/>
              <a:sym typeface="Barlow SemiBold"/>
            </a:endParaRPr>
          </a:p>
        </p:txBody>
      </p:sp>
      <p:sp>
        <p:nvSpPr>
          <p:cNvPr id="147" name="Google Shape;147;p22"/>
          <p:cNvSpPr/>
          <p:nvPr/>
        </p:nvSpPr>
        <p:spPr>
          <a:xfrm>
            <a:off x="4215425" y="629525"/>
            <a:ext cx="1140900" cy="11409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148" name="Google Shape;148;p22"/>
          <p:cNvSpPr txBox="1"/>
          <p:nvPr/>
        </p:nvSpPr>
        <p:spPr>
          <a:xfrm>
            <a:off x="251100" y="672700"/>
            <a:ext cx="4249200" cy="409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800">
                <a:solidFill>
                  <a:schemeClr val="lt1"/>
                </a:solidFill>
                <a:latin typeface="Barlow"/>
                <a:ea typeface="Barlow"/>
                <a:cs typeface="Barlow"/>
                <a:sym typeface="Barlow"/>
              </a:rPr>
              <a:t>S</a:t>
            </a:r>
            <a:r>
              <a:rPr lang="en" sz="2800">
                <a:solidFill>
                  <a:schemeClr val="lt1"/>
                </a:solidFill>
                <a:latin typeface="Barlow"/>
                <a:ea typeface="Barlow"/>
                <a:cs typeface="Barlow"/>
                <a:sym typeface="Barlow"/>
              </a:rPr>
              <a:t>haping the future of CEOS Analysis Ready Data</a:t>
            </a:r>
            <a:endParaRPr sz="2800">
              <a:solidFill>
                <a:schemeClr val="lt1"/>
              </a:solidFill>
              <a:latin typeface="Barlow"/>
              <a:ea typeface="Barlow"/>
              <a:cs typeface="Barlow"/>
              <a:sym typeface="Barlow"/>
            </a:endParaRPr>
          </a:p>
        </p:txBody>
      </p:sp>
      <p:pic>
        <p:nvPicPr>
          <p:cNvPr id="149" name="Google Shape;149;p22" title="CEOS_ARD_Logo_white.png"/>
          <p:cNvPicPr preferRelativeResize="0"/>
          <p:nvPr/>
        </p:nvPicPr>
        <p:blipFill>
          <a:blip r:embed="rId3">
            <a:alphaModFix/>
          </a:blip>
          <a:stretch>
            <a:fillRect/>
          </a:stretch>
        </p:blipFill>
        <p:spPr>
          <a:xfrm>
            <a:off x="5562600" y="33775"/>
            <a:ext cx="2671425" cy="2141001"/>
          </a:xfrm>
          <a:prstGeom prst="rect">
            <a:avLst/>
          </a:prstGeom>
          <a:noFill/>
          <a:ln>
            <a:noFill/>
          </a:ln>
        </p:spPr>
      </p:pic>
      <p:pic>
        <p:nvPicPr>
          <p:cNvPr id="150" name="Google Shape;150;p22" title="CEOS-ARD PFS cover pages.png"/>
          <p:cNvPicPr preferRelativeResize="0"/>
          <p:nvPr/>
        </p:nvPicPr>
        <p:blipFill>
          <a:blip r:embed="rId4">
            <a:alphaModFix/>
          </a:blip>
          <a:stretch>
            <a:fillRect/>
          </a:stretch>
        </p:blipFill>
        <p:spPr>
          <a:xfrm>
            <a:off x="800500" y="2528026"/>
            <a:ext cx="1294614" cy="1828799"/>
          </a:xfrm>
          <a:prstGeom prst="rect">
            <a:avLst/>
          </a:prstGeom>
          <a:noFill/>
          <a:ln cap="flat" cmpd="sng" w="9525">
            <a:solidFill>
              <a:schemeClr val="lt1"/>
            </a:solidFill>
            <a:prstDash val="solid"/>
            <a:round/>
            <a:headEnd len="sm" w="sm" type="none"/>
            <a:tailEnd len="sm" w="sm" type="none"/>
          </a:ln>
          <a:effectLst>
            <a:reflection blurRad="0" dir="5400000" dist="38100" endA="0" endPos="30000" fadeDir="5400012" kx="0" rotWithShape="0" algn="bl" stPos="0" sy="-100000" ky="0"/>
          </a:effectLst>
        </p:spPr>
      </p:pic>
      <p:pic>
        <p:nvPicPr>
          <p:cNvPr id="151" name="Google Shape;151;p22" title="CEOS-ARD PFS cover pages (1).png"/>
          <p:cNvPicPr preferRelativeResize="0"/>
          <p:nvPr/>
        </p:nvPicPr>
        <p:blipFill>
          <a:blip r:embed="rId5">
            <a:alphaModFix/>
          </a:blip>
          <a:stretch>
            <a:fillRect/>
          </a:stretch>
        </p:blipFill>
        <p:spPr>
          <a:xfrm>
            <a:off x="2297233" y="2528026"/>
            <a:ext cx="1294614" cy="1828799"/>
          </a:xfrm>
          <a:prstGeom prst="rect">
            <a:avLst/>
          </a:prstGeom>
          <a:noFill/>
          <a:ln>
            <a:noFill/>
          </a:ln>
          <a:effectLst>
            <a:reflection blurRad="0" dir="5400000" dist="38100" endA="0" endPos="30000" fadeDir="5400012" kx="0" rotWithShape="0" algn="bl" stPos="0" sy="-100000" ky="0"/>
          </a:effectLst>
        </p:spPr>
      </p:pic>
      <p:pic>
        <p:nvPicPr>
          <p:cNvPr id="152" name="Google Shape;152;p22" title="CEOS-ARD PFS cover pages (2).png"/>
          <p:cNvPicPr preferRelativeResize="0"/>
          <p:nvPr/>
        </p:nvPicPr>
        <p:blipFill>
          <a:blip r:embed="rId6">
            <a:alphaModFix/>
          </a:blip>
          <a:stretch>
            <a:fillRect/>
          </a:stretch>
        </p:blipFill>
        <p:spPr>
          <a:xfrm>
            <a:off x="3793965" y="2528026"/>
            <a:ext cx="1292828" cy="1828799"/>
          </a:xfrm>
          <a:prstGeom prst="rect">
            <a:avLst/>
          </a:prstGeom>
          <a:noFill/>
          <a:ln>
            <a:noFill/>
          </a:ln>
          <a:effectLst>
            <a:reflection blurRad="0" dir="5400000" dist="38100" endA="0" endPos="30000" fadeDir="5400012" kx="0" rotWithShape="0" algn="bl" stPos="0" sy="-100000" ky="0"/>
          </a:effectLst>
        </p:spPr>
      </p:pic>
      <p:pic>
        <p:nvPicPr>
          <p:cNvPr id="153" name="Google Shape;153;p22" title="CEOS-ARD PFS cover pages (3).png"/>
          <p:cNvPicPr preferRelativeResize="0"/>
          <p:nvPr/>
        </p:nvPicPr>
        <p:blipFill>
          <a:blip r:embed="rId7">
            <a:alphaModFix/>
          </a:blip>
          <a:stretch>
            <a:fillRect/>
          </a:stretch>
        </p:blipFill>
        <p:spPr>
          <a:xfrm>
            <a:off x="5288912" y="2528026"/>
            <a:ext cx="1292828" cy="1828799"/>
          </a:xfrm>
          <a:prstGeom prst="rect">
            <a:avLst/>
          </a:prstGeom>
          <a:noFill/>
          <a:ln>
            <a:noFill/>
          </a:ln>
          <a:effectLst>
            <a:reflection blurRad="0" dir="5400000" dist="38100" endA="0" endPos="30000" fadeDir="5400012" kx="0" rotWithShape="0" algn="bl" stPos="0" sy="-100000" ky="0"/>
          </a:effectLst>
        </p:spPr>
      </p:pic>
      <p:pic>
        <p:nvPicPr>
          <p:cNvPr id="154" name="Google Shape;154;p22" title="CEOS-ARD PFS cover pages (4).png"/>
          <p:cNvPicPr preferRelativeResize="0"/>
          <p:nvPr/>
        </p:nvPicPr>
        <p:blipFill>
          <a:blip r:embed="rId8">
            <a:alphaModFix/>
          </a:blip>
          <a:stretch>
            <a:fillRect/>
          </a:stretch>
        </p:blipFill>
        <p:spPr>
          <a:xfrm>
            <a:off x="6783858" y="2528026"/>
            <a:ext cx="1292828" cy="1828799"/>
          </a:xfrm>
          <a:prstGeom prst="rect">
            <a:avLst/>
          </a:prstGeom>
          <a:noFill/>
          <a:ln>
            <a:noFill/>
          </a:ln>
          <a:effectLst>
            <a:reflection blurRad="0" dir="5400000" dist="38100" endA="0" endPos="30000" fadeDir="5400012" kx="0" rotWithShape="0" algn="bl" stPos="0" sy="-100000" ky="0"/>
          </a:effectLst>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65" name="Shape 65"/>
        <p:cNvGrpSpPr/>
        <p:nvPr/>
      </p:nvGrpSpPr>
      <p:grpSpPr>
        <a:xfrm>
          <a:off x="0" y="0"/>
          <a:ext cx="0" cy="0"/>
          <a:chOff x="0" y="0"/>
          <a:chExt cx="0" cy="0"/>
        </a:xfrm>
      </p:grpSpPr>
      <p:cxnSp>
        <p:nvCxnSpPr>
          <p:cNvPr id="66" name="Google Shape;66;p14"/>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67" name="Google Shape;67;p14"/>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LSI-VC-18</a:t>
            </a:r>
            <a:endParaRPr sz="900">
              <a:solidFill>
                <a:srgbClr val="21455B"/>
              </a:solidFill>
              <a:latin typeface="Barlow"/>
              <a:ea typeface="Barlow"/>
              <a:cs typeface="Barlow"/>
              <a:sym typeface="Barlow"/>
            </a:endParaRPr>
          </a:p>
        </p:txBody>
      </p:sp>
      <p:pic>
        <p:nvPicPr>
          <p:cNvPr id="68" name="Google Shape;68;p14"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69" name="Google Shape;69;p14"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70" name="Google Shape;70;p14"/>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71" name="Google Shape;71;p14"/>
          <p:cNvSpPr txBox="1"/>
          <p:nvPr/>
        </p:nvSpPr>
        <p:spPr>
          <a:xfrm>
            <a:off x="3394650" y="155225"/>
            <a:ext cx="55317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Future of CEOS-ARD</a:t>
            </a:r>
            <a:endParaRPr sz="3100">
              <a:solidFill>
                <a:srgbClr val="21455B"/>
              </a:solidFill>
              <a:latin typeface="Barlow"/>
              <a:ea typeface="Barlow"/>
              <a:cs typeface="Barlow"/>
              <a:sym typeface="Barlow"/>
            </a:endParaRPr>
          </a:p>
        </p:txBody>
      </p:sp>
      <p:sp>
        <p:nvSpPr>
          <p:cNvPr id="72" name="Google Shape;72;p14"/>
          <p:cNvSpPr txBox="1"/>
          <p:nvPr/>
        </p:nvSpPr>
        <p:spPr>
          <a:xfrm>
            <a:off x="389400" y="982863"/>
            <a:ext cx="7438200" cy="2932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2200">
                <a:solidFill>
                  <a:srgbClr val="21455B"/>
                </a:solidFill>
                <a:latin typeface="Barlow"/>
                <a:ea typeface="Barlow"/>
                <a:cs typeface="Barlow"/>
                <a:sym typeface="Barlow"/>
              </a:rPr>
              <a:t>Goals for 2025:</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0"/>
              </a:spcAft>
              <a:buClr>
                <a:srgbClr val="21455B"/>
              </a:buClr>
              <a:buSzPts val="2200"/>
              <a:buFont typeface="Barlow"/>
              <a:buChar char="●"/>
            </a:pPr>
            <a:r>
              <a:rPr lang="en" sz="2200">
                <a:solidFill>
                  <a:srgbClr val="21455B"/>
                </a:solidFill>
                <a:latin typeface="Barlow"/>
                <a:ea typeface="Barlow"/>
                <a:cs typeface="Barlow"/>
                <a:sym typeface="Barlow"/>
              </a:rPr>
              <a:t>Gather community feedback on the current state of CEOS-ARD</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0"/>
              </a:spcAft>
              <a:buClr>
                <a:srgbClr val="21455B"/>
              </a:buClr>
              <a:buSzPts val="2200"/>
              <a:buFont typeface="Barlow"/>
              <a:buChar char="●"/>
            </a:pPr>
            <a:r>
              <a:rPr lang="en" sz="2200">
                <a:solidFill>
                  <a:srgbClr val="21455B"/>
                </a:solidFill>
                <a:latin typeface="Barlow"/>
                <a:ea typeface="Barlow"/>
                <a:cs typeface="Barlow"/>
                <a:sym typeface="Barlow"/>
              </a:rPr>
              <a:t>Understand priorities for future development</a:t>
            </a:r>
            <a:endParaRPr sz="2200">
              <a:solidFill>
                <a:srgbClr val="21455B"/>
              </a:solidFill>
              <a:latin typeface="Barlow"/>
              <a:ea typeface="Barlow"/>
              <a:cs typeface="Barlow"/>
              <a:sym typeface="Barlow"/>
            </a:endParaRPr>
          </a:p>
          <a:p>
            <a:pPr indent="-368300" lvl="0" marL="457200" rtl="0" algn="l">
              <a:lnSpc>
                <a:spcPct val="115000"/>
              </a:lnSpc>
              <a:spcBef>
                <a:spcPts val="1200"/>
              </a:spcBef>
              <a:spcAft>
                <a:spcPts val="1200"/>
              </a:spcAft>
              <a:buClr>
                <a:srgbClr val="21455B"/>
              </a:buClr>
              <a:buSzPts val="2200"/>
              <a:buFont typeface="Barlow"/>
              <a:buChar char="●"/>
            </a:pPr>
            <a:r>
              <a:rPr lang="en" sz="2200">
                <a:solidFill>
                  <a:srgbClr val="21455B"/>
                </a:solidFill>
                <a:latin typeface="Barlow"/>
                <a:ea typeface="Barlow"/>
                <a:cs typeface="Barlow"/>
                <a:sym typeface="Barlow"/>
              </a:rPr>
              <a:t>Present concept note for CEOS-ARD Strategy 2026 at CEOS Plenary 2025 </a:t>
            </a:r>
            <a:endParaRPr sz="2200">
              <a:solidFill>
                <a:srgbClr val="21455B"/>
              </a:solidFill>
              <a:latin typeface="Barlow"/>
              <a:ea typeface="Barlow"/>
              <a:cs typeface="Barlow"/>
              <a:sym typeface="Barlow"/>
            </a:endParaRPr>
          </a:p>
        </p:txBody>
      </p:sp>
      <p:sp>
        <p:nvSpPr>
          <p:cNvPr id="73" name="Google Shape;73;p14"/>
          <p:cNvSpPr txBox="1"/>
          <p:nvPr/>
        </p:nvSpPr>
        <p:spPr>
          <a:xfrm>
            <a:off x="297375" y="4035676"/>
            <a:ext cx="8007600" cy="454800"/>
          </a:xfrm>
          <a:prstGeom prst="rect">
            <a:avLst/>
          </a:prstGeom>
          <a:solidFill>
            <a:srgbClr val="0271B6"/>
          </a:solidFill>
          <a:ln>
            <a:noFill/>
          </a:ln>
        </p:spPr>
        <p:txBody>
          <a:bodyPr anchorCtr="0" anchor="ctr" bIns="91425" lIns="91425" spcFirstLastPara="1" rIns="91425" wrap="square" tIns="91425">
            <a:noAutofit/>
          </a:bodyPr>
          <a:lstStyle/>
          <a:p>
            <a:pPr indent="0" lvl="0" marL="0" rtl="0" algn="ctr">
              <a:lnSpc>
                <a:spcPct val="115000"/>
              </a:lnSpc>
              <a:spcBef>
                <a:spcPts val="0"/>
              </a:spcBef>
              <a:spcAft>
                <a:spcPts val="600"/>
              </a:spcAft>
              <a:buClr>
                <a:schemeClr val="dk1"/>
              </a:buClr>
              <a:buSzPts val="1100"/>
              <a:buFont typeface="Arial"/>
              <a:buNone/>
            </a:pPr>
            <a:r>
              <a:rPr lang="en" sz="1600">
                <a:solidFill>
                  <a:schemeClr val="lt1"/>
                </a:solidFill>
                <a:latin typeface="Barlow SemiBold"/>
                <a:ea typeface="Barlow SemiBold"/>
                <a:cs typeface="Barlow SemiBold"/>
                <a:sym typeface="Barlow SemiBold"/>
              </a:rPr>
              <a:t>Overall Aim: E</a:t>
            </a:r>
            <a:r>
              <a:rPr lang="en" sz="1600">
                <a:solidFill>
                  <a:schemeClr val="lt1"/>
                </a:solidFill>
                <a:latin typeface="Barlow SemiBold"/>
                <a:ea typeface="Barlow SemiBold"/>
                <a:cs typeface="Barlow SemiBold"/>
                <a:sym typeface="Barlow SemiBold"/>
              </a:rPr>
              <a:t>nsure CEOS-ARD is working for the broadest group of stakeholders </a:t>
            </a:r>
            <a:endParaRPr sz="1900">
              <a:solidFill>
                <a:schemeClr val="lt1"/>
              </a:solidFill>
              <a:latin typeface="Barlow SemiBold"/>
              <a:ea typeface="Barlow SemiBold"/>
              <a:cs typeface="Barlow SemiBold"/>
              <a:sym typeface="Barlow SemiBold"/>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77" name="Shape 77"/>
        <p:cNvGrpSpPr/>
        <p:nvPr/>
      </p:nvGrpSpPr>
      <p:grpSpPr>
        <a:xfrm>
          <a:off x="0" y="0"/>
          <a:ext cx="0" cy="0"/>
          <a:chOff x="0" y="0"/>
          <a:chExt cx="0" cy="0"/>
        </a:xfrm>
      </p:grpSpPr>
      <p:cxnSp>
        <p:nvCxnSpPr>
          <p:cNvPr id="78" name="Google Shape;78;p15"/>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79" name="Google Shape;79;p15"/>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LSI-VC-18</a:t>
            </a:r>
            <a:endParaRPr sz="900">
              <a:solidFill>
                <a:schemeClr val="lt1"/>
              </a:solidFill>
              <a:latin typeface="Barlow"/>
              <a:ea typeface="Barlow"/>
              <a:cs typeface="Barlow"/>
              <a:sym typeface="Barlow"/>
            </a:endParaRPr>
          </a:p>
        </p:txBody>
      </p:sp>
      <p:pic>
        <p:nvPicPr>
          <p:cNvPr id="80" name="Google Shape;80;p15"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81" name="Google Shape;81;p15"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82" name="Google Shape;82;p15"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83" name="Google Shape;83;p15"/>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Background</a:t>
            </a:r>
            <a:endParaRPr sz="3100">
              <a:solidFill>
                <a:schemeClr val="lt1"/>
              </a:solidFill>
              <a:latin typeface="Barlow"/>
              <a:ea typeface="Barlow"/>
              <a:cs typeface="Barlow"/>
              <a:sym typeface="Barlow"/>
            </a:endParaRPr>
          </a:p>
        </p:txBody>
      </p:sp>
      <p:sp>
        <p:nvSpPr>
          <p:cNvPr id="84" name="Google Shape;84;p15"/>
          <p:cNvSpPr txBox="1"/>
          <p:nvPr/>
        </p:nvSpPr>
        <p:spPr>
          <a:xfrm>
            <a:off x="1013150" y="1018625"/>
            <a:ext cx="79107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900">
                <a:solidFill>
                  <a:schemeClr val="lt1"/>
                </a:solidFill>
                <a:latin typeface="Barlow"/>
                <a:ea typeface="Barlow"/>
                <a:cs typeface="Barlow"/>
                <a:sym typeface="Barlow"/>
              </a:rPr>
              <a:t>CEOS Analysis Ready Data (CEOS-ARD) caused a significant and positive paradigm shift in the Earth observation community</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Making data more transparent and easy to use</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Basis for improved interoperability.</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Critical benchmark for non-CEOS data providers</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Encouraged a more thoughtful approach to data provision</a:t>
            </a:r>
            <a:endParaRPr sz="1900">
              <a:solidFill>
                <a:schemeClr val="lt1"/>
              </a:solidFill>
              <a:latin typeface="Barlow"/>
              <a:ea typeface="Barlow"/>
              <a:cs typeface="Barlow"/>
              <a:sym typeface="Barlow"/>
            </a:endParaRPr>
          </a:p>
          <a:p>
            <a:pPr indent="-349250" lvl="0" marL="457200" rtl="0" algn="l">
              <a:spcBef>
                <a:spcPts val="600"/>
              </a:spcBef>
              <a:spcAft>
                <a:spcPts val="0"/>
              </a:spcAft>
              <a:buClr>
                <a:schemeClr val="lt1"/>
              </a:buClr>
              <a:buSzPts val="1900"/>
              <a:buFont typeface="Barlow"/>
              <a:buChar char="●"/>
            </a:pPr>
            <a:r>
              <a:rPr lang="en" sz="1900">
                <a:solidFill>
                  <a:schemeClr val="lt1"/>
                </a:solidFill>
                <a:latin typeface="Barlow"/>
                <a:ea typeface="Barlow"/>
                <a:cs typeface="Barlow"/>
                <a:sym typeface="Barlow"/>
              </a:rPr>
              <a:t>Ensuring non-experts can benefit alongside the scientific community</a:t>
            </a:r>
            <a:endParaRPr sz="1900">
              <a:solidFill>
                <a:schemeClr val="lt1"/>
              </a:solidFill>
              <a:latin typeface="Barlow"/>
              <a:ea typeface="Barlow"/>
              <a:cs typeface="Barlow"/>
              <a:sym typeface="Barlow"/>
            </a:endParaRPr>
          </a:p>
          <a:p>
            <a:pPr indent="-349250" lvl="0" marL="457200" rtl="0" algn="l">
              <a:spcBef>
                <a:spcPts val="600"/>
              </a:spcBef>
              <a:spcAft>
                <a:spcPts val="600"/>
              </a:spcAft>
              <a:buClr>
                <a:schemeClr val="lt1"/>
              </a:buClr>
              <a:buSzPts val="1900"/>
              <a:buFont typeface="Barlow"/>
              <a:buChar char="●"/>
            </a:pPr>
            <a:r>
              <a:rPr lang="en" sz="1900">
                <a:solidFill>
                  <a:schemeClr val="lt1"/>
                </a:solidFill>
                <a:latin typeface="Barlow"/>
                <a:ea typeface="Barlow"/>
                <a:cs typeface="Barlow"/>
                <a:sym typeface="Barlow"/>
              </a:rPr>
              <a:t>Democratising EO</a:t>
            </a:r>
            <a:endParaRPr sz="1900">
              <a:solidFill>
                <a:schemeClr val="lt1"/>
              </a:solidFill>
              <a:latin typeface="Barlow"/>
              <a:ea typeface="Barlow"/>
              <a:cs typeface="Barlow"/>
              <a:sym typeface="Barlow"/>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8" name="Shape 88"/>
        <p:cNvGrpSpPr/>
        <p:nvPr/>
      </p:nvGrpSpPr>
      <p:grpSpPr>
        <a:xfrm>
          <a:off x="0" y="0"/>
          <a:ext cx="0" cy="0"/>
          <a:chOff x="0" y="0"/>
          <a:chExt cx="0" cy="0"/>
        </a:xfrm>
      </p:grpSpPr>
      <p:cxnSp>
        <p:nvCxnSpPr>
          <p:cNvPr id="89" name="Google Shape;89;p16"/>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90" name="Google Shape;90;p16"/>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LSI-VC-18</a:t>
            </a:r>
            <a:endParaRPr sz="900">
              <a:solidFill>
                <a:srgbClr val="21455B"/>
              </a:solidFill>
              <a:latin typeface="Barlow"/>
              <a:ea typeface="Barlow"/>
              <a:cs typeface="Barlow"/>
              <a:sym typeface="Barlow"/>
            </a:endParaRPr>
          </a:p>
        </p:txBody>
      </p:sp>
      <p:pic>
        <p:nvPicPr>
          <p:cNvPr id="91" name="Google Shape;91;p16" title="CEOS_logo_ard_blue.png"/>
          <p:cNvPicPr preferRelativeResize="0"/>
          <p:nvPr/>
        </p:nvPicPr>
        <p:blipFill rotWithShape="1">
          <a:blip r:embed="rId3">
            <a:alphaModFix/>
          </a:blip>
          <a:srcRect b="0" l="9" r="0" t="0"/>
          <a:stretch/>
        </p:blipFill>
        <p:spPr>
          <a:xfrm>
            <a:off x="963252" y="231433"/>
            <a:ext cx="2179997" cy="503475"/>
          </a:xfrm>
          <a:prstGeom prst="rect">
            <a:avLst/>
          </a:prstGeom>
          <a:noFill/>
          <a:ln>
            <a:noFill/>
          </a:ln>
        </p:spPr>
      </p:pic>
      <p:pic>
        <p:nvPicPr>
          <p:cNvPr id="92" name="Google Shape;92;p16" title="CEOS_ARD_Logo_blue_corrected.png"/>
          <p:cNvPicPr preferRelativeResize="0"/>
          <p:nvPr/>
        </p:nvPicPr>
        <p:blipFill rotWithShape="1">
          <a:blip r:embed="rId4">
            <a:alphaModFix/>
          </a:blip>
          <a:srcRect b="228" l="0" r="0" t="238"/>
          <a:stretch/>
        </p:blipFill>
        <p:spPr>
          <a:xfrm>
            <a:off x="96750" y="138054"/>
            <a:ext cx="861200" cy="690225"/>
          </a:xfrm>
          <a:prstGeom prst="rect">
            <a:avLst/>
          </a:prstGeom>
          <a:noFill/>
          <a:ln>
            <a:noFill/>
          </a:ln>
        </p:spPr>
      </p:pic>
      <p:pic>
        <p:nvPicPr>
          <p:cNvPr id="93" name="Google Shape;93;p16"/>
          <p:cNvPicPr preferRelativeResize="0"/>
          <p:nvPr/>
        </p:nvPicPr>
        <p:blipFill>
          <a:blip r:embed="rId5">
            <a:alphaModFix/>
          </a:blip>
          <a:stretch>
            <a:fillRect/>
          </a:stretch>
        </p:blipFill>
        <p:spPr>
          <a:xfrm>
            <a:off x="8258175" y="-45225"/>
            <a:ext cx="5222700" cy="5004600"/>
          </a:xfrm>
          <a:prstGeom prst="donut">
            <a:avLst>
              <a:gd fmla="val 10848" name="adj"/>
            </a:avLst>
          </a:prstGeom>
          <a:noFill/>
          <a:ln>
            <a:noFill/>
          </a:ln>
        </p:spPr>
      </p:pic>
      <p:sp>
        <p:nvSpPr>
          <p:cNvPr id="94" name="Google Shape;94;p16"/>
          <p:cNvSpPr txBox="1"/>
          <p:nvPr/>
        </p:nvSpPr>
        <p:spPr>
          <a:xfrm>
            <a:off x="3732300" y="155225"/>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rgbClr val="21455B"/>
                </a:solidFill>
                <a:latin typeface="Barlow"/>
                <a:ea typeface="Barlow"/>
                <a:cs typeface="Barlow"/>
                <a:sym typeface="Barlow"/>
              </a:rPr>
              <a:t>Can we </a:t>
            </a:r>
            <a:r>
              <a:rPr lang="en" sz="3100">
                <a:solidFill>
                  <a:srgbClr val="21455B"/>
                </a:solidFill>
                <a:latin typeface="Barlow"/>
                <a:ea typeface="Barlow"/>
                <a:cs typeface="Barlow"/>
                <a:sym typeface="Barlow"/>
              </a:rPr>
              <a:t>do</a:t>
            </a:r>
            <a:r>
              <a:rPr lang="en" sz="3100">
                <a:solidFill>
                  <a:srgbClr val="21455B"/>
                </a:solidFill>
                <a:latin typeface="Barlow"/>
                <a:ea typeface="Barlow"/>
                <a:cs typeface="Barlow"/>
                <a:sym typeface="Barlow"/>
              </a:rPr>
              <a:t> more?</a:t>
            </a:r>
            <a:endParaRPr sz="3100">
              <a:solidFill>
                <a:srgbClr val="21455B"/>
              </a:solidFill>
              <a:latin typeface="Barlow"/>
              <a:ea typeface="Barlow"/>
              <a:cs typeface="Barlow"/>
              <a:sym typeface="Barlow"/>
            </a:endParaRPr>
          </a:p>
        </p:txBody>
      </p:sp>
      <p:sp>
        <p:nvSpPr>
          <p:cNvPr id="95" name="Google Shape;95;p16"/>
          <p:cNvSpPr txBox="1"/>
          <p:nvPr/>
        </p:nvSpPr>
        <p:spPr>
          <a:xfrm>
            <a:off x="96750" y="964175"/>
            <a:ext cx="6789000" cy="198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700">
                <a:solidFill>
                  <a:srgbClr val="21455B"/>
                </a:solidFill>
                <a:latin typeface="Barlow"/>
                <a:ea typeface="Barlow"/>
                <a:cs typeface="Barlow"/>
                <a:sym typeface="Barlow"/>
              </a:rPr>
              <a:t>The Earth observation sector has come a long way since CEOS-ARD was first conceptualised:</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Changing technology, including AI/ML, cloud-native</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Evolving user base and expectations</a:t>
            </a:r>
            <a:endParaRPr sz="1700">
              <a:solidFill>
                <a:srgbClr val="21455B"/>
              </a:solidFill>
              <a:latin typeface="Barlow"/>
              <a:ea typeface="Barlow"/>
              <a:cs typeface="Barlow"/>
              <a:sym typeface="Barlow"/>
            </a:endParaRPr>
          </a:p>
          <a:p>
            <a:pPr indent="-336550" lvl="0" marL="457200" rtl="0" algn="l">
              <a:spcBef>
                <a:spcPts val="1200"/>
              </a:spcBef>
              <a:spcAft>
                <a:spcPts val="0"/>
              </a:spcAft>
              <a:buClr>
                <a:srgbClr val="21455B"/>
              </a:buClr>
              <a:buSzPts val="1700"/>
              <a:buFont typeface="Barlow"/>
              <a:buChar char="●"/>
            </a:pPr>
            <a:r>
              <a:rPr lang="en" sz="1700">
                <a:solidFill>
                  <a:srgbClr val="21455B"/>
                </a:solidFill>
                <a:latin typeface="Barlow"/>
                <a:ea typeface="Barlow"/>
                <a:cs typeface="Barlow"/>
                <a:sym typeface="Barlow"/>
              </a:rPr>
              <a:t>Increasing demands for interoperability</a:t>
            </a:r>
            <a:endParaRPr sz="1700">
              <a:solidFill>
                <a:srgbClr val="21455B"/>
              </a:solidFill>
              <a:latin typeface="Barlow"/>
              <a:ea typeface="Barlow"/>
              <a:cs typeface="Barlow"/>
              <a:sym typeface="Barlow"/>
            </a:endParaRPr>
          </a:p>
          <a:p>
            <a:pPr indent="0" lvl="0" marL="0" rtl="0" algn="l">
              <a:spcBef>
                <a:spcPts val="1200"/>
              </a:spcBef>
              <a:spcAft>
                <a:spcPts val="0"/>
              </a:spcAft>
              <a:buClr>
                <a:schemeClr val="dk1"/>
              </a:buClr>
              <a:buSzPts val="1100"/>
              <a:buFont typeface="Arial"/>
              <a:buNone/>
            </a:pPr>
            <a:r>
              <a:rPr lang="en" sz="1700">
                <a:solidFill>
                  <a:srgbClr val="21455B"/>
                </a:solidFill>
                <a:latin typeface="Barlow"/>
                <a:ea typeface="Barlow"/>
                <a:cs typeface="Barlow"/>
                <a:sym typeface="Barlow"/>
              </a:rPr>
              <a:t>Need CEOS-ARD to continue evolving</a:t>
            </a:r>
            <a:endParaRPr sz="1700">
              <a:solidFill>
                <a:srgbClr val="21455B"/>
              </a:solidFill>
              <a:latin typeface="Barlow"/>
              <a:ea typeface="Barlow"/>
              <a:cs typeface="Barlow"/>
              <a:sym typeface="Barlow"/>
            </a:endParaRPr>
          </a:p>
          <a:p>
            <a:pPr indent="0" lvl="0" marL="0" rtl="0" algn="l">
              <a:spcBef>
                <a:spcPts val="1200"/>
              </a:spcBef>
              <a:spcAft>
                <a:spcPts val="1200"/>
              </a:spcAft>
              <a:buClr>
                <a:schemeClr val="dk1"/>
              </a:buClr>
              <a:buSzPts val="1100"/>
              <a:buFont typeface="Arial"/>
              <a:buNone/>
            </a:pPr>
            <a:r>
              <a:rPr lang="en" sz="1700">
                <a:solidFill>
                  <a:srgbClr val="21455B"/>
                </a:solidFill>
                <a:latin typeface="Barlow"/>
                <a:ea typeface="Barlow"/>
                <a:cs typeface="Barlow"/>
                <a:sym typeface="Barlow"/>
              </a:rPr>
              <a:t>Ensure CEOS-ARD remains consistent with and relevant to the evolving user base and their expectations</a:t>
            </a:r>
            <a:endParaRPr sz="1700">
              <a:solidFill>
                <a:srgbClr val="21455B"/>
              </a:solidFill>
              <a:latin typeface="Barlow"/>
              <a:ea typeface="Barlow"/>
              <a:cs typeface="Barlow"/>
              <a:sym typeface="Barlow"/>
            </a:endParaRPr>
          </a:p>
        </p:txBody>
      </p:sp>
      <p:sp>
        <p:nvSpPr>
          <p:cNvPr id="96" name="Google Shape;96;p16"/>
          <p:cNvSpPr txBox="1"/>
          <p:nvPr/>
        </p:nvSpPr>
        <p:spPr>
          <a:xfrm>
            <a:off x="-42950" y="4063450"/>
            <a:ext cx="8397300" cy="503400"/>
          </a:xfrm>
          <a:prstGeom prst="rect">
            <a:avLst/>
          </a:prstGeom>
          <a:solidFill>
            <a:srgbClr val="0271B6"/>
          </a:solid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a:solidFill>
                  <a:schemeClr val="lt1"/>
                </a:solidFill>
                <a:latin typeface="Barlow SemiBold"/>
                <a:ea typeface="Barlow SemiBold"/>
                <a:cs typeface="Barlow SemiBold"/>
                <a:sym typeface="Barlow SemiBold"/>
              </a:rPr>
              <a:t>    Where are the opportunities to make CEOS-ARD better?</a:t>
            </a:r>
            <a:endParaRPr sz="1800">
              <a:solidFill>
                <a:schemeClr val="lt1"/>
              </a:solidFill>
              <a:latin typeface="Barlow SemiBold"/>
              <a:ea typeface="Barlow SemiBold"/>
              <a:cs typeface="Barlow SemiBold"/>
              <a:sym typeface="Barlow SemiBold"/>
            </a:endParaRPr>
          </a:p>
        </p:txBody>
      </p:sp>
      <p:sp>
        <p:nvSpPr>
          <p:cNvPr id="97" name="Google Shape;97;p16"/>
          <p:cNvSpPr/>
          <p:nvPr/>
        </p:nvSpPr>
        <p:spPr>
          <a:xfrm>
            <a:off x="8085300" y="4063450"/>
            <a:ext cx="503400" cy="503400"/>
          </a:xfrm>
          <a:prstGeom prst="ellipse">
            <a:avLst/>
          </a:prstGeom>
          <a:solidFill>
            <a:srgbClr val="0271B6"/>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01" name="Shape 101"/>
        <p:cNvGrpSpPr/>
        <p:nvPr/>
      </p:nvGrpSpPr>
      <p:grpSpPr>
        <a:xfrm>
          <a:off x="0" y="0"/>
          <a:ext cx="0" cy="0"/>
          <a:chOff x="0" y="0"/>
          <a:chExt cx="0" cy="0"/>
        </a:xfrm>
      </p:grpSpPr>
      <p:cxnSp>
        <p:nvCxnSpPr>
          <p:cNvPr id="102" name="Google Shape;102;p17"/>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103" name="Google Shape;103;p17"/>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LSI-VC-18</a:t>
            </a:r>
            <a:endParaRPr sz="900">
              <a:solidFill>
                <a:schemeClr val="lt1"/>
              </a:solidFill>
              <a:latin typeface="Barlow"/>
              <a:ea typeface="Barlow"/>
              <a:cs typeface="Barlow"/>
              <a:sym typeface="Barlow"/>
            </a:endParaRPr>
          </a:p>
        </p:txBody>
      </p:sp>
      <p:pic>
        <p:nvPicPr>
          <p:cNvPr id="104" name="Google Shape;104;p17"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05" name="Google Shape;105;p17"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06" name="Google Shape;106;p17"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107" name="Google Shape;107;p17"/>
          <p:cNvSpPr txBox="1"/>
          <p:nvPr/>
        </p:nvSpPr>
        <p:spPr>
          <a:xfrm>
            <a:off x="950500" y="709002"/>
            <a:ext cx="5666100" cy="3756900"/>
          </a:xfrm>
          <a:prstGeom prst="rect">
            <a:avLst/>
          </a:prstGeom>
          <a:noFill/>
          <a:ln>
            <a:noFill/>
          </a:ln>
        </p:spPr>
        <p:txBody>
          <a:bodyPr anchorCtr="0" anchor="t" bIns="91425" lIns="91425" spcFirstLastPara="1" rIns="91425" wrap="square" tIns="91425">
            <a:noAutofit/>
          </a:bodyPr>
          <a:lstStyle/>
          <a:p>
            <a:pPr indent="-323850" lvl="0" marL="457200" rtl="0" algn="l">
              <a:spcBef>
                <a:spcPts val="0"/>
              </a:spcBef>
              <a:spcAft>
                <a:spcPts val="0"/>
              </a:spcAft>
              <a:buClr>
                <a:schemeClr val="lt1"/>
              </a:buClr>
              <a:buSzPts val="1500"/>
              <a:buFont typeface="Barlow"/>
              <a:buChar char="●"/>
            </a:pPr>
            <a:r>
              <a:rPr lang="en" sz="1500">
                <a:solidFill>
                  <a:schemeClr val="lt1"/>
                </a:solidFill>
                <a:latin typeface="Barlow"/>
                <a:ea typeface="Barlow"/>
                <a:cs typeface="Barlow"/>
                <a:sym typeface="Barlow"/>
              </a:rPr>
              <a:t>CEOS-ARD Oversight Group tasked with maintaining CEOS-ARD Strategy</a:t>
            </a:r>
            <a:endParaRPr sz="1500">
              <a:solidFill>
                <a:schemeClr val="lt1"/>
              </a:solidFill>
              <a:latin typeface="Barlow"/>
              <a:ea typeface="Barlow"/>
              <a:cs typeface="Barlow"/>
              <a:sym typeface="Barlow"/>
            </a:endParaRPr>
          </a:p>
          <a:p>
            <a:pPr indent="-323850" lvl="1" marL="9144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Updated every two years</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In 2025 we have undertaken a community engagement campaign to understand needs</a:t>
            </a:r>
            <a:endParaRPr sz="1500">
              <a:solidFill>
                <a:schemeClr val="lt1"/>
              </a:solidFill>
              <a:latin typeface="Barlow"/>
              <a:ea typeface="Barlow"/>
              <a:cs typeface="Barlow"/>
              <a:sym typeface="Barlow"/>
            </a:endParaRPr>
          </a:p>
          <a:p>
            <a:pPr indent="-323850" lvl="1" marL="9144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Particular focus on those outside of CEOS </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Understand exactly how CEOS-ARD needs to evolve</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Presence at key events such as ESA’s LPS, IGARSS, IAC, WGCV-55</a:t>
            </a:r>
            <a:endParaRPr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Survey to gather feedback to </a:t>
            </a:r>
            <a:r>
              <a:rPr i="1" lang="en" sz="1500">
                <a:solidFill>
                  <a:schemeClr val="lt1"/>
                </a:solidFill>
                <a:latin typeface="Barlow"/>
                <a:ea typeface="Barlow"/>
                <a:cs typeface="Barlow"/>
                <a:sym typeface="Barlow"/>
              </a:rPr>
              <a:t>“Help Shape the Future of CEOS-ARD”</a:t>
            </a:r>
            <a:endParaRPr i="1" sz="1500">
              <a:solidFill>
                <a:schemeClr val="lt1"/>
              </a:solidFill>
              <a:latin typeface="Barlow"/>
              <a:ea typeface="Barlow"/>
              <a:cs typeface="Barlow"/>
              <a:sym typeface="Barlow"/>
            </a:endParaRPr>
          </a:p>
          <a:p>
            <a:pPr indent="-323850" lvl="0" marL="457200" rtl="0" algn="l">
              <a:spcBef>
                <a:spcPts val="900"/>
              </a:spcBef>
              <a:spcAft>
                <a:spcPts val="0"/>
              </a:spcAft>
              <a:buClr>
                <a:schemeClr val="lt1"/>
              </a:buClr>
              <a:buSzPts val="1500"/>
              <a:buFont typeface="Barlow"/>
              <a:buChar char="●"/>
            </a:pPr>
            <a:r>
              <a:rPr lang="en" sz="1500">
                <a:solidFill>
                  <a:schemeClr val="lt1"/>
                </a:solidFill>
                <a:latin typeface="Barlow"/>
                <a:ea typeface="Barlow"/>
                <a:cs typeface="Barlow"/>
                <a:sym typeface="Barlow"/>
              </a:rPr>
              <a:t>Social media campaign</a:t>
            </a:r>
            <a:endParaRPr sz="1500">
              <a:solidFill>
                <a:schemeClr val="lt1"/>
              </a:solidFill>
              <a:latin typeface="Barlow"/>
              <a:ea typeface="Barlow"/>
              <a:cs typeface="Barlow"/>
              <a:sym typeface="Barlow"/>
            </a:endParaRPr>
          </a:p>
          <a:p>
            <a:pPr indent="-323850" lvl="1" marL="914400" rtl="0" algn="l">
              <a:spcBef>
                <a:spcPts val="900"/>
              </a:spcBef>
              <a:spcAft>
                <a:spcPts val="900"/>
              </a:spcAft>
              <a:buClr>
                <a:schemeClr val="lt1"/>
              </a:buClr>
              <a:buSzPts val="1500"/>
              <a:buFont typeface="Barlow"/>
              <a:buChar char="○"/>
            </a:pPr>
            <a:r>
              <a:rPr lang="en" sz="1500">
                <a:solidFill>
                  <a:schemeClr val="lt1"/>
                </a:solidFill>
                <a:latin typeface="Barlow"/>
                <a:ea typeface="Barlow"/>
                <a:cs typeface="Barlow"/>
                <a:sym typeface="Barlow"/>
              </a:rPr>
              <a:t>LinkedIn particularly valuable</a:t>
            </a:r>
            <a:endParaRPr sz="1500">
              <a:solidFill>
                <a:schemeClr val="lt1"/>
              </a:solidFill>
              <a:latin typeface="Barlow"/>
              <a:ea typeface="Barlow"/>
              <a:cs typeface="Barlow"/>
              <a:sym typeface="Barlow"/>
            </a:endParaRPr>
          </a:p>
        </p:txBody>
      </p:sp>
      <p:sp>
        <p:nvSpPr>
          <p:cNvPr id="108" name="Google Shape;108;p17"/>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chemeClr val="lt1"/>
                </a:solidFill>
                <a:latin typeface="Barlow"/>
                <a:ea typeface="Barlow"/>
                <a:cs typeface="Barlow"/>
                <a:sym typeface="Barlow"/>
              </a:rPr>
              <a:t>Approach</a:t>
            </a:r>
            <a:endParaRPr sz="2300">
              <a:solidFill>
                <a:schemeClr val="lt1"/>
              </a:solidFill>
              <a:latin typeface="Barlow"/>
              <a:ea typeface="Barlow"/>
              <a:cs typeface="Barlow"/>
              <a:sym typeface="Barlow"/>
            </a:endParaRPr>
          </a:p>
        </p:txBody>
      </p:sp>
      <p:pic>
        <p:nvPicPr>
          <p:cNvPr id="109" name="Google Shape;109;p17" title="ceos-ard-banner-v3-small.png"/>
          <p:cNvPicPr preferRelativeResize="0"/>
          <p:nvPr/>
        </p:nvPicPr>
        <p:blipFill>
          <a:blip r:embed="rId6">
            <a:alphaModFix/>
          </a:blip>
          <a:stretch>
            <a:fillRect/>
          </a:stretch>
        </p:blipFill>
        <p:spPr>
          <a:xfrm>
            <a:off x="6730550" y="943675"/>
            <a:ext cx="1664726" cy="4015698"/>
          </a:xfrm>
          <a:prstGeom prst="rect">
            <a:avLst/>
          </a:prstGeom>
          <a:noFill/>
          <a:ln cap="flat" cmpd="sng" w="9525">
            <a:solidFill>
              <a:schemeClr val="dk1"/>
            </a:solidFill>
            <a:prstDash val="solid"/>
            <a:round/>
            <a:headEnd len="sm" w="sm" type="none"/>
            <a:tailEnd len="sm" w="sm" type="none"/>
          </a:ln>
          <a:effectLst>
            <a:outerShdw blurRad="457200" rotWithShape="0" algn="bl" dir="4560000" dist="104775">
              <a:srgbClr val="000000">
                <a:alpha val="4800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13" name="Shape 113"/>
        <p:cNvGrpSpPr/>
        <p:nvPr/>
      </p:nvGrpSpPr>
      <p:grpSpPr>
        <a:xfrm>
          <a:off x="0" y="0"/>
          <a:ext cx="0" cy="0"/>
          <a:chOff x="0" y="0"/>
          <a:chExt cx="0" cy="0"/>
        </a:xfrm>
      </p:grpSpPr>
      <p:pic>
        <p:nvPicPr>
          <p:cNvPr id="114" name="Google Shape;114;p18"/>
          <p:cNvPicPr preferRelativeResize="0"/>
          <p:nvPr/>
        </p:nvPicPr>
        <p:blipFill>
          <a:blip r:embed="rId3">
            <a:alphaModFix/>
          </a:blip>
          <a:stretch>
            <a:fillRect/>
          </a:stretch>
        </p:blipFill>
        <p:spPr>
          <a:xfrm>
            <a:off x="1151434" y="0"/>
            <a:ext cx="6841132" cy="51435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18" name="Shape 118"/>
        <p:cNvGrpSpPr/>
        <p:nvPr/>
      </p:nvGrpSpPr>
      <p:grpSpPr>
        <a:xfrm>
          <a:off x="0" y="0"/>
          <a:ext cx="0" cy="0"/>
          <a:chOff x="0" y="0"/>
          <a:chExt cx="0" cy="0"/>
        </a:xfrm>
      </p:grpSpPr>
      <p:cxnSp>
        <p:nvCxnSpPr>
          <p:cNvPr id="119" name="Google Shape;119;p19"/>
          <p:cNvCxnSpPr/>
          <p:nvPr/>
        </p:nvCxnSpPr>
        <p:spPr>
          <a:xfrm>
            <a:off x="172950" y="4757875"/>
            <a:ext cx="8798100" cy="0"/>
          </a:xfrm>
          <a:prstGeom prst="straightConnector1">
            <a:avLst/>
          </a:prstGeom>
          <a:noFill/>
          <a:ln cap="flat" cmpd="sng" w="9525">
            <a:solidFill>
              <a:srgbClr val="21455B"/>
            </a:solidFill>
            <a:prstDash val="dot"/>
            <a:round/>
            <a:headEnd len="med" w="med" type="none"/>
            <a:tailEnd len="med" w="med" type="none"/>
          </a:ln>
        </p:spPr>
      </p:cxnSp>
      <p:sp>
        <p:nvSpPr>
          <p:cNvPr id="120" name="Google Shape;120;p19"/>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rgbClr val="21455B"/>
                </a:solidFill>
                <a:latin typeface="Barlow"/>
                <a:ea typeface="Barlow"/>
                <a:cs typeface="Barlow"/>
                <a:sym typeface="Barlow"/>
              </a:rPr>
              <a:t>LSI-VC-18</a:t>
            </a:r>
            <a:endParaRPr sz="900">
              <a:solidFill>
                <a:srgbClr val="21455B"/>
              </a:solidFill>
              <a:latin typeface="Barlow"/>
              <a:ea typeface="Barlow"/>
              <a:cs typeface="Barlow"/>
              <a:sym typeface="Barlow"/>
            </a:endParaRPr>
          </a:p>
        </p:txBody>
      </p:sp>
      <p:pic>
        <p:nvPicPr>
          <p:cNvPr id="121" name="Google Shape;121;p19" title="CEOS_ARD_Logo_blue_corrected.png"/>
          <p:cNvPicPr preferRelativeResize="0"/>
          <p:nvPr/>
        </p:nvPicPr>
        <p:blipFill rotWithShape="1">
          <a:blip r:embed="rId3">
            <a:alphaModFix/>
          </a:blip>
          <a:srcRect b="228" l="0" r="0" t="238"/>
          <a:stretch/>
        </p:blipFill>
        <p:spPr>
          <a:xfrm>
            <a:off x="8173950" y="138054"/>
            <a:ext cx="861200" cy="690225"/>
          </a:xfrm>
          <a:prstGeom prst="rect">
            <a:avLst/>
          </a:prstGeom>
          <a:noFill/>
          <a:ln>
            <a:noFill/>
          </a:ln>
        </p:spPr>
      </p:pic>
      <p:pic>
        <p:nvPicPr>
          <p:cNvPr id="122" name="Google Shape;122;p19" title="CARD4L-SAR_Background-ALOS2.jpg"/>
          <p:cNvPicPr preferRelativeResize="0"/>
          <p:nvPr/>
        </p:nvPicPr>
        <p:blipFill rotWithShape="1">
          <a:blip r:embed="rId4">
            <a:alphaModFix/>
          </a:blip>
          <a:srcRect b="2915" l="5346" r="517" t="865"/>
          <a:stretch/>
        </p:blipFill>
        <p:spPr>
          <a:xfrm flipH="1">
            <a:off x="-4391025" y="-45225"/>
            <a:ext cx="5222700" cy="5004600"/>
          </a:xfrm>
          <a:prstGeom prst="donut">
            <a:avLst>
              <a:gd fmla="val 10848" name="adj"/>
            </a:avLst>
          </a:prstGeom>
          <a:noFill/>
          <a:ln>
            <a:noFill/>
          </a:ln>
        </p:spPr>
      </p:pic>
      <p:sp>
        <p:nvSpPr>
          <p:cNvPr id="123" name="Google Shape;123;p19"/>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2300">
                <a:solidFill>
                  <a:srgbClr val="21455B"/>
                </a:solidFill>
                <a:latin typeface="Barlow"/>
                <a:ea typeface="Barlow"/>
                <a:cs typeface="Barlow"/>
                <a:sym typeface="Barlow"/>
              </a:rPr>
              <a:t>Timeline</a:t>
            </a:r>
            <a:endParaRPr sz="2300">
              <a:solidFill>
                <a:srgbClr val="21455B"/>
              </a:solidFill>
              <a:latin typeface="Barlow"/>
              <a:ea typeface="Barlow"/>
              <a:cs typeface="Barlow"/>
              <a:sym typeface="Barlow"/>
            </a:endParaRPr>
          </a:p>
        </p:txBody>
      </p:sp>
      <p:sp>
        <p:nvSpPr>
          <p:cNvPr id="124" name="Google Shape;124;p19"/>
          <p:cNvSpPr txBox="1"/>
          <p:nvPr/>
        </p:nvSpPr>
        <p:spPr>
          <a:xfrm>
            <a:off x="1013150" y="914634"/>
            <a:ext cx="7957800" cy="37569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1300">
                <a:solidFill>
                  <a:srgbClr val="21455B"/>
                </a:solidFill>
                <a:latin typeface="Barlow"/>
                <a:ea typeface="Barlow"/>
                <a:cs typeface="Barlow"/>
                <a:sym typeface="Barlow"/>
              </a:rPr>
              <a:t>Findings will be presented at the CEOS SIT TW (next week) and 2025 CEOS Plenary to:</a:t>
            </a:r>
            <a:endParaRPr sz="1300">
              <a:solidFill>
                <a:srgbClr val="21455B"/>
              </a:solidFill>
              <a:latin typeface="Barlow"/>
              <a:ea typeface="Barlow"/>
              <a:cs typeface="Barlow"/>
              <a:sym typeface="Barlow"/>
            </a:endParaRPr>
          </a:p>
          <a:p>
            <a:pPr indent="-311150" lvl="0" marL="457200" rtl="0" algn="l">
              <a:lnSpc>
                <a:spcPct val="100000"/>
              </a:lnSpc>
              <a:spcBef>
                <a:spcPts val="12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Present a clear statement of what a future CEOS-ARD needs to look like according to the community.</a:t>
            </a:r>
            <a:endParaRPr sz="1300">
              <a:solidFill>
                <a:srgbClr val="21455B"/>
              </a:solidFill>
              <a:latin typeface="Barlow"/>
              <a:ea typeface="Barlow"/>
              <a:cs typeface="Barlow"/>
              <a:sym typeface="Barlow"/>
            </a:endParaRPr>
          </a:p>
          <a:p>
            <a:pPr indent="-311150" lvl="0" marL="457200" rtl="0" algn="l">
              <a:lnSpc>
                <a:spcPct val="100000"/>
              </a:lnSpc>
              <a:spcBef>
                <a:spcPts val="12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Provide evidence as to why this is beneficial and necessary by presenting perspectives from across the community</a:t>
            </a:r>
            <a:endParaRPr sz="1300">
              <a:solidFill>
                <a:srgbClr val="21455B"/>
              </a:solidFill>
              <a:latin typeface="Barlow"/>
              <a:ea typeface="Barlow"/>
              <a:cs typeface="Barlow"/>
              <a:sym typeface="Barlow"/>
            </a:endParaRPr>
          </a:p>
          <a:p>
            <a:pPr indent="-311150" lvl="0" marL="457200" rtl="0" algn="l">
              <a:lnSpc>
                <a:spcPct val="100000"/>
              </a:lnSpc>
              <a:spcBef>
                <a:spcPts val="12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Support request for CEOS Principal decision to develop the CEOS-ARD Strategy 2026 (for endorsement at CEOS Plenary 2026) that would delve deeper into what is needed to address these findings and resource the specific tasks needed to achieve this step change in ambition.</a:t>
            </a:r>
            <a:endParaRPr sz="1300">
              <a:solidFill>
                <a:srgbClr val="21455B"/>
              </a:solidFill>
              <a:latin typeface="Barlow"/>
              <a:ea typeface="Barlow"/>
              <a:cs typeface="Barlow"/>
              <a:sym typeface="Barlow"/>
            </a:endParaRPr>
          </a:p>
          <a:p>
            <a:pPr indent="0" lvl="0" marL="0" rtl="0" algn="l">
              <a:lnSpc>
                <a:spcPct val="100000"/>
              </a:lnSpc>
              <a:spcBef>
                <a:spcPts val="1200"/>
              </a:spcBef>
              <a:spcAft>
                <a:spcPts val="0"/>
              </a:spcAft>
              <a:buNone/>
            </a:pPr>
            <a:r>
              <a:rPr lang="en" sz="1300">
                <a:solidFill>
                  <a:srgbClr val="21455B"/>
                </a:solidFill>
                <a:latin typeface="Barlow"/>
                <a:ea typeface="Barlow"/>
                <a:cs typeface="Barlow"/>
                <a:sym typeface="Barlow"/>
              </a:rPr>
              <a:t>CEOS-ARD Strategy 2026 would be developed throughout 2026 by the CEOS-ARD Oversight Group in collaboration with various CEOS entities and in consultation with external stakeholders.</a:t>
            </a:r>
            <a:endParaRPr sz="1300">
              <a:solidFill>
                <a:srgbClr val="21455B"/>
              </a:solidFill>
              <a:latin typeface="Barlow"/>
              <a:ea typeface="Barlow"/>
              <a:cs typeface="Barlow"/>
              <a:sym typeface="Barlow"/>
            </a:endParaRPr>
          </a:p>
          <a:p>
            <a:pPr indent="-311150" lvl="0" marL="457200" rtl="0" algn="l">
              <a:lnSpc>
                <a:spcPct val="100000"/>
              </a:lnSpc>
              <a:spcBef>
                <a:spcPts val="1200"/>
              </a:spcBef>
              <a:spcAft>
                <a:spcPts val="0"/>
              </a:spcAft>
              <a:buClr>
                <a:srgbClr val="21455B"/>
              </a:buClr>
              <a:buSzPts val="1300"/>
              <a:buFont typeface="Barlow"/>
              <a:buChar char="●"/>
            </a:pPr>
            <a:r>
              <a:rPr lang="en" sz="1300">
                <a:solidFill>
                  <a:srgbClr val="21455B"/>
                </a:solidFill>
                <a:latin typeface="Barlow"/>
                <a:ea typeface="Barlow"/>
                <a:cs typeface="Barlow"/>
                <a:sym typeface="Barlow"/>
              </a:rPr>
              <a:t>An initial outline would be presented at SIT-41 (April 2026), with a near complete draft then prepared for discussion at SIT Technical Workshop 2026, ahead of presentation for endorsement at CEOS Plenary 2026 (hosted by Australia, Hobart)</a:t>
            </a:r>
            <a:endParaRPr sz="1300">
              <a:solidFill>
                <a:srgbClr val="21455B"/>
              </a:solidFill>
              <a:latin typeface="Barlow"/>
              <a:ea typeface="Barlow"/>
              <a:cs typeface="Barlow"/>
              <a:sym typeface="Barlow"/>
            </a:endParaRPr>
          </a:p>
          <a:p>
            <a:pPr indent="-311150" lvl="0" marL="457200" rtl="0" algn="l">
              <a:lnSpc>
                <a:spcPct val="100000"/>
              </a:lnSpc>
              <a:spcBef>
                <a:spcPts val="1200"/>
              </a:spcBef>
              <a:spcAft>
                <a:spcPts val="1200"/>
              </a:spcAft>
              <a:buClr>
                <a:srgbClr val="21455B"/>
              </a:buClr>
              <a:buSzPts val="1300"/>
              <a:buFont typeface="Barlow"/>
              <a:buChar char="●"/>
            </a:pPr>
            <a:r>
              <a:rPr lang="en" sz="1300">
                <a:solidFill>
                  <a:srgbClr val="21455B"/>
                </a:solidFill>
                <a:latin typeface="Barlow"/>
                <a:ea typeface="Barlow"/>
                <a:cs typeface="Barlow"/>
                <a:sym typeface="Barlow"/>
              </a:rPr>
              <a:t>Joint WGCV-56 and LSI-VC-19 meeting a critical and timely milestone for data quality topics</a:t>
            </a:r>
            <a:endParaRPr sz="1300">
              <a:solidFill>
                <a:srgbClr val="21455B"/>
              </a:solidFill>
              <a:latin typeface="Barlow"/>
              <a:ea typeface="Barlow"/>
              <a:cs typeface="Barlow"/>
              <a:sym typeface="Barlow"/>
            </a:endParaRPr>
          </a:p>
        </p:txBody>
      </p:sp>
      <p:pic>
        <p:nvPicPr>
          <p:cNvPr id="125" name="Google Shape;125;p19" title="CEOS_logo_ard_blue.png"/>
          <p:cNvPicPr preferRelativeResize="0"/>
          <p:nvPr/>
        </p:nvPicPr>
        <p:blipFill rotWithShape="1">
          <a:blip r:embed="rId5">
            <a:alphaModFix/>
          </a:blip>
          <a:srcRect b="0" l="9" r="0" t="0"/>
          <a:stretch/>
        </p:blipFill>
        <p:spPr>
          <a:xfrm>
            <a:off x="5992452" y="231433"/>
            <a:ext cx="2179997" cy="503475"/>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29" name="Shape 129"/>
        <p:cNvGrpSpPr/>
        <p:nvPr/>
      </p:nvGrpSpPr>
      <p:grpSpPr>
        <a:xfrm>
          <a:off x="0" y="0"/>
          <a:ext cx="0" cy="0"/>
          <a:chOff x="0" y="0"/>
          <a:chExt cx="0" cy="0"/>
        </a:xfrm>
      </p:grpSpPr>
      <p:pic>
        <p:nvPicPr>
          <p:cNvPr id="130" name="Google Shape;130;p20"/>
          <p:cNvPicPr preferRelativeResize="0"/>
          <p:nvPr/>
        </p:nvPicPr>
        <p:blipFill>
          <a:blip r:embed="rId3">
            <a:alphaModFix/>
          </a:blip>
          <a:stretch>
            <a:fillRect/>
          </a:stretch>
        </p:blipFill>
        <p:spPr>
          <a:xfrm>
            <a:off x="671950" y="0"/>
            <a:ext cx="7741227" cy="51435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21455B"/>
        </a:solidFill>
      </p:bgPr>
    </p:bg>
    <p:spTree>
      <p:nvGrpSpPr>
        <p:cNvPr id="134" name="Shape 134"/>
        <p:cNvGrpSpPr/>
        <p:nvPr/>
      </p:nvGrpSpPr>
      <p:grpSpPr>
        <a:xfrm>
          <a:off x="0" y="0"/>
          <a:ext cx="0" cy="0"/>
          <a:chOff x="0" y="0"/>
          <a:chExt cx="0" cy="0"/>
        </a:xfrm>
      </p:grpSpPr>
      <p:cxnSp>
        <p:nvCxnSpPr>
          <p:cNvPr id="135" name="Google Shape;135;p21"/>
          <p:cNvCxnSpPr/>
          <p:nvPr/>
        </p:nvCxnSpPr>
        <p:spPr>
          <a:xfrm>
            <a:off x="172950" y="4757875"/>
            <a:ext cx="8798100" cy="0"/>
          </a:xfrm>
          <a:prstGeom prst="straightConnector1">
            <a:avLst/>
          </a:prstGeom>
          <a:noFill/>
          <a:ln cap="flat" cmpd="sng" w="9525">
            <a:solidFill>
              <a:schemeClr val="lt1"/>
            </a:solidFill>
            <a:prstDash val="dot"/>
            <a:round/>
            <a:headEnd len="med" w="med" type="none"/>
            <a:tailEnd len="med" w="med" type="none"/>
          </a:ln>
        </p:spPr>
      </p:cxnSp>
      <p:sp>
        <p:nvSpPr>
          <p:cNvPr id="136" name="Google Shape;136;p21"/>
          <p:cNvSpPr txBox="1"/>
          <p:nvPr/>
        </p:nvSpPr>
        <p:spPr>
          <a:xfrm>
            <a:off x="96750" y="4754475"/>
            <a:ext cx="3297900" cy="1965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900">
                <a:solidFill>
                  <a:schemeClr val="lt1"/>
                </a:solidFill>
                <a:latin typeface="Barlow"/>
                <a:ea typeface="Barlow"/>
                <a:cs typeface="Barlow"/>
                <a:sym typeface="Barlow"/>
              </a:rPr>
              <a:t>LSI-VC-18</a:t>
            </a:r>
            <a:endParaRPr sz="900">
              <a:solidFill>
                <a:schemeClr val="lt1"/>
              </a:solidFill>
              <a:latin typeface="Barlow"/>
              <a:ea typeface="Barlow"/>
              <a:cs typeface="Barlow"/>
              <a:sym typeface="Barlow"/>
            </a:endParaRPr>
          </a:p>
        </p:txBody>
      </p:sp>
      <p:pic>
        <p:nvPicPr>
          <p:cNvPr id="137" name="Google Shape;137;p21" title="CEOS_logo_white_text_right.png"/>
          <p:cNvPicPr preferRelativeResize="0"/>
          <p:nvPr/>
        </p:nvPicPr>
        <p:blipFill rotWithShape="1">
          <a:blip r:embed="rId3">
            <a:alphaModFix/>
          </a:blip>
          <a:srcRect b="0" l="-420" r="419" t="0"/>
          <a:stretch/>
        </p:blipFill>
        <p:spPr>
          <a:xfrm>
            <a:off x="5897725" y="231425"/>
            <a:ext cx="2198523" cy="503475"/>
          </a:xfrm>
          <a:prstGeom prst="rect">
            <a:avLst/>
          </a:prstGeom>
          <a:noFill/>
          <a:ln>
            <a:noFill/>
          </a:ln>
        </p:spPr>
      </p:pic>
      <p:pic>
        <p:nvPicPr>
          <p:cNvPr id="138" name="Google Shape;138;p21" title="CEOS_ARD_Logo_white.png"/>
          <p:cNvPicPr preferRelativeResize="0"/>
          <p:nvPr/>
        </p:nvPicPr>
        <p:blipFill rotWithShape="1">
          <a:blip r:embed="rId4">
            <a:alphaModFix/>
          </a:blip>
          <a:srcRect b="0" l="0" r="0" t="0"/>
          <a:stretch/>
        </p:blipFill>
        <p:spPr>
          <a:xfrm>
            <a:off x="8173950" y="138054"/>
            <a:ext cx="861200" cy="690225"/>
          </a:xfrm>
          <a:prstGeom prst="rect">
            <a:avLst/>
          </a:prstGeom>
          <a:noFill/>
          <a:ln>
            <a:noFill/>
          </a:ln>
        </p:spPr>
      </p:pic>
      <p:pic>
        <p:nvPicPr>
          <p:cNvPr id="139" name="Google Shape;139;p21" title="slide6.jpg"/>
          <p:cNvPicPr preferRelativeResize="0"/>
          <p:nvPr/>
        </p:nvPicPr>
        <p:blipFill rotWithShape="1">
          <a:blip r:embed="rId5">
            <a:alphaModFix/>
          </a:blip>
          <a:srcRect b="0" l="56750" r="-25183" t="0"/>
          <a:stretch/>
        </p:blipFill>
        <p:spPr>
          <a:xfrm flipH="1">
            <a:off x="-4391025" y="-45225"/>
            <a:ext cx="5222700" cy="5004600"/>
          </a:xfrm>
          <a:prstGeom prst="donut">
            <a:avLst>
              <a:gd fmla="val 10848" name="adj"/>
            </a:avLst>
          </a:prstGeom>
          <a:noFill/>
          <a:ln>
            <a:noFill/>
          </a:ln>
        </p:spPr>
      </p:pic>
      <p:sp>
        <p:nvSpPr>
          <p:cNvPr id="140" name="Google Shape;140;p21"/>
          <p:cNvSpPr txBox="1"/>
          <p:nvPr/>
        </p:nvSpPr>
        <p:spPr>
          <a:xfrm>
            <a:off x="1013150" y="193363"/>
            <a:ext cx="4703100" cy="57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3100">
                <a:solidFill>
                  <a:schemeClr val="lt1"/>
                </a:solidFill>
                <a:latin typeface="Barlow"/>
                <a:ea typeface="Barlow"/>
                <a:cs typeface="Barlow"/>
                <a:sym typeface="Barlow"/>
              </a:rPr>
              <a:t>Closing</a:t>
            </a:r>
            <a:endParaRPr sz="3100">
              <a:solidFill>
                <a:schemeClr val="lt1"/>
              </a:solidFill>
              <a:latin typeface="Barlow"/>
              <a:ea typeface="Barlow"/>
              <a:cs typeface="Barlow"/>
              <a:sym typeface="Barlow"/>
            </a:endParaRPr>
          </a:p>
        </p:txBody>
      </p:sp>
      <p:sp>
        <p:nvSpPr>
          <p:cNvPr id="141" name="Google Shape;141;p21"/>
          <p:cNvSpPr txBox="1"/>
          <p:nvPr/>
        </p:nvSpPr>
        <p:spPr>
          <a:xfrm>
            <a:off x="1013150" y="891400"/>
            <a:ext cx="7525200" cy="3319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1500">
                <a:solidFill>
                  <a:schemeClr val="lt1"/>
                </a:solidFill>
                <a:latin typeface="Barlow"/>
                <a:ea typeface="Barlow"/>
                <a:cs typeface="Barlow"/>
                <a:sym typeface="Barlow"/>
              </a:rPr>
              <a:t>Thank you to everyone for supporting this effort!</a:t>
            </a:r>
            <a:endParaRPr b="1" sz="1500">
              <a:solidFill>
                <a:schemeClr val="lt1"/>
              </a:solidFill>
              <a:latin typeface="Barlow"/>
              <a:ea typeface="Barlow"/>
              <a:cs typeface="Barlow"/>
              <a:sym typeface="Barlow"/>
            </a:endParaRPr>
          </a:p>
          <a:p>
            <a:pPr indent="0" lvl="0" marL="0" rtl="0" algn="l">
              <a:spcBef>
                <a:spcPts val="1200"/>
              </a:spcBef>
              <a:spcAft>
                <a:spcPts val="0"/>
              </a:spcAft>
              <a:buNone/>
            </a:pPr>
            <a:r>
              <a:rPr lang="en" sz="1500">
                <a:solidFill>
                  <a:schemeClr val="lt1"/>
                </a:solidFill>
                <a:latin typeface="Barlow"/>
                <a:ea typeface="Barlow"/>
                <a:cs typeface="Barlow"/>
                <a:sym typeface="Barlow"/>
              </a:rPr>
              <a:t>Community reception has been extremely positive and encouraging</a:t>
            </a:r>
            <a:endParaRPr sz="1500">
              <a:solidFill>
                <a:schemeClr val="lt1"/>
              </a:solidFill>
              <a:latin typeface="Barlow"/>
              <a:ea typeface="Barlow"/>
              <a:cs typeface="Barlow"/>
              <a:sym typeface="Barlow"/>
            </a:endParaRPr>
          </a:p>
          <a:p>
            <a:pPr indent="0" lvl="0" marL="0" rtl="0" algn="l">
              <a:spcBef>
                <a:spcPts val="1200"/>
              </a:spcBef>
              <a:spcAft>
                <a:spcPts val="0"/>
              </a:spcAft>
              <a:buNone/>
            </a:pPr>
            <a:r>
              <a:rPr lang="en" sz="1500">
                <a:solidFill>
                  <a:schemeClr val="lt1"/>
                </a:solidFill>
                <a:latin typeface="Barlow"/>
                <a:ea typeface="Barlow"/>
                <a:cs typeface="Barlow"/>
                <a:sym typeface="Barlow"/>
              </a:rPr>
              <a:t>98 survey responses and counting </a:t>
            </a:r>
            <a:endParaRPr sz="1500">
              <a:solidFill>
                <a:schemeClr val="lt1"/>
              </a:solidFill>
              <a:latin typeface="Barlow"/>
              <a:ea typeface="Barlow"/>
              <a:cs typeface="Barlow"/>
              <a:sym typeface="Barlow"/>
            </a:endParaRPr>
          </a:p>
          <a:p>
            <a:pPr indent="-323850" lvl="0" marL="457200" rtl="0" algn="l">
              <a:spcBef>
                <a:spcPts val="1200"/>
              </a:spcBef>
              <a:spcAft>
                <a:spcPts val="0"/>
              </a:spcAft>
              <a:buClr>
                <a:schemeClr val="lt1"/>
              </a:buClr>
              <a:buSzPts val="1500"/>
              <a:buFont typeface="Barlow"/>
              <a:buChar char="●"/>
            </a:pPr>
            <a:r>
              <a:rPr lang="en" sz="1500">
                <a:solidFill>
                  <a:schemeClr val="lt1"/>
                </a:solidFill>
                <a:latin typeface="Barlow"/>
                <a:ea typeface="Barlow"/>
                <a:cs typeface="Barlow"/>
                <a:sym typeface="Barlow"/>
              </a:rPr>
              <a:t>High-level overview of results in next presentation</a:t>
            </a:r>
            <a:endParaRPr sz="1500">
              <a:solidFill>
                <a:schemeClr val="lt1"/>
              </a:solidFill>
              <a:latin typeface="Barlow"/>
              <a:ea typeface="Barlow"/>
              <a:cs typeface="Barlow"/>
              <a:sym typeface="Barlow"/>
            </a:endParaRPr>
          </a:p>
          <a:p>
            <a:pPr indent="0" lvl="0" marL="0" rtl="0" algn="l">
              <a:spcBef>
                <a:spcPts val="1200"/>
              </a:spcBef>
              <a:spcAft>
                <a:spcPts val="0"/>
              </a:spcAft>
              <a:buNone/>
            </a:pPr>
            <a:r>
              <a:rPr lang="en" sz="1500">
                <a:solidFill>
                  <a:schemeClr val="lt1"/>
                </a:solidFill>
                <a:latin typeface="Barlow"/>
                <a:ea typeface="Barlow"/>
                <a:cs typeface="Barlow"/>
                <a:sym typeface="Barlow"/>
              </a:rPr>
              <a:t>Numerous valuable inputs through interaction at events</a:t>
            </a:r>
            <a:endParaRPr sz="1500">
              <a:solidFill>
                <a:schemeClr val="lt1"/>
              </a:solidFill>
              <a:latin typeface="Barlow"/>
              <a:ea typeface="Barlow"/>
              <a:cs typeface="Barlow"/>
              <a:sym typeface="Barlow"/>
            </a:endParaRPr>
          </a:p>
          <a:p>
            <a:pPr indent="0" lvl="0" marL="0" rtl="0" algn="l">
              <a:spcBef>
                <a:spcPts val="1200"/>
              </a:spcBef>
              <a:spcAft>
                <a:spcPts val="0"/>
              </a:spcAft>
              <a:buNone/>
            </a:pPr>
            <a:r>
              <a:rPr lang="en" sz="1500">
                <a:solidFill>
                  <a:schemeClr val="lt1"/>
                </a:solidFill>
                <a:latin typeface="Barlow"/>
                <a:ea typeface="Barlow"/>
                <a:cs typeface="Barlow"/>
                <a:sym typeface="Barlow"/>
              </a:rPr>
              <a:t>2025 has been </a:t>
            </a:r>
            <a:r>
              <a:rPr lang="en" sz="1500" u="sng">
                <a:solidFill>
                  <a:schemeClr val="lt1"/>
                </a:solidFill>
                <a:latin typeface="Barlow"/>
                <a:ea typeface="Barlow"/>
                <a:cs typeface="Barlow"/>
                <a:sym typeface="Barlow"/>
              </a:rPr>
              <a:t>pivotal</a:t>
            </a:r>
            <a:r>
              <a:rPr lang="en" sz="1500">
                <a:solidFill>
                  <a:schemeClr val="lt1"/>
                </a:solidFill>
                <a:latin typeface="Barlow"/>
                <a:ea typeface="Barlow"/>
                <a:cs typeface="Barlow"/>
                <a:sym typeface="Barlow"/>
              </a:rPr>
              <a:t> for CEOS-ARD community engagement</a:t>
            </a:r>
            <a:endParaRPr sz="1500">
              <a:solidFill>
                <a:schemeClr val="lt1"/>
              </a:solidFill>
              <a:latin typeface="Barlow"/>
              <a:ea typeface="Barlow"/>
              <a:cs typeface="Barlow"/>
              <a:sym typeface="Barlow"/>
            </a:endParaRPr>
          </a:p>
          <a:p>
            <a:pPr indent="0" lvl="0" marL="0" rtl="0" algn="l">
              <a:spcBef>
                <a:spcPts val="1200"/>
              </a:spcBef>
              <a:spcAft>
                <a:spcPts val="0"/>
              </a:spcAft>
              <a:buNone/>
            </a:pPr>
            <a:r>
              <a:rPr lang="en" sz="1500">
                <a:solidFill>
                  <a:schemeClr val="lt1"/>
                </a:solidFill>
                <a:latin typeface="Barlow"/>
                <a:ea typeface="Barlow"/>
                <a:cs typeface="Barlow"/>
                <a:sym typeface="Barlow"/>
              </a:rPr>
              <a:t>Sustaining this outreach effort will lead to great things – keep it up!</a:t>
            </a:r>
            <a:endParaRPr sz="1500">
              <a:solidFill>
                <a:schemeClr val="lt1"/>
              </a:solidFill>
              <a:latin typeface="Barlow"/>
              <a:ea typeface="Barlow"/>
              <a:cs typeface="Barlow"/>
              <a:sym typeface="Barlow"/>
            </a:endParaRPr>
          </a:p>
          <a:p>
            <a:pPr indent="-323850" lvl="0" marL="457200" rtl="0" algn="l">
              <a:spcBef>
                <a:spcPts val="1200"/>
              </a:spcBef>
              <a:spcAft>
                <a:spcPts val="0"/>
              </a:spcAft>
              <a:buClr>
                <a:schemeClr val="lt1"/>
              </a:buClr>
              <a:buSzPts val="1500"/>
              <a:buFont typeface="Barlow"/>
              <a:buChar char="●"/>
            </a:pPr>
            <a:r>
              <a:rPr lang="en" sz="1500">
                <a:solidFill>
                  <a:schemeClr val="lt1"/>
                </a:solidFill>
                <a:latin typeface="Barlow"/>
                <a:ea typeface="Barlow"/>
                <a:cs typeface="Barlow"/>
                <a:sym typeface="Barlow"/>
              </a:rPr>
              <a:t>VH-RODA, JACIE,  BiDS</a:t>
            </a:r>
            <a:endParaRPr sz="1500">
              <a:solidFill>
                <a:schemeClr val="lt1"/>
              </a:solidFill>
              <a:latin typeface="Barlow"/>
              <a:ea typeface="Barlow"/>
              <a:cs typeface="Barlow"/>
              <a:sym typeface="Barlow"/>
            </a:endParaRPr>
          </a:p>
          <a:p>
            <a:pPr indent="-323850" lvl="0" marL="457200" rtl="0" algn="l">
              <a:spcBef>
                <a:spcPts val="1200"/>
              </a:spcBef>
              <a:spcAft>
                <a:spcPts val="0"/>
              </a:spcAft>
              <a:buClr>
                <a:schemeClr val="lt1"/>
              </a:buClr>
              <a:buSzPts val="1500"/>
              <a:buFont typeface="Barlow"/>
              <a:buChar char="●"/>
            </a:pPr>
            <a:r>
              <a:rPr lang="en" sz="1500">
                <a:solidFill>
                  <a:schemeClr val="lt1"/>
                </a:solidFill>
                <a:latin typeface="Barlow"/>
                <a:ea typeface="Barlow"/>
                <a:cs typeface="Barlow"/>
                <a:sym typeface="Barlow"/>
              </a:rPr>
              <a:t>ARD workshop alongside SIT-41?</a:t>
            </a:r>
            <a:endParaRPr sz="1500">
              <a:solidFill>
                <a:schemeClr val="lt1"/>
              </a:solidFill>
              <a:latin typeface="Barlow"/>
              <a:ea typeface="Barlow"/>
              <a:cs typeface="Barlow"/>
              <a:sym typeface="Barlow"/>
            </a:endParaRPr>
          </a:p>
          <a:p>
            <a:pPr indent="-323850" lvl="0" marL="457200" rtl="0" algn="l">
              <a:spcBef>
                <a:spcPts val="1200"/>
              </a:spcBef>
              <a:spcAft>
                <a:spcPts val="1200"/>
              </a:spcAft>
              <a:buClr>
                <a:schemeClr val="lt1"/>
              </a:buClr>
              <a:buSzPts val="1500"/>
              <a:buFont typeface="Barlow"/>
              <a:buChar char="●"/>
            </a:pPr>
            <a:r>
              <a:rPr lang="en" sz="1500">
                <a:solidFill>
                  <a:schemeClr val="lt1"/>
                </a:solidFill>
                <a:latin typeface="Barlow"/>
                <a:ea typeface="Barlow"/>
                <a:cs typeface="Barlow"/>
                <a:sym typeface="Barlow"/>
              </a:rPr>
              <a:t>Webinar revival</a:t>
            </a:r>
            <a:endParaRPr sz="1500">
              <a:solidFill>
                <a:schemeClr val="lt1"/>
              </a:solidFill>
              <a:latin typeface="Barlow"/>
              <a:ea typeface="Barlow"/>
              <a:cs typeface="Barlow"/>
              <a:sym typeface="Barlow"/>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