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Barlow SemiBold"/>
      <p:regular r:id="rId18"/>
      <p:bold r:id="rId19"/>
      <p:italic r:id="rId20"/>
      <p:boldItalic r:id="rId21"/>
    </p:embeddedFont>
    <p:embeddedFont>
      <p:font typeface="Barl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E9C791-EF06-4BC6-AAF8-A9EBFE4C6572}">
  <a:tblStyle styleId="{94E9C791-EF06-4BC6-AAF8-A9EBFE4C65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8145392-968F-4DAA-890A-032986D827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Bold-italic.fntdata"/><Relationship Id="rId22" Type="http://schemas.openxmlformats.org/officeDocument/2006/relationships/font" Target="fonts/Barlow-regular.fntdata"/><Relationship Id="rId21" Type="http://schemas.openxmlformats.org/officeDocument/2006/relationships/font" Target="fonts/BarlowSemiBold-boldItalic.fntdata"/><Relationship Id="rId24" Type="http://schemas.openxmlformats.org/officeDocument/2006/relationships/font" Target="fonts/Barlow-italic.fntdata"/><Relationship Id="rId23" Type="http://schemas.openxmlformats.org/officeDocument/2006/relationships/font" Target="fonts/Barl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Barlow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BarlowSemiBold-bold.fntdata"/><Relationship Id="rId18" Type="http://schemas.openxmlformats.org/officeDocument/2006/relationships/font" Target="fonts/Barlow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aa518a1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aa518a1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99292849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99292849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9367705a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9367705a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76a85975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76a85975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52246076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52246076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52246076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852246076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6a85975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76a85975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5224607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5224607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99292849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99292849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52246076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52246076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52246076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52246076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3.jp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hyperlink" Target="http://ceos.org/ard/surve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3.jp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3.jp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385850" y="444100"/>
            <a:ext cx="4869600" cy="3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Future of CEOS-ARD Survey</a:t>
            </a:r>
            <a:endParaRPr sz="47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Preliminary Results</a:t>
            </a:r>
            <a:endParaRPr sz="3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6" name="Google Shape;56;p13" title="CEOS_ARD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75" y="990600"/>
            <a:ext cx="3939725" cy="31574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5850" y="3097975"/>
            <a:ext cx="47031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Matt Steventon</a:t>
            </a:r>
            <a:endParaRPr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CEOS-ARD Oversight Group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698" y="196600"/>
            <a:ext cx="2502723" cy="5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5126275" y="4063450"/>
            <a:ext cx="503400" cy="503400"/>
          </a:xfrm>
          <a:prstGeom prst="ellipse">
            <a:avLst/>
          </a:prstGeom>
          <a:solidFill>
            <a:srgbClr val="0271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-83050" y="4063450"/>
            <a:ext cx="5444400" cy="503400"/>
          </a:xfrm>
          <a:prstGeom prst="rect">
            <a:avLst/>
          </a:prstGeom>
          <a:solidFill>
            <a:srgbClr val="0271B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         Shaping the future of CEOS-ARD</a:t>
            </a:r>
            <a:endParaRPr sz="18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22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2" name="Google Shape;162;p22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3" name="Google Shape;163;p22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8" l="0" r="0" t="238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6" r="517" t="865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Opinions on ARD Standards</a:t>
            </a:r>
            <a:endParaRPr sz="2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013150" y="914633"/>
            <a:ext cx="70971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Respondents were divided on the topic of formal vs community standards</a:t>
            </a:r>
            <a:endParaRPr sz="17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7" name="Google Shape;167;p22" title="CEOS_logo_ard_blue.png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234" y="1487182"/>
            <a:ext cx="3865627" cy="23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8159" y="1487182"/>
            <a:ext cx="3902384" cy="241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1043600" y="4017900"/>
            <a:ext cx="61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In the additional comments box, respondents advocated for free and open community – noting the need to be flexible </a:t>
            </a:r>
            <a:endParaRPr sz="17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3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6" name="Google Shape;176;p23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7" name="Google Shape;177;p23" title="CEOS_logo_white_text_right.png"/>
          <p:cNvPicPr preferRelativeResize="0"/>
          <p:nvPr/>
        </p:nvPicPr>
        <p:blipFill rotWithShape="1">
          <a:blip r:embed="rId3">
            <a:alphaModFix/>
          </a:blip>
          <a:srcRect b="0" l="-420" r="419" t="0"/>
          <a:stretch/>
        </p:blipFill>
        <p:spPr>
          <a:xfrm>
            <a:off x="5897725" y="231425"/>
            <a:ext cx="2198523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 title="CEOS_ARD_Logo_whit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title="slide6.jpg"/>
          <p:cNvPicPr preferRelativeResize="0"/>
          <p:nvPr/>
        </p:nvPicPr>
        <p:blipFill rotWithShape="1">
          <a:blip r:embed="rId5">
            <a:alphaModFix/>
          </a:blip>
          <a:srcRect b="0" l="56750" r="-25183" t="0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950500" y="709002"/>
            <a:ext cx="5666100" cy="3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900"/>
              </a:spcAft>
              <a:buNone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…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Approach</a:t>
            </a:r>
            <a:endParaRPr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2" name="Google Shape;182;p23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200" y="1605650"/>
            <a:ext cx="59436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4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8" name="Google Shape;68;p14" title="CEOS_logo_ard_blue.png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9632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CEOS_ARD_Logo_blue_corrected.png"/>
          <p:cNvPicPr preferRelativeResize="0"/>
          <p:nvPr/>
        </p:nvPicPr>
        <p:blipFill rotWithShape="1">
          <a:blip r:embed="rId4">
            <a:alphaModFix/>
          </a:blip>
          <a:srcRect b="228" l="0" r="0" t="238"/>
          <a:stretch/>
        </p:blipFill>
        <p:spPr>
          <a:xfrm>
            <a:off x="967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17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394650" y="155225"/>
            <a:ext cx="5531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Future of CEOS-ARD Survey</a:t>
            </a:r>
            <a:endParaRPr sz="31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89400" y="957142"/>
            <a:ext cx="74382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6"/>
              </a:rPr>
              <a:t>ceos.org/ard/survey</a:t>
            </a:r>
            <a:endParaRPr sz="19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Core questions + tailored questions for data producers, users, distributors, etc.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Characteristics needed to make an EO dataset 'Analysis Ready'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What do you value most in the CEOS-ARD Framework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What should be prioritised for future development?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Do you see a need for formal EO ARD standards or is a ‘community standard’ approach like CEOS-ARD sufficient?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Characteristics needed to make an EO dataset 'AI/ML ready'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Barriers to use of the CEOS-ARD Framework / products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Specific datasets you would like to see assessed and endorsed as CEOS-ARD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Opportunities to accelerate the uptake and impact of CEOS-ARD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21455B"/>
              </a:buClr>
              <a:buSzPts val="1300"/>
              <a:buFont typeface="Barlow"/>
              <a:buChar char="●"/>
            </a:pPr>
            <a:r>
              <a:rPr lang="en" sz="1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CEOS-ARD self-assessment plans</a:t>
            </a:r>
            <a:endParaRPr sz="1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5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8" name="Google Shape;78;p15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IGARSS 2025</a:t>
            </a:r>
            <a:endParaRPr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9" name="Google Shape;79;p15" title="CEOS_logo_white_text_right.png"/>
          <p:cNvPicPr preferRelativeResize="0"/>
          <p:nvPr/>
        </p:nvPicPr>
        <p:blipFill rotWithShape="1">
          <a:blip r:embed="rId3">
            <a:alphaModFix/>
          </a:blip>
          <a:srcRect b="0" l="-420" r="419" t="0"/>
          <a:stretch/>
        </p:blipFill>
        <p:spPr>
          <a:xfrm>
            <a:off x="5897725" y="231425"/>
            <a:ext cx="2198523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title="CEOS_ARD_Logo_whit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title="slide6.jpg"/>
          <p:cNvPicPr preferRelativeResize="0"/>
          <p:nvPr/>
        </p:nvPicPr>
        <p:blipFill rotWithShape="1">
          <a:blip r:embed="rId5">
            <a:alphaModFix/>
          </a:blip>
          <a:srcRect b="0" l="56750" r="-25183" t="0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013150" y="873073"/>
            <a:ext cx="7899900" cy="3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Could we be more ambitious?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Is the value proposition of CEOS-ARD clear and could it be better communicated?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potential role of CEOS-ARD as a common benchmark for space agency / governmental data procurement processes.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Do we need to introduce minimum requirements for data quality? And what is the correct approach?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Can we better support users to find products that are fit for a specific purpose?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Supporting application resilience by increasing consistency and equivalence of CEOS-ARD products?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How might CEOS-ARD be made more interoperable and interchangeable? Do we need to be stricter in certain areas to drive practical interoperability?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Some </a:t>
            </a:r>
            <a:r>
              <a:rPr lang="en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Food for Thought</a:t>
            </a:r>
            <a:endParaRPr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6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9" name="Google Shape;89;p16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IGARSS 2025</a:t>
            </a:r>
            <a:endParaRPr sz="9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0" name="Google Shape;90;p16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8" l="0" r="0" t="238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6" r="517" t="865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Respondents</a:t>
            </a:r>
            <a:endParaRPr sz="30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3" name="Google Shape;93;p16" title="CEOS_logo_ard_blue.png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675" y="2274425"/>
            <a:ext cx="3880925" cy="240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2600" y="904750"/>
            <a:ext cx="4258450" cy="262816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289350" y="11906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106 responses! 🎉</a:t>
            </a:r>
            <a:endParaRPr sz="22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7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4" name="Google Shape;104;p17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5" name="Google Shape;105;p17" title="CEOS_logo_white_text_right.png"/>
          <p:cNvPicPr preferRelativeResize="0"/>
          <p:nvPr/>
        </p:nvPicPr>
        <p:blipFill rotWithShape="1">
          <a:blip r:embed="rId3">
            <a:alphaModFix/>
          </a:blip>
          <a:srcRect b="0" l="-420" r="419" t="0"/>
          <a:stretch/>
        </p:blipFill>
        <p:spPr>
          <a:xfrm>
            <a:off x="5897725" y="231425"/>
            <a:ext cx="2198523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 title="CEOS_ARD_Logo_whit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title="slide6.jpg"/>
          <p:cNvPicPr preferRelativeResize="0"/>
          <p:nvPr/>
        </p:nvPicPr>
        <p:blipFill rotWithShape="1">
          <a:blip r:embed="rId5">
            <a:alphaModFix/>
          </a:blip>
          <a:srcRect b="0" l="56750" r="-25183" t="0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Representation</a:t>
            </a:r>
            <a:endParaRPr sz="3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109" name="Google Shape;109;p17"/>
          <p:cNvGraphicFramePr/>
          <p:nvPr/>
        </p:nvGraphicFramePr>
        <p:xfrm>
          <a:off x="1152350" y="93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{94E9C791-EF06-4BC6-AAF8-A9EBFE4C6572}</a:tableStyleId>
              </a:tblPr>
              <a:tblGrid>
                <a:gridCol w="2413000"/>
                <a:gridCol w="2413000"/>
                <a:gridCol w="2413000"/>
              </a:tblGrid>
              <a:tr h="2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21455B"/>
                          </a:solidFill>
                        </a:rPr>
                        <a:t>CEOS / Space Agency</a:t>
                      </a:r>
                      <a:endParaRPr b="1" sz="800">
                        <a:solidFill>
                          <a:srgbClr val="21455B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21455B"/>
                          </a:solidFill>
                        </a:rPr>
                        <a:t>Commercial</a:t>
                      </a:r>
                      <a:endParaRPr b="1" sz="800">
                        <a:solidFill>
                          <a:srgbClr val="21455B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21455B"/>
                          </a:solidFill>
                        </a:rPr>
                        <a:t>Other</a:t>
                      </a:r>
                      <a:endParaRPr b="1" sz="800">
                        <a:solidFill>
                          <a:srgbClr val="21455B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Australian Bureau of Meteorology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CONAE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CSIRO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DLR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ESA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Geoscience Australia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GISTDA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ISRO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NASA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NOAA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SANSA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UNOOSA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Airbus Defence and Space GmbH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AISTECH SPACE, S.L.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Arlula Pty Ltd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Auspatious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CATALYST (PCI Geomatics)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Common Space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Constellr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EarthDaily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ENVEO IT GmbH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EOIntelligence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Esri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First Street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GeoInsight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GRASP Earth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Marble Imaging AG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Pixalytics Ltd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Pixxel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Planet Labs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Sarmap SA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SatSure India Analytics Pvt Ltd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SatVu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Sparkgeo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SpectralEO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Telespazio UK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USACE-AGC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World from Space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Aberystwyth University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Anna University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Conicet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Curtin University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Kasetsart University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KTH Royal Institute of Technology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Landgate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Natural Resources Canada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OGC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STFC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Trier University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UK Met Office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UK Ordnance Survey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Univ. Colorado, Boulder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University of Maryland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University of Tartu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University of the Free State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University of Venda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8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5" name="Google Shape;115;p18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6" name="Google Shape;116;p18" title="CEOS_logo_ard_blue.png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9632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 title="CEOS_ARD_Logo_blue_corrected.png"/>
          <p:cNvPicPr preferRelativeResize="0"/>
          <p:nvPr/>
        </p:nvPicPr>
        <p:blipFill rotWithShape="1">
          <a:blip r:embed="rId4">
            <a:alphaModFix/>
          </a:blip>
          <a:srcRect b="228" l="0" r="0" t="238"/>
          <a:stretch/>
        </p:blipFill>
        <p:spPr>
          <a:xfrm>
            <a:off x="967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17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394650" y="155225"/>
            <a:ext cx="5531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Future of CEOS-ARD</a:t>
            </a:r>
            <a:endParaRPr sz="31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9400" y="982863"/>
            <a:ext cx="743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…</a:t>
            </a:r>
            <a:endParaRPr sz="22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1" name="Google Shape;121;p18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3425" y="1078375"/>
            <a:ext cx="59436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9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7" name="Google Shape;127;p19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8" name="Google Shape;128;p19" title="CEOS_logo_white_text_right.png"/>
          <p:cNvPicPr preferRelativeResize="0"/>
          <p:nvPr/>
        </p:nvPicPr>
        <p:blipFill rotWithShape="1">
          <a:blip r:embed="rId3">
            <a:alphaModFix/>
          </a:blip>
          <a:srcRect b="0" l="-420" r="419" t="0"/>
          <a:stretch/>
        </p:blipFill>
        <p:spPr>
          <a:xfrm>
            <a:off x="5897725" y="231425"/>
            <a:ext cx="2198523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title="CEOS_ARD_Logo_whit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title="slide6.jpg"/>
          <p:cNvPicPr preferRelativeResize="0"/>
          <p:nvPr/>
        </p:nvPicPr>
        <p:blipFill rotWithShape="1">
          <a:blip r:embed="rId5">
            <a:alphaModFix/>
          </a:blip>
          <a:srcRect b="0" l="56750" r="-25183" t="0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013150" y="891400"/>
            <a:ext cx="7525200" cy="3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…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2" name="Google Shape;132;p19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900" y="1078375"/>
            <a:ext cx="59436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20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8" name="Google Shape;138;p20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9" name="Google Shape;139;p20" title="CEOS_logo_white_text_right.png"/>
          <p:cNvPicPr preferRelativeResize="0"/>
          <p:nvPr/>
        </p:nvPicPr>
        <p:blipFill rotWithShape="1">
          <a:blip r:embed="rId3">
            <a:alphaModFix/>
          </a:blip>
          <a:srcRect b="0" l="-420" r="419" t="0"/>
          <a:stretch/>
        </p:blipFill>
        <p:spPr>
          <a:xfrm>
            <a:off x="5897725" y="231425"/>
            <a:ext cx="2198523" cy="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title="CEOS_ARD_Logo_whit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title="slide6.jpg"/>
          <p:cNvPicPr preferRelativeResize="0"/>
          <p:nvPr/>
        </p:nvPicPr>
        <p:blipFill rotWithShape="1">
          <a:blip r:embed="rId5">
            <a:alphaModFix/>
          </a:blip>
          <a:srcRect b="0" l="56750" r="-25183" t="0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Top 10 Characteristics for Analysis Ready Data (multiple choice)</a:t>
            </a:r>
            <a:endParaRPr sz="2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143" name="Google Shape;143;p20"/>
          <p:cNvGraphicFramePr/>
          <p:nvPr/>
        </p:nvGraphicFramePr>
        <p:xfrm>
          <a:off x="1303465" y="11423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{58145392-968F-4DAA-890A-032986D8279E}</a:tableStyleId>
              </a:tblPr>
              <a:tblGrid>
                <a:gridCol w="601950"/>
                <a:gridCol w="5594700"/>
              </a:tblGrid>
              <a:tr h="234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Rank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Characteristics sorted by ranking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Consistent metadata specifications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Machine-readability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Interoperability through time (relative geolocation)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Findable, Accessible, Interoperable, Reusable (FAIR) compliance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Consistency (data has temporal and spatial consistency)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Consistent terminology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Accessibility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Interoperability with other datasets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Geometric correction using DEM (ortho-rectified)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Fitness for purpose indicators (that the product fulfills the requirements of a specific application, e.g., land cover mapping, precision agriculture, etc.)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20"/>
          <p:cNvSpPr txBox="1"/>
          <p:nvPr/>
        </p:nvSpPr>
        <p:spPr>
          <a:xfrm>
            <a:off x="925950" y="3963344"/>
            <a:ext cx="65226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Respondents were also asked to provide additional characteristics and comments in a free text field. Feedback has been integrated into concept note.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Notably, quality characteristics were mentioned six times. 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21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0" name="Google Shape;150;p21"/>
          <p:cNvSpPr txBox="1"/>
          <p:nvPr/>
        </p:nvSpPr>
        <p:spPr>
          <a:xfrm>
            <a:off x="96750" y="4754475"/>
            <a:ext cx="329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LSI-VC-18</a:t>
            </a:r>
            <a:endParaRPr sz="9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1" name="Google Shape;151;p21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8" l="0" r="0" t="238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6" r="517" t="865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Top 10 Characteristics for AI/ML Ready Data (multiple choice)</a:t>
            </a:r>
            <a:endParaRPr sz="23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4" name="Google Shape;154;p21" title="CEOS_logo_ard_blue.png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21"/>
          <p:cNvGraphicFramePr/>
          <p:nvPr/>
        </p:nvGraphicFramePr>
        <p:xfrm>
          <a:off x="1538275" y="123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{58145392-968F-4DAA-890A-032986D8279E}</a:tableStyleId>
              </a:tblPr>
              <a:tblGrid>
                <a:gridCol w="542925"/>
                <a:gridCol w="4867275"/>
              </a:tblGrid>
              <a:tr h="76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Rank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45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Characteristics Sorted by Ranking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455B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Machine-readable formats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Rich, consistent, useful and interpretable metadata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Easy access via APIs or cloud providers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Rigorous definition of data values/content (no ambiguities)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High-quality data and continuous QA/QC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Large-scale accessibility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Temporal consistency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Supply of training datasets that are consistently and accurately labelled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Automated pre-processing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1455B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Standardised acquisition parameters</a:t>
                      </a:r>
                      <a:endParaRPr sz="1000">
                        <a:solidFill>
                          <a:srgbClr val="21455B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1"/>
          <p:cNvSpPr txBox="1"/>
          <p:nvPr/>
        </p:nvSpPr>
        <p:spPr>
          <a:xfrm>
            <a:off x="1104850" y="3941000"/>
            <a:ext cx="6722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Respondents were also asked to provide additional characteristics and comments in a free text field. Feedback has been integrated into concept note.</a:t>
            </a:r>
            <a:endParaRPr sz="15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