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1"/>
  </p:notesMasterIdLst>
  <p:sldIdLst>
    <p:sldId id="256" r:id="rId3"/>
    <p:sldId id="257" r:id="rId4"/>
    <p:sldId id="264" r:id="rId5"/>
    <p:sldId id="265" r:id="rId6"/>
    <p:sldId id="267" r:id="rId7"/>
    <p:sldId id="266" r:id="rId8"/>
    <p:sldId id="263" r:id="rId9"/>
    <p:sldId id="268" r:id="rId10"/>
  </p:sldIdLst>
  <p:sldSz cx="12192000" cy="6858000"/>
  <p:notesSz cx="6858000" cy="9144000"/>
  <p:embeddedFontLst>
    <p:embeddedFont>
      <p:font typeface="Helvetica Neue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F4C"/>
    <a:srgbClr val="0E5368"/>
    <a:srgbClr val="722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4T23:35:58.17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1,'39'2,"66"11,17 2,-14-14,-64-2,1 2,67 10,-56-2,92 3,59-13,-74-1,321 2,-428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3badd47fc_4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03badd47fc_4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6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0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21101" y="-14542"/>
            <a:ext cx="12215481" cy="6870483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1" t="2403" r="8553" b="-8775"/>
          <a:stretch/>
        </p:blipFill>
        <p:spPr>
          <a:xfrm rot="5400000">
            <a:off x="5734365" y="-1016162"/>
            <a:ext cx="5455200" cy="74808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0" r="11354" b="676"/>
          <a:stretch/>
        </p:blipFill>
        <p:spPr>
          <a:xfrm rot="-5400000">
            <a:off x="5792644" y="4820060"/>
            <a:ext cx="1719600" cy="23667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4" name="Google Shape;104;p1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14;p1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24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4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89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" name="Google Shape;44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" name="Google Shape;52;p6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100" cy="46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>
            <a:spLocks noGrp="1"/>
          </p:cNvSpPr>
          <p:nvPr>
            <p:ph type="sldNum" idx="12"/>
          </p:nvPr>
        </p:nvSpPr>
        <p:spPr>
          <a:xfrm>
            <a:off x="11684000" y="6629400"/>
            <a:ext cx="4065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3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01600" y="1219200"/>
            <a:ext cx="119889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2641600" y="76200"/>
            <a:ext cx="660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EAR3">
  <p:cSld name="1_CLEAR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215411" y="154800"/>
            <a:ext cx="10081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219001" y="882193"/>
            <a:ext cx="11732700" cy="5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9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5" name="Google Shape;65;p8"/>
          <p:cNvCxnSpPr/>
          <p:nvPr/>
        </p:nvCxnSpPr>
        <p:spPr>
          <a:xfrm>
            <a:off x="220831" y="6422971"/>
            <a:ext cx="117039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8"/>
          <p:cNvCxnSpPr/>
          <p:nvPr/>
        </p:nvCxnSpPr>
        <p:spPr>
          <a:xfrm>
            <a:off x="217667" y="882193"/>
            <a:ext cx="11736300" cy="0"/>
          </a:xfrm>
          <a:prstGeom prst="straightConnector1">
            <a:avLst/>
          </a:prstGeom>
          <a:noFill/>
          <a:ln w="9525" cap="flat" cmpd="sng">
            <a:solidFill>
              <a:srgbClr val="00324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7" name="Google Shape;77;p10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 rotWithShape="1">
          <a:blip r:embed="rId7">
            <a:alphaModFix amt="34000"/>
          </a:blip>
          <a:srcRect r="-5842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1" name="Google Shape;71;p9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176050" y="990600"/>
            <a:ext cx="9808778" cy="4264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From Specs to Success: </a:t>
            </a:r>
            <a:br>
              <a:rPr lang="en-US" sz="4800" dirty="0"/>
            </a:br>
            <a:r>
              <a:rPr lang="en-US" sz="4000" i="1" dirty="0"/>
              <a:t>The Next Phase of CEOS-ARD PFSs</a:t>
            </a:r>
            <a:br>
              <a:rPr lang="en-US" sz="4800" dirty="0"/>
            </a:br>
            <a:endParaRPr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98CD8-7BD2-1377-2965-010AB0CFFCEB}"/>
              </a:ext>
            </a:extLst>
          </p:cNvPr>
          <p:cNvSpPr txBox="1"/>
          <p:nvPr/>
        </p:nvSpPr>
        <p:spPr>
          <a:xfrm>
            <a:off x="7467600" y="5255172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2"/>
                </a:solidFill>
              </a:rPr>
              <a:t>Christopher Barnes, KBR/ USGS</a:t>
            </a:r>
          </a:p>
          <a:p>
            <a:pPr algn="r"/>
            <a:r>
              <a:rPr lang="en-US" sz="2000" b="1" dirty="0">
                <a:solidFill>
                  <a:schemeClr val="bg2"/>
                </a:solidFill>
              </a:rPr>
              <a:t>Agenda Item 9.2</a:t>
            </a:r>
          </a:p>
          <a:p>
            <a:pPr algn="r"/>
            <a:r>
              <a:rPr lang="en-US" sz="2000" b="1" dirty="0">
                <a:solidFill>
                  <a:schemeClr val="bg2"/>
                </a:solidFill>
              </a:rPr>
              <a:t>LSI-VC-18</a:t>
            </a:r>
          </a:p>
          <a:p>
            <a:pPr algn="r"/>
            <a:r>
              <a:rPr lang="en-US" sz="2000" b="1" dirty="0" err="1">
                <a:solidFill>
                  <a:schemeClr val="bg2"/>
                </a:solidFill>
              </a:rPr>
              <a:t>Ispra</a:t>
            </a:r>
            <a:r>
              <a:rPr lang="en-US" sz="2000" b="1" dirty="0">
                <a:solidFill>
                  <a:schemeClr val="bg2"/>
                </a:solidFill>
              </a:rPr>
              <a:t>, Italy</a:t>
            </a:r>
          </a:p>
          <a:p>
            <a:pPr algn="r"/>
            <a:r>
              <a:rPr lang="en-US" sz="2000" b="1" dirty="0">
                <a:solidFill>
                  <a:schemeClr val="bg2"/>
                </a:solidFill>
              </a:rPr>
              <a:t>2-5 September 2025</a:t>
            </a:r>
          </a:p>
          <a:p>
            <a:pPr algn="r"/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324233" y="1072055"/>
            <a:ext cx="11495400" cy="51493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sz="2000" dirty="0"/>
              <a:t>Migrate all endorsed PFSs (single) to GitHub:</a:t>
            </a:r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lang="en-US" sz="1000" dirty="0"/>
          </a:p>
          <a:p>
            <a:pPr indent="-457200"/>
            <a:r>
              <a:rPr lang="en-GB" sz="2000" dirty="0"/>
              <a:t>USGS will co-lead an effort to confirm equivalence in conformity between the optical PFS in GitHub and endorsed PFSs documents </a:t>
            </a:r>
            <a:r>
              <a:rPr lang="en-GB" sz="2000" i="1" dirty="0"/>
              <a:t>(*need to address </a:t>
            </a:r>
            <a:r>
              <a:rPr lang="en-GB" sz="2000" i="1" u="sng" dirty="0"/>
              <a:t>how</a:t>
            </a:r>
            <a:r>
              <a:rPr lang="en-GB" sz="2000" i="1" dirty="0"/>
              <a:t> to deconstruct SAR PFS versioning</a:t>
            </a:r>
            <a:r>
              <a:rPr lang="en-GB" sz="2000" dirty="0"/>
              <a:t>) </a:t>
            </a:r>
          </a:p>
          <a:p>
            <a:pPr indent="-457200"/>
            <a:r>
              <a:rPr lang="en-US" sz="2000" dirty="0"/>
              <a:t>PFSs will be re-generated and issued a </a:t>
            </a:r>
            <a:r>
              <a:rPr lang="en-US" sz="2000" i="1" dirty="0"/>
              <a:t>minor increment</a:t>
            </a:r>
            <a:r>
              <a:rPr lang="en-US" sz="2000" dirty="0"/>
              <a:t> in version numbering and announced to the CEOS-ARD community</a:t>
            </a:r>
          </a:p>
          <a:p>
            <a:pPr indent="-457200"/>
            <a:endParaRPr lang="en-US" sz="2000" dirty="0"/>
          </a:p>
          <a:p>
            <a:pPr indent="-457200"/>
            <a:endParaRPr lang="en-US" sz="2000" dirty="0"/>
          </a:p>
          <a:p>
            <a:pPr indent="-457200"/>
            <a:endParaRPr sz="2000"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Agreed at LSI-VC-18 to…</a:t>
            </a:r>
            <a:endParaRPr dirty="0"/>
          </a:p>
        </p:txBody>
      </p:sp>
      <p:pic>
        <p:nvPicPr>
          <p:cNvPr id="2" name="Google Shape;115;p26" title="CEOS-ARD PFS cover pages.png">
            <a:extLst>
              <a:ext uri="{FF2B5EF4-FFF2-40B4-BE49-F238E27FC236}">
                <a16:creationId xmlns:a16="http://schemas.microsoft.com/office/drawing/2014/main" id="{CD322481-4BB8-141D-8B88-CCA4FC2178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823" y="1807029"/>
            <a:ext cx="1595153" cy="225334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Google Shape;116;p26" title="CEOS-ARD PFS cover pages (1).png">
            <a:extLst>
              <a:ext uri="{FF2B5EF4-FFF2-40B4-BE49-F238E27FC236}">
                <a16:creationId xmlns:a16="http://schemas.microsoft.com/office/drawing/2014/main" id="{677482E2-7AC1-CB27-0D5E-0055A44277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7415" y="1807026"/>
            <a:ext cx="1595153" cy="225334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Google Shape;117;p26" title="CEOS-ARD PFS cover pages (2).png">
            <a:extLst>
              <a:ext uri="{FF2B5EF4-FFF2-40B4-BE49-F238E27FC236}">
                <a16:creationId xmlns:a16="http://schemas.microsoft.com/office/drawing/2014/main" id="{EBCE5ED7-501F-9BC8-741E-73FFF39ECB4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008" y="1807027"/>
            <a:ext cx="1592952" cy="225334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118;p26" title="CEOS-ARD PFS cover pages (3).png">
            <a:extLst>
              <a:ext uri="{FF2B5EF4-FFF2-40B4-BE49-F238E27FC236}">
                <a16:creationId xmlns:a16="http://schemas.microsoft.com/office/drawing/2014/main" id="{CA00CDA2-B52F-9F8E-1742-1C4EF3C7303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9835" y="1807026"/>
            <a:ext cx="1592952" cy="225334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Google Shape;119;p26" title="CEOS-ARD PFS cover pages (4).png">
            <a:extLst>
              <a:ext uri="{FF2B5EF4-FFF2-40B4-BE49-F238E27FC236}">
                <a16:creationId xmlns:a16="http://schemas.microsoft.com/office/drawing/2014/main" id="{54898476-AF55-7F13-15B8-AE876FAB0C8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9662" y="1807026"/>
            <a:ext cx="1592952" cy="225334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ABA3BC-E310-711B-FDFB-C9DEA77266B5}"/>
              </a:ext>
            </a:extLst>
          </p:cNvPr>
          <p:cNvSpPr txBox="1"/>
          <p:nvPr/>
        </p:nvSpPr>
        <p:spPr>
          <a:xfrm>
            <a:off x="844823" y="4046380"/>
            <a:ext cx="20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v5.0.1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D75AC-6554-BCF5-6BEF-E1FF584CC842}"/>
              </a:ext>
            </a:extLst>
          </p:cNvPr>
          <p:cNvSpPr txBox="1"/>
          <p:nvPr/>
        </p:nvSpPr>
        <p:spPr>
          <a:xfrm>
            <a:off x="3007415" y="4046380"/>
            <a:ext cx="20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v5.0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CDA652-6538-853D-807F-3DF2B92380BF}"/>
              </a:ext>
            </a:extLst>
          </p:cNvPr>
          <p:cNvSpPr txBox="1"/>
          <p:nvPr/>
        </p:nvSpPr>
        <p:spPr>
          <a:xfrm>
            <a:off x="5165859" y="4060372"/>
            <a:ext cx="20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v1.0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663C0-0A46-8BF8-5ED4-B4F23945120E}"/>
              </a:ext>
            </a:extLst>
          </p:cNvPr>
          <p:cNvSpPr txBox="1"/>
          <p:nvPr/>
        </p:nvSpPr>
        <p:spPr>
          <a:xfrm>
            <a:off x="7328451" y="4090301"/>
            <a:ext cx="20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v2.0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5D226-1E7A-0775-9245-9DAC17CF5E86}"/>
              </a:ext>
            </a:extLst>
          </p:cNvPr>
          <p:cNvSpPr txBox="1"/>
          <p:nvPr/>
        </p:nvSpPr>
        <p:spPr>
          <a:xfrm>
            <a:off x="9489660" y="4046380"/>
            <a:ext cx="20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V1.2*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ECD56-34CA-0AC1-F94C-6F64E9BA9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66801"/>
            <a:ext cx="11495400" cy="609600"/>
          </a:xfrm>
        </p:spPr>
        <p:txBody>
          <a:bodyPr/>
          <a:lstStyle/>
          <a:p>
            <a:r>
              <a:rPr lang="en-US" dirty="0"/>
              <a:t>Address consistency across optical PFSs with similar requirements</a:t>
            </a:r>
          </a:p>
          <a:p>
            <a:pPr lvl="8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F7037-1A85-8BCD-80EE-AF9E4A61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we need to…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87BEDF-954C-5016-BCB4-38EB63199D1E}"/>
              </a:ext>
            </a:extLst>
          </p:cNvPr>
          <p:cNvSpPr txBox="1"/>
          <p:nvPr/>
        </p:nvSpPr>
        <p:spPr>
          <a:xfrm>
            <a:off x="7971480" y="3429000"/>
            <a:ext cx="377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General 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- 16 (All PFSs)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C8F2B6-C9D2-CBA1-FB6D-4B01E490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12" y="1676401"/>
            <a:ext cx="4547568" cy="477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0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F40DC-3767-7496-7C73-53BD3DE40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4F075-B853-BEDA-1E6C-B6D5F988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66801"/>
            <a:ext cx="11495400" cy="609600"/>
          </a:xfrm>
        </p:spPr>
        <p:txBody>
          <a:bodyPr/>
          <a:lstStyle/>
          <a:p>
            <a:r>
              <a:rPr lang="en-US" dirty="0"/>
              <a:t>Address consistency across optical PFSs with similar requirements</a:t>
            </a:r>
          </a:p>
          <a:p>
            <a:pPr lvl="8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91095A-2E93-B00C-9810-77BFBC9F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we need to…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E2640-CA5D-1B56-4A42-E4019091484F}"/>
              </a:ext>
            </a:extLst>
          </p:cNvPr>
          <p:cNvSpPr txBox="1"/>
          <p:nvPr/>
        </p:nvSpPr>
        <p:spPr>
          <a:xfrm>
            <a:off x="7971480" y="3429000"/>
            <a:ext cx="3777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Per-Pixel 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- 6 (All PFSs)</a:t>
            </a:r>
          </a:p>
          <a:p>
            <a:r>
              <a:rPr lang="en-US" sz="2800" dirty="0">
                <a:solidFill>
                  <a:srgbClr val="00B050"/>
                </a:solidFill>
              </a:rPr>
              <a:t>- 8 (multiple PFSs)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FB059D-CCA5-32A7-40E7-9DB841F0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21" y="1676401"/>
            <a:ext cx="3024461" cy="47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D5D4A-BB86-C3D3-76A9-556838B9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CED65-0551-DC05-E4AA-11A6B556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66801"/>
            <a:ext cx="11495400" cy="609600"/>
          </a:xfrm>
        </p:spPr>
        <p:txBody>
          <a:bodyPr/>
          <a:lstStyle/>
          <a:p>
            <a:r>
              <a:rPr lang="en-US" dirty="0"/>
              <a:t>Address consistency across optical PFSs with similar requirements</a:t>
            </a:r>
          </a:p>
          <a:p>
            <a:pPr lvl="8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46004-F067-23F3-5535-2F78D348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we need to…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2E3E0-7ACD-46F8-8692-9B75D358A195}"/>
              </a:ext>
            </a:extLst>
          </p:cNvPr>
          <p:cNvSpPr txBox="1"/>
          <p:nvPr/>
        </p:nvSpPr>
        <p:spPr>
          <a:xfrm>
            <a:off x="5660571" y="3429000"/>
            <a:ext cx="629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</a:rPr>
              <a:t>Radiometric and Atmospheric Corrections  </a:t>
            </a:r>
            <a:br>
              <a:rPr lang="en-US" sz="2400" dirty="0">
                <a:solidFill>
                  <a:srgbClr val="00B050"/>
                </a:solidFill>
              </a:rPr>
            </a:br>
            <a:r>
              <a:rPr lang="en-US" sz="2400" dirty="0">
                <a:solidFill>
                  <a:srgbClr val="00B050"/>
                </a:solidFill>
              </a:rPr>
              <a:t>- 2 (All PFSs)</a:t>
            </a:r>
          </a:p>
          <a:p>
            <a:r>
              <a:rPr lang="en-US" sz="2400" dirty="0">
                <a:solidFill>
                  <a:srgbClr val="00B050"/>
                </a:solidFill>
              </a:rPr>
              <a:t>- 4 (multiple PFSs)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3D8B6B-F6E6-AF8A-620D-53E4A0A81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00" y="1894114"/>
            <a:ext cx="4494449" cy="38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2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DD0CD-EA89-FCFE-F53F-70C20025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7400-1146-2E27-A9D3-041A6179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66801"/>
            <a:ext cx="11495400" cy="609600"/>
          </a:xfrm>
        </p:spPr>
        <p:txBody>
          <a:bodyPr/>
          <a:lstStyle/>
          <a:p>
            <a:r>
              <a:rPr lang="en-US" dirty="0"/>
              <a:t>Address consistency across optical PFSs with similar requirements</a:t>
            </a:r>
          </a:p>
          <a:p>
            <a:pPr lvl="8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56D45-C91F-19CA-30FF-51335FE0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we need to…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88FA2-274B-7734-FD20-EE9C69A6EDB3}"/>
              </a:ext>
            </a:extLst>
          </p:cNvPr>
          <p:cNvSpPr txBox="1"/>
          <p:nvPr/>
        </p:nvSpPr>
        <p:spPr>
          <a:xfrm>
            <a:off x="8042289" y="2612044"/>
            <a:ext cx="377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B050"/>
                </a:solidFill>
              </a:rPr>
              <a:t>Geometric Corrections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- 1 (All PFSs)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2E6704-5BF4-AF3A-4DC9-C6F2BF60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54" y="2707638"/>
            <a:ext cx="5689226" cy="9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9AE863-8FDB-EBE2-E0B6-F1D442F60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64771"/>
            <a:ext cx="11693596" cy="5056662"/>
          </a:xfrm>
        </p:spPr>
        <p:txBody>
          <a:bodyPr/>
          <a:lstStyle/>
          <a:p>
            <a:r>
              <a:rPr lang="en-US" dirty="0"/>
              <a:t>Assemble SMEs from CEOS/ LSI-VC to address PFS GitHub issues*: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u="sng" dirty="0"/>
              <a:t>All Optical PFSs</a:t>
            </a:r>
            <a:r>
              <a:rPr lang="en-US" b="1" dirty="0"/>
              <a:t>: </a:t>
            </a:r>
            <a:r>
              <a:rPr lang="en-US" dirty="0"/>
              <a:t>– </a:t>
            </a:r>
            <a:r>
              <a:rPr lang="en-US" i="1" dirty="0"/>
              <a:t>To do: 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Done: 3</a:t>
            </a:r>
          </a:p>
          <a:p>
            <a:pPr lvl="2"/>
            <a:r>
              <a:rPr lang="en-US" sz="1800" b="1" dirty="0"/>
              <a:t>Surface Reflectance </a:t>
            </a:r>
            <a:r>
              <a:rPr lang="en-US" sz="1800" dirty="0"/>
              <a:t>– </a:t>
            </a:r>
            <a:r>
              <a:rPr lang="en-US" sz="1800" i="1" dirty="0"/>
              <a:t>To do: </a:t>
            </a:r>
            <a:r>
              <a:rPr lang="en-US" sz="1800" dirty="0">
                <a:solidFill>
                  <a:srgbClr val="FF0000"/>
                </a:solidFill>
              </a:rPr>
              <a:t>15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Done: 1</a:t>
            </a:r>
            <a:endParaRPr lang="en-US" sz="1800" dirty="0">
              <a:solidFill>
                <a:srgbClr val="FF0000"/>
              </a:solidFill>
            </a:endParaRPr>
          </a:p>
          <a:p>
            <a:pPr lvl="2"/>
            <a:r>
              <a:rPr lang="en-US" sz="1800" b="1" dirty="0"/>
              <a:t>Surface Temperature  </a:t>
            </a:r>
            <a:r>
              <a:rPr lang="en-US" sz="1800" dirty="0"/>
              <a:t>– </a:t>
            </a:r>
            <a:r>
              <a:rPr lang="en-US" sz="1800" i="1" dirty="0"/>
              <a:t>To do: </a:t>
            </a:r>
            <a:r>
              <a:rPr lang="en-US" sz="1800" dirty="0">
                <a:solidFill>
                  <a:srgbClr val="FF0000"/>
                </a:solidFill>
              </a:rPr>
              <a:t>3</a:t>
            </a:r>
          </a:p>
          <a:p>
            <a:pPr lvl="2"/>
            <a:r>
              <a:rPr lang="en-US" sz="1800" b="1" dirty="0"/>
              <a:t>Aquatic Reflectance </a:t>
            </a:r>
            <a:r>
              <a:rPr lang="en-US" sz="1800" dirty="0"/>
              <a:t>– </a:t>
            </a:r>
            <a:r>
              <a:rPr lang="en-US" sz="1800" i="1" dirty="0"/>
              <a:t>To do: </a:t>
            </a:r>
            <a:r>
              <a:rPr lang="en-US" sz="1800" dirty="0">
                <a:solidFill>
                  <a:srgbClr val="FF0000"/>
                </a:solidFill>
              </a:rPr>
              <a:t>13</a:t>
            </a:r>
            <a:endParaRPr lang="en-US" sz="1800" dirty="0"/>
          </a:p>
          <a:p>
            <a:pPr lvl="2"/>
            <a:r>
              <a:rPr lang="en-US" sz="1800" b="1" dirty="0"/>
              <a:t>Nighttime Lights Surface Radiance </a:t>
            </a:r>
            <a:r>
              <a:rPr lang="en-US" sz="1800" dirty="0"/>
              <a:t>– </a:t>
            </a:r>
            <a:r>
              <a:rPr lang="en-US" sz="1800" i="1" dirty="0"/>
              <a:t>To do: </a:t>
            </a:r>
            <a:r>
              <a:rPr lang="en-US" sz="1800" dirty="0">
                <a:solidFill>
                  <a:srgbClr val="FF0000"/>
                </a:solidFill>
              </a:rPr>
              <a:t>3</a:t>
            </a:r>
            <a:br>
              <a:rPr lang="en-US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Synthetic Aperture Radar 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/>
              <a:t>To do: </a:t>
            </a:r>
            <a:r>
              <a:rPr lang="en-US" dirty="0">
                <a:solidFill>
                  <a:srgbClr val="FF0000"/>
                </a:solidFill>
              </a:rPr>
              <a:t>20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In </a:t>
            </a:r>
            <a:r>
              <a:rPr lang="en-US" dirty="0" err="1">
                <a:solidFill>
                  <a:srgbClr val="FFC000"/>
                </a:solidFill>
              </a:rPr>
              <a:t>progess</a:t>
            </a:r>
            <a:r>
              <a:rPr lang="en-US" dirty="0">
                <a:solidFill>
                  <a:srgbClr val="FFC000"/>
                </a:solidFill>
              </a:rPr>
              <a:t>: 1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dirty="0">
                <a:solidFill>
                  <a:srgbClr val="00B050"/>
                </a:solidFill>
              </a:rPr>
              <a:t>Done: 1</a:t>
            </a: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pPr marL="50800" indent="0">
              <a:buNone/>
            </a:pPr>
            <a:r>
              <a:rPr lang="en-US" dirty="0">
                <a:solidFill>
                  <a:schemeClr val="tx1"/>
                </a:solidFill>
              </a:rPr>
              <a:t>* </a:t>
            </a:r>
            <a:r>
              <a:rPr lang="en-US" sz="2400" i="1" dirty="0">
                <a:solidFill>
                  <a:schemeClr val="tx1"/>
                </a:solidFill>
              </a:rPr>
              <a:t>GitHub issues submitted as of September 2025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0B2F2E-3AA2-B773-F493-96096E03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Reminder! We </a:t>
            </a:r>
            <a:r>
              <a:rPr lang="en-US" i="1" dirty="0"/>
              <a:t>also</a:t>
            </a:r>
            <a:r>
              <a:rPr lang="en-US" dirty="0"/>
              <a:t> need to…</a:t>
            </a:r>
          </a:p>
        </p:txBody>
      </p:sp>
    </p:spTree>
    <p:extLst>
      <p:ext uri="{BB962C8B-B14F-4D97-AF65-F5344CB8AC3E}">
        <p14:creationId xmlns:p14="http://schemas.microsoft.com/office/powerpoint/2010/main" val="367280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4B68-2B51-1E75-B0B0-0EA9EB58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… and we're not done yet.</a:t>
            </a:r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F3A33CCD-7C7D-9CBF-88FF-6A65ACF85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10343"/>
            <a:ext cx="7907380" cy="51162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5D73ECA-8C95-1229-0D60-05CDED7262FC}"/>
              </a:ext>
            </a:extLst>
          </p:cNvPr>
          <p:cNvGrpSpPr/>
          <p:nvPr/>
        </p:nvGrpSpPr>
        <p:grpSpPr>
          <a:xfrm>
            <a:off x="1595849" y="2623457"/>
            <a:ext cx="9300752" cy="3322837"/>
            <a:chOff x="1595849" y="2623457"/>
            <a:chExt cx="9300752" cy="33228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FA4FF7-0FC9-E701-E224-031677853AC4}"/>
                    </a:ext>
                  </a:extLst>
                </p14:cNvPr>
                <p14:cNvContentPartPr/>
                <p14:nvPr/>
              </p14:nvContentPartPr>
              <p14:xfrm>
                <a:off x="7979057" y="5181257"/>
                <a:ext cx="576000" cy="23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FA4FF7-0FC9-E701-E224-031677853AC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25417" y="5073617"/>
                  <a:ext cx="683640" cy="23868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06112D-58EF-AD44-D1BF-3B8E4F29D120}"/>
                </a:ext>
              </a:extLst>
            </p:cNvPr>
            <p:cNvSpPr txBox="1"/>
            <p:nvPr/>
          </p:nvSpPr>
          <p:spPr>
            <a:xfrm>
              <a:off x="1595849" y="2623457"/>
              <a:ext cx="2312122" cy="461665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72223C"/>
                  </a:solidFill>
                </a:rPr>
                <a:t>COMMERCIAL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E0F8BB-EC1D-141F-730C-F1D27DEF9213}"/>
                </a:ext>
              </a:extLst>
            </p:cNvPr>
            <p:cNvSpPr txBox="1"/>
            <p:nvPr/>
          </p:nvSpPr>
          <p:spPr>
            <a:xfrm>
              <a:off x="5255454" y="5484629"/>
              <a:ext cx="5641147" cy="461665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E5368"/>
                  </a:solidFill>
                </a:rPr>
                <a:t>INTEROPERABILITY FRAMEWORK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BA09F9-5B7B-7F87-04AB-2A1626BD2A3B}"/>
                </a:ext>
              </a:extLst>
            </p:cNvPr>
            <p:cNvSpPr txBox="1"/>
            <p:nvPr/>
          </p:nvSpPr>
          <p:spPr>
            <a:xfrm>
              <a:off x="7859314" y="5117939"/>
              <a:ext cx="1833323" cy="422772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3720AF-F2ED-3218-F838-8FC66A0716EF}"/>
                </a:ext>
              </a:extLst>
            </p:cNvPr>
            <p:cNvSpPr txBox="1"/>
            <p:nvPr/>
          </p:nvSpPr>
          <p:spPr>
            <a:xfrm>
              <a:off x="2682737" y="5115297"/>
              <a:ext cx="2583098" cy="369332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rgbClr val="5C7F4C"/>
                  </a:solidFill>
                </a:rPr>
                <a:t>CAPACITY BUILDER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620512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308</Words>
  <Application>Microsoft Office PowerPoint</Application>
  <PresentationFormat>Widescreen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Noto Sans Symbols</vt:lpstr>
      <vt:lpstr>Helvetica Neue</vt:lpstr>
      <vt:lpstr>ceos</vt:lpstr>
      <vt:lpstr>ceos</vt:lpstr>
      <vt:lpstr>From Specs to Success:  The Next Phase of CEOS-ARD PFSs </vt:lpstr>
      <vt:lpstr>Agreed at LSI-VC-18 to…</vt:lpstr>
      <vt:lpstr>Then we need to…</vt:lpstr>
      <vt:lpstr>Then we need to…</vt:lpstr>
      <vt:lpstr>Then we need to…</vt:lpstr>
      <vt:lpstr>Then we need to…</vt:lpstr>
      <vt:lpstr>Reminder! We also need to…</vt:lpstr>
      <vt:lpstr>… and we're not done yet.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Introduction, Meeting Overview    LSI-VC Co-Leads LSI-VC-16 23 September 2024</dc:title>
  <cp:lastModifiedBy>Barnes, Christopher (Contractor)</cp:lastModifiedBy>
  <cp:revision>25</cp:revision>
  <dcterms:modified xsi:type="dcterms:W3CDTF">2025-09-05T09:55:51Z</dcterms:modified>
</cp:coreProperties>
</file>