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YhcRmFr4JaZPuIM1t96ZMX6Iz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AF37B9-FF71-4FED-A9C3-9F372FF02431}">
  <a:tblStyle styleId="{82AF37B9-FF71-4FED-A9C3-9F372FF024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502DF3D-4B47-4C85-9176-5DB7BDFAE28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hyperlink" Target="https://doi.org/10.5194/isprs-archives-XLVIII-4-W12-2024-75-2024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opengeohub.org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LSI-VC-18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 sz="5400"/>
              <a:t>Discrete Global Grid System (DGGS)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Ferran Gascon (ESA)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LSI-VC-18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Ispra, Italy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2-5 September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</a:t>
            </a:r>
            <a:r>
              <a:rPr lang="en-GB" sz="3200"/>
              <a:t>IVING</a:t>
            </a:r>
            <a:r>
              <a:rPr lang="en-GB"/>
              <a:t> P</a:t>
            </a:r>
            <a:r>
              <a:rPr lang="en-GB" sz="3200"/>
              <a:t>LANET</a:t>
            </a:r>
            <a:r>
              <a:rPr lang="en-GB"/>
              <a:t> S</a:t>
            </a:r>
            <a:r>
              <a:rPr lang="en-GB" sz="3200"/>
              <a:t>YMPOSIUM</a:t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1405928" y="2314530"/>
            <a:ext cx="9679550" cy="781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DGGS are moving from research to operational reality through refined methods, standards, demonstrators, and tools.</a:t>
            </a:r>
            <a:endParaRPr/>
          </a:p>
        </p:txBody>
      </p:sp>
      <p:sp>
        <p:nvSpPr>
          <p:cNvPr id="157" name="Google Shape;157;p10"/>
          <p:cNvSpPr txBox="1"/>
          <p:nvPr/>
        </p:nvSpPr>
        <p:spPr>
          <a:xfrm rot="-5400000">
            <a:off x="-710521" y="3576069"/>
            <a:ext cx="30755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Main Takeaways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1425027" y="4803024"/>
            <a:ext cx="10009785" cy="430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DGGS will be a cornerstone for global-scale EO data analysis.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1405928" y="4184399"/>
            <a:ext cx="9867900" cy="430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Adoption will require continued tool development and community engagement.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1405928" y="3214909"/>
            <a:ext cx="9285998" cy="781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They deliver efficiency, scalability, and interoperability for next-generation EO infrastructures.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1147926" y="2238332"/>
            <a:ext cx="137402" cy="3075582"/>
          </a:xfrm>
          <a:prstGeom prst="roundRect">
            <a:avLst>
              <a:gd fmla="val 16667" name="adj"/>
            </a:avLst>
          </a:prstGeom>
          <a:solidFill>
            <a:srgbClr val="003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76048" y="1201091"/>
            <a:ext cx="7358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C.01.07 Discrete Global Grid Systems (DGGS)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DGGS within DestinE</a:t>
            </a:r>
            <a:endParaRPr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9843" y="2025112"/>
            <a:ext cx="7072313" cy="4011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1398388" y="1285566"/>
            <a:ext cx="101887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3147"/>
                </a:solidFill>
                <a:latin typeface="Arial"/>
                <a:ea typeface="Arial"/>
                <a:cs typeface="Arial"/>
                <a:sym typeface="Arial"/>
              </a:rPr>
              <a:t>The HEALPix (Hierarchical, Equal Area, and isoLatitude Pixelisation) representation of the sphere offers a hierarchical tree structure for multi-resolution applications and has been adopted by DestinE for the Climate Digital Twin representation.</a:t>
            </a:r>
            <a:endParaRPr b="0" i="0" sz="1400" u="none" cap="none" strike="noStrike">
              <a:solidFill>
                <a:srgbClr val="0031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</a:t>
            </a:r>
            <a:r>
              <a:rPr lang="en-GB" sz="3200"/>
              <a:t>IVING</a:t>
            </a:r>
            <a:r>
              <a:rPr lang="en-GB"/>
              <a:t> P</a:t>
            </a:r>
            <a:r>
              <a:rPr lang="en-GB" sz="3200"/>
              <a:t>LANET</a:t>
            </a:r>
            <a:r>
              <a:rPr lang="en-GB"/>
              <a:t> S</a:t>
            </a:r>
            <a:r>
              <a:rPr lang="en-GB" sz="3200"/>
              <a:t>YMPOSIUM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176048" y="1201091"/>
            <a:ext cx="7358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C.01.07 Discrete Global Grid Systems (DGGS)</a:t>
            </a:r>
            <a:endParaRPr/>
          </a:p>
        </p:txBody>
      </p:sp>
      <p:graphicFrame>
        <p:nvGraphicFramePr>
          <p:cNvPr id="176" name="Google Shape;176;p12"/>
          <p:cNvGraphicFramePr/>
          <p:nvPr/>
        </p:nvGraphicFramePr>
        <p:xfrm>
          <a:off x="83427" y="16627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{E502DF3D-4B47-4C85-9176-5DB7BDFAE285}</a:tableStyleId>
              </a:tblPr>
              <a:tblGrid>
                <a:gridCol w="2406200"/>
                <a:gridCol w="5756900"/>
                <a:gridCol w="3769450"/>
              </a:tblGrid>
              <a:tr h="33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GB" sz="12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DGGS / Approach (Abstract)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GB" sz="12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Pros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GB" sz="12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Cons / Challenges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Hexahedral Projections for Global Grids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Flexible, versatile for EO needs.- Quadrilateral (“raster-like”) geometry = least disruptive transition from current EO workflows.- Many variants developed over decades → rich variety of approaches for various applications.- Can optimize distortions via graticule rotation.- Bridges 2D rasters with DGGS concepts.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Trade-offs in distortion, accuracy, efficiency.- Requires careful evaluation and optimization per use case -&gt; Global Reference Grid Intercomparison eXercise (GRGIX)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OGC API – DGGS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Standardized API for querying, indexing, and retrieval.- Supports hierarchical DGGRS for precise multiscale analysis.- JSON/UBJSON/Zarr encodings enable interoperability &amp; efficiency.- Facilitates integration across systems, lowering technical barriers.- Provides schema &amp; examples for developers.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Requires uptake by geospatial software tools.- Transition from legacy formats/systems may be slow.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 Projection &amp; Indexing (ISEA3H / ISEA9R)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Need for properly mapping geodetic latitude to authalic latitude -&gt;ISEA grids to be truly equal-area. - Hexagonal indexing still complex: long identifiers and mapping issues at deep refinements -&gt; A relatively simple approach proposed leverages the dual relationship between ISEA3H and ISEA9R (aperture 9 rhombic) DGGHs -&gt; compact indexing scheme with 64-bit IDs.- Deterministic sub-zone ordering enables efficient storage &amp; transmission.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Geospatial software tools still under development.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Triangular DGGS with Parallel I/O (Aperture-4, MPI)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Built from geodesic subdivision of an icosahedron → produces 20 quad-trees.- High parallelism &amp; scalability: creates a nested-sphere topology for processing data at multiple spatial resolutions simultaneously. - Supports exponential parallel efficiency + logarithmic queries.- Compatible with chunked formats (e.g., Zarr). - Elevation information directly in the meshed structure-&gt; DGGS for applications like hydrology, electromagnetic scattering and Earth digital twins.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Limited adoption in EO community; compatibility with existing tools an issue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Sentinel-2 Demonstrator with H3 DGGS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Demonstrates real-world EO use case (Belgium ARD).-Supports multisource integration (Sentinel-2, Landsat, DEM).- Efficient cloud mask storage &amp; querying.- Cloud-native design integrates with visualization and storage tools.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H3 chosen only based on tools availability. -Requires adaptation of existing tools or development of new for applicability to other DGSSs.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XDGGS Library (DGGS + Xarray)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Embeds DGGS into familiar xarray framework.- Scales with Dask for cloud-native EO analysis.- Easy access to DGGS workflows (lower adoption barrier).- Interoperability via pangeo ecosystem.- Supports visualization, reproducibility, cross-domain use.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Ecosystem still young, limited maturity.- Not all EO workflows yet covered.- Researchers must adapt to DGGS-specific thinking (non-regular grids).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772509" y="1165241"/>
            <a:ext cx="1041049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49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3249"/>
                </a:solidFill>
                <a:latin typeface="Avenir"/>
                <a:ea typeface="Avenir"/>
                <a:cs typeface="Avenir"/>
                <a:sym typeface="Avenir"/>
              </a:rPr>
              <a:t>“Discrete Global Grid System </a:t>
            </a:r>
            <a:r>
              <a:rPr b="0" i="0" lang="en-GB" sz="2400" u="none" cap="none" strike="noStrike">
                <a:solidFill>
                  <a:srgbClr val="003249"/>
                </a:solidFill>
                <a:latin typeface="Avenir"/>
                <a:ea typeface="Avenir"/>
                <a:cs typeface="Avenir"/>
                <a:sym typeface="Avenir"/>
              </a:rPr>
              <a:t>is a spatial reference system that uses a hierarchical sequence of equal area discrete global grids to model, partition and address the globe.” [OGC definition (Purss, 2015)]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1668688" y="5633826"/>
            <a:ext cx="986116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50" u="none" cap="none" strike="noStrike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rPr>
              <a:t>Examples of DGGS tessellations based on platonic solids: (1) cube – cube, (2) hexagon – dodecahedron, and (3) triangle – icosahedron (Peterson, 2016)</a:t>
            </a:r>
            <a:endParaRPr b="0"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different types of globes&#10;&#10;Description automatically generated" id="74" name="Google Shape;74;p2"/>
          <p:cNvPicPr preferRelativeResize="0"/>
          <p:nvPr/>
        </p:nvPicPr>
        <p:blipFill rotWithShape="1">
          <a:blip r:embed="rId3">
            <a:alphaModFix/>
          </a:blip>
          <a:srcRect b="20353" l="0" r="1823" t="30816"/>
          <a:stretch/>
        </p:blipFill>
        <p:spPr>
          <a:xfrm>
            <a:off x="2490904" y="2979304"/>
            <a:ext cx="7210191" cy="24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W</a:t>
            </a:r>
            <a:r>
              <a:rPr lang="en-GB" sz="3200"/>
              <a:t>HAT</a:t>
            </a:r>
            <a:r>
              <a:rPr lang="en-GB"/>
              <a:t> 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W</a:t>
            </a:r>
            <a:r>
              <a:rPr lang="en-GB" sz="3200"/>
              <a:t>HY</a:t>
            </a:r>
            <a:r>
              <a:rPr lang="en-GB"/>
              <a:t> ?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561786" y="1974256"/>
            <a:ext cx="36000" cy="3133851"/>
          </a:xfrm>
          <a:prstGeom prst="rect">
            <a:avLst/>
          </a:prstGeom>
          <a:solidFill>
            <a:srgbClr val="003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" name="Google Shape;82;p3"/>
          <p:cNvGraphicFramePr/>
          <p:nvPr/>
        </p:nvGraphicFramePr>
        <p:xfrm>
          <a:off x="873458" y="17133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{82AF37B9-FF71-4FED-A9C3-9F372FF02431}</a:tableStyleId>
              </a:tblPr>
              <a:tblGrid>
                <a:gridCol w="2734125"/>
                <a:gridCol w="8237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GB" sz="20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Globally consistent framework </a:t>
                      </a:r>
                      <a:endParaRPr b="1" i="0" sz="200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137150" marB="137150" marR="137150" marL="137150" anchor="ctr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Combination of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raster, vector and point cloud 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data into a common, globally consistent framework /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Combination of multiscale EO data 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GB" sz="20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Big data</a:t>
                      </a:r>
                      <a:endParaRPr/>
                    </a:p>
                  </a:txBody>
                  <a:tcPr marT="137150" marB="137150" marR="137150" marL="137150" anchor="ctr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DGGS cells an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efficient type of granularity 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for big data analysis, i.e. cloud computing and parallelisation to visualization and data sharing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GB" sz="20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Common spatial reference</a:t>
                      </a:r>
                      <a:endParaRPr b="1" i="0" sz="200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137150" marB="137150" marR="137150" marL="137150" anchor="ctr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Integration and analysis of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multiple data sources in one workflow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no need to convert/change spatial reference systems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GB" sz="20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Less distortions</a:t>
                      </a:r>
                      <a:endParaRPr/>
                    </a:p>
                  </a:txBody>
                  <a:tcPr marT="137150" marB="137150" marR="137150" marL="137150" anchor="ctr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While the data obtained by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projection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have serious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deformation problems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especially in polar or high latitudes,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DGGS cells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are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multiple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continuous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and have the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same geometry </a:t>
                      </a:r>
                      <a:r>
                        <a:rPr b="0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and the </a:t>
                      </a:r>
                      <a:r>
                        <a:rPr b="1" i="0" lang="en-GB" sz="18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“same area”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3" name="Google Shape;83;p3"/>
          <p:cNvSpPr/>
          <p:nvPr/>
        </p:nvSpPr>
        <p:spPr>
          <a:xfrm>
            <a:off x="411622" y="2895091"/>
            <a:ext cx="324000" cy="324000"/>
          </a:xfrm>
          <a:prstGeom prst="ellipse">
            <a:avLst/>
          </a:prstGeom>
          <a:solidFill>
            <a:srgbClr val="003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424502" y="3647558"/>
            <a:ext cx="324000" cy="324000"/>
          </a:xfrm>
          <a:prstGeom prst="ellipse">
            <a:avLst/>
          </a:prstGeom>
          <a:solidFill>
            <a:srgbClr val="003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424502" y="4828493"/>
            <a:ext cx="324000" cy="324000"/>
          </a:xfrm>
          <a:prstGeom prst="ellipse">
            <a:avLst/>
          </a:prstGeom>
          <a:solidFill>
            <a:srgbClr val="003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435786" y="1829325"/>
            <a:ext cx="324000" cy="324000"/>
          </a:xfrm>
          <a:prstGeom prst="ellipse">
            <a:avLst/>
          </a:prstGeom>
          <a:solidFill>
            <a:srgbClr val="003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DGGS comparison</a:t>
            </a:r>
            <a:endParaRPr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33" y="1621393"/>
            <a:ext cx="5408615" cy="29577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256428" y="4907042"/>
            <a:ext cx="57086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Kmoch, A., Vasilyev, I., Virro, H., Uuemaa, E., 2022. Area and shape distortions in open-source discrete global grid systems. Big Earth Data 1–20. https://doi.org/10.1080/20964471.2022.2094926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94" name="Google Shape;94;p4"/>
          <p:cNvGraphicFramePr/>
          <p:nvPr/>
        </p:nvGraphicFramePr>
        <p:xfrm>
          <a:off x="6409054" y="12924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{82AF37B9-FF71-4FED-A9C3-9F372FF02431}</a:tableStyleId>
              </a:tblPr>
              <a:tblGrid>
                <a:gridCol w="1077625"/>
                <a:gridCol w="1078800"/>
                <a:gridCol w="1076450"/>
                <a:gridCol w="1079400"/>
                <a:gridCol w="1226525"/>
              </a:tblGrid>
              <a:tr h="225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H3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rHealPix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ISEA7H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ISEA4T/D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27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Cell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Hexagon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Multiple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Hexagon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Triangle/Diamond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22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Aperture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7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9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7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22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Projection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Gnomonic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 (EA)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105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Shape/Area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shape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High area distortions 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Good shape preservation by shape group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Very low area distortion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shape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area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Low shape preservation (lower than ISEA7H)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area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52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indexing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Dual indexing: Axis and hierarchical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Z space filling curves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Sequential id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Sequential id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52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Children extend fully contained in Parent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</a:tr>
              <a:tr h="9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Software support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Excellent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(Multi-language support, DBs support, Cloud extensions, …)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Limited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(implemented in the Proj.4 Cartographic Library)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Good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(DGGRID + bindings)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Good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(DGGRID + bindings)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</a:tbl>
          </a:graphicData>
        </a:graphic>
      </p:graphicFrame>
      <p:sp>
        <p:nvSpPr>
          <p:cNvPr id="95" name="Google Shape;95;p4"/>
          <p:cNvSpPr/>
          <p:nvPr/>
        </p:nvSpPr>
        <p:spPr>
          <a:xfrm>
            <a:off x="5812714" y="3100268"/>
            <a:ext cx="507209" cy="37861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31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>
            <p:ph type="title"/>
          </p:nvPr>
        </p:nvSpPr>
        <p:spPr>
          <a:xfrm>
            <a:off x="176047" y="175939"/>
            <a:ext cx="11175371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600"/>
              <a:t>DGGS comparison (Including HEALPix)</a:t>
            </a:r>
            <a:endParaRPr/>
          </a:p>
        </p:txBody>
      </p:sp>
      <p:pic>
        <p:nvPicPr>
          <p:cNvPr descr="A graph with different colored squares&#10;&#10;AI-generated content may be incorrect."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5" y="1717434"/>
            <a:ext cx="3383659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art with different colored boxes&#10;&#10;AI-generated content may be incorrect." id="102" name="Google Shape;1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4673" y="1641429"/>
            <a:ext cx="3077428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 b="0" l="0" r="0" t="90822"/>
          <a:stretch/>
        </p:blipFill>
        <p:spPr>
          <a:xfrm>
            <a:off x="352902" y="4593429"/>
            <a:ext cx="5408615" cy="271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585788" y="1290965"/>
            <a:ext cx="55102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3147"/>
                </a:solidFill>
                <a:latin typeface="Arial"/>
                <a:ea typeface="Arial"/>
                <a:cs typeface="Arial"/>
                <a:sym typeface="Arial"/>
              </a:rPr>
              <a:t>Including HEALPix</a:t>
            </a:r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254699" y="5017368"/>
            <a:ext cx="61400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222832"/>
                </a:solidFill>
                <a:latin typeface="Verdana"/>
                <a:ea typeface="Verdana"/>
                <a:cs typeface="Verdana"/>
                <a:sym typeface="Verdana"/>
              </a:rPr>
              <a:t>Kmoch et al. (2024). </a:t>
            </a:r>
            <a:r>
              <a:rPr b="0" i="1" lang="en-GB" sz="800" u="none" cap="none" strike="noStrike">
                <a:solidFill>
                  <a:srgbClr val="222832"/>
                </a:solidFill>
                <a:latin typeface="Verdana"/>
                <a:ea typeface="Verdana"/>
                <a:cs typeface="Verdana"/>
                <a:sym typeface="Verdana"/>
              </a:rPr>
              <a:t>XDGGS: A community-developed Xarray package to support planetary DGGS data cube computations.</a:t>
            </a:r>
            <a:r>
              <a:rPr b="0" i="0" lang="en-GB" sz="800" u="none" cap="none" strike="noStrike">
                <a:solidFill>
                  <a:srgbClr val="222832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b="0" i="0" lang="en-GB" sz="8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doi:10.5194/isprs-archives-XLVIII-4-W12-2024-75-2024</a:t>
            </a:r>
            <a:endParaRPr b="0" i="0" sz="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graph with a number of cells&#10;&#10;AI-generated content may be incorrect." id="106" name="Google Shape;106;p5"/>
          <p:cNvPicPr preferRelativeResize="0"/>
          <p:nvPr/>
        </p:nvPicPr>
        <p:blipFill rotWithShape="1">
          <a:blip r:embed="rId7">
            <a:alphaModFix/>
          </a:blip>
          <a:srcRect b="4316" l="3554" r="4074" t="5040"/>
          <a:stretch/>
        </p:blipFill>
        <p:spPr>
          <a:xfrm>
            <a:off x="7512726" y="1292082"/>
            <a:ext cx="4022112" cy="2583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graph&#10;&#10;AI-generated content may be incorrect." id="107" name="Google Shape;107;p5"/>
          <p:cNvPicPr preferRelativeResize="0"/>
          <p:nvPr/>
        </p:nvPicPr>
        <p:blipFill rotWithShape="1">
          <a:blip r:embed="rId8">
            <a:alphaModFix/>
          </a:blip>
          <a:srcRect b="4584" l="5841" r="5831" t="6276"/>
          <a:stretch/>
        </p:blipFill>
        <p:spPr>
          <a:xfrm>
            <a:off x="7562303" y="3994743"/>
            <a:ext cx="3972535" cy="256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7812944" y="1074421"/>
            <a:ext cx="37218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Histogram of normalized area values for HEALPix cells.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7812944" y="3819587"/>
            <a:ext cx="37218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Histogram of compactness values for HEALPix cells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2748165" y="5959958"/>
            <a:ext cx="46005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Good shape and area preservation</a:t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4803387" y="5518369"/>
            <a:ext cx="490132" cy="34793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</a:t>
            </a:r>
            <a:r>
              <a:rPr lang="en-GB" sz="3200"/>
              <a:t>IVING</a:t>
            </a:r>
            <a:r>
              <a:rPr lang="en-GB"/>
              <a:t> P</a:t>
            </a:r>
            <a:r>
              <a:rPr lang="en-GB" sz="3200"/>
              <a:t>LANET</a:t>
            </a:r>
            <a:r>
              <a:rPr lang="en-GB"/>
              <a:t> S</a:t>
            </a:r>
            <a:r>
              <a:rPr lang="en-GB" sz="3200"/>
              <a:t>YMPOSIUM</a:t>
            </a:r>
            <a:endParaRPr/>
          </a:p>
        </p:txBody>
      </p:sp>
      <p:pic>
        <p:nvPicPr>
          <p:cNvPr descr="A screenshot of a computer&#10;&#10;AI-generated content may be incorrect.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1908907"/>
            <a:ext cx="6106473" cy="3892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6655" y="1908906"/>
            <a:ext cx="5684901" cy="389280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176048" y="1201091"/>
            <a:ext cx="7358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C.01.07 Discrete Global Grid Systems (DGGS)</a:t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203190" y="4414838"/>
            <a:ext cx="6079331" cy="985838"/>
          </a:xfrm>
          <a:prstGeom prst="ellipse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6096000" y="1908906"/>
            <a:ext cx="6079331" cy="985838"/>
          </a:xfrm>
          <a:prstGeom prst="ellipse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7"/>
          <p:cNvGraphicFramePr/>
          <p:nvPr/>
        </p:nvGraphicFramePr>
        <p:xfrm>
          <a:off x="83427" y="21695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{E502DF3D-4B47-4C85-9176-5DB7BDFAE285}</a:tableStyleId>
              </a:tblPr>
              <a:tblGrid>
                <a:gridCol w="2406200"/>
                <a:gridCol w="5661400"/>
                <a:gridCol w="3864925"/>
              </a:tblGrid>
              <a:tr h="33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GB" sz="12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DGGS / Approach (Abstract)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GB" sz="12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Features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GB" sz="12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Teams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 Projection &amp; Indexing (ISEA3H / ISEA9R)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Need for properly mapping geodetic latitude to authalic latitude -&gt;ISEA grids to be truly equal-area. - Hexagonal indexing still complex: long identifiers and mapping issues at deep refinements -&gt; A relatively simple approach proposed leverages the dual relationship between ISEA3H and ISEA9R (aperture 9 rhombic) DGGHs -&gt; compact indexing scheme with 64-bit IDs.- Deterministic sub-zone ordering enables efficient storage &amp; transmission.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Jérôme Jacovella-St-Louis, </a:t>
                      </a: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Ecere</a:t>
                      </a:r>
                      <a:endParaRPr b="1" i="0" sz="105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Marta Padilla Ruiz, </a:t>
                      </a: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University of Calgary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Luís Moreira de Sousa, </a:t>
                      </a: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University of Lisbon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Perry Peterson, </a:t>
                      </a: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University of Calgary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Emmanuel Stefanakis, </a:t>
                      </a: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University of Calgary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Triangular DGGS with Parallel I/O (Aperture-4, MPI)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 Built from geodesic subdivision of an icosahedron → produces 20 quad-trees.- High parallelism &amp; scalability: creates a nested-sphere topology for processing data at multiple spatial resolutions simultaneously. - Supports exponential parallel efficiency + logarithmic queries.- Compatible with chunked formats (e.g., Zarr). - Elevation information directly in the meshed structure-&gt; DGGS for applications like hydrology, electromagnetic scattering and Earth digital twins.</a:t>
                      </a:r>
                      <a:endParaRPr/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t/>
                      </a:r>
                      <a:endParaRPr b="0" i="0" sz="105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0" i="0" lang="en-GB" sz="1050" u="sng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https://opengeohub.org</a:t>
                      </a:r>
                      <a:endParaRPr b="0" i="0" sz="1050" u="none" cap="none" strike="noStrike">
                        <a:solidFill>
                          <a:srgbClr val="00314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19025" marB="19025" marR="38050" marL="380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 close-up of a logo&#10;&#10;AI-generated content may be incorrect." id="127" name="Google Shape;127;p7"/>
          <p:cNvPicPr preferRelativeResize="0"/>
          <p:nvPr/>
        </p:nvPicPr>
        <p:blipFill rotWithShape="1">
          <a:blip r:embed="rId4">
            <a:alphaModFix/>
          </a:blip>
          <a:srcRect b="14495" l="0" r="0" t="0"/>
          <a:stretch/>
        </p:blipFill>
        <p:spPr>
          <a:xfrm>
            <a:off x="8197057" y="3492164"/>
            <a:ext cx="1682749" cy="40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</a:t>
            </a:r>
            <a:r>
              <a:rPr lang="en-GB" sz="3200"/>
              <a:t>IVING</a:t>
            </a:r>
            <a:r>
              <a:rPr lang="en-GB"/>
              <a:t> P</a:t>
            </a:r>
            <a:r>
              <a:rPr lang="en-GB" sz="3200"/>
              <a:t>LANET</a:t>
            </a:r>
            <a:r>
              <a:rPr lang="en-GB"/>
              <a:t> S</a:t>
            </a:r>
            <a:r>
              <a:rPr lang="en-GB" sz="3200"/>
              <a:t>YMPOSIUM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176048" y="1201091"/>
            <a:ext cx="7358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C.01.07 Discrete Global Grid Systems (DGGS)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8"/>
          <p:cNvGraphicFramePr/>
          <p:nvPr/>
        </p:nvGraphicFramePr>
        <p:xfrm>
          <a:off x="702469" y="13558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{82AF37B9-FF71-4FED-A9C3-9F372FF02431}</a:tableStyleId>
              </a:tblPr>
              <a:tblGrid>
                <a:gridCol w="1454525"/>
                <a:gridCol w="1456125"/>
                <a:gridCol w="1452950"/>
                <a:gridCol w="1456925"/>
                <a:gridCol w="1655525"/>
                <a:gridCol w="1655525"/>
                <a:gridCol w="1655525"/>
              </a:tblGrid>
              <a:tr h="109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Features</a:t>
                      </a:r>
                      <a:endParaRPr/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H3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rHealPix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ISEA7H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ISEA4T/D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ISEA3H / ISEA9R</a:t>
                      </a:r>
                      <a:endParaRPr b="0" i="1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Triangular DGGS</a:t>
                      </a:r>
                      <a:endParaRPr/>
                    </a:p>
                  </a:txBody>
                  <a:tcPr marT="37100" marB="37100" marR="74200" marL="74200"/>
                </a:tc>
              </a:tr>
              <a:tr h="27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Cell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Hexagon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Multiple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Hexagon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Triangle/Diamond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Hexagon and  rhombs in dual relationship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Triangle</a:t>
                      </a:r>
                      <a:endParaRPr/>
                    </a:p>
                  </a:txBody>
                  <a:tcPr marT="37100" marB="37100" marR="74200" marL="74200"/>
                </a:tc>
              </a:tr>
              <a:tr h="19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Aperture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7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9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7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3 hexagonal tessellation and 9 for rhombic</a:t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</a:t>
                      </a:r>
                      <a:endParaRPr/>
                    </a:p>
                  </a:txBody>
                  <a:tcPr marT="37100" marB="37100" marR="74200" marL="74200"/>
                </a:tc>
              </a:tr>
              <a:tr h="19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Projection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Gnomonic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Custom (EA)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ISEA with a proposed interoperable orientation (0.05° W shift) for consistency</a:t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Icosahedral geodesic subdivision</a:t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75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Shape/Area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shape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High area distortions 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Good shape preservation by shape group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Very low area distortion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shape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area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Low shape preservation (lower than ISEA7H)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Great area preservation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</a:t>
                      </a:r>
                      <a:endParaRPr/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-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</a:tr>
              <a:tr h="38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indexing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Dual indexing: Axis and hierarchical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Z space filling curves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Sequential id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Sequential id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Compact, hierarchical indexing scheme with deterministic ordering</a:t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Dual indexing: Sequential and Hierarchical</a:t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  <a:tr h="48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Children extend fully contained in Parent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 anchor="ctr"/>
                </a:tc>
              </a:tr>
              <a:tr h="754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Software support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Excellent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(Multi-language support, DBs support, Cloud extensions, …)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Limited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(implemented in the Proj.4 Cartographic Library)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Good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(DGGRID + bindings)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Good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(DGGRID + bindings)</a:t>
                      </a:r>
                      <a:endParaRPr b="0" i="0" sz="1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Ongoing work</a:t>
                      </a:r>
                      <a:endParaRPr/>
                    </a:p>
                  </a:txBody>
                  <a:tcPr marT="37100" marB="37100" marR="74200" marL="7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1" lang="en-GB" sz="1000" u="none" cap="none" strike="noStrik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Ongoing work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1" sz="1000" u="none" cap="none" strike="noStrik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37100" marB="37100" marR="74200" marL="74200"/>
                </a:tc>
              </a:tr>
            </a:tbl>
          </a:graphicData>
        </a:graphic>
      </p:graphicFrame>
      <p:sp>
        <p:nvSpPr>
          <p:cNvPr id="135" name="Google Shape;135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600"/>
              <a:t>DGGS comparison &amp; LPS suggestions</a:t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8184521" y="1355897"/>
            <a:ext cx="3305010" cy="4703912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L</a:t>
            </a:r>
            <a:r>
              <a:rPr lang="en-GB" sz="3200"/>
              <a:t>IVING</a:t>
            </a:r>
            <a:r>
              <a:rPr lang="en-GB"/>
              <a:t> P</a:t>
            </a:r>
            <a:r>
              <a:rPr lang="en-GB" sz="3200"/>
              <a:t>LANET</a:t>
            </a:r>
            <a:r>
              <a:rPr lang="en-GB"/>
              <a:t> S</a:t>
            </a:r>
            <a:r>
              <a:rPr lang="en-GB" sz="3200"/>
              <a:t>YMPOSIUM</a:t>
            </a:r>
            <a:endParaRPr/>
          </a:p>
        </p:txBody>
      </p:sp>
      <p:graphicFrame>
        <p:nvGraphicFramePr>
          <p:cNvPr id="142" name="Google Shape;142;p9"/>
          <p:cNvGraphicFramePr/>
          <p:nvPr/>
        </p:nvGraphicFramePr>
        <p:xfrm>
          <a:off x="1035530" y="16627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{82AF37B9-FF71-4FED-A9C3-9F372FF02431}</a:tableStyleId>
              </a:tblPr>
              <a:tblGrid>
                <a:gridCol w="106562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DGGS as a Paradigm Shift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Overcome distortions and redundancy in traditional projections (e.g., UTM, WGS84). / Enable hierarchical, multiresolution indexing for scalable queries and analysis. Criteria based assessment is needed for objective ranking of solutions.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Standardisation for Interoperability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The OGC API – DGGS Core Standard defines uniform access, querying, and encoding of DGGS data / provides a foundation for interoperable geospatial infrastructures.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Technical Innovations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Hexahedral and ISEA projections improve grid accuracy, equal-area properties, and indexing.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New hierarchical and parallelized I/O strategies allow handling of petabyte-scale EO archives efficiently.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147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00314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Ecosystem and Tools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XDGGS library integrates DGGS with xarray, Dask, and the pangeo ecosystem, embedding DGGS in mainstream scientific workflows.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33333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Simplifies adoption, supports cloud-native scalability, and promotes cross-domain applications.</a:t>
                      </a:r>
                      <a:endParaRPr/>
                    </a:p>
                  </a:txBody>
                  <a:tcPr marT="137150" marB="137150" marR="137150" marL="1371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43" name="Google Shape;143;p9"/>
          <p:cNvGrpSpPr/>
          <p:nvPr/>
        </p:nvGrpSpPr>
        <p:grpSpPr>
          <a:xfrm>
            <a:off x="635418" y="1788378"/>
            <a:ext cx="336713" cy="3656315"/>
            <a:chOff x="445753" y="842501"/>
            <a:chExt cx="336713" cy="3656315"/>
          </a:xfrm>
        </p:grpSpPr>
        <p:sp>
          <p:nvSpPr>
            <p:cNvPr id="144" name="Google Shape;144;p9"/>
            <p:cNvSpPr/>
            <p:nvPr/>
          </p:nvSpPr>
          <p:spPr>
            <a:xfrm>
              <a:off x="576652" y="1004502"/>
              <a:ext cx="70297" cy="3494314"/>
            </a:xfrm>
            <a:prstGeom prst="rect">
              <a:avLst/>
            </a:prstGeom>
            <a:solidFill>
              <a:srgbClr val="0031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58466" y="2102913"/>
              <a:ext cx="324000" cy="324000"/>
            </a:xfrm>
            <a:prstGeom prst="ellipse">
              <a:avLst/>
            </a:prstGeom>
            <a:solidFill>
              <a:srgbClr val="0031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445753" y="3109460"/>
              <a:ext cx="324000" cy="324000"/>
            </a:xfrm>
            <a:prstGeom prst="ellipse">
              <a:avLst/>
            </a:prstGeom>
            <a:solidFill>
              <a:srgbClr val="0031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58466" y="4174815"/>
              <a:ext cx="324000" cy="324000"/>
            </a:xfrm>
            <a:prstGeom prst="ellipse">
              <a:avLst/>
            </a:prstGeom>
            <a:solidFill>
              <a:srgbClr val="0031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58466" y="842501"/>
              <a:ext cx="324000" cy="324000"/>
            </a:xfrm>
            <a:prstGeom prst="ellipse">
              <a:avLst/>
            </a:prstGeom>
            <a:solidFill>
              <a:srgbClr val="0031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9"/>
          <p:cNvSpPr txBox="1"/>
          <p:nvPr/>
        </p:nvSpPr>
        <p:spPr>
          <a:xfrm rot="-5400000">
            <a:off x="-1315334" y="3397363"/>
            <a:ext cx="35494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Key Insights</a:t>
            </a:r>
            <a:endParaRPr/>
          </a:p>
        </p:txBody>
      </p:sp>
      <p:sp>
        <p:nvSpPr>
          <p:cNvPr id="150" name="Google Shape;150;p9"/>
          <p:cNvSpPr txBox="1"/>
          <p:nvPr/>
        </p:nvSpPr>
        <p:spPr>
          <a:xfrm>
            <a:off x="176048" y="1201091"/>
            <a:ext cx="73587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3147"/>
                </a:solidFill>
                <a:latin typeface="Avenir"/>
                <a:ea typeface="Avenir"/>
                <a:cs typeface="Avenir"/>
                <a:sym typeface="Avenir"/>
              </a:rPr>
              <a:t>C.01.07 Discrete Global Grid Systems (DGGS)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