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41"/>
  </p:notesMasterIdLst>
  <p:handoutMasterIdLst>
    <p:handoutMasterId r:id="rId42"/>
  </p:handoutMasterIdLst>
  <p:sldIdLst>
    <p:sldId id="256" r:id="rId9"/>
    <p:sldId id="875" r:id="rId10"/>
    <p:sldId id="430" r:id="rId11"/>
    <p:sldId id="882" r:id="rId12"/>
    <p:sldId id="885" r:id="rId13"/>
    <p:sldId id="896" r:id="rId14"/>
    <p:sldId id="1066" r:id="rId15"/>
    <p:sldId id="1068" r:id="rId16"/>
    <p:sldId id="1075" r:id="rId17"/>
    <p:sldId id="1079" r:id="rId18"/>
    <p:sldId id="1063" r:id="rId19"/>
    <p:sldId id="1069" r:id="rId20"/>
    <p:sldId id="1070" r:id="rId21"/>
    <p:sldId id="1086" r:id="rId22"/>
    <p:sldId id="1072" r:id="rId23"/>
    <p:sldId id="1081" r:id="rId24"/>
    <p:sldId id="1080" r:id="rId25"/>
    <p:sldId id="1082" r:id="rId26"/>
    <p:sldId id="1083" r:id="rId27"/>
    <p:sldId id="1073" r:id="rId28"/>
    <p:sldId id="1084" r:id="rId29"/>
    <p:sldId id="1077" r:id="rId30"/>
    <p:sldId id="1085" r:id="rId31"/>
    <p:sldId id="1074" r:id="rId32"/>
    <p:sldId id="1076" r:id="rId33"/>
    <p:sldId id="906" r:id="rId34"/>
    <p:sldId id="909" r:id="rId35"/>
    <p:sldId id="908" r:id="rId36"/>
    <p:sldId id="905" r:id="rId37"/>
    <p:sldId id="1078" r:id="rId38"/>
    <p:sldId id="1047" r:id="rId39"/>
    <p:sldId id="463" r:id="rId40"/>
  </p:sldIdLst>
  <p:sldSz cx="12225338" cy="6858000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33" autoAdjust="0"/>
    <p:restoredTop sz="75980" autoAdjust="0"/>
  </p:normalViewPr>
  <p:slideViewPr>
    <p:cSldViewPr snapToGrid="0">
      <p:cViewPr varScale="1">
        <p:scale>
          <a:sx n="86" d="100"/>
          <a:sy n="86" d="100"/>
        </p:scale>
        <p:origin x="570" y="102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t" anchorCtr="0" compatLnSpc="1">
            <a:prstTxWarp prst="textNoShape">
              <a:avLst/>
            </a:prstTxWarp>
          </a:bodyPr>
          <a:lstStyle>
            <a:lvl1pPr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53" y="0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t" anchorCtr="0" compatLnSpc="1">
            <a:prstTxWarp prst="textNoShape">
              <a:avLst/>
            </a:prstTxWarp>
          </a:bodyPr>
          <a:lstStyle>
            <a:lvl1pPr algn="r"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312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b" anchorCtr="0" compatLnSpc="1">
            <a:prstTxWarp prst="textNoShape">
              <a:avLst/>
            </a:prstTxWarp>
          </a:bodyPr>
          <a:lstStyle>
            <a:lvl1pPr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53" y="8830312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b" anchorCtr="0" compatLnSpc="1">
            <a:prstTxWarp prst="textNoShape">
              <a:avLst/>
            </a:prstTxWarp>
          </a:bodyPr>
          <a:lstStyle>
            <a:lvl1pPr algn="r"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794" cy="4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t" anchorCtr="0" compatLnSpc="1">
            <a:prstTxWarp prst="textNoShape">
              <a:avLst/>
            </a:prstTxWarp>
          </a:bodyPr>
          <a:lstStyle>
            <a:lvl1pPr defTabSz="85261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806" y="1"/>
            <a:ext cx="2943793" cy="4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t" anchorCtr="0" compatLnSpc="1">
            <a:prstTxWarp prst="textNoShape">
              <a:avLst/>
            </a:prstTxWarp>
          </a:bodyPr>
          <a:lstStyle>
            <a:lvl1pPr algn="r" defTabSz="852617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4650" y="692150"/>
            <a:ext cx="616902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3603" y="4429424"/>
            <a:ext cx="5078392" cy="415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8848"/>
            <a:ext cx="2943794" cy="4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b" anchorCtr="0" compatLnSpc="1">
            <a:prstTxWarp prst="textNoShape">
              <a:avLst/>
            </a:prstTxWarp>
          </a:bodyPr>
          <a:lstStyle>
            <a:lvl1pPr defTabSz="85261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806" y="8858848"/>
            <a:ext cx="2943793" cy="4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b" anchorCtr="0" compatLnSpc="1">
            <a:prstTxWarp prst="textNoShape">
              <a:avLst/>
            </a:prstTxWarp>
          </a:bodyPr>
          <a:lstStyle>
            <a:lvl1pPr algn="r" defTabSz="852617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time.symantec.com/15w29kBgsFRUEpTvVoAAW?h=_K9XMIisAStnxcEU-uijwSRtMTPL8N2_wiSPjxpjWCc=&amp;u=https://docs.google.com/spreadsheets/d/1uCgp_XvMsl_B71-wSQY3zBV2lY8lF30cXiw3mdU8oZk/edit?gid%3D1265398649%23gid%3D126539864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2150"/>
            <a:ext cx="6169025" cy="346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BE" sz="1603" u="sng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3"/>
              </a:rPr>
              <a:t>https://docs.google.com/spreadsheets/d/1uCgp_XvMsl_B71-wSQY3zBV2lY8lF30cXiw3mdU8oZk/edit?gid=1265398649#gid=1265398649</a:t>
            </a:r>
            <a:endParaRPr lang="en-BE" sz="1603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7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https://ceos.org/ard/index.html#datasets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1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5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1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https://github.com/ceos-org/guidance-to-enable-discoverability-of-specialised-datasets/tree/main/book</a:t>
            </a:r>
          </a:p>
          <a:p>
            <a:endParaRPr lang="fr-FR" dirty="0"/>
          </a:p>
          <a:p>
            <a:r>
              <a:rPr lang="fr-FR" dirty="0"/>
              <a:t>https://ceos-org.github.io/guidance-to-enable-discoverability-of-specialised-datasets/preface.html</a:t>
            </a:r>
          </a:p>
          <a:p>
            <a:endParaRPr lang="fr-FR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0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at: </a:t>
            </a:r>
          </a:p>
          <a:p>
            <a:pPr marL="285750" indent="-285750">
              <a:buFontTx/>
              <a:buChar char="-"/>
            </a:pPr>
            <a:r>
              <a:rPr lang="en-US" dirty="0"/>
              <a:t>https://radiantearth.github.io/stac-browser/#/external/geo.spacebel.be/collections/urn:eop:VITO:PROBAV_S1_TOC_100M_COG_V2_?.language=en</a:t>
            </a:r>
          </a:p>
          <a:p>
            <a:pPr marL="285750" indent="-285750">
              <a:buFontTx/>
              <a:buChar char="-"/>
            </a:pPr>
            <a:r>
              <a:rPr lang="en-US" dirty="0"/>
              <a:t>https://radiantearth.github.io/stac-browser/#/external/geo.spacebel.be/collections/ENMAP_HSI_L2A_?.language=en</a:t>
            </a:r>
          </a:p>
          <a:p>
            <a:pPr marL="285750" indent="-285750">
              <a:buFontTx/>
              <a:buChar char="-"/>
            </a:pP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4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ceos.org/ard/metadata-codelists/PFS/SR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antearth.github.io/stac-browser/#/external/emc.spacebel.be/collections/novasar_l2ard_hh_hv?.asset=asset-metadata_iso_19115_4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6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Cgp_XvMsl_B71-wSQY3zBV2lY8lF30cXiw3mdU8oZk/edit?gid=1265398649#gid=126539864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2197893"/>
            <a:ext cx="11913401" cy="19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L7.5 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CEOS-ARD Discoverability and Accessibility 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– Progress Report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461760" y="5224145"/>
            <a:ext cx="557764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 for 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61759" y="5885467"/>
            <a:ext cx="55776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WGCV-56 / LSI-VC-19 Joint Meeting, Sioux Falls, South Dakota (United States) 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L7: Standards and Interoperability, 22/04/2026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F970-105D-434C-8B35-3C150AEE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47193"/>
            <a:ext cx="11789738" cy="984885"/>
          </a:xfrm>
        </p:spPr>
        <p:txBody>
          <a:bodyPr/>
          <a:lstStyle/>
          <a:p>
            <a:pPr algn="l"/>
            <a:r>
              <a:rPr lang="en-US" sz="2800" dirty="0"/>
              <a:t>Result 2: “Guide to Enable Discoverability of Datasets”</a:t>
            </a:r>
            <a:br>
              <a:rPr lang="en-US" dirty="0"/>
            </a:b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6F3F-1A26-46FF-94A2-B4BE46D9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9363998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Approach: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Is hosted in https://github.com/ceos-org/guidance-to-enable-</a:t>
            </a:r>
            <a:br>
              <a:rPr lang="en-US" dirty="0"/>
            </a:br>
            <a:r>
              <a:rPr lang="en-US" dirty="0"/>
              <a:t>discoverability-of-</a:t>
            </a:r>
            <a:r>
              <a:rPr lang="en-US" dirty="0" err="1"/>
              <a:t>specialised</a:t>
            </a:r>
            <a:r>
              <a:rPr lang="en-US" dirty="0"/>
              <a:t>-datasets repository.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Rendered in HTML documentation 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Draft version to collect feedback and to be consolidated.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C98F2-9BE1-493B-96F1-94813476D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718" y="882000"/>
            <a:ext cx="2152950" cy="2495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BB731B-6B4F-4395-BEB4-9F838DED1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303" y="3093279"/>
            <a:ext cx="4774760" cy="3163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23B03F2-2A67-4758-8E0E-439794F8D2D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0406618" y="4869412"/>
            <a:ext cx="1599120" cy="1510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AutoShape 2" descr="Jupyter Book Badge">
            <a:extLst>
              <a:ext uri="{FF2B5EF4-FFF2-40B4-BE49-F238E27FC236}">
                <a16:creationId xmlns:a16="http://schemas.microsoft.com/office/drawing/2014/main" id="{BD9F6B22-F2FE-46F7-80FE-8840D83BC9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9475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0" name="AutoShape 4" descr="Jupyter Book Badge">
            <a:extLst>
              <a:ext uri="{FF2B5EF4-FFF2-40B4-BE49-F238E27FC236}">
                <a16:creationId xmlns:a16="http://schemas.microsoft.com/office/drawing/2014/main" id="{D6FF5919-23A5-4E4A-ABD8-D7BF3B773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1875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8FD189-EDBA-4EE4-81F6-7F5DD29EC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250" y="2055639"/>
            <a:ext cx="1936050" cy="398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7CDB9F-3B75-49F1-AF50-6CC6482FD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11" y="3250974"/>
            <a:ext cx="6518492" cy="3005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028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F970-105D-434C-8B35-3C150AEE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22176"/>
            <a:ext cx="11789738" cy="1015663"/>
          </a:xfrm>
        </p:spPr>
        <p:txBody>
          <a:bodyPr/>
          <a:lstStyle/>
          <a:p>
            <a:pPr algn="l"/>
            <a:r>
              <a:rPr lang="en-US" dirty="0"/>
              <a:t>Result 2: Guide - Introduction</a:t>
            </a:r>
            <a:br>
              <a:rPr lang="en-US" dirty="0"/>
            </a:b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6F3F-1A26-46FF-94A2-B4BE46D9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9363998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Purpose: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Best Practices for the encoding of metadata for CEOS-ARD Collections to facilitate their discovery through the CEOS Connected Data Assets.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Approach: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Metadata neutral.  Recommendations for multiple metadata format encodings.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Reuse proven approaches used by other communities for expressing conformance with data specifications as part of (ISO) Quality metadata:</a:t>
            </a:r>
          </a:p>
          <a:p>
            <a:pPr marL="1643521" lvl="2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INSPIRE: to express partial or conformance with respect to the INSPIRE Data Specifications e.g. “Land Cover”, “</a:t>
            </a:r>
            <a:r>
              <a:rPr lang="en-US" dirty="0" err="1"/>
              <a:t>Orthoimagery</a:t>
            </a:r>
            <a:r>
              <a:rPr lang="en-US" dirty="0"/>
              <a:t>”</a:t>
            </a:r>
          </a:p>
          <a:p>
            <a:pPr marL="1643521" lvl="2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DGIWG: to express partial or conformance with respect to its Data Product Specifications, e.g. “</a:t>
            </a:r>
            <a:r>
              <a:rPr lang="en-US" dirty="0" err="1"/>
              <a:t>Defence</a:t>
            </a:r>
            <a:r>
              <a:rPr lang="en-US" dirty="0"/>
              <a:t> Gridded Elevation Data Product”, “</a:t>
            </a:r>
            <a:r>
              <a:rPr lang="en-US" dirty="0" err="1"/>
              <a:t>Defence</a:t>
            </a:r>
            <a:r>
              <a:rPr lang="en-US" dirty="0"/>
              <a:t> </a:t>
            </a:r>
            <a:r>
              <a:rPr lang="en-US" dirty="0" err="1"/>
              <a:t>Orthoimagery</a:t>
            </a:r>
            <a:r>
              <a:rPr lang="en-US" dirty="0"/>
              <a:t> Product” or “Elevation Surface Mode”.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78110-BED5-4FD0-8F27-B0D4B9DA5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598" y="3654319"/>
            <a:ext cx="1463252" cy="1414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A08B73-97C6-47F0-90B9-CC4A471AE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521" y="5191199"/>
            <a:ext cx="1281329" cy="127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D994C-1F52-4C6A-B048-39F7D5D50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788" y="933102"/>
            <a:ext cx="2152950" cy="2495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022D82-2B09-4418-9324-D0B2B668BCCD}"/>
              </a:ext>
            </a:extLst>
          </p:cNvPr>
          <p:cNvSpPr/>
          <p:nvPr/>
        </p:nvSpPr>
        <p:spPr>
          <a:xfrm>
            <a:off x="9765521" y="1349298"/>
            <a:ext cx="2322401" cy="267629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1479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F970-105D-434C-8B35-3C150AEE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22176"/>
            <a:ext cx="11789738" cy="1015663"/>
          </a:xfrm>
        </p:spPr>
        <p:txBody>
          <a:bodyPr/>
          <a:lstStyle/>
          <a:p>
            <a:pPr algn="l"/>
            <a:r>
              <a:rPr lang="en-US" dirty="0"/>
              <a:t>Guide – Objectives and Needs</a:t>
            </a:r>
            <a:br>
              <a:rPr lang="en-US" dirty="0"/>
            </a:b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6F3F-1A26-46FF-94A2-B4BE46D9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134543"/>
            <a:ext cx="10155792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content: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Summary of objectives and supported use cases: Data Producer / Data Consumer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Some use-cases are forward-looking and not yet possible, e.g. expressing partial compliance versus conformance classes.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9CDE8-81BF-46E8-91CE-E90CE8B77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46" y="2594559"/>
            <a:ext cx="7116549" cy="3287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2CCBD1-5148-47A5-A45B-01DAB16F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946" y="5925093"/>
            <a:ext cx="7144403" cy="49456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E3D8E3C6-74B5-4E02-BE3C-057678096D5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625760" y="5000040"/>
            <a:ext cx="1599120" cy="1510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10FE22-99D1-424C-81B8-8D221CB1D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788" y="933102"/>
            <a:ext cx="2152950" cy="2495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1E1066-71E5-44EA-9413-5D064B5C86BB}"/>
              </a:ext>
            </a:extLst>
          </p:cNvPr>
          <p:cNvSpPr/>
          <p:nvPr/>
        </p:nvSpPr>
        <p:spPr>
          <a:xfrm>
            <a:off x="9765521" y="1605773"/>
            <a:ext cx="2322401" cy="267629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062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F970-105D-434C-8B35-3C150AEE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22176"/>
            <a:ext cx="11789738" cy="1015663"/>
          </a:xfrm>
        </p:spPr>
        <p:txBody>
          <a:bodyPr/>
          <a:lstStyle/>
          <a:p>
            <a:pPr algn="l"/>
            <a:r>
              <a:rPr lang="en-US" dirty="0"/>
              <a:t>Guide – Prerequisites</a:t>
            </a:r>
            <a:br>
              <a:rPr lang="en-US" dirty="0"/>
            </a:b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6F3F-1A26-46FF-94A2-B4BE46D9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134543"/>
            <a:ext cx="10155792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(1) Requirements for citations – Provides examples from OGC which can be removed once CEOS-ARD equivalents are agreed/known (appear in recommendations).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Specification title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Version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External identifier (URI)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Conformance class name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Conformance class identifier (URI)</a:t>
            </a:r>
          </a:p>
          <a:p>
            <a:pPr lvl="2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(2) Requirements for controlled keywords (concepts) – Provides example/model used by INSPIRE (SKOS) which can be published as a single (RDF) file.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Keyword title  (</a:t>
            </a:r>
            <a:r>
              <a:rPr lang="en-US" dirty="0" err="1"/>
              <a:t>skos:prefLabel</a:t>
            </a:r>
            <a:r>
              <a:rPr lang="en-US" dirty="0"/>
              <a:t>) e.g. “Surface Reflectance”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Keyword URI (concept URI) e.g. </a:t>
            </a:r>
            <a:r>
              <a:rPr lang="en-US" dirty="0">
                <a:hlinkClick r:id="rId2"/>
              </a:rPr>
              <a:t>https://ceos.org/ard/metadata-codelists/PFS/SR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Keyword URI (concept URI) e.g. https://ceos.org/ard/metadata-codelists/PFS/SR/5.0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Scheme URI (</a:t>
            </a:r>
            <a:r>
              <a:rPr lang="en-US" dirty="0" err="1"/>
              <a:t>skos:inScheme</a:t>
            </a:r>
            <a:r>
              <a:rPr lang="en-US" dirty="0"/>
              <a:t>) e.g. https://ceos.org/ard/metadata-codelists/PFS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D6CCD-CFC0-4F50-87B7-5BA552A12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788" y="933102"/>
            <a:ext cx="2152950" cy="2495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4651E8-2801-4A14-90E7-1941321CCE19}"/>
              </a:ext>
            </a:extLst>
          </p:cNvPr>
          <p:cNvSpPr/>
          <p:nvPr/>
        </p:nvSpPr>
        <p:spPr>
          <a:xfrm>
            <a:off x="9765521" y="1918004"/>
            <a:ext cx="2322401" cy="267629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709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F970-105D-434C-8B35-3C150AEE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22176"/>
            <a:ext cx="11789738" cy="1015663"/>
          </a:xfrm>
        </p:spPr>
        <p:txBody>
          <a:bodyPr/>
          <a:lstStyle/>
          <a:p>
            <a:pPr algn="l"/>
            <a:r>
              <a:rPr lang="en-US" dirty="0"/>
              <a:t>Guide – Prerequisites</a:t>
            </a:r>
            <a:br>
              <a:rPr lang="en-US" dirty="0"/>
            </a:b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6F3F-1A26-46FF-94A2-B4BE46D9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134543"/>
            <a:ext cx="10155792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Definition of URI for CEOS-ARD keywords / concepts underway (since WGISS-61)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Update of list of URI is expected to become part of the approval process for a new or updated PFS.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To be resolvable and in ceos.org domain (Action SEO)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Maintained in well-known format (W3C SKOS)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 definition: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BA30B-020C-457F-8081-F8EAAD9E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3" y="3917527"/>
            <a:ext cx="5991576" cy="1805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F78216-3280-4708-A8CF-3D96554B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76" y="2634671"/>
            <a:ext cx="5914034" cy="37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3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F970-105D-434C-8B35-3C150AEE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4" y="286439"/>
            <a:ext cx="11789738" cy="1015663"/>
          </a:xfrm>
        </p:spPr>
        <p:txBody>
          <a:bodyPr/>
          <a:lstStyle/>
          <a:p>
            <a:pPr algn="l"/>
            <a:r>
              <a:rPr lang="en-US" dirty="0"/>
              <a:t>Guide – Best Practices and Recommendations</a:t>
            </a:r>
            <a:br>
              <a:rPr lang="en-US" dirty="0"/>
            </a:b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6F3F-1A26-46FF-94A2-B4BE46D9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30" y="997044"/>
            <a:ext cx="5266800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Activity just started.  Preliminary draft to be consolidated in next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cover various metadata encodings: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ISO 19139(-2) (XML)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ISO 19115-3 / ISO 19157-2 (XML)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ISO 19115-4 (JSON)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STAC (JSON)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OGC 17-084r1 (JSON)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GeoDCAT</a:t>
            </a:r>
            <a:r>
              <a:rPr lang="en-US" dirty="0"/>
              <a:t>-AP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DIF-10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UMM-JSON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929C2-A751-44FD-8EC6-C71ADD117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18" y="5261524"/>
            <a:ext cx="2256201" cy="802205"/>
          </a:xfrm>
          <a:prstGeom prst="rect">
            <a:avLst/>
          </a:prstGeom>
        </p:spPr>
      </p:pic>
      <p:pic>
        <p:nvPicPr>
          <p:cNvPr id="2052" name="Picture 4" descr="https://upload.wikimedia.org/wikipedia/commons/thumb/8/82/OGC_Logo_Blue.svg/330px-OGC_Logo_Blue.svg.png">
            <a:extLst>
              <a:ext uri="{FF2B5EF4-FFF2-40B4-BE49-F238E27FC236}">
                <a16:creationId xmlns:a16="http://schemas.microsoft.com/office/drawing/2014/main" id="{878AED48-D182-446F-A74A-2D0D13549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56" y="5244575"/>
            <a:ext cx="2130434" cy="7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pixartprinting.it/blog/wp-content/uploads/2023/05/1_Logo-Nasa-1959-1024x446.jpg">
            <a:extLst>
              <a:ext uri="{FF2B5EF4-FFF2-40B4-BE49-F238E27FC236}">
                <a16:creationId xmlns:a16="http://schemas.microsoft.com/office/drawing/2014/main" id="{C2D3CAA3-466E-42FC-89B8-493E021B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9" y="5072951"/>
            <a:ext cx="2388584" cy="10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AEF858-621F-4F9A-9673-DBD630E293DD}"/>
              </a:ext>
            </a:extLst>
          </p:cNvPr>
          <p:cNvSpPr txBox="1">
            <a:spLocks/>
          </p:cNvSpPr>
          <p:nvPr/>
        </p:nvSpPr>
        <p:spPr bwMode="auto">
          <a:xfrm>
            <a:off x="5500859" y="1694639"/>
            <a:ext cx="5266800" cy="40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 baseline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 err="1"/>
              <a:t>Should</a:t>
            </a:r>
            <a:r>
              <a:rPr lang="fr-FR" kern="0" dirty="0"/>
              <a:t> </a:t>
            </a:r>
            <a:r>
              <a:rPr lang="fr-FR" kern="0" dirty="0" err="1"/>
              <a:t>include</a:t>
            </a:r>
            <a:r>
              <a:rPr lang="fr-FR" kern="0" dirty="0"/>
              <a:t>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kern="0" dirty="0" err="1"/>
              <a:t>Inline</a:t>
            </a:r>
            <a:r>
              <a:rPr lang="fr-FR" kern="0" dirty="0"/>
              <a:t> </a:t>
            </a:r>
            <a:r>
              <a:rPr lang="fr-FR" kern="0" dirty="0" err="1"/>
              <a:t>examples</a:t>
            </a:r>
            <a:endParaRPr lang="fr-FR" kern="0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kern="0" dirty="0" err="1"/>
              <a:t>Requirements</a:t>
            </a:r>
            <a:r>
              <a:rPr lang="fr-FR" kern="0" dirty="0"/>
              <a:t>/</a:t>
            </a:r>
            <a:br>
              <a:rPr lang="fr-FR" kern="0" dirty="0"/>
            </a:br>
            <a:r>
              <a:rPr lang="fr-FR" kern="0" dirty="0" err="1"/>
              <a:t>recommendations</a:t>
            </a:r>
            <a:endParaRPr lang="fr-FR" kern="0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kern="0" dirty="0"/>
              <a:t>Example files </a:t>
            </a:r>
            <a:br>
              <a:rPr lang="fr-FR" kern="0" dirty="0"/>
            </a:br>
            <a:r>
              <a:rPr lang="fr-FR" kern="0" dirty="0"/>
              <a:t>(for download)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606D9-952F-4E9C-862C-00577739A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816" y="3199648"/>
            <a:ext cx="2067213" cy="3562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DB300A-E870-4F69-922C-AE991A4E6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2788" y="643176"/>
            <a:ext cx="2152950" cy="2495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FF74E4-C992-4A07-916A-6043DCC32385}"/>
              </a:ext>
            </a:extLst>
          </p:cNvPr>
          <p:cNvSpPr/>
          <p:nvPr/>
        </p:nvSpPr>
        <p:spPr>
          <a:xfrm>
            <a:off x="9765521" y="1951460"/>
            <a:ext cx="2322401" cy="457203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8E54E-084B-4033-BDE4-3979CA37E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127" y="5202541"/>
            <a:ext cx="1657581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ISO19115-3 Encoding (1/4)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E984E-1F7C-46DB-9EC1-D1D711A3A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33" y="2530548"/>
            <a:ext cx="8489533" cy="2451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8C373F-FDBC-4D9B-AEBC-A2439A378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02" y="1228123"/>
            <a:ext cx="8178186" cy="1140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04114-48F7-44C7-B831-0EB1B3257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537" y="1228123"/>
            <a:ext cx="2256201" cy="8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6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ISO19115-3 Encoding (2/4)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A2304-B9F3-4682-9CCC-0BDA3DDA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91" y="999691"/>
            <a:ext cx="8929100" cy="1003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4BACE7-E06D-45A0-8730-D944548ED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24" y="1973157"/>
            <a:ext cx="8931414" cy="4884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59F1AA-466A-460C-B815-D378610D1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137" y="1026476"/>
            <a:ext cx="2256201" cy="8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  ISO19115-3 Encoding (3/4)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92B39-9EE8-4950-96F9-613F774C5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24" y="858576"/>
            <a:ext cx="7573432" cy="1114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EF3C94-2669-4FB0-86E1-CED262207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89" y="2111733"/>
            <a:ext cx="6500701" cy="4419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9323F-9B1B-4FEE-A28C-39D0EAEAC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537" y="1228123"/>
            <a:ext cx="2256201" cy="8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  ISO19115-3 Encoding (4/4)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CD9CE-5B3A-4C3C-8071-542431659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47" y="882000"/>
            <a:ext cx="8618347" cy="979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6A96CE-37D6-4EBA-BBEE-5E803B91A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44" y="2023357"/>
            <a:ext cx="9883997" cy="2606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A1F363-94F7-4955-AECE-2E191830D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769" y="4761998"/>
            <a:ext cx="7525800" cy="1448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29631-29AE-4742-94CD-544DA34FE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537" y="962301"/>
            <a:ext cx="2256201" cy="8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2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Guide to Enable Discoverability of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Proof of Concept (Improved discoverability and accessibility)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Conclusion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7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05E7-6DD9-416F-9111-55BEE180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– Metadata Encoding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D387-AA8B-48EF-8982-CC4946E12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Overview of related ISO standards: XML / JSON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9CCC0-1348-46DC-9649-DE822A8C1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3" y="2198133"/>
            <a:ext cx="11898847" cy="297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85655-724A-4D60-89DF-A8687251A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37" y="1228123"/>
            <a:ext cx="2256201" cy="8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  STAC Encoding (1/1)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FA342-8BB3-426B-80F8-6E8690A61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33" y="929847"/>
            <a:ext cx="8920348" cy="1271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64A62-DF29-4EF8-873A-B4F625A20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84" y="2316582"/>
            <a:ext cx="8967192" cy="3893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78CC6-8D58-456E-BA9F-D380CECC8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477" y="5025148"/>
            <a:ext cx="5966977" cy="1486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9A86C4-0A00-4F15-9601-C076D8773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157" y="929847"/>
            <a:ext cx="1657581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5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7F08DE-86EA-4921-BA98-6BC0E396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89" y="1507053"/>
            <a:ext cx="6744366" cy="4870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483668" cy="553998"/>
          </a:xfrm>
        </p:spPr>
        <p:txBody>
          <a:bodyPr/>
          <a:lstStyle/>
          <a:p>
            <a:r>
              <a:rPr lang="en-US" dirty="0"/>
              <a:t>E.g. ISO19115-4 Encoding (1/1)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6235071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OGC Testbed-21 DQ4IPT (OGC 26-005):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Draft ISO19115-4, i.e. JSON encoding of ISO19157-1 and ISO19115-1 (subsets).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Measures from ISO19157-3 registry (OGC Rainbow)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Include ISO19115-4 Data Quality object inside STAC collections and STAC items via draft STAC Extensions.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NovaSAR</a:t>
            </a:r>
            <a:r>
              <a:rPr lang="en-US" dirty="0"/>
              <a:t> CEOS-ARD example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https://radiantearth.github.io/stac-browser/#/external/emc.spacebel.be/collections/novasar_l2ard_hh_hv?.asset=asset-metadata_iso_19115_4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BE4AE-6767-40B0-A366-CEAEAA53C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831" y="1024037"/>
            <a:ext cx="1657581" cy="781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E898F-393F-4026-AF12-98F24FBDA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567" y="1002991"/>
            <a:ext cx="2256201" cy="8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03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3806-BAF2-4072-BA71-5EB75DCE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OGC Testbed-21 DQ4IPT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093D5-9912-4676-BE45-50931BFE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8D484-4EE8-4501-B53F-411D4CC5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15" y="634583"/>
            <a:ext cx="9054593" cy="5822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25819-E815-461F-9312-B6880CD69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68" y="2612214"/>
            <a:ext cx="4023709" cy="655377"/>
          </a:xfrm>
          <a:prstGeom prst="rect">
            <a:avLst/>
          </a:prstGeom>
          <a:ln>
            <a:solidFill>
              <a:srgbClr val="00324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AB4F0-E89E-4E1D-83B9-C0A754D4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831" y="1024037"/>
            <a:ext cx="1657581" cy="781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FFBEE-A770-42C9-9B87-A30037D1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567" y="1002991"/>
            <a:ext cx="2256201" cy="8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27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Guide to Enable Discoverability of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FF0000"/>
                </a:solidFill>
              </a:rPr>
              <a:t>Proof of concept (Improved discoverability and accessibility)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Conclusion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7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description and discoverability (STAC)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Expected outcome: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Improved descriptions of CEOS-ARD compliant CDA collections in collection metadata.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Improved discoverability via additional search capabilities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Proof-of-Concept (STAC API, STAC Collection Search Extension):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Exploiting keywords (Themes STAC Extension)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Exploiting CEOS-ARD STAC Extension</a:t>
            </a:r>
            <a:endParaRPr lang="en-GB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C0360-901A-4CE5-9199-0B26CFC8F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57" y="5405743"/>
            <a:ext cx="6092805" cy="145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0CA9DB-34B2-4D52-A3F5-7C0CCDF0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483" y="5324743"/>
            <a:ext cx="2306997" cy="1431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7858-8A29-44A5-AE46-8764D692B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56" y="3822366"/>
            <a:ext cx="6092805" cy="1421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C8AF2-2DA7-46A1-9885-FB5DF83C0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483" y="3903366"/>
            <a:ext cx="2306997" cy="1168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0653D2-9EB0-43C5-AC26-35C7632A3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4218" y="2841419"/>
            <a:ext cx="3441120" cy="731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5BE4AE-6767-40B0-A366-CEAEAA53C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61" y="2825414"/>
            <a:ext cx="1657581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32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48ED-FAF0-49E3-B7F8-67A4B694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exploiting STAC “themes” extension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87B0-AEEA-4DD3-841E-40CDB117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99" y="882000"/>
            <a:ext cx="3875435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STAC API – “SR”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Queryable</a:t>
            </a:r>
            <a:r>
              <a:rPr lang="en-US" dirty="0"/>
              <a:t> “specification” or “theme” could be advertised as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search does not provide accurate results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E087B-807A-4E40-B574-BC0CBDBD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035" y="1528016"/>
            <a:ext cx="7842609" cy="48948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DCE78-ED67-4799-A193-1024EAE80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3673875"/>
            <a:ext cx="2432749" cy="1637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F8EC33-62F1-4155-ADC6-FE4A37C55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81" y="5507349"/>
            <a:ext cx="1638529" cy="266737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711A7FC-6B09-42BF-894D-159D15C3CAAC}"/>
              </a:ext>
            </a:extLst>
          </p:cNvPr>
          <p:cNvSpPr/>
          <p:nvPr/>
        </p:nvSpPr>
        <p:spPr>
          <a:xfrm>
            <a:off x="5010913" y="5507349"/>
            <a:ext cx="3374330" cy="1195851"/>
          </a:xfrm>
          <a:prstGeom prst="wedgeEllipseCallout">
            <a:avLst>
              <a:gd name="adj1" fmla="val -21375"/>
              <a:gd name="adj2" fmla="val -114197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Precise search (e.g. by conformance  “</a:t>
            </a:r>
            <a:r>
              <a:rPr lang="en-US" dirty="0" err="1">
                <a:solidFill>
                  <a:schemeClr val="tx1"/>
                </a:solidFill>
              </a:rPr>
              <a:t>uri</a:t>
            </a:r>
            <a:r>
              <a:rPr lang="en-US" dirty="0">
                <a:solidFill>
                  <a:schemeClr val="tx1"/>
                </a:solidFill>
              </a:rPr>
              <a:t>”).</a:t>
            </a:r>
            <a:endParaRPr lang="en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98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48ED-FAF0-49E3-B7F8-67A4B694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exploiting STAC “themes” extension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87B0-AEEA-4DD3-841E-40CDB117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99" y="882000"/>
            <a:ext cx="4731779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STAC API – “NRB”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ADA289-ABAD-4848-BA5B-D2FDD61F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17" y="1396749"/>
            <a:ext cx="9481303" cy="489397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4403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9716-54F5-4FC0-948B-1DCBD72B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/>
              <a:t>Datasets with CEOS-ARD STAC Extension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C5F0F-AD1D-4FD5-9597-06B6CDE10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46" y="882000"/>
            <a:ext cx="11764800" cy="5328000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VITO (</a:t>
            </a:r>
            <a:r>
              <a:rPr lang="en-US" dirty="0" err="1"/>
              <a:t>Proba</a:t>
            </a:r>
            <a:r>
              <a:rPr lang="en-US" dirty="0"/>
              <a:t>-V)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CSIRO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9A773-B451-4AD7-BC76-01A2E093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174" y="882000"/>
            <a:ext cx="7373952" cy="532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7F7B4-1BD1-4C01-88CA-2EB45C2479B7}"/>
              </a:ext>
            </a:extLst>
          </p:cNvPr>
          <p:cNvSpPr txBox="1"/>
          <p:nvPr/>
        </p:nvSpPr>
        <p:spPr>
          <a:xfrm rot="20278714">
            <a:off x="10019897" y="3978829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CSIRO</a:t>
            </a:r>
            <a:endParaRPr lang="en-BE" sz="4000" b="1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1FB426-B67A-4622-86A1-5A05A2F38642}"/>
              </a:ext>
            </a:extLst>
          </p:cNvPr>
          <p:cNvSpPr/>
          <p:nvPr/>
        </p:nvSpPr>
        <p:spPr>
          <a:xfrm>
            <a:off x="8322150" y="2214880"/>
            <a:ext cx="3686976" cy="1450718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7653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9E49-2C15-4D1A-9278-A8320012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2052-49EF-4E30-8075-64F61BAF3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CFD9C-E402-4384-B225-EA637AB0B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716" y="1941257"/>
            <a:ext cx="5615022" cy="4671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DCC97-FDE0-45F1-8DC3-3526B7A47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449" y="0"/>
            <a:ext cx="5526033" cy="19412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29368D-FA77-4CDA-8A92-C4165FC59D07}"/>
              </a:ext>
            </a:extLst>
          </p:cNvPr>
          <p:cNvSpPr/>
          <p:nvPr/>
        </p:nvSpPr>
        <p:spPr>
          <a:xfrm>
            <a:off x="6382449" y="3595903"/>
            <a:ext cx="2787928" cy="879382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A17C9-9EEE-4FC5-AE87-A95BF7431393}"/>
              </a:ext>
            </a:extLst>
          </p:cNvPr>
          <p:cNvSpPr/>
          <p:nvPr/>
        </p:nvSpPr>
        <p:spPr>
          <a:xfrm>
            <a:off x="6410298" y="5823818"/>
            <a:ext cx="3692063" cy="879382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A9C1B-E948-4147-B363-7EEB7C0BD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21" y="21154"/>
            <a:ext cx="5574531" cy="2289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2D9B9C-CEEA-49AC-A8A2-89A0F0886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71" y="2497749"/>
            <a:ext cx="5484475" cy="33260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F56BA3-D2DD-416B-B667-FCCBAB325C07}"/>
              </a:ext>
            </a:extLst>
          </p:cNvPr>
          <p:cNvSpPr/>
          <p:nvPr/>
        </p:nvSpPr>
        <p:spPr>
          <a:xfrm>
            <a:off x="127633" y="3595903"/>
            <a:ext cx="3160316" cy="1073374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80E58B-FC6C-4827-9956-CBBF18865A0D}"/>
              </a:ext>
            </a:extLst>
          </p:cNvPr>
          <p:cNvSpPr/>
          <p:nvPr/>
        </p:nvSpPr>
        <p:spPr>
          <a:xfrm>
            <a:off x="127633" y="5293213"/>
            <a:ext cx="3763431" cy="879382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F02EF-CBED-41D6-B17A-2418AB21CB3A}"/>
              </a:ext>
            </a:extLst>
          </p:cNvPr>
          <p:cNvSpPr txBox="1"/>
          <p:nvPr/>
        </p:nvSpPr>
        <p:spPr>
          <a:xfrm rot="20278714">
            <a:off x="3340350" y="3681651"/>
            <a:ext cx="137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VITO</a:t>
            </a:r>
            <a:endParaRPr lang="en-BE" sz="4000" b="1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C98FF6-9245-4D8F-9809-A31CFCFB4576}"/>
              </a:ext>
            </a:extLst>
          </p:cNvPr>
          <p:cNvSpPr txBox="1"/>
          <p:nvPr/>
        </p:nvSpPr>
        <p:spPr>
          <a:xfrm rot="20278714">
            <a:off x="9705880" y="3581445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DLR</a:t>
            </a:r>
            <a:endParaRPr lang="en-BE" sz="4000" b="1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7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B81D5-8205-4357-BE02-C52D37A5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effort from member agencies to make CEOS-ARD compliant datasets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 agencies make available many datasets via the WGISS Connected Data Assets (CDA), i.e. IDN and </a:t>
            </a:r>
            <a:r>
              <a:rPr lang="en-US" dirty="0" err="1"/>
              <a:t>FedEO</a:t>
            </a:r>
            <a:r>
              <a:rPr lang="en-US" dirty="0"/>
              <a:t>.  Number of collections/granules grows continuously.  However: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No support to filter/find CEOS-ARD compliant datasets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No consistent identification/description of CEOS-ARD compliant datasets.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WGISS DAIG, CEOS Working Group on Cal/Val (WGCV) / CEOS-ARD Oversight group and SEO Team aiming to: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Leverage WGISS Connected Data Assets (CDA) to improve discoverability and accessibility of CEOS-ARD datasets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Discuss relation between CDA (STAC) collections and CEOS-ARD products and specifications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Ensure that the CEOS-ARD access points are consistent and interconnected (e.g. IDN, </a:t>
            </a:r>
            <a:r>
              <a:rPr lang="en-US" dirty="0" err="1"/>
              <a:t>FedEO</a:t>
            </a:r>
            <a:r>
              <a:rPr lang="en-US" dirty="0"/>
              <a:t>, MIM DB, ceos.org/</a:t>
            </a:r>
            <a:r>
              <a:rPr lang="en-US" dirty="0" err="1"/>
              <a:t>ard</a:t>
            </a:r>
            <a:r>
              <a:rPr lang="en-US" dirty="0"/>
              <a:t> datasets table)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75790"/>
            <a:ext cx="10483668" cy="523220"/>
          </a:xfrm>
        </p:spPr>
        <p:txBody>
          <a:bodyPr/>
          <a:lstStyle/>
          <a:p>
            <a:pPr algn="l"/>
            <a:r>
              <a:rPr lang="en-US" sz="2800" dirty="0"/>
              <a:t>Consistent and interconnected CEOS-ARD access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0586945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access points to ceos.org/</a:t>
            </a:r>
            <a:r>
              <a:rPr lang="en-US" dirty="0" err="1"/>
              <a:t>ard</a:t>
            </a:r>
            <a:r>
              <a:rPr lang="en-US" dirty="0"/>
              <a:t> dataset table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Deep links available to individual collections (See current spreadsheet) can be added to current ceos.org/</a:t>
            </a:r>
            <a:r>
              <a:rPr lang="en-US" dirty="0" err="1"/>
              <a:t>ard</a:t>
            </a:r>
            <a:r>
              <a:rPr lang="en-US" dirty="0"/>
              <a:t> dataset table.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Overview page can open list of collections of a CEOS-ARD Product Family (similar to collections per Agency)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D2424-D4E6-4C0E-A05F-B84DD831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34" y="2744536"/>
            <a:ext cx="4834057" cy="3804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6085D-C63B-4C7D-AD57-53099C7BC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108" y="2965165"/>
            <a:ext cx="4278220" cy="34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82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2B8C-130F-43D9-ABA0-129F5853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D322-B31D-455A-AB6E-B49FA441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8082571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WGISS DAIG, CEOS Working Group on Cal/Val (WGCV) / CEOS-ARD Oversight group and SEO Team ongoing.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Roadmap proposed.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version of  “</a:t>
            </a:r>
            <a:r>
              <a:rPr lang="en-US" altLang="en-US" dirty="0"/>
              <a:t>Guide to Enable Discoverability of Datasets” available on CEOS WGISS GitHub to facilitate its elaboration.  Contributions / feedback are welcome.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(Resolvable) keyword URI mechanism is being defined.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of list of (CEOS-ARD) URI is expected to become part of the approval process for a new or updated PFS.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Once agreed, Data Providers and Connected Data Assets (CDA) can update assets accordingly to achieve consistent endpoints and interconnect the </a:t>
            </a:r>
            <a:r>
              <a:rPr lang="en-US" dirty="0"/>
              <a:t>ceos.org/</a:t>
            </a:r>
            <a:r>
              <a:rPr lang="en-US" dirty="0" err="1"/>
              <a:t>ard</a:t>
            </a:r>
            <a:r>
              <a:rPr lang="en-US" dirty="0"/>
              <a:t> dataset table and CDA endpoints.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340F0-2496-437F-8991-F7739E9E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943" y="800914"/>
            <a:ext cx="3519395" cy="596507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69F035A-B0DC-4C7D-A6CC-33A22236EC89}"/>
              </a:ext>
            </a:extLst>
          </p:cNvPr>
          <p:cNvSpPr/>
          <p:nvPr/>
        </p:nvSpPr>
        <p:spPr>
          <a:xfrm>
            <a:off x="8820615" y="1951463"/>
            <a:ext cx="446048" cy="3902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31098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12E9-53B3-4163-BD79-8CBEF797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143E-5734-44CE-A6C0-D317AD53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B2F2-054B-4EA8-BF88-CBA9B56E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9" y="1104901"/>
            <a:ext cx="5105400" cy="232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8DDE4-B8EC-4551-AC6E-FBEEEB803D02}"/>
              </a:ext>
            </a:extLst>
          </p:cNvPr>
          <p:cNvSpPr txBox="1"/>
          <p:nvPr/>
        </p:nvSpPr>
        <p:spPr>
          <a:xfrm>
            <a:off x="568712" y="4215161"/>
            <a:ext cx="375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Contact: yves.coene@spacebel.be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9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C807DB-66D7-4C57-B499-AAECF57886FF}"/>
              </a:ext>
            </a:extLst>
          </p:cNvPr>
          <p:cNvSpPr txBox="1">
            <a:spLocks/>
          </p:cNvSpPr>
          <p:nvPr/>
        </p:nvSpPr>
        <p:spPr bwMode="auto">
          <a:xfrm>
            <a:off x="216000" y="1012960"/>
            <a:ext cx="7200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 baseline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/>
              <a:t>Example 1 – CSIRO: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kern="0" dirty="0"/>
              <a:t>https://radiantearth.github.io/stac-browser/#/external/geo.spacebel.be/collections/novasar_l2ard_hh_hv</a:t>
            </a:r>
          </a:p>
          <a:p>
            <a:pPr lvl="1"/>
            <a:endParaRPr lang="fr-FR" kern="0" dirty="0"/>
          </a:p>
          <a:p>
            <a:pPr lvl="1"/>
            <a:endParaRPr lang="fr-FR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CEOS-ARD datasets in </a:t>
            </a:r>
            <a:r>
              <a:rPr lang="en-US" dirty="0" err="1"/>
              <a:t>FedEO</a:t>
            </a:r>
            <a:r>
              <a:rPr lang="en-US" dirty="0"/>
              <a:t> (1/3)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7A945-2BEC-45FE-B949-34980679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8" y="3676960"/>
            <a:ext cx="10874682" cy="2484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73EA5-A7C0-4DF2-A25E-4321FBA33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966" y="740353"/>
            <a:ext cx="4464372" cy="2440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007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C807DB-66D7-4C57-B499-AAECF57886FF}"/>
              </a:ext>
            </a:extLst>
          </p:cNvPr>
          <p:cNvSpPr txBox="1">
            <a:spLocks/>
          </p:cNvSpPr>
          <p:nvPr/>
        </p:nvSpPr>
        <p:spPr bwMode="auto">
          <a:xfrm>
            <a:off x="240938" y="865864"/>
            <a:ext cx="7267302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 baseline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/>
              <a:t>Example 2 – VITO: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kern="0" dirty="0"/>
              <a:t>https://radiantearth.github.io/stac-browser/#/external/fedeo.ceos.org/collections/urn:eop:VITO:PROBAV_S1_TOC_100M_COG_V2?.language=en</a:t>
            </a:r>
          </a:p>
          <a:p>
            <a:pPr lvl="1"/>
            <a:endParaRPr lang="fr-FR" kern="0" dirty="0"/>
          </a:p>
          <a:p>
            <a:pPr lvl="1"/>
            <a:endParaRPr lang="fr-FR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CEOS-ARD datasets in </a:t>
            </a:r>
            <a:r>
              <a:rPr lang="en-US" dirty="0" err="1"/>
              <a:t>FedEO</a:t>
            </a:r>
            <a:r>
              <a:rPr lang="en-US" dirty="0"/>
              <a:t> (2/3)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C91C6-6BE4-4C5C-B8A6-07243A1F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20" y="3147357"/>
            <a:ext cx="9685120" cy="3184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707C4-279D-47A5-BC7C-82B663AC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124" y="1093568"/>
            <a:ext cx="4586276" cy="21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C807DB-66D7-4C57-B499-AAECF57886FF}"/>
              </a:ext>
            </a:extLst>
          </p:cNvPr>
          <p:cNvSpPr txBox="1">
            <a:spLocks/>
          </p:cNvSpPr>
          <p:nvPr/>
        </p:nvSpPr>
        <p:spPr bwMode="auto">
          <a:xfrm>
            <a:off x="240938" y="865864"/>
            <a:ext cx="6718662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 baseline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/>
              <a:t>Example 3 – DLR: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kern="0" dirty="0"/>
              <a:t>https://radiantearth.github.io/stac-browser/#/external/geo.spacebel.be/collections/ENMAP_HSI_L2A</a:t>
            </a:r>
          </a:p>
          <a:p>
            <a:pPr lvl="1"/>
            <a:endParaRPr lang="fr-FR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CEOS-ARD datasets in </a:t>
            </a:r>
            <a:r>
              <a:rPr lang="en-US" dirty="0" err="1"/>
              <a:t>FedEO</a:t>
            </a:r>
            <a:r>
              <a:rPr lang="en-US" dirty="0"/>
              <a:t> (3/3)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C467B1-3A48-43AE-9D06-57EF7981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28" y="1239356"/>
            <a:ext cx="4906279" cy="3015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917871-592A-40FC-BCC9-7CD88D789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25" y="4049278"/>
            <a:ext cx="9452256" cy="2290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EA5697-D218-42EB-9CD4-EA7A83D80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553" y="5085977"/>
            <a:ext cx="3562847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7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and initial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B81D5-8205-4357-BE02-C52D37A51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442841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meetings 15/12/2025 and 19/01/2026: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Overview of issues to be tackled.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Discussion various options proposed by DAIG (slides) to improve discoverability through CDA.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Action: </a:t>
            </a:r>
            <a:r>
              <a:rPr lang="en-US" sz="1600" dirty="0"/>
              <a:t>DAIG to prepare </a:t>
            </a:r>
            <a:r>
              <a:rPr lang="en-US" sz="1600" dirty="0">
                <a:solidFill>
                  <a:srgbClr val="FF0000"/>
                </a:solidFill>
              </a:rPr>
              <a:t>Guidance document </a:t>
            </a:r>
            <a:r>
              <a:rPr lang="en-US" sz="1600" dirty="0"/>
              <a:t>for collection-level metadata for CEOS-ARD compliance.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Meeting 25/02/2026: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and discuss status of Draft guidance document 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Incomplete </a:t>
            </a:r>
            <a:r>
              <a:rPr lang="en-US" sz="1600" dirty="0">
                <a:solidFill>
                  <a:srgbClr val="FF0000"/>
                </a:solidFill>
              </a:rPr>
              <a:t>list of CEOS-ARD collections available via WGISS CDA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Action:</a:t>
            </a:r>
            <a:r>
              <a:rPr lang="en-US" sz="1600" dirty="0"/>
              <a:t> setup GitHub “Guidance to Enable Discoverability of </a:t>
            </a:r>
            <a:r>
              <a:rPr lang="en-US" sz="1600" dirty="0" err="1"/>
              <a:t>Specialised</a:t>
            </a:r>
            <a:r>
              <a:rPr lang="en-US" sz="1600" dirty="0"/>
              <a:t> Datasets” to host “Guidance document”.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WGISS-61 18/03/2026: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Presentation of status at CEOS WGISS-61 (Dehradun)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Meeting 24/03/2026: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Further actions related to CEOS URIs.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4A085-23A8-4FBB-B418-CAEEE1F11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624" y="882000"/>
            <a:ext cx="2805512" cy="156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194D35-1560-4688-AAE0-CFC5CA45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583" y="3708859"/>
            <a:ext cx="3657595" cy="26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Stepwise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B81D5-8205-4357-BE02-C52D37A51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973424" cy="5328000"/>
          </a:xfrm>
        </p:spPr>
        <p:txBody>
          <a:bodyPr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(1) WGISS DAIG to make recommendations on how to advertise CEOS-ARD compliance in collection metadata.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(2) WGISS and Working Group on Cal/Val (WGCV) to agree on recommendations</a:t>
            </a:r>
          </a:p>
          <a:p>
            <a:pPr marL="1067076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May require actions by SEO and WGCV (e.g. prerequisites)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(3) Data Providers to updated their “favorite” collection metadata formats according to agreed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(4) Connected Data Assets (IDN, </a:t>
            </a:r>
            <a:r>
              <a:rPr lang="en-US" dirty="0" err="1"/>
              <a:t>FedEO</a:t>
            </a:r>
            <a:r>
              <a:rPr lang="en-US" dirty="0"/>
              <a:t>) to support recommendations: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Include in collection metadata definition / harvesting processes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Provide filtering capabilities in available (STAC) API </a:t>
            </a:r>
          </a:p>
          <a:p>
            <a:pPr marL="1067076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filtering capabilities in client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(5) Connect ceos.org/</a:t>
            </a:r>
            <a:r>
              <a:rPr lang="en-US" dirty="0" err="1"/>
              <a:t>ard</a:t>
            </a:r>
            <a:r>
              <a:rPr lang="en-US" dirty="0"/>
              <a:t> datasets table to CDA endpoints.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3B681-1C04-4CCE-B34B-AFFC369F9FB3}"/>
              </a:ext>
            </a:extLst>
          </p:cNvPr>
          <p:cNvSpPr txBox="1"/>
          <p:nvPr/>
        </p:nvSpPr>
        <p:spPr>
          <a:xfrm>
            <a:off x="8988537" y="324433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highlight>
                  <a:srgbClr val="FFFF00"/>
                </a:highligh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Add flowchart  (</a:t>
            </a:r>
            <a:r>
              <a:rPr lang="en-US" dirty="0" err="1">
                <a:solidFill>
                  <a:srgbClr val="8197A6"/>
                </a:solidFill>
                <a:highlight>
                  <a:srgbClr val="FFFF00"/>
                </a:highligh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alptiop</a:t>
            </a:r>
            <a:r>
              <a:rPr lang="en-US" dirty="0">
                <a:solidFill>
                  <a:srgbClr val="8197A6"/>
                </a:solidFill>
                <a:highlight>
                  <a:srgbClr val="FFFF00"/>
                </a:highligh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?)</a:t>
            </a:r>
            <a:endParaRPr lang="en-BE" dirty="0">
              <a:solidFill>
                <a:srgbClr val="8197A6"/>
              </a:solidFill>
              <a:highlight>
                <a:srgbClr val="FFFF00"/>
              </a:highligh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56862-8BB2-4E4F-8BA5-76232E6F6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788" y="671517"/>
            <a:ext cx="3650024" cy="618648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E12094C-C95C-4C0D-A564-CF94E20C3D61}"/>
              </a:ext>
            </a:extLst>
          </p:cNvPr>
          <p:cNvSpPr/>
          <p:nvPr/>
        </p:nvSpPr>
        <p:spPr>
          <a:xfrm>
            <a:off x="8642195" y="1787020"/>
            <a:ext cx="446048" cy="3902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802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/>
              <a:t>Result 1: Inventory of </a:t>
            </a:r>
            <a:r>
              <a:rPr lang="en-US" dirty="0"/>
              <a:t>CEOS-ARD datasets in CDA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B81D5-8205-4357-BE02-C52D37A51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02324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Collection of information is on-going.  Preliminary Google sheet shared at </a:t>
            </a:r>
            <a:r>
              <a:rPr lang="en-BE" altLang="en-US" u="sng" kern="1200" dirty="0">
                <a:solidFill>
                  <a:schemeClr val="tx1"/>
                </a:solidFill>
                <a:latin typeface="Calibri" pitchFamily="34" charset="0"/>
                <a:hlinkClick r:id="rId3"/>
              </a:rPr>
              <a:t>https://docs.google.com/spreadsheets/d/1uCgp_XvMsl_B71-wSQY3zBV2lY8lF30cXiw3mdU8oZk/edit?gid=1265398649#gid=1265398649</a:t>
            </a:r>
            <a:endParaRPr lang="en-US" altLang="en-US" u="sng" kern="12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To be consolidated.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Eventually to be linked to ceos.org/</a:t>
            </a:r>
            <a:r>
              <a:rPr lang="en-US" altLang="en-US" dirty="0" err="1"/>
              <a:t>ard</a:t>
            </a:r>
            <a:r>
              <a:rPr lang="en-US" altLang="en-US" dirty="0"/>
              <a:t> datasets table.</a:t>
            </a:r>
            <a:endParaRPr lang="en-BE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6B3E6-34AA-424B-8861-9FCCEB9F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132" y="2039537"/>
            <a:ext cx="6037392" cy="3823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EBFA896-1879-4A77-8773-040B9A907C54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0625760" y="5000040"/>
            <a:ext cx="1599120" cy="1510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D2C36C-5507-4479-8A3C-31E4AEDC5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33734"/>
            <a:ext cx="6481823" cy="287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2723987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documentManagement/types"/>
    <ds:schemaRef ds:uri="ddc99d1b-0883-4f2c-a8e6-6d8ebaa0e5d6"/>
    <ds:schemaRef ds:uri="http://schemas.microsoft.com/sharepoint/v4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/field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18611</TotalTime>
  <Words>1792</Words>
  <Application>Microsoft Office PowerPoint</Application>
  <PresentationFormat>Custom</PresentationFormat>
  <Paragraphs>209</Paragraphs>
  <Slides>32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Introduction</vt:lpstr>
      <vt:lpstr>Example CEOS-ARD datasets in FedEO (1/3) </vt:lpstr>
      <vt:lpstr>Example CEOS-ARD datasets in FedEO (2/3) </vt:lpstr>
      <vt:lpstr>Example CEOS-ARD datasets in FedEO (3/3)</vt:lpstr>
      <vt:lpstr>Collaboration and initial results</vt:lpstr>
      <vt:lpstr>Stepwise approach</vt:lpstr>
      <vt:lpstr>Result 1: Inventory of CEOS-ARD datasets in CDA</vt:lpstr>
      <vt:lpstr>Result 2: “Guide to Enable Discoverability of Datasets” </vt:lpstr>
      <vt:lpstr>Result 2: Guide - Introduction </vt:lpstr>
      <vt:lpstr>Guide – Objectives and Needs </vt:lpstr>
      <vt:lpstr>Guide – Prerequisites </vt:lpstr>
      <vt:lpstr>Guide – Prerequisites </vt:lpstr>
      <vt:lpstr>Guide – Best Practices and Recommendations </vt:lpstr>
      <vt:lpstr>ISO19115-3 Encoding (1/4)</vt:lpstr>
      <vt:lpstr>ISO19115-3 Encoding (2/4)</vt:lpstr>
      <vt:lpstr>E.g.  ISO19115-3 Encoding (3/4)</vt:lpstr>
      <vt:lpstr>E.g.  ISO19115-3 Encoding (4/4)</vt:lpstr>
      <vt:lpstr>Guide – Metadata Encoding</vt:lpstr>
      <vt:lpstr>E.g.  STAC Encoding (1/1)</vt:lpstr>
      <vt:lpstr>E.g. ISO19115-4 Encoding (1/1)</vt:lpstr>
      <vt:lpstr>OGC Testbed-21 DQ4IPT</vt:lpstr>
      <vt:lpstr>Outline</vt:lpstr>
      <vt:lpstr>Improved description and discoverability (STAC) </vt:lpstr>
      <vt:lpstr>Discovery exploiting STAC “themes” extension</vt:lpstr>
      <vt:lpstr>Discovery exploiting STAC “themes” extension</vt:lpstr>
      <vt:lpstr>Datasets with CEOS-ARD STAC Extension</vt:lpstr>
      <vt:lpstr>PowerPoint Presentation</vt:lpstr>
      <vt:lpstr>Consistent and interconnected CEOS-ARD access points</vt:lpstr>
      <vt:lpstr>Conclusion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WGISS-56, ESA, OGC, STAC</dc:subject>
  <dc:creator>Yves Coene</dc:creator>
  <cp:keywords>ESA</cp:keywords>
  <dc:description/>
  <cp:lastModifiedBy>Yves Coene</cp:lastModifiedBy>
  <cp:revision>706</cp:revision>
  <cp:lastPrinted>2023-10-23T14:30:42Z</cp:lastPrinted>
  <dcterms:created xsi:type="dcterms:W3CDTF">2022-03-18T14:00:45Z</dcterms:created>
  <dcterms:modified xsi:type="dcterms:W3CDTF">2026-04-22T12:09:07Z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