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  <p:sldMasterId id="2147483657" r:id="rId2"/>
    <p:sldMasterId id="2147483659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9" r:id="rId5"/>
    <p:sldId id="265" r:id="rId6"/>
    <p:sldId id="276" r:id="rId7"/>
    <p:sldId id="275" r:id="rId8"/>
    <p:sldId id="260" r:id="rId9"/>
    <p:sldId id="268" r:id="rId10"/>
    <p:sldId id="272" r:id="rId11"/>
    <p:sldId id="258" r:id="rId12"/>
    <p:sldId id="270" r:id="rId13"/>
    <p:sldId id="262" r:id="rId14"/>
    <p:sldId id="264" r:id="rId15"/>
    <p:sldId id="257" r:id="rId16"/>
    <p:sldId id="263" r:id="rId17"/>
    <p:sldId id="278" r:id="rId18"/>
    <p:sldId id="274" r:id="rId19"/>
  </p:sldIdLst>
  <p:sldSz cx="9144000" cy="5143500" type="screen16x9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983"/>
    <a:srgbClr val="4D4D4D"/>
    <a:srgbClr val="EFFF9C"/>
    <a:srgbClr val="A33F1F"/>
    <a:srgbClr val="267485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7" autoAdjust="0"/>
    <p:restoredTop sz="86164" autoAdjust="0"/>
  </p:normalViewPr>
  <p:slideViewPr>
    <p:cSldViewPr>
      <p:cViewPr varScale="1">
        <p:scale>
          <a:sx n="145" d="100"/>
          <a:sy n="145" d="100"/>
        </p:scale>
        <p:origin x="1216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2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4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FE3A4-1164-4024-9071-E246155AABD8}" type="datetimeFigureOut">
              <a:rPr lang="en-AU" smtClean="0"/>
              <a:t>4/08/2016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11084-6C56-421A-9B5A-C963AADE8CB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http://np.ga.gov.au/interactive-maps/#/theme/earthobservation/map/intertidal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39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556179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402291"/>
          </a:xfrm>
        </p:spPr>
        <p:txBody>
          <a:bodyPr lIns="90000" tIns="46800" rIns="90000" bIns="46800">
            <a:sp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 smtClean="0"/>
              <a:t>Click to edit Master Author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/>
              <a:t>GA Wednesday Seminar, World Water Day, 16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7239000" y="4910138"/>
            <a:ext cx="1905000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16308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62138"/>
            <a:ext cx="8229600" cy="20990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258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theme" Target="../theme/theme2.xml"/><Relationship Id="rId5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7369"/>
            <a:ext cx="82296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2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944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dirty="0" smtClean="0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35806"/>
            <a:ext cx="822960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4" y="4844654"/>
            <a:ext cx="4751387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GA Wednesday Seminar Series, World Water Day, 16 March 2016</a:t>
            </a:r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68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3"/>
            <a:ext cx="8229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62138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Author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4D4D4D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3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p.ga.gov.au/interactive-maps/#/theme/earthobservation/map/intertidal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4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1017844"/>
          </a:xfrm>
          <a:ln/>
        </p:spPr>
        <p:txBody>
          <a:bodyPr/>
          <a:lstStyle/>
          <a:p>
            <a:r>
              <a:rPr lang="en-AU" dirty="0" smtClean="0"/>
              <a:t>Geoscience Australia – data cube progress</a:t>
            </a:r>
            <a:endParaRPr lang="en-US" dirty="0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560" y="2301721"/>
            <a:ext cx="7916862" cy="224895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Adam.Lewis@ga.gov.au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0" dirty="0" smtClean="0"/>
              <a:t>AGDC-v2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20936"/>
            <a:ext cx="6192688" cy="39421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Re-processing of entire Australian Landsat archive will be completed by July 31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Sensor interoperability – can ingest S2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106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Monitoring – Maule’s</a:t>
            </a:r>
            <a:r>
              <a:rPr lang="en-AU" baseline="0" dirty="0" smtClean="0"/>
              <a:t> creek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735806"/>
            <a:ext cx="822960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2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2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AU" kern="0" dirty="0" smtClean="0"/>
              <a:t>Median surface reflectance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kern="0" dirty="0" smtClean="0"/>
              <a:t>10,000 scenes of L8 OLI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kern="0" dirty="0" smtClean="0"/>
              <a:t>Median surface reflectance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AU" kern="0" dirty="0" smtClean="0"/>
              <a:t>Winter months 2014-15</a:t>
            </a:r>
          </a:p>
          <a:p>
            <a:pPr eaLnBrk="1" hangingPunct="1"/>
            <a:endParaRPr lang="en-AU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National mosaics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987574"/>
            <a:ext cx="4248473" cy="321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10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Intertidal product from AGDC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Completed a national analysis of the coastline using 27 years of data</a:t>
            </a:r>
            <a:r>
              <a:rPr lang="en-AU" dirty="0"/>
              <a:t> </a:t>
            </a:r>
            <a:r>
              <a:rPr lang="en-AU" dirty="0" smtClean="0"/>
              <a:t>– intertidal extent</a:t>
            </a:r>
            <a:br>
              <a:rPr lang="en-AU" dirty="0" smtClean="0"/>
            </a:b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259196"/>
            <a:ext cx="3888441" cy="331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22665"/>
            <a:ext cx="3312368" cy="2353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Mangrove</a:t>
            </a:r>
            <a:r>
              <a:rPr lang="en-AU" baseline="0" dirty="0" smtClean="0"/>
              <a:t> die-back time series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987574"/>
            <a:ext cx="4038950" cy="3398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Users\u21472\Desktop\Working on\Data Cube results and developments\Mangrove die-back\a79e1a5e-2cca-4b01-9071-fcd37ed4c4b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987574"/>
            <a:ext cx="3600400" cy="242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25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needs and impact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Continuing work on routinely assessing: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national dependency on and needs for data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the economic contribution of EO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79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Continuing to progress 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improvements in data calibration (radiometric, geometric)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AGDCv2 progressing well and getting good reviews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Collection management approaches 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Producing new national geospatial products (intertidal mapping) that are changing users approach to their work and what they see as their needs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The next limiting factor is the availability of ‘brains’ to work with the information products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55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Sentinel-2 BRDF and terrain correction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951570"/>
            <a:ext cx="7992888" cy="2868476"/>
          </a:xfrm>
        </p:spPr>
      </p:pic>
    </p:spTree>
    <p:extLst>
      <p:ext uri="{BB962C8B-B14F-4D97-AF65-F5344CB8AC3E}">
        <p14:creationId xmlns:p14="http://schemas.microsoft.com/office/powerpoint/2010/main" val="7707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Sentinel-2 BRDF and terrain correction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827737"/>
            <a:ext cx="7971606" cy="3760237"/>
            <a:chOff x="0" y="7480"/>
            <a:chExt cx="7971606" cy="323102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28575"/>
              <a:ext cx="3867150" cy="3209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4456" y="7480"/>
              <a:ext cx="3867150" cy="3219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4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BRDF corrections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771550"/>
            <a:ext cx="4778896" cy="378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Stack-ability</a:t>
            </a:r>
            <a:r>
              <a:rPr lang="en-AU" baseline="0" dirty="0" smtClean="0"/>
              <a:t> and GCPs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806"/>
            <a:ext cx="2170584" cy="3942160"/>
          </a:xfrm>
        </p:spPr>
        <p:txBody>
          <a:bodyPr/>
          <a:lstStyle/>
          <a:p>
            <a:r>
              <a:rPr lang="en-AU" dirty="0" smtClean="0"/>
              <a:t>Reference image has allowed us to progressively improve the GLS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6" name="image26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7784" y="771550"/>
            <a:ext cx="6181725" cy="3267075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16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Stack-ability</a:t>
            </a:r>
            <a:r>
              <a:rPr lang="en-AU" baseline="0" dirty="0" smtClean="0"/>
              <a:t> and GCPs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5806"/>
            <a:ext cx="3178696" cy="3942160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AU" dirty="0"/>
              <a:t>O</a:t>
            </a:r>
            <a:r>
              <a:rPr lang="en-AU" dirty="0" smtClean="0"/>
              <a:t>n-going work in this area. </a:t>
            </a:r>
          </a:p>
          <a:p>
            <a:pPr marL="342900" indent="-342900">
              <a:buFontTx/>
              <a:buChar char="-"/>
            </a:pPr>
            <a:r>
              <a:rPr lang="en-AU" dirty="0" smtClean="0"/>
              <a:t>Video demonstrates that we are not there yet </a:t>
            </a:r>
          </a:p>
          <a:p>
            <a:r>
              <a:rPr lang="en-AU" dirty="0" smtClean="0"/>
              <a:t>(Some artefacts in this video may be also be due to </a:t>
            </a:r>
            <a:r>
              <a:rPr lang="en-AU" dirty="0" err="1" smtClean="0"/>
              <a:t>nn</a:t>
            </a:r>
            <a:r>
              <a:rPr lang="en-AU" dirty="0" smtClean="0"/>
              <a:t> resampling)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57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57200" y="205978"/>
            <a:ext cx="8229600" cy="492443"/>
          </a:xfrm>
          <a:prstGeom prst="rect">
            <a:avLst/>
          </a:prstGeom>
        </p:spPr>
        <p:txBody>
          <a:bodyPr/>
          <a:lstStyle/>
          <a:p>
            <a:r>
              <a:rPr lang="en-AU" sz="2600" b="1" dirty="0" smtClean="0">
                <a:solidFill>
                  <a:srgbClr val="006983"/>
                </a:solidFill>
                <a:effectLst/>
                <a:latin typeface="+mj-lt"/>
                <a:ea typeface="+mj-ea"/>
                <a:cs typeface="+mj-cs"/>
              </a:rPr>
              <a:t>Catapult - RADAR</a:t>
            </a:r>
            <a:r>
              <a:rPr lang="en-AU" sz="2600" b="1" baseline="0" dirty="0" smtClean="0">
                <a:solidFill>
                  <a:srgbClr val="006983"/>
                </a:solidFill>
                <a:effectLst/>
                <a:latin typeface="+mj-lt"/>
                <a:ea typeface="+mj-ea"/>
                <a:cs typeface="+mj-cs"/>
              </a:rPr>
              <a:t> Cube &amp; ARD</a:t>
            </a:r>
            <a:endParaRPr lang="en-A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453178"/>
            <a:ext cx="791051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701" y="1252213"/>
            <a:ext cx="2450012" cy="18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728" b="12725"/>
          <a:stretch/>
        </p:blipFill>
        <p:spPr bwMode="auto">
          <a:xfrm>
            <a:off x="457200" y="1252213"/>
            <a:ext cx="5318567" cy="63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891214"/>
            <a:ext cx="5318566" cy="1462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58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Regional Copernicus Data Hub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Established the Hub at the National Computing Infrastructure</a:t>
            </a:r>
          </a:p>
          <a:p>
            <a:r>
              <a:rPr lang="en-AU" dirty="0" smtClean="0"/>
              <a:t>Co-funded by: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Geoscience Australia, New South Wales Government, Queensland Government, Western Australian Government, CSIRO</a:t>
            </a:r>
          </a:p>
          <a:p>
            <a:r>
              <a:rPr lang="en-AU" dirty="0" smtClean="0"/>
              <a:t>S1,S2,S3 – Land :	</a:t>
            </a:r>
            <a:r>
              <a:rPr lang="en-AU" dirty="0" smtClean="0">
                <a:sym typeface="Wingdings" panose="05000000000000000000" pitchFamily="2" charset="2"/>
              </a:rPr>
              <a:t></a:t>
            </a:r>
            <a:r>
              <a:rPr lang="en-AU" dirty="0" smtClean="0"/>
              <a:t> </a:t>
            </a:r>
            <a:r>
              <a:rPr lang="en-AU" dirty="0" err="1" smtClean="0"/>
              <a:t>Scihub</a:t>
            </a:r>
            <a:r>
              <a:rPr lang="en-AU" dirty="0" smtClean="0"/>
              <a:t>/</a:t>
            </a:r>
            <a:r>
              <a:rPr lang="en-AU" dirty="0" err="1" smtClean="0"/>
              <a:t>Inthub</a:t>
            </a:r>
            <a:endParaRPr lang="en-AU" dirty="0" smtClean="0"/>
          </a:p>
          <a:p>
            <a:r>
              <a:rPr lang="en-AU" dirty="0" smtClean="0"/>
              <a:t>S3 - Ocean :		</a:t>
            </a:r>
            <a:r>
              <a:rPr lang="en-AU" dirty="0" smtClean="0">
                <a:sym typeface="Wingdings" panose="05000000000000000000" pitchFamily="2" charset="2"/>
              </a:rPr>
              <a:t></a:t>
            </a:r>
            <a:r>
              <a:rPr lang="en-AU" dirty="0" smtClean="0"/>
              <a:t> </a:t>
            </a:r>
            <a:r>
              <a:rPr lang="en-AU" dirty="0" err="1" smtClean="0"/>
              <a:t>EuMetcast</a:t>
            </a:r>
            <a:endParaRPr lang="en-AU" dirty="0" smtClean="0"/>
          </a:p>
          <a:p>
            <a:r>
              <a:rPr lang="en-AU" dirty="0" smtClean="0"/>
              <a:t>Cooperating with USGS data node</a:t>
            </a:r>
          </a:p>
          <a:p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925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aseline="0" dirty="0" smtClean="0"/>
              <a:t>AGDC-v2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820936"/>
            <a:ext cx="6192688" cy="39421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AGDCv2 Now released as open source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Successful adoption by NASA-SEO (and implementation of </a:t>
            </a:r>
            <a:r>
              <a:rPr lang="en-AU" dirty="0" err="1" smtClean="0"/>
              <a:t>WOfS</a:t>
            </a:r>
            <a:r>
              <a:rPr lang="en-AU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 smtClean="0"/>
              <a:t>Chris Holden Boston University :</a:t>
            </a:r>
            <a:br>
              <a:rPr lang="en-AU" sz="2400" dirty="0" smtClean="0"/>
            </a:br>
            <a:r>
              <a:rPr lang="en-AU" sz="2400" dirty="0" smtClean="0"/>
              <a:t/>
            </a:r>
            <a:br>
              <a:rPr lang="en-AU" sz="2400" dirty="0" smtClean="0"/>
            </a:br>
            <a:r>
              <a:rPr lang="en-AU" sz="1800" dirty="0" smtClean="0"/>
              <a:t>I've </a:t>
            </a:r>
            <a:r>
              <a:rPr lang="en-AU" sz="1800" dirty="0"/>
              <a:t>worked my way through creating a "data cube" of my own with the latest AGDC release and have started prototyping the code to create a proper driver in </a:t>
            </a:r>
            <a:r>
              <a:rPr lang="en-AU" sz="1800" dirty="0" err="1"/>
              <a:t>TSTools</a:t>
            </a:r>
            <a:r>
              <a:rPr lang="en-AU" sz="1800" dirty="0"/>
              <a:t> for it. I'm loving the API -- it saves me so much I/O code and the ingest process is much easier than our current </a:t>
            </a:r>
            <a:r>
              <a:rPr lang="en-AU" sz="1800" dirty="0" err="1"/>
              <a:t>preprocessing</a:t>
            </a:r>
            <a:r>
              <a:rPr lang="en-AU" sz="1800" dirty="0"/>
              <a:t> </a:t>
            </a:r>
            <a:r>
              <a:rPr lang="en-AU" sz="1800" dirty="0" smtClean="0"/>
              <a:t>workflows (19.7.2016</a:t>
            </a:r>
            <a:r>
              <a:rPr lang="en-AU" sz="1800" dirty="0"/>
              <a:t>)</a:t>
            </a:r>
            <a:endParaRPr lang="en-AU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GA Wednesday Seminar, World Water Day, 16 March 2016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843558"/>
            <a:ext cx="223224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6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 White 4x3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A Internal Title Slide">
  <a:themeElements>
    <a:clrScheme name="GA Internal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Internal 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Internal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Internal 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Internal 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 White 4x3</Template>
  <TotalTime>3664</TotalTime>
  <Words>437</Words>
  <Application>Microsoft Macintosh PowerPoint</Application>
  <PresentationFormat>On-screen Show (16:9)</PresentationFormat>
  <Paragraphs>68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Wingdings</vt:lpstr>
      <vt:lpstr>GA White 4x3</vt:lpstr>
      <vt:lpstr>GA Blue Pages</vt:lpstr>
      <vt:lpstr>GA Internal Title Slide</vt:lpstr>
      <vt:lpstr>Geoscience Australia – data cube progress</vt:lpstr>
      <vt:lpstr>Sentinel-2 BRDF and terrain correction</vt:lpstr>
      <vt:lpstr>Sentinel-2 BRDF and terrain correction</vt:lpstr>
      <vt:lpstr>BRDF corrections</vt:lpstr>
      <vt:lpstr>Stack-ability and GCPs</vt:lpstr>
      <vt:lpstr>Stack-ability and GCPs</vt:lpstr>
      <vt:lpstr>Catapult - RADAR Cube &amp; ARD</vt:lpstr>
      <vt:lpstr>Regional Copernicus Data Hub</vt:lpstr>
      <vt:lpstr>AGDC-v2</vt:lpstr>
      <vt:lpstr>AGDC-v2</vt:lpstr>
      <vt:lpstr>Monitoring – Maule’s creek</vt:lpstr>
      <vt:lpstr>National mosaics</vt:lpstr>
      <vt:lpstr>Intertidal product from AGDC</vt:lpstr>
      <vt:lpstr>Mangrove die-back time series</vt:lpstr>
      <vt:lpstr>Data needs and impact</vt:lpstr>
      <vt:lpstr>Conclusions</vt:lpstr>
    </vt:vector>
  </TitlesOfParts>
  <Company>Geoscience Australia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Geoscience Australia’s Groundwater capability</dc:title>
  <dc:creator>Geoscience Australia</dc:creator>
  <cp:lastModifiedBy>Matt S</cp:lastModifiedBy>
  <cp:revision>182</cp:revision>
  <cp:lastPrinted>2016-02-21T03:57:32Z</cp:lastPrinted>
  <dcterms:created xsi:type="dcterms:W3CDTF">2016-02-17T02:16:57Z</dcterms:created>
  <dcterms:modified xsi:type="dcterms:W3CDTF">2016-08-04T02:42:19Z</dcterms:modified>
</cp:coreProperties>
</file>