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1"/>
  </p:sldMasterIdLst>
  <p:notesMasterIdLst>
    <p:notesMasterId r:id="rId24"/>
  </p:notesMasterIdLst>
  <p:handoutMasterIdLst>
    <p:handoutMasterId r:id="rId25"/>
  </p:handoutMasterIdLst>
  <p:sldIdLst>
    <p:sldId id="267" r:id="rId2"/>
    <p:sldId id="468" r:id="rId3"/>
    <p:sldId id="477" r:id="rId4"/>
    <p:sldId id="493" r:id="rId5"/>
    <p:sldId id="480" r:id="rId6"/>
    <p:sldId id="464" r:id="rId7"/>
    <p:sldId id="481" r:id="rId8"/>
    <p:sldId id="482" r:id="rId9"/>
    <p:sldId id="472" r:id="rId10"/>
    <p:sldId id="479" r:id="rId11"/>
    <p:sldId id="473" r:id="rId12"/>
    <p:sldId id="484" r:id="rId13"/>
    <p:sldId id="488" r:id="rId14"/>
    <p:sldId id="495" r:id="rId15"/>
    <p:sldId id="496" r:id="rId16"/>
    <p:sldId id="497" r:id="rId17"/>
    <p:sldId id="498" r:id="rId18"/>
    <p:sldId id="499" r:id="rId19"/>
    <p:sldId id="489" r:id="rId20"/>
    <p:sldId id="494" r:id="rId21"/>
    <p:sldId id="490" r:id="rId22"/>
    <p:sldId id="492" r:id="rId23"/>
  </p:sldIdLst>
  <p:sldSz cx="9144000" cy="6858000" type="screen4x3"/>
  <p:notesSz cx="6794500" cy="99060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el Verbauwhede" initials="MV"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39DB39"/>
    <a:srgbClr val="8034BA"/>
    <a:srgbClr val="F9FF0A"/>
    <a:srgbClr val="00338D"/>
    <a:srgbClr val="0098DB"/>
    <a:srgbClr val="FF9900"/>
    <a:srgbClr val="996633"/>
    <a:srgbClr val="CC00CC"/>
    <a:srgbClr val="D0103A"/>
    <a:srgbClr val="0054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66" autoAdjust="0"/>
    <p:restoredTop sz="94676" autoAdjust="0"/>
  </p:normalViewPr>
  <p:slideViewPr>
    <p:cSldViewPr snapToGrid="0">
      <p:cViewPr>
        <p:scale>
          <a:sx n="75" d="100"/>
          <a:sy n="75" d="100"/>
        </p:scale>
        <p:origin x="-1360" y="-3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3" y="3"/>
            <a:ext cx="2944181" cy="494963"/>
          </a:xfrm>
          <a:prstGeom prst="rect">
            <a:avLst/>
          </a:prstGeom>
          <a:noFill/>
          <a:ln w="9525">
            <a:noFill/>
            <a:miter lim="800000"/>
            <a:headEnd/>
            <a:tailEnd/>
          </a:ln>
        </p:spPr>
        <p:txBody>
          <a:bodyPr vert="horz" wrap="square" lIns="89248" tIns="44623" rIns="89248" bIns="44623" numCol="1" anchor="t" anchorCtr="0" compatLnSpc="1">
            <a:prstTxWarp prst="textNoShape">
              <a:avLst/>
            </a:prstTxWarp>
          </a:bodyPr>
          <a:lstStyle>
            <a:lvl1pPr defTabSz="890617">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848785" y="3"/>
            <a:ext cx="2944181" cy="494963"/>
          </a:xfrm>
          <a:prstGeom prst="rect">
            <a:avLst/>
          </a:prstGeom>
          <a:noFill/>
          <a:ln w="9525">
            <a:noFill/>
            <a:miter lim="800000"/>
            <a:headEnd/>
            <a:tailEnd/>
          </a:ln>
        </p:spPr>
        <p:txBody>
          <a:bodyPr vert="horz" wrap="square" lIns="89248" tIns="44623" rIns="89248" bIns="44623" numCol="1" anchor="t" anchorCtr="0" compatLnSpc="1">
            <a:prstTxWarp prst="textNoShape">
              <a:avLst/>
            </a:prstTxWarp>
          </a:bodyPr>
          <a:lstStyle>
            <a:lvl1pPr algn="r" defTabSz="890617">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3" y="9409351"/>
            <a:ext cx="2944181" cy="494963"/>
          </a:xfrm>
          <a:prstGeom prst="rect">
            <a:avLst/>
          </a:prstGeom>
          <a:noFill/>
          <a:ln w="9525">
            <a:noFill/>
            <a:miter lim="800000"/>
            <a:headEnd/>
            <a:tailEnd/>
          </a:ln>
        </p:spPr>
        <p:txBody>
          <a:bodyPr vert="horz" wrap="square" lIns="89248" tIns="44623" rIns="89248" bIns="44623" numCol="1" anchor="b" anchorCtr="0" compatLnSpc="1">
            <a:prstTxWarp prst="textNoShape">
              <a:avLst/>
            </a:prstTxWarp>
          </a:bodyPr>
          <a:lstStyle>
            <a:lvl1pPr defTabSz="890617">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848785" y="9409351"/>
            <a:ext cx="2944181" cy="494963"/>
          </a:xfrm>
          <a:prstGeom prst="rect">
            <a:avLst/>
          </a:prstGeom>
          <a:noFill/>
          <a:ln w="9525">
            <a:noFill/>
            <a:miter lim="800000"/>
            <a:headEnd/>
            <a:tailEnd/>
          </a:ln>
        </p:spPr>
        <p:txBody>
          <a:bodyPr vert="horz" wrap="square" lIns="89248" tIns="44623" rIns="89248" bIns="44623" numCol="1" anchor="b" anchorCtr="0" compatLnSpc="1">
            <a:prstTxWarp prst="textNoShape">
              <a:avLst/>
            </a:prstTxWarp>
          </a:bodyPr>
          <a:lstStyle>
            <a:lvl1pPr algn="r" defTabSz="890617">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4" y="3"/>
            <a:ext cx="2916536" cy="516923"/>
          </a:xfrm>
          <a:prstGeom prst="rect">
            <a:avLst/>
          </a:prstGeom>
          <a:noFill/>
          <a:ln w="9525">
            <a:noFill/>
            <a:miter lim="800000"/>
            <a:headEnd/>
            <a:tailEnd/>
          </a:ln>
          <a:effectLst/>
        </p:spPr>
        <p:txBody>
          <a:bodyPr vert="horz" wrap="square" lIns="86005" tIns="43002" rIns="86005" bIns="43002" numCol="1" anchor="t" anchorCtr="0" compatLnSpc="1">
            <a:prstTxWarp prst="textNoShape">
              <a:avLst/>
            </a:prstTxWarp>
          </a:bodyPr>
          <a:lstStyle>
            <a:lvl1pPr defTabSz="860508">
              <a:defRPr sz="1100" smtClean="0"/>
            </a:lvl1pPr>
          </a:lstStyle>
          <a:p>
            <a:pPr>
              <a:defRPr/>
            </a:pPr>
            <a:endParaRPr lang="en-US" dirty="0"/>
          </a:p>
        </p:txBody>
      </p:sp>
      <p:sp>
        <p:nvSpPr>
          <p:cNvPr id="58371" name="Rectangle 3"/>
          <p:cNvSpPr>
            <a:spLocks noGrp="1" noChangeArrowheads="1"/>
          </p:cNvSpPr>
          <p:nvPr>
            <p:ph type="dt" idx="1"/>
          </p:nvPr>
        </p:nvSpPr>
        <p:spPr bwMode="auto">
          <a:xfrm>
            <a:off x="3865679" y="3"/>
            <a:ext cx="2916535" cy="516923"/>
          </a:xfrm>
          <a:prstGeom prst="rect">
            <a:avLst/>
          </a:prstGeom>
          <a:noFill/>
          <a:ln w="9525">
            <a:noFill/>
            <a:miter lim="800000"/>
            <a:headEnd/>
            <a:tailEnd/>
          </a:ln>
          <a:effectLst/>
        </p:spPr>
        <p:txBody>
          <a:bodyPr vert="horz" wrap="square" lIns="86005" tIns="43002" rIns="86005" bIns="43002" numCol="1" anchor="t" anchorCtr="0" compatLnSpc="1">
            <a:prstTxWarp prst="textNoShape">
              <a:avLst/>
            </a:prstTxWarp>
          </a:bodyPr>
          <a:lstStyle>
            <a:lvl1pPr algn="r" defTabSz="860508">
              <a:defRPr sz="1100" smtClean="0"/>
            </a:lvl1pPr>
          </a:lstStyle>
          <a:p>
            <a:pPr>
              <a:defRPr/>
            </a:pPr>
            <a:fld id="{A6888345-B3D3-4351-A7A9-F936F5935E41}" type="datetimeFigureOut">
              <a:rPr lang="en-US"/>
              <a:pPr>
                <a:defRPr/>
              </a:pPr>
              <a:t>20/3/17</a:t>
            </a:fld>
            <a:endParaRPr lang="en-US" dirty="0"/>
          </a:p>
        </p:txBody>
      </p:sp>
      <p:sp>
        <p:nvSpPr>
          <p:cNvPr id="11268" name="Rectangle 4"/>
          <p:cNvSpPr>
            <a:spLocks noGrp="1" noRot="1" noChangeAspect="1" noChangeArrowheads="1" noTextEdit="1"/>
          </p:cNvSpPr>
          <p:nvPr>
            <p:ph type="sldImg" idx="2"/>
          </p:nvPr>
        </p:nvSpPr>
        <p:spPr bwMode="auto">
          <a:xfrm>
            <a:off x="968375" y="738188"/>
            <a:ext cx="4918075" cy="3687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875424" y="4719880"/>
            <a:ext cx="5031370" cy="4425941"/>
          </a:xfrm>
          <a:prstGeom prst="rect">
            <a:avLst/>
          </a:prstGeom>
          <a:noFill/>
          <a:ln w="9525">
            <a:noFill/>
            <a:miter lim="800000"/>
            <a:headEnd/>
            <a:tailEnd/>
          </a:ln>
          <a:effectLst/>
        </p:spPr>
        <p:txBody>
          <a:bodyPr vert="horz" wrap="square" lIns="86005" tIns="43002" rIns="86005" bIns="43002"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4" name="Rectangle 6"/>
          <p:cNvSpPr>
            <a:spLocks noGrp="1" noChangeArrowheads="1"/>
          </p:cNvSpPr>
          <p:nvPr>
            <p:ph type="ftr" sz="quarter" idx="4"/>
          </p:nvPr>
        </p:nvSpPr>
        <p:spPr bwMode="auto">
          <a:xfrm>
            <a:off x="4" y="9439759"/>
            <a:ext cx="2916536" cy="442594"/>
          </a:xfrm>
          <a:prstGeom prst="rect">
            <a:avLst/>
          </a:prstGeom>
          <a:noFill/>
          <a:ln w="9525">
            <a:noFill/>
            <a:miter lim="800000"/>
            <a:headEnd/>
            <a:tailEnd/>
          </a:ln>
          <a:effectLst/>
        </p:spPr>
        <p:txBody>
          <a:bodyPr vert="horz" wrap="square" lIns="86005" tIns="43002" rIns="86005" bIns="43002" numCol="1" anchor="b" anchorCtr="0" compatLnSpc="1">
            <a:prstTxWarp prst="textNoShape">
              <a:avLst/>
            </a:prstTxWarp>
          </a:bodyPr>
          <a:lstStyle>
            <a:lvl1pPr defTabSz="860508">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865679" y="9439759"/>
            <a:ext cx="2916535" cy="442594"/>
          </a:xfrm>
          <a:prstGeom prst="rect">
            <a:avLst/>
          </a:prstGeom>
          <a:noFill/>
          <a:ln w="9525">
            <a:noFill/>
            <a:miter lim="800000"/>
            <a:headEnd/>
            <a:tailEnd/>
          </a:ln>
          <a:effectLst/>
        </p:spPr>
        <p:txBody>
          <a:bodyPr vert="horz" wrap="square" lIns="86005" tIns="43002" rIns="86005" bIns="43002" numCol="1" anchor="b" anchorCtr="0" compatLnSpc="1">
            <a:prstTxWarp prst="textNoShape">
              <a:avLst/>
            </a:prstTxWarp>
          </a:bodyPr>
          <a:lstStyle>
            <a:lvl1pPr algn="r" defTabSz="860508">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8375" y="738188"/>
            <a:ext cx="4918075" cy="36877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350060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Aft>
                <a:spcPct val="40000"/>
              </a:spcAft>
              <a:buFont typeface="Courier New"/>
              <a:buChar char="o"/>
              <a:defRPr/>
            </a:pPr>
            <a:r>
              <a:rPr lang="en-US" sz="1500" dirty="0" smtClean="0">
                <a:solidFill>
                  <a:schemeClr val="bg2"/>
                </a:solidFill>
                <a:latin typeface="Verdana"/>
                <a:cs typeface="Verdana"/>
              </a:rPr>
              <a:t>The following algorithms are being assessed by a group of experts:</a:t>
            </a:r>
          </a:p>
          <a:p>
            <a:pPr marL="914400" lvl="1" indent="-457200" algn="just">
              <a:spcAft>
                <a:spcPct val="40000"/>
              </a:spcAft>
              <a:buFont typeface="Wingdings" charset="2"/>
              <a:buChar char="ü"/>
              <a:defRPr/>
            </a:pPr>
            <a:r>
              <a:rPr lang="en-US" sz="1500" dirty="0" smtClean="0">
                <a:solidFill>
                  <a:schemeClr val="accent1"/>
                </a:solidFill>
                <a:latin typeface="Verdana"/>
                <a:cs typeface="Verdana"/>
              </a:rPr>
              <a:t>BC </a:t>
            </a:r>
            <a:r>
              <a:rPr lang="en-US" sz="1500" dirty="0" smtClean="0">
                <a:solidFill>
                  <a:schemeClr val="bg2"/>
                </a:solidFill>
                <a:latin typeface="Verdana"/>
                <a:cs typeface="Verdana"/>
              </a:rPr>
              <a:t>by </a:t>
            </a:r>
            <a:r>
              <a:rPr lang="en-US" sz="1500" dirty="0" err="1" smtClean="0">
                <a:solidFill>
                  <a:schemeClr val="bg2"/>
                </a:solidFill>
                <a:latin typeface="Verdana"/>
                <a:cs typeface="Verdana"/>
              </a:rPr>
              <a:t>Brockmann</a:t>
            </a:r>
            <a:r>
              <a:rPr lang="en-US" sz="1500" dirty="0" smtClean="0">
                <a:solidFill>
                  <a:schemeClr val="bg2"/>
                </a:solidFill>
                <a:latin typeface="Verdana"/>
                <a:cs typeface="Verdana"/>
              </a:rPr>
              <a:t> Consult</a:t>
            </a:r>
            <a:endParaRPr lang="en-US" sz="1500" dirty="0" smtClean="0">
              <a:solidFill>
                <a:schemeClr val="accent1"/>
              </a:solidFill>
              <a:latin typeface="Verdana"/>
              <a:cs typeface="Verdana"/>
            </a:endParaRPr>
          </a:p>
          <a:p>
            <a:pPr marL="914400" lvl="1" indent="-457200" algn="just">
              <a:spcAft>
                <a:spcPct val="40000"/>
              </a:spcAft>
              <a:buFont typeface="Wingdings" charset="2"/>
              <a:buChar char="ü"/>
              <a:defRPr/>
            </a:pPr>
            <a:r>
              <a:rPr lang="en-US" sz="1500" dirty="0" smtClean="0">
                <a:solidFill>
                  <a:schemeClr val="accent1"/>
                </a:solidFill>
                <a:latin typeface="Verdana"/>
                <a:cs typeface="Verdana"/>
              </a:rPr>
              <a:t>MAJA</a:t>
            </a:r>
            <a:r>
              <a:rPr lang="en-US" sz="1500" dirty="0" smtClean="0">
                <a:solidFill>
                  <a:schemeClr val="bg2"/>
                </a:solidFill>
                <a:latin typeface="Verdana"/>
                <a:cs typeface="Verdana"/>
              </a:rPr>
              <a:t> (MACCS ATCOR Joint Algorithm) by CNES-DLR</a:t>
            </a:r>
          </a:p>
          <a:p>
            <a:pPr marL="914400" lvl="1" indent="-457200" algn="just">
              <a:spcAft>
                <a:spcPct val="40000"/>
              </a:spcAft>
              <a:buFont typeface="Wingdings" charset="2"/>
              <a:buChar char="ü"/>
              <a:defRPr/>
            </a:pPr>
            <a:r>
              <a:rPr lang="en-US" sz="1500" dirty="0" smtClean="0">
                <a:solidFill>
                  <a:schemeClr val="accent1"/>
                </a:solidFill>
                <a:latin typeface="Verdana"/>
                <a:cs typeface="Verdana"/>
              </a:rPr>
              <a:t>SCAPE-M </a:t>
            </a:r>
            <a:r>
              <a:rPr lang="en-US" sz="1500" dirty="0" smtClean="0">
                <a:solidFill>
                  <a:schemeClr val="bg2"/>
                </a:solidFill>
                <a:latin typeface="Verdana"/>
                <a:cs typeface="Verdana"/>
              </a:rPr>
              <a:t>by GFZ Potsdam</a:t>
            </a:r>
          </a:p>
          <a:p>
            <a:pPr marL="914400" lvl="1" indent="-457200" algn="just">
              <a:spcAft>
                <a:spcPct val="40000"/>
              </a:spcAft>
              <a:buFont typeface="Wingdings" charset="2"/>
              <a:buChar char="ü"/>
              <a:defRPr/>
            </a:pPr>
            <a:r>
              <a:rPr lang="en-US" sz="1500" dirty="0" smtClean="0">
                <a:solidFill>
                  <a:schemeClr val="accent1"/>
                </a:solidFill>
                <a:latin typeface="Verdana"/>
                <a:cs typeface="Verdana"/>
              </a:rPr>
              <a:t>Sen2Cor</a:t>
            </a:r>
            <a:r>
              <a:rPr lang="en-US" sz="1500" dirty="0" smtClean="0">
                <a:solidFill>
                  <a:schemeClr val="bg2"/>
                </a:solidFill>
                <a:latin typeface="Verdana"/>
                <a:cs typeface="Verdana"/>
              </a:rPr>
              <a:t> by DLR-TPZ</a:t>
            </a:r>
          </a:p>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255776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You can get a personal demo of the application at XYZ.</a:t>
            </a:r>
          </a:p>
        </p:txBody>
      </p:sp>
      <p:sp>
        <p:nvSpPr>
          <p:cNvPr id="4" name="Slide Number Placeholder 3"/>
          <p:cNvSpPr>
            <a:spLocks noGrp="1"/>
          </p:cNvSpPr>
          <p:nvPr>
            <p:ph type="sldNum" sz="quarter" idx="10"/>
          </p:nvPr>
        </p:nvSpPr>
        <p:spPr/>
        <p:txBody>
          <a:bodyPr/>
          <a:lstStyle/>
          <a:p>
            <a:fld id="{6BA6B155-C548-5F48-AACF-D4D51A88F47F}" type="slidenum">
              <a:rPr lang="en-US" smtClean="0"/>
              <a:t>14</a:t>
            </a:fld>
            <a:endParaRPr lang="en-US"/>
          </a:p>
        </p:txBody>
      </p:sp>
    </p:spTree>
    <p:extLst>
      <p:ext uri="{BB962C8B-B14F-4D97-AF65-F5344CB8AC3E}">
        <p14:creationId xmlns:p14="http://schemas.microsoft.com/office/powerpoint/2010/main" val="881201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EO</a:t>
            </a:r>
            <a:r>
              <a:rPr lang="en-US" baseline="0" dirty="0" smtClean="0"/>
              <a:t> Browser is a new tool, which makes it possible to browse and compare full resolution Sentinel, Landsat and other data. You simply go to an area of interest, select the date and inspect the resulting data from different sources. There are several visualizations available – true color, false color, NDVI, </a:t>
            </a:r>
            <a:r>
              <a:rPr lang="en-US" baseline="0" dirty="0" err="1" smtClean="0"/>
              <a:t>etc</a:t>
            </a:r>
            <a:r>
              <a:rPr lang="en-US" baseline="0" dirty="0" smtClean="0"/>
              <a:t> or you can do your own combination of bands. Visual comparison tool makes it possible to observe changes in the land from 1984 onward.</a:t>
            </a:r>
          </a:p>
          <a:p>
            <a:r>
              <a:rPr lang="en-US" baseline="0" dirty="0" smtClean="0"/>
              <a:t>If you need these data in your own platform, you can either export them as GeoTiff or include them using web services.</a:t>
            </a:r>
          </a:p>
          <a:p>
            <a:endParaRPr lang="en-US" baseline="0" dirty="0" smtClean="0"/>
          </a:p>
          <a:p>
            <a:r>
              <a:rPr lang="en-US" baseline="0" dirty="0" smtClean="0"/>
              <a:t>You can get a personal demo of </a:t>
            </a:r>
            <a:r>
              <a:rPr lang="en-US" baseline="0" smtClean="0"/>
              <a:t>the application at XYZ.</a:t>
            </a:r>
            <a:endParaRPr lang="en-US" baseline="0" dirty="0" smtClean="0"/>
          </a:p>
        </p:txBody>
      </p:sp>
      <p:sp>
        <p:nvSpPr>
          <p:cNvPr id="4" name="Slide Number Placeholder 3"/>
          <p:cNvSpPr>
            <a:spLocks noGrp="1"/>
          </p:cNvSpPr>
          <p:nvPr>
            <p:ph type="sldNum" sz="quarter" idx="10"/>
          </p:nvPr>
        </p:nvSpPr>
        <p:spPr/>
        <p:txBody>
          <a:bodyPr/>
          <a:lstStyle/>
          <a:p>
            <a:fld id="{6BA6B155-C548-5F48-AACF-D4D51A88F47F}" type="slidenum">
              <a:rPr lang="en-US" smtClean="0"/>
              <a:t>15</a:t>
            </a:fld>
            <a:endParaRPr lang="en-US"/>
          </a:p>
        </p:txBody>
      </p:sp>
    </p:spTree>
    <p:extLst>
      <p:ext uri="{BB962C8B-B14F-4D97-AF65-F5344CB8AC3E}">
        <p14:creationId xmlns:p14="http://schemas.microsoft.com/office/powerpoint/2010/main" val="88120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BA6B155-C548-5F48-AACF-D4D51A88F47F}" type="slidenum">
              <a:rPr lang="en-US" smtClean="0"/>
              <a:t>16</a:t>
            </a:fld>
            <a:endParaRPr lang="en-US"/>
          </a:p>
        </p:txBody>
      </p:sp>
    </p:spTree>
    <p:extLst>
      <p:ext uri="{BB962C8B-B14F-4D97-AF65-F5344CB8AC3E}">
        <p14:creationId xmlns:p14="http://schemas.microsoft.com/office/powerpoint/2010/main" val="881201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878227" eaLnBrk="0" hangingPunct="0">
              <a:defRPr sz="2400">
                <a:solidFill>
                  <a:schemeClr val="tx1"/>
                </a:solidFill>
                <a:latin typeface="Calibri" charset="0"/>
                <a:ea typeface="ＭＳ Ｐゴシック" charset="0"/>
                <a:cs typeface="ＭＳ Ｐゴシック" charset="0"/>
              </a:defRPr>
            </a:lvl1pPr>
            <a:lvl2pPr marL="732638" indent="-281783" defTabSz="878227" eaLnBrk="0" hangingPunct="0">
              <a:defRPr sz="2400">
                <a:solidFill>
                  <a:schemeClr val="tx1"/>
                </a:solidFill>
                <a:latin typeface="Calibri" charset="0"/>
                <a:ea typeface="ＭＳ Ｐゴシック" charset="0"/>
              </a:defRPr>
            </a:lvl2pPr>
            <a:lvl3pPr marL="1127135" indent="-225427" defTabSz="878227" eaLnBrk="0" hangingPunct="0">
              <a:defRPr sz="2400">
                <a:solidFill>
                  <a:schemeClr val="tx1"/>
                </a:solidFill>
                <a:latin typeface="Calibri" charset="0"/>
                <a:ea typeface="ＭＳ Ｐゴシック" charset="0"/>
              </a:defRPr>
            </a:lvl3pPr>
            <a:lvl4pPr marL="1577989" indent="-225427" defTabSz="878227" eaLnBrk="0" hangingPunct="0">
              <a:defRPr sz="2400">
                <a:solidFill>
                  <a:schemeClr val="tx1"/>
                </a:solidFill>
                <a:latin typeface="Calibri" charset="0"/>
                <a:ea typeface="ＭＳ Ｐゴシック" charset="0"/>
              </a:defRPr>
            </a:lvl4pPr>
            <a:lvl5pPr marL="2028843" indent="-225427" defTabSz="878227" eaLnBrk="0" hangingPunct="0">
              <a:defRPr sz="2400">
                <a:solidFill>
                  <a:schemeClr val="tx1"/>
                </a:solidFill>
                <a:latin typeface="Calibri" charset="0"/>
                <a:ea typeface="ＭＳ Ｐゴシック" charset="0"/>
              </a:defRPr>
            </a:lvl5pPr>
            <a:lvl6pPr marL="2479696" indent="-225427" defTabSz="878227" eaLnBrk="0" fontAlgn="base" hangingPunct="0">
              <a:spcBef>
                <a:spcPct val="0"/>
              </a:spcBef>
              <a:spcAft>
                <a:spcPct val="0"/>
              </a:spcAft>
              <a:defRPr sz="2400">
                <a:solidFill>
                  <a:schemeClr val="tx1"/>
                </a:solidFill>
                <a:latin typeface="Calibri" charset="0"/>
                <a:ea typeface="ＭＳ Ｐゴシック" charset="0"/>
              </a:defRPr>
            </a:lvl6pPr>
            <a:lvl7pPr marL="2930551" indent="-225427" defTabSz="878227" eaLnBrk="0" fontAlgn="base" hangingPunct="0">
              <a:spcBef>
                <a:spcPct val="0"/>
              </a:spcBef>
              <a:spcAft>
                <a:spcPct val="0"/>
              </a:spcAft>
              <a:defRPr sz="2400">
                <a:solidFill>
                  <a:schemeClr val="tx1"/>
                </a:solidFill>
                <a:latin typeface="Calibri" charset="0"/>
                <a:ea typeface="ＭＳ Ｐゴシック" charset="0"/>
              </a:defRPr>
            </a:lvl7pPr>
            <a:lvl8pPr marL="3381404" indent="-225427" defTabSz="878227" eaLnBrk="0" fontAlgn="base" hangingPunct="0">
              <a:spcBef>
                <a:spcPct val="0"/>
              </a:spcBef>
              <a:spcAft>
                <a:spcPct val="0"/>
              </a:spcAft>
              <a:defRPr sz="2400">
                <a:solidFill>
                  <a:schemeClr val="tx1"/>
                </a:solidFill>
                <a:latin typeface="Calibri" charset="0"/>
                <a:ea typeface="ＭＳ Ｐゴシック" charset="0"/>
              </a:defRPr>
            </a:lvl8pPr>
            <a:lvl9pPr marL="3832259" indent="-225427" defTabSz="878227"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4F81BD"/>
              </a:buClr>
              <a:defRPr/>
            </a:pPr>
            <a:fld id="{70818C7C-5DB3-5C42-B43D-9EA79C2F2E8B}" type="slidenum">
              <a:rPr lang="en-GB" sz="1100">
                <a:solidFill>
                  <a:srgbClr val="000000"/>
                </a:solidFill>
                <a:latin typeface="Times New Roman" charset="0"/>
                <a:cs typeface="MS PGothic" charset="0"/>
              </a:rPr>
              <a:pPr eaLnBrk="1" hangingPunct="1">
                <a:buClr>
                  <a:srgbClr val="4F81BD"/>
                </a:buClr>
                <a:defRPr/>
              </a:pPr>
              <a:t>19</a:t>
            </a:fld>
            <a:endParaRPr lang="en-GB" sz="1100">
              <a:solidFill>
                <a:srgbClr val="000000"/>
              </a:solidFill>
              <a:latin typeface="Times New Roman" charset="0"/>
              <a:cs typeface="MS PGothic" charset="0"/>
            </a:endParaRPr>
          </a:p>
        </p:txBody>
      </p:sp>
      <p:sp>
        <p:nvSpPr>
          <p:cNvPr id="17410" name="Rectangle 2"/>
          <p:cNvSpPr>
            <a:spLocks noGrp="1" noRot="1" noChangeAspect="1" noChangeArrowheads="1" noTextEdit="1"/>
          </p:cNvSpPr>
          <p:nvPr>
            <p:ph type="sldImg"/>
          </p:nvPr>
        </p:nvSpPr>
        <p:spPr>
          <a:xfrm>
            <a:off x="917575" y="742950"/>
            <a:ext cx="4959350" cy="3719513"/>
          </a:xfrm>
          <a:ln/>
        </p:spPr>
      </p:sp>
      <p:sp>
        <p:nvSpPr>
          <p:cNvPr id="36868" name="Rectangle 3"/>
          <p:cNvSpPr>
            <a:spLocks noGrp="1" noChangeArrowheads="1"/>
          </p:cNvSpPr>
          <p:nvPr>
            <p:ph type="body" idx="1"/>
          </p:nvPr>
        </p:nvSpPr>
        <p:spPr>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lstStyle/>
          <a:p>
            <a:pPr>
              <a:defRPr/>
            </a:pPr>
            <a:endParaRPr lang="en-US">
              <a:latin typeface="Times New Roman" charset="0"/>
              <a:ea typeface="MS PGothic" pitchFamily="34" charset="-128"/>
              <a:cs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3.png"/><Relationship Id="rId24" Type="http://schemas.openxmlformats.org/officeDocument/2006/relationships/image" Target="../media/image24.png"/><Relationship Id="rId25" Type="http://schemas.openxmlformats.org/officeDocument/2006/relationships/image" Target="../media/image25.png"/><Relationship Id="rId26" Type="http://schemas.openxmlformats.org/officeDocument/2006/relationships/image" Target="../media/image26.png"/><Relationship Id="rId27" Type="http://schemas.openxmlformats.org/officeDocument/2006/relationships/image" Target="../media/image28.png"/><Relationship Id="rId28" Type="http://schemas.openxmlformats.org/officeDocument/2006/relationships/image" Target="../media/image2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27.jpe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p:nvPicPr>
        <p:blipFill rotWithShape="1">
          <a:blip r:embed="rId2" cstate="print">
            <a:extLst>
              <a:ext uri="{28A0092B-C50C-407E-A947-70E740481C1C}">
                <a14:useLocalDpi xmlns:a14="http://schemas.microsoft.com/office/drawing/2010/main" val="0"/>
              </a:ext>
            </a:extLst>
          </a:blip>
          <a:srcRect l="28852" b="48267"/>
          <a:stretch/>
        </p:blipFill>
        <p:spPr>
          <a:xfrm rot="5400000">
            <a:off x="1142999" y="-1142998"/>
            <a:ext cx="6858003" cy="9144001"/>
          </a:xfrm>
          <a:prstGeom prst="rect">
            <a:avLst/>
          </a:prstGeom>
        </p:spPr>
      </p:pic>
      <p:sp>
        <p:nvSpPr>
          <p:cNvPr id="56323" name="Rectangle 2"/>
          <p:cNvSpPr>
            <a:spLocks noGrp="1" noChangeArrowheads="1"/>
          </p:cNvSpPr>
          <p:nvPr>
            <p:ph type="subTitle" idx="1"/>
          </p:nvPr>
        </p:nvSpPr>
        <p:spPr>
          <a:xfrm>
            <a:off x="425935" y="3679985"/>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306486" y="2211948"/>
            <a:ext cx="7947025" cy="584776"/>
          </a:xfrm>
        </p:spPr>
        <p:txBody>
          <a:bodyPr/>
          <a:lstStyle>
            <a:lvl1pPr>
              <a:defRPr sz="3200">
                <a:solidFill>
                  <a:schemeClr val="bg1">
                    <a:lumMod val="95000"/>
                  </a:schemeClr>
                </a:solidFill>
                <a:latin typeface="Verdana"/>
                <a:cs typeface="Verdana"/>
              </a:defRPr>
            </a:lvl1pPr>
          </a:lstStyle>
          <a:p>
            <a:pPr lvl="0"/>
            <a:r>
              <a:rPr lang="en-US" noProof="0" smtClean="0"/>
              <a:t>Click to edit Master title style</a:t>
            </a:r>
            <a:endParaRPr lang="en-GB" noProof="0" dirty="0" smtClean="0"/>
          </a:p>
        </p:txBody>
      </p:sp>
      <p:pic>
        <p:nvPicPr>
          <p:cNvPr id="56344" name="Picture 24"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1204913"/>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38"/>
          <p:cNvSpPr txBox="1">
            <a:spLocks noChangeArrowheads="1"/>
          </p:cNvSpPr>
          <p:nvPr/>
        </p:nvSpPr>
        <p:spPr bwMode="auto">
          <a:xfrm>
            <a:off x="162824" y="6286959"/>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smtClean="0">
                <a:solidFill>
                  <a:schemeClr val="bg1">
                    <a:lumMod val="85000"/>
                  </a:schemeClr>
                </a:solidFill>
              </a:rPr>
              <a:t>ESA UNCLASSIFIED - For Official</a:t>
            </a:r>
            <a:r>
              <a:rPr lang="en-US" sz="800" baseline="0" noProof="0" dirty="0" smtClean="0">
                <a:solidFill>
                  <a:schemeClr val="bg1">
                    <a:lumMod val="85000"/>
                  </a:schemeClr>
                </a:solidFill>
              </a:rPr>
              <a:t> </a:t>
            </a:r>
            <a:r>
              <a:rPr lang="en-US" sz="800" noProof="0" dirty="0" smtClean="0">
                <a:solidFill>
                  <a:schemeClr val="bg1">
                    <a:lumMod val="85000"/>
                  </a:schemeClr>
                </a:solidFill>
              </a:rPr>
              <a:t>Use</a:t>
            </a:r>
            <a:endParaRPr lang="en-GB" sz="800" noProof="0" dirty="0">
              <a:solidFill>
                <a:schemeClr val="bg1">
                  <a:lumMod val="85000"/>
                </a:schemeClr>
              </a:solidFill>
            </a:endParaRPr>
          </a:p>
        </p:txBody>
      </p:sp>
      <p:grpSp>
        <p:nvGrpSpPr>
          <p:cNvPr id="6" name="Group 5"/>
          <p:cNvGrpSpPr/>
          <p:nvPr/>
        </p:nvGrpSpPr>
        <p:grpSpPr>
          <a:xfrm>
            <a:off x="171656" y="6621095"/>
            <a:ext cx="6436141" cy="111519"/>
            <a:chOff x="171652" y="6621093"/>
            <a:chExt cx="6436141" cy="111519"/>
          </a:xfrm>
        </p:grpSpPr>
        <p:pic>
          <p:nvPicPr>
            <p:cNvPr id="87" name="Picture 86"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88" name="Picture 87"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89" name="Picture 88"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90" name="Picture 89"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91" name="Picture 90"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92" name="Picture 91"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93" name="Picture 92"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94" name="Picture 93"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95" name="Picture 94"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96" name="Picture 95"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97" name="Picture 96"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98" name="Picture 97"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99" name="Picture 98"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100" name="Picture 99"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101" name="Picture 100"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102" name="Picture 101"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103" name="Picture 102"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104" name="Picture 103"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105" name="Picture 104"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106" name="Picture 105"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107" name="Picture 106"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108" name="Picture 107"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109" name="Picture 108"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34" name="Picture 33"/>
          <p:cNvPicPr>
            <a:picLocks noChangeAspect="1"/>
          </p:cNvPicPr>
          <p:nvPr/>
        </p:nvPicPr>
        <p:blipFill rotWithShape="1">
          <a:blip r:embed="rId27"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pic>
        <p:nvPicPr>
          <p:cNvPr id="36" name="Picture 35"/>
          <p:cNvPicPr>
            <a:picLocks noChangeAspect="1"/>
          </p:cNvPicPr>
          <p:nvPr/>
        </p:nvPicPr>
        <p:blipFill rotWithShape="1">
          <a:blip r:embed="rId28" cstate="print">
            <a:extLst>
              <a:ext uri="{28A0092B-C50C-407E-A947-70E740481C1C}">
                <a14:useLocalDpi xmlns:a14="http://schemas.microsoft.com/office/drawing/2010/main" val="0"/>
              </a:ext>
            </a:extLst>
          </a:blip>
          <a:srcRect t="83098" b="-5313"/>
          <a:stretch/>
        </p:blipFill>
        <p:spPr>
          <a:xfrm>
            <a:off x="7788176" y="6611881"/>
            <a:ext cx="1196912" cy="144000"/>
          </a:xfrm>
          <a:prstGeom prst="rect">
            <a:avLst/>
          </a:prstGeom>
        </p:spPr>
      </p:pic>
      <p:cxnSp>
        <p:nvCxnSpPr>
          <p:cNvPr id="37" name="Straight Connector 36"/>
          <p:cNvCxnSpPr/>
          <p:nvPr/>
        </p:nvCxnSpPr>
        <p:spPr>
          <a:xfrm>
            <a:off x="165933" y="6504479"/>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Tree>
    <p:extLst>
      <p:ext uri="{BB962C8B-B14F-4D97-AF65-F5344CB8AC3E}">
        <p14:creationId xmlns:p14="http://schemas.microsoft.com/office/powerpoint/2010/main" val="211880195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306604"/>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806417"/>
            <a:ext cx="77890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19503125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867236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666875"/>
            <a:ext cx="3896416"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2174877"/>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2174402"/>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3086" y="159641"/>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91654558"/>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4" y="1666877"/>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666802"/>
            <a:ext cx="2846388" cy="43243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59641"/>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9"/>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666875"/>
            <a:ext cx="5932488"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GB" dirty="0"/>
          </a:p>
        </p:txBody>
      </p:sp>
      <p:sp>
        <p:nvSpPr>
          <p:cNvPr id="4" name="Text Placeholder 3"/>
          <p:cNvSpPr>
            <a:spLocks noGrp="1"/>
          </p:cNvSpPr>
          <p:nvPr>
            <p:ph type="body" sz="half" idx="2"/>
          </p:nvPr>
        </p:nvSpPr>
        <p:spPr>
          <a:xfrm>
            <a:off x="1602000" y="5372102"/>
            <a:ext cx="5932800" cy="6191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image" Target="../media/image10.png"/><Relationship Id="rId21" Type="http://schemas.openxmlformats.org/officeDocument/2006/relationships/image" Target="../media/image11.png"/><Relationship Id="rId22" Type="http://schemas.openxmlformats.org/officeDocument/2006/relationships/image" Target="../media/image12.png"/><Relationship Id="rId23" Type="http://schemas.openxmlformats.org/officeDocument/2006/relationships/image" Target="../media/image13.png"/><Relationship Id="rId24" Type="http://schemas.openxmlformats.org/officeDocument/2006/relationships/image" Target="../media/image14.png"/><Relationship Id="rId25" Type="http://schemas.openxmlformats.org/officeDocument/2006/relationships/image" Target="../media/image15.png"/><Relationship Id="rId26" Type="http://schemas.openxmlformats.org/officeDocument/2006/relationships/image" Target="../media/image16.png"/><Relationship Id="rId27" Type="http://schemas.openxmlformats.org/officeDocument/2006/relationships/image" Target="../media/image17.png"/><Relationship Id="rId28" Type="http://schemas.openxmlformats.org/officeDocument/2006/relationships/image" Target="../media/image18.png"/><Relationship Id="rId29"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image" Target="../media/image20.png"/><Relationship Id="rId31" Type="http://schemas.openxmlformats.org/officeDocument/2006/relationships/image" Target="../media/image21.png"/><Relationship Id="rId32" Type="http://schemas.openxmlformats.org/officeDocument/2006/relationships/image" Target="../media/image22.png"/><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23.png"/><Relationship Id="rId34" Type="http://schemas.openxmlformats.org/officeDocument/2006/relationships/image" Target="../media/image24.png"/><Relationship Id="rId35" Type="http://schemas.openxmlformats.org/officeDocument/2006/relationships/image" Target="../media/image25.png"/><Relationship Id="rId36" Type="http://schemas.openxmlformats.org/officeDocument/2006/relationships/image" Target="../media/image26.png"/><Relationship Id="rId10" Type="http://schemas.openxmlformats.org/officeDocument/2006/relationships/theme" Target="../theme/theme1.xml"/><Relationship Id="rId11" Type="http://schemas.openxmlformats.org/officeDocument/2006/relationships/image" Target="../media/image1.jpg"/><Relationship Id="rId12" Type="http://schemas.openxmlformats.org/officeDocument/2006/relationships/image" Target="../media/image2.png"/><Relationship Id="rId13" Type="http://schemas.openxmlformats.org/officeDocument/2006/relationships/image" Target="../media/image3.png"/><Relationship Id="rId14" Type="http://schemas.openxmlformats.org/officeDocument/2006/relationships/image" Target="../media/image4.png"/><Relationship Id="rId15" Type="http://schemas.openxmlformats.org/officeDocument/2006/relationships/image" Target="../media/image5.png"/><Relationship Id="rId16" Type="http://schemas.openxmlformats.org/officeDocument/2006/relationships/image" Target="../media/image6.png"/><Relationship Id="rId17" Type="http://schemas.openxmlformats.org/officeDocument/2006/relationships/image" Target="../media/image7.png"/><Relationship Id="rId18" Type="http://schemas.openxmlformats.org/officeDocument/2006/relationships/image" Target="../media/image8.png"/><Relationship Id="rId1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PPT_Footer.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491290"/>
            <a:ext cx="9144000" cy="366713"/>
          </a:xfrm>
          <a:prstGeom prst="rect">
            <a:avLst/>
          </a:prstGeom>
        </p:spPr>
      </p:pic>
      <p:pic>
        <p:nvPicPr>
          <p:cNvPr id="55331" name="Picture 35" descr="PPT_Header02"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
            <a:ext cx="9144000" cy="1204913"/>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863031"/>
            <a:ext cx="8746316" cy="533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8" name="Text Box 38"/>
          <p:cNvSpPr txBox="1">
            <a:spLocks noChangeArrowheads="1"/>
          </p:cNvSpPr>
          <p:nvPr/>
        </p:nvSpPr>
        <p:spPr bwMode="auto">
          <a:xfrm>
            <a:off x="166064" y="6290165"/>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smtClean="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55301" name="Rectangle 6"/>
          <p:cNvSpPr>
            <a:spLocks noGrp="1" noChangeArrowheads="1"/>
          </p:cNvSpPr>
          <p:nvPr>
            <p:ph type="title"/>
          </p:nvPr>
        </p:nvSpPr>
        <p:spPr bwMode="auto">
          <a:xfrm>
            <a:off x="143086" y="15964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endParaRPr lang="en-GB" dirty="0" smtClean="0"/>
          </a:p>
        </p:txBody>
      </p:sp>
      <p:pic>
        <p:nvPicPr>
          <p:cNvPr id="35" name="Picture 34"/>
          <p:cNvPicPr>
            <a:picLocks noChangeAspect="1"/>
          </p:cNvPicPr>
          <p:nvPr/>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grpSp>
        <p:nvGrpSpPr>
          <p:cNvPr id="59" name="Group 58"/>
          <p:cNvGrpSpPr/>
          <p:nvPr/>
        </p:nvGrpSpPr>
        <p:grpSpPr>
          <a:xfrm>
            <a:off x="171656" y="6621095"/>
            <a:ext cx="6436141" cy="111519"/>
            <a:chOff x="171652" y="6621093"/>
            <a:chExt cx="6436141" cy="111519"/>
          </a:xfrm>
        </p:grpSpPr>
        <p:pic>
          <p:nvPicPr>
            <p:cNvPr id="61" name="Picture 60"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85" name="Picture 8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86" name="Picture 8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87" name="Picture 8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88" name="Picture 8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89" name="Picture 8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90" name="Picture 8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91" name="Picture 90"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92" name="Picture 91"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93" name="Picture 92"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94" name="Picture 93"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95" name="Picture 94"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96" name="Picture 95"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97" name="Picture 96"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98" name="Picture 97"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99" name="Picture 98"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100" name="Picture 99"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101" name="Picture 100"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102" name="Picture 101"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103" name="Picture 102"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104" name="Picture 103"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105" name="Picture 104"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106" name="Picture 105"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Lst>
  <p:timing>
    <p:tnLst>
      <p:par>
        <p:cTn xmlns:p14="http://schemas.microsoft.com/office/powerpoint/2010/main" id="1" dur="indefinite" restart="never" nodeType="tmRoot"/>
      </p:par>
    </p:tnLst>
  </p:timing>
  <p:hf sldNum="0" hd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apps.sentinel-hub.com/eo-browser/" TargetMode="External"/><Relationship Id="rId4" Type="http://schemas.openxmlformats.org/officeDocument/2006/relationships/hyperlink" Target="http://apps.sentinel-hub.com/sentinel-playground/" TargetMode="External"/><Relationship Id="rId5" Type="http://schemas.openxmlformats.org/officeDocument/2006/relationships/hyperlink" Target="http://eome.mundialis.de/eome/client/index.html" TargetMode="External"/><Relationship Id="rId6" Type="http://schemas.openxmlformats.org/officeDocument/2006/relationships/hyperlink" Target="https://maps.descarteslabs.com/" TargetMode="External"/><Relationship Id="rId7" Type="http://schemas.openxmlformats.org/officeDocument/2006/relationships/hyperlink" Target="https://www.planet.com/explorer/" TargetMode="External"/><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hyperlink" Target="http://S2maps.e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jp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png"/><Relationship Id="rId3"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hyperlink" Target="http://scihub.esa.int" TargetMode="External"/><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4499" y="1468698"/>
            <a:ext cx="7947025" cy="2215991"/>
          </a:xfrm>
        </p:spPr>
        <p:txBody>
          <a:bodyPr/>
          <a:lstStyle/>
          <a:p>
            <a:pPr lvl="0"/>
            <a:r>
              <a:rPr lang="en-US" sz="2800" b="1" dirty="0" smtClean="0"/>
              <a:t>Sentinel</a:t>
            </a:r>
            <a:r>
              <a:rPr lang="en-US" sz="2800" b="1" dirty="0"/>
              <a:t>-2 </a:t>
            </a:r>
            <a:r>
              <a:rPr lang="en-US" sz="2800" b="1" dirty="0" smtClean="0"/>
              <a:t>status as relevant to CARD4L* discussion</a:t>
            </a:r>
            <a:r>
              <a:rPr lang="en-US" sz="2800" b="1" dirty="0"/>
              <a:t/>
            </a:r>
            <a:br>
              <a:rPr lang="en-US" sz="2800" b="1" dirty="0"/>
            </a:br>
            <a:r>
              <a:rPr lang="en-US" sz="2800" b="1" dirty="0" smtClean="0"/>
              <a:t/>
            </a:r>
            <a:br>
              <a:rPr lang="en-US" sz="2800" b="1" dirty="0" smtClean="0"/>
            </a:br>
            <a:r>
              <a:rPr lang="en-US" sz="1800" dirty="0" smtClean="0"/>
              <a:t>Bianca Hoersch, Sentinel-2 Mission </a:t>
            </a:r>
            <a:r>
              <a:rPr lang="en-US" sz="1800" dirty="0" smtClean="0"/>
              <a:t>Manager</a:t>
            </a:r>
            <a:br>
              <a:rPr lang="en-US" sz="1800" dirty="0" smtClean="0"/>
            </a:br>
            <a:r>
              <a:rPr lang="en-US" sz="1800" dirty="0" err="1"/>
              <a:t>Ferran</a:t>
            </a:r>
            <a:r>
              <a:rPr lang="en-US" sz="1800" dirty="0"/>
              <a:t> </a:t>
            </a:r>
            <a:r>
              <a:rPr lang="en-US" sz="1800" dirty="0" err="1"/>
              <a:t>Gascon</a:t>
            </a:r>
            <a:r>
              <a:rPr lang="en-US" sz="1800" dirty="0"/>
              <a:t>, </a:t>
            </a:r>
            <a:r>
              <a:rPr lang="en-US" sz="1800" dirty="0"/>
              <a:t>Sentinel-2 </a:t>
            </a:r>
            <a:r>
              <a:rPr lang="en-US" sz="1800" dirty="0"/>
              <a:t>Data Quality </a:t>
            </a:r>
            <a:r>
              <a:rPr lang="en-US" sz="1800" dirty="0" smtClean="0"/>
              <a:t>Manager</a:t>
            </a:r>
            <a:br>
              <a:rPr lang="en-US" sz="1800" dirty="0" smtClean="0"/>
            </a:br>
            <a:r>
              <a:rPr lang="en-US" sz="1800" dirty="0" smtClean="0"/>
              <a:t>Enrico </a:t>
            </a:r>
            <a:r>
              <a:rPr lang="en-US" sz="1800" dirty="0" err="1" smtClean="0"/>
              <a:t>Cadau</a:t>
            </a:r>
            <a:r>
              <a:rPr lang="en-US" sz="1800" dirty="0" smtClean="0"/>
              <a:t>, </a:t>
            </a:r>
            <a:r>
              <a:rPr lang="en-GB" sz="1800" dirty="0" smtClean="0">
                <a:solidFill>
                  <a:schemeClr val="bg1"/>
                </a:solidFill>
              </a:rPr>
              <a:t>S</a:t>
            </a:r>
            <a:r>
              <a:rPr lang="en-US" sz="1800" dirty="0" smtClean="0"/>
              <a:t>entinel</a:t>
            </a:r>
            <a:r>
              <a:rPr lang="en-US" sz="1800" dirty="0"/>
              <a:t>-2 Data Quality </a:t>
            </a:r>
            <a:r>
              <a:rPr lang="en-US" sz="1800" dirty="0" smtClean="0"/>
              <a:t> &amp; Mission Management</a:t>
            </a:r>
            <a:endParaRPr lang="en-GB" sz="1800" dirty="0"/>
          </a:p>
        </p:txBody>
      </p:sp>
      <p:sp>
        <p:nvSpPr>
          <p:cNvPr id="4" name="Subtitle 3"/>
          <p:cNvSpPr>
            <a:spLocks noGrp="1"/>
          </p:cNvSpPr>
          <p:nvPr>
            <p:ph type="subTitle" idx="1"/>
          </p:nvPr>
        </p:nvSpPr>
        <p:spPr>
          <a:xfrm>
            <a:off x="409001" y="4238785"/>
            <a:ext cx="7948800" cy="413190"/>
          </a:xfrm>
        </p:spPr>
        <p:txBody>
          <a:bodyPr/>
          <a:lstStyle/>
          <a:p>
            <a:r>
              <a:rPr lang="en-US" dirty="0" smtClean="0"/>
              <a:t>LSI-VC#3 meeting</a:t>
            </a:r>
            <a:r>
              <a:rPr lang="en-US" dirty="0" smtClean="0"/>
              <a:t>, </a:t>
            </a:r>
            <a:r>
              <a:rPr lang="en-US" dirty="0" smtClean="0"/>
              <a:t>20 Mar 2017</a:t>
            </a:r>
            <a:r>
              <a:rPr lang="en-US" dirty="0" smtClean="0"/>
              <a:t>, </a:t>
            </a:r>
            <a:r>
              <a:rPr lang="en-US" dirty="0" err="1" smtClean="0"/>
              <a:t>Esrin</a:t>
            </a:r>
            <a:endParaRPr lang="en-US" dirty="0"/>
          </a:p>
        </p:txBody>
      </p:sp>
      <p:sp>
        <p:nvSpPr>
          <p:cNvPr id="5" name="TextBox 4"/>
          <p:cNvSpPr txBox="1"/>
          <p:nvPr/>
        </p:nvSpPr>
        <p:spPr>
          <a:xfrm>
            <a:off x="4842933" y="5994400"/>
            <a:ext cx="4048528" cy="338554"/>
          </a:xfrm>
          <a:prstGeom prst="rect">
            <a:avLst/>
          </a:prstGeom>
          <a:noFill/>
        </p:spPr>
        <p:txBody>
          <a:bodyPr wrap="none" rtlCol="0">
            <a:spAutoFit/>
          </a:bodyPr>
          <a:lstStyle/>
          <a:p>
            <a:r>
              <a:rPr lang="en-US" sz="1600" i="1" dirty="0" smtClean="0">
                <a:solidFill>
                  <a:srgbClr val="FFFFFF"/>
                </a:solidFill>
              </a:rPr>
              <a:t>*CEOS Analysis Ready Data for Land</a:t>
            </a:r>
            <a:endParaRPr lang="en-US" sz="1600" i="1" dirty="0">
              <a:solidFill>
                <a:srgbClr val="FFFFFF"/>
              </a:solidFill>
            </a:endParaRPr>
          </a:p>
        </p:txBody>
      </p:sp>
    </p:spTree>
    <p:extLst>
      <p:ext uri="{BB962C8B-B14F-4D97-AF65-F5344CB8AC3E}">
        <p14:creationId xmlns:p14="http://schemas.microsoft.com/office/powerpoint/2010/main" val="31879033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25475" y="379078"/>
            <a:ext cx="6773958" cy="430887"/>
          </a:xfrm>
        </p:spPr>
        <p:txBody>
          <a:bodyPr/>
          <a:lstStyle/>
          <a:p>
            <a:r>
              <a:rPr lang="en-GB" dirty="0" smtClean="0"/>
              <a:t>ACIX</a:t>
            </a:r>
            <a:endParaRPr lang="en-GB" dirty="0"/>
          </a:p>
        </p:txBody>
      </p:sp>
      <p:sp>
        <p:nvSpPr>
          <p:cNvPr id="5" name="Rectangle 6"/>
          <p:cNvSpPr>
            <a:spLocks noChangeArrowheads="1"/>
          </p:cNvSpPr>
          <p:nvPr/>
        </p:nvSpPr>
        <p:spPr bwMode="auto">
          <a:xfrm>
            <a:off x="238136" y="1170593"/>
            <a:ext cx="862459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7200" indent="-457200" algn="just">
              <a:spcAft>
                <a:spcPct val="40000"/>
              </a:spcAft>
              <a:buFont typeface="Courier New"/>
              <a:buChar char="o"/>
              <a:defRPr/>
            </a:pPr>
            <a:r>
              <a:rPr lang="en-US" sz="1500" dirty="0">
                <a:solidFill>
                  <a:schemeClr val="bg2"/>
                </a:solidFill>
                <a:latin typeface="Verdana"/>
                <a:cs typeface="Verdana"/>
              </a:rPr>
              <a:t>In the framework of CEOS, ESA and NASA </a:t>
            </a:r>
            <a:r>
              <a:rPr lang="en-US" sz="1500" dirty="0" smtClean="0">
                <a:solidFill>
                  <a:schemeClr val="bg2"/>
                </a:solidFill>
                <a:latin typeface="Verdana"/>
                <a:cs typeface="Verdana"/>
              </a:rPr>
              <a:t>are co</a:t>
            </a:r>
            <a:r>
              <a:rPr lang="en-US" sz="1500" dirty="0">
                <a:solidFill>
                  <a:schemeClr val="bg2"/>
                </a:solidFill>
                <a:latin typeface="Verdana"/>
                <a:cs typeface="Verdana"/>
              </a:rPr>
              <a:t>-organizing </a:t>
            </a:r>
            <a:r>
              <a:rPr lang="en-US" sz="1500" dirty="0" smtClean="0">
                <a:solidFill>
                  <a:schemeClr val="bg2"/>
                </a:solidFill>
                <a:latin typeface="Verdana"/>
                <a:cs typeface="Verdana"/>
              </a:rPr>
              <a:t>an inter</a:t>
            </a:r>
            <a:r>
              <a:rPr lang="en-US" sz="1500" dirty="0">
                <a:solidFill>
                  <a:schemeClr val="bg2"/>
                </a:solidFill>
                <a:latin typeface="Verdana"/>
                <a:cs typeface="Verdana"/>
              </a:rPr>
              <a:t>-comparison </a:t>
            </a:r>
            <a:r>
              <a:rPr lang="en-US" sz="1500" dirty="0" smtClean="0">
                <a:solidFill>
                  <a:schemeClr val="bg2"/>
                </a:solidFill>
                <a:latin typeface="Verdana"/>
                <a:cs typeface="Verdana"/>
              </a:rPr>
              <a:t>of </a:t>
            </a:r>
            <a:r>
              <a:rPr lang="en-US" sz="1500" dirty="0">
                <a:solidFill>
                  <a:schemeClr val="bg2"/>
                </a:solidFill>
                <a:latin typeface="Verdana"/>
                <a:cs typeface="Verdana"/>
              </a:rPr>
              <a:t>atmospheric correction algorithms </a:t>
            </a:r>
            <a:r>
              <a:rPr lang="en-US" sz="1500" dirty="0" smtClean="0">
                <a:solidFill>
                  <a:schemeClr val="bg2"/>
                </a:solidFill>
                <a:latin typeface="Verdana"/>
                <a:cs typeface="Verdana"/>
              </a:rPr>
              <a:t>for high-resolution </a:t>
            </a:r>
            <a:r>
              <a:rPr lang="en-US" sz="1500" dirty="0">
                <a:solidFill>
                  <a:schemeClr val="bg2"/>
                </a:solidFill>
                <a:latin typeface="Verdana"/>
                <a:cs typeface="Verdana"/>
              </a:rPr>
              <a:t>optical missions, in particular S2 and Landsat-8:</a:t>
            </a:r>
            <a:endParaRPr lang="en-US" sz="1500" dirty="0" smtClean="0">
              <a:solidFill>
                <a:schemeClr val="bg2"/>
              </a:solidFill>
              <a:latin typeface="Verdana"/>
              <a:cs typeface="Verdana"/>
            </a:endParaRPr>
          </a:p>
          <a:p>
            <a:pPr marL="914400" lvl="1" indent="-457200" algn="just">
              <a:spcAft>
                <a:spcPct val="40000"/>
              </a:spcAft>
              <a:buFont typeface="Wingdings" charset="2"/>
              <a:buChar char="ü"/>
              <a:defRPr/>
            </a:pPr>
            <a:r>
              <a:rPr lang="en-US" sz="1500" b="1" dirty="0" smtClean="0">
                <a:solidFill>
                  <a:srgbClr val="0098DB"/>
                </a:solidFill>
                <a:latin typeface="Verdana"/>
                <a:cs typeface="Verdana"/>
              </a:rPr>
              <a:t>ACIX</a:t>
            </a:r>
            <a:r>
              <a:rPr lang="en-US" sz="1500" dirty="0" smtClean="0">
                <a:solidFill>
                  <a:srgbClr val="0098DB"/>
                </a:solidFill>
                <a:latin typeface="Verdana"/>
                <a:cs typeface="Verdana"/>
              </a:rPr>
              <a:t> (Atmospheric Correction </a:t>
            </a:r>
            <a:r>
              <a:rPr lang="en-US" sz="1500" dirty="0" err="1" smtClean="0">
                <a:solidFill>
                  <a:srgbClr val="0098DB"/>
                </a:solidFill>
                <a:latin typeface="Verdana"/>
                <a:cs typeface="Verdana"/>
              </a:rPr>
              <a:t>Intercomparison</a:t>
            </a:r>
            <a:r>
              <a:rPr lang="en-US" sz="1500" dirty="0" smtClean="0">
                <a:solidFill>
                  <a:srgbClr val="0098DB"/>
                </a:solidFill>
                <a:latin typeface="Verdana"/>
                <a:cs typeface="Verdana"/>
              </a:rPr>
              <a:t> </a:t>
            </a:r>
            <a:r>
              <a:rPr lang="en-US" sz="1500" dirty="0" err="1" smtClean="0">
                <a:solidFill>
                  <a:srgbClr val="0098DB"/>
                </a:solidFill>
                <a:latin typeface="Verdana"/>
                <a:cs typeface="Verdana"/>
              </a:rPr>
              <a:t>eXercise</a:t>
            </a:r>
            <a:r>
              <a:rPr lang="en-US" sz="1500" dirty="0" smtClean="0">
                <a:solidFill>
                  <a:srgbClr val="0098DB"/>
                </a:solidFill>
                <a:latin typeface="Verdana"/>
                <a:cs typeface="Verdana"/>
              </a:rPr>
              <a:t>)</a:t>
            </a:r>
          </a:p>
          <a:p>
            <a:pPr marL="914400" lvl="1" indent="-457200" algn="just">
              <a:spcAft>
                <a:spcPct val="40000"/>
              </a:spcAft>
              <a:buFont typeface="Wingdings" charset="2"/>
              <a:buChar char="ü"/>
              <a:defRPr/>
            </a:pPr>
            <a:r>
              <a:rPr lang="en-US" sz="1500" dirty="0">
                <a:solidFill>
                  <a:srgbClr val="0098DB"/>
                </a:solidFill>
                <a:latin typeface="Verdana"/>
                <a:cs typeface="Verdana"/>
              </a:rPr>
              <a:t>https://</a:t>
            </a:r>
            <a:r>
              <a:rPr lang="en-US" sz="1500" dirty="0" err="1">
                <a:solidFill>
                  <a:srgbClr val="0098DB"/>
                </a:solidFill>
                <a:latin typeface="Verdana"/>
                <a:cs typeface="Verdana"/>
              </a:rPr>
              <a:t>earth.esa.int</a:t>
            </a:r>
            <a:r>
              <a:rPr lang="en-US" sz="1500" dirty="0">
                <a:solidFill>
                  <a:srgbClr val="0098DB"/>
                </a:solidFill>
                <a:latin typeface="Verdana"/>
                <a:cs typeface="Verdana"/>
              </a:rPr>
              <a:t>/web/</a:t>
            </a:r>
            <a:r>
              <a:rPr lang="en-US" sz="1500" dirty="0" err="1">
                <a:solidFill>
                  <a:srgbClr val="0098DB"/>
                </a:solidFill>
                <a:latin typeface="Verdana"/>
                <a:cs typeface="Verdana"/>
              </a:rPr>
              <a:t>sppa</a:t>
            </a:r>
            <a:r>
              <a:rPr lang="en-US" sz="1500" dirty="0">
                <a:solidFill>
                  <a:srgbClr val="0098DB"/>
                </a:solidFill>
                <a:latin typeface="Verdana"/>
                <a:cs typeface="Verdana"/>
              </a:rPr>
              <a:t>/meetings-workshops/</a:t>
            </a:r>
            <a:r>
              <a:rPr lang="en-US" sz="1500" dirty="0" err="1">
                <a:solidFill>
                  <a:srgbClr val="0098DB"/>
                </a:solidFill>
                <a:latin typeface="Verdana"/>
                <a:cs typeface="Verdana"/>
              </a:rPr>
              <a:t>acix</a:t>
            </a:r>
            <a:endParaRPr lang="en-US" sz="1500" dirty="0">
              <a:solidFill>
                <a:srgbClr val="0098DB"/>
              </a:solidFill>
              <a:latin typeface="Verdana"/>
              <a:cs typeface="Verdana"/>
            </a:endParaRPr>
          </a:p>
          <a:p>
            <a:pPr marL="457200" indent="-457200" algn="just">
              <a:spcAft>
                <a:spcPct val="40000"/>
              </a:spcAft>
              <a:buFont typeface="Arial"/>
              <a:buChar char="•"/>
              <a:defRPr/>
            </a:pPr>
            <a:endParaRPr lang="en-US" sz="1500" dirty="0" smtClean="0">
              <a:solidFill>
                <a:schemeClr val="bg2"/>
              </a:solidFill>
              <a:latin typeface="Verdana"/>
              <a:cs typeface="Verdana"/>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8390" y="2826503"/>
            <a:ext cx="3429343" cy="3488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nasa-logo-meatball.jpg"/>
          <p:cNvPicPr>
            <a:picLocks noChangeAspect="1"/>
          </p:cNvPicPr>
          <p:nvPr/>
        </p:nvPicPr>
        <p:blipFill rotWithShape="1">
          <a:blip r:embed="rId3" cstate="print">
            <a:extLst>
              <a:ext uri="{28A0092B-C50C-407E-A947-70E740481C1C}">
                <a14:useLocalDpi xmlns:a14="http://schemas.microsoft.com/office/drawing/2010/main" val="0"/>
              </a:ext>
            </a:extLst>
          </a:blip>
          <a:srcRect l="20731" t="12322" r="24284" b="13096"/>
          <a:stretch/>
        </p:blipFill>
        <p:spPr>
          <a:xfrm>
            <a:off x="8369225" y="2196778"/>
            <a:ext cx="613905" cy="536265"/>
          </a:xfrm>
          <a:prstGeom prst="rect">
            <a:avLst/>
          </a:prstGeom>
        </p:spPr>
      </p:pic>
      <p:pic>
        <p:nvPicPr>
          <p:cNvPr id="10" name="Picture 2" descr="C:\Users\gdoxani\Pictures\03_logo_dark_blue.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05" t="19104" r="7069" b="18621"/>
          <a:stretch/>
        </p:blipFill>
        <p:spPr bwMode="auto">
          <a:xfrm>
            <a:off x="6990535" y="2225153"/>
            <a:ext cx="1327718" cy="4753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7393504" y="1709298"/>
            <a:ext cx="1247094" cy="493851"/>
          </a:xfrm>
          <a:prstGeom prst="rect">
            <a:avLst/>
          </a:prstGeom>
        </p:spPr>
      </p:pic>
      <p:sp>
        <p:nvSpPr>
          <p:cNvPr id="2" name="Rectangle 1"/>
          <p:cNvSpPr/>
          <p:nvPr/>
        </p:nvSpPr>
        <p:spPr>
          <a:xfrm>
            <a:off x="202859" y="2703517"/>
            <a:ext cx="5308779" cy="3311676"/>
          </a:xfrm>
          <a:prstGeom prst="rect">
            <a:avLst/>
          </a:prstGeom>
        </p:spPr>
        <p:txBody>
          <a:bodyPr wrap="square">
            <a:spAutoFit/>
          </a:bodyPr>
          <a:lstStyle/>
          <a:p>
            <a:pPr marL="457200" indent="-457200" algn="just">
              <a:spcAft>
                <a:spcPct val="40000"/>
              </a:spcAft>
              <a:buFont typeface="Courier New"/>
              <a:buChar char="o"/>
              <a:defRPr/>
            </a:pPr>
            <a:endParaRPr lang="en-US" sz="1500" dirty="0" smtClean="0">
              <a:solidFill>
                <a:schemeClr val="bg2"/>
              </a:solidFill>
              <a:latin typeface="Verdana"/>
              <a:cs typeface="Verdana"/>
            </a:endParaRPr>
          </a:p>
          <a:p>
            <a:pPr marL="457200" indent="-457200" algn="just">
              <a:spcAft>
                <a:spcPct val="40000"/>
              </a:spcAft>
              <a:buFont typeface="Courier New"/>
              <a:buChar char="o"/>
              <a:defRPr/>
            </a:pPr>
            <a:r>
              <a:rPr lang="en-US" sz="1500" dirty="0">
                <a:solidFill>
                  <a:schemeClr val="bg2"/>
                </a:solidFill>
                <a:latin typeface="Verdana"/>
                <a:cs typeface="Verdana"/>
              </a:rPr>
              <a:t>14 algorithms participating: </a:t>
            </a:r>
          </a:p>
          <a:p>
            <a:pPr lvl="1" algn="just">
              <a:spcAft>
                <a:spcPct val="40000"/>
              </a:spcAft>
              <a:defRPr/>
            </a:pPr>
            <a:r>
              <a:rPr lang="en-US" sz="1400" dirty="0">
                <a:solidFill>
                  <a:srgbClr val="0098DB"/>
                </a:solidFill>
                <a:latin typeface="Verdana"/>
                <a:cs typeface="Verdana"/>
              </a:rPr>
              <a:t>ACOLITE</a:t>
            </a:r>
            <a:r>
              <a:rPr lang="en-US" sz="1400" dirty="0">
                <a:solidFill>
                  <a:schemeClr val="bg2"/>
                </a:solidFill>
                <a:latin typeface="Verdana"/>
                <a:cs typeface="Verdana"/>
              </a:rPr>
              <a:t> (Royal Belgian Institute for Natural Sciences), </a:t>
            </a:r>
            <a:r>
              <a:rPr lang="en-US" sz="1400" dirty="0">
                <a:solidFill>
                  <a:srgbClr val="0098DB"/>
                </a:solidFill>
                <a:latin typeface="Verdana"/>
                <a:cs typeface="Verdana"/>
              </a:rPr>
              <a:t>ATCOR</a:t>
            </a:r>
            <a:r>
              <a:rPr lang="en-US" sz="1400" dirty="0">
                <a:solidFill>
                  <a:schemeClr val="bg2"/>
                </a:solidFill>
                <a:latin typeface="Verdana"/>
                <a:cs typeface="Verdana"/>
              </a:rPr>
              <a:t> (DLR), </a:t>
            </a:r>
            <a:r>
              <a:rPr lang="en-US" sz="1400" dirty="0">
                <a:solidFill>
                  <a:srgbClr val="0098DB"/>
                </a:solidFill>
                <a:latin typeface="Verdana"/>
                <a:cs typeface="Verdana"/>
              </a:rPr>
              <a:t>BC</a:t>
            </a:r>
            <a:r>
              <a:rPr lang="en-US" sz="1400" dirty="0">
                <a:solidFill>
                  <a:schemeClr val="bg2"/>
                </a:solidFill>
                <a:latin typeface="Verdana"/>
                <a:cs typeface="Verdana"/>
              </a:rPr>
              <a:t> (BC), </a:t>
            </a:r>
            <a:r>
              <a:rPr lang="en-US" sz="1400" dirty="0">
                <a:solidFill>
                  <a:srgbClr val="0098DB"/>
                </a:solidFill>
                <a:latin typeface="Verdana"/>
                <a:cs typeface="Verdana"/>
              </a:rPr>
              <a:t>FLAASH</a:t>
            </a:r>
            <a:r>
              <a:rPr lang="en-US" sz="1400" dirty="0">
                <a:solidFill>
                  <a:schemeClr val="bg2"/>
                </a:solidFill>
                <a:latin typeface="Verdana"/>
                <a:cs typeface="Verdana"/>
              </a:rPr>
              <a:t> (Spectral Sciences), </a:t>
            </a:r>
            <a:r>
              <a:rPr lang="en-US" sz="1400" dirty="0">
                <a:solidFill>
                  <a:srgbClr val="0098DB"/>
                </a:solidFill>
                <a:latin typeface="Verdana"/>
                <a:cs typeface="Verdana"/>
              </a:rPr>
              <a:t>GA-PABT </a:t>
            </a:r>
            <a:r>
              <a:rPr lang="en-US" sz="1400" dirty="0">
                <a:solidFill>
                  <a:schemeClr val="bg2"/>
                </a:solidFill>
                <a:latin typeface="Verdana"/>
                <a:cs typeface="Verdana"/>
              </a:rPr>
              <a:t>(Geoscience Australia), </a:t>
            </a:r>
            <a:r>
              <a:rPr lang="en-US" sz="1400" dirty="0">
                <a:solidFill>
                  <a:srgbClr val="0098DB"/>
                </a:solidFill>
                <a:latin typeface="Verdana"/>
                <a:cs typeface="Verdana"/>
              </a:rPr>
              <a:t>GRASP</a:t>
            </a:r>
            <a:r>
              <a:rPr lang="en-US" sz="1400" dirty="0">
                <a:solidFill>
                  <a:schemeClr val="bg2"/>
                </a:solidFill>
                <a:latin typeface="Verdana"/>
                <a:cs typeface="Verdana"/>
              </a:rPr>
              <a:t> (LOA), </a:t>
            </a:r>
            <a:r>
              <a:rPr lang="en-US" sz="1400" dirty="0" err="1">
                <a:solidFill>
                  <a:srgbClr val="0098DB"/>
                </a:solidFill>
                <a:latin typeface="Verdana"/>
                <a:cs typeface="Verdana"/>
              </a:rPr>
              <a:t>Ind-prepro</a:t>
            </a:r>
            <a:r>
              <a:rPr lang="en-US" sz="1400" dirty="0">
                <a:solidFill>
                  <a:srgbClr val="0098DB"/>
                </a:solidFill>
                <a:latin typeface="Verdana"/>
                <a:cs typeface="Verdana"/>
              </a:rPr>
              <a:t> </a:t>
            </a:r>
            <a:r>
              <a:rPr lang="en-US" sz="1400" dirty="0">
                <a:solidFill>
                  <a:schemeClr val="bg2"/>
                </a:solidFill>
                <a:latin typeface="Verdana"/>
                <a:cs typeface="Verdana"/>
              </a:rPr>
              <a:t>(Trier University), </a:t>
            </a:r>
            <a:r>
              <a:rPr lang="en-US" sz="1400" dirty="0">
                <a:solidFill>
                  <a:srgbClr val="0098DB"/>
                </a:solidFill>
                <a:latin typeface="Verdana"/>
                <a:cs typeface="Verdana"/>
              </a:rPr>
              <a:t>LAC</a:t>
            </a:r>
            <a:r>
              <a:rPr lang="en-US" sz="1400" dirty="0">
                <a:solidFill>
                  <a:schemeClr val="bg2"/>
                </a:solidFill>
                <a:latin typeface="Verdana"/>
                <a:cs typeface="Verdana"/>
              </a:rPr>
              <a:t> (ACRI), </a:t>
            </a:r>
            <a:r>
              <a:rPr lang="en-US" sz="1400" dirty="0">
                <a:solidFill>
                  <a:srgbClr val="0098DB"/>
                </a:solidFill>
                <a:latin typeface="Verdana"/>
                <a:cs typeface="Verdana"/>
              </a:rPr>
              <a:t>L8SR</a:t>
            </a:r>
            <a:r>
              <a:rPr lang="en-US" sz="1400" dirty="0">
                <a:solidFill>
                  <a:schemeClr val="bg2"/>
                </a:solidFill>
                <a:latin typeface="Verdana"/>
                <a:cs typeface="Verdana"/>
              </a:rPr>
              <a:t> (NASA), </a:t>
            </a:r>
            <a:r>
              <a:rPr lang="en-US" sz="1400" dirty="0">
                <a:solidFill>
                  <a:srgbClr val="0098DB"/>
                </a:solidFill>
                <a:latin typeface="Verdana"/>
                <a:cs typeface="Verdana"/>
              </a:rPr>
              <a:t>MACCS</a:t>
            </a:r>
            <a:r>
              <a:rPr lang="en-US" sz="1400" dirty="0">
                <a:solidFill>
                  <a:schemeClr val="bg2"/>
                </a:solidFill>
                <a:latin typeface="Verdana"/>
                <a:cs typeface="Verdana"/>
              </a:rPr>
              <a:t> (CNES), </a:t>
            </a:r>
            <a:r>
              <a:rPr lang="en-US" sz="1400" dirty="0">
                <a:solidFill>
                  <a:srgbClr val="0098DB"/>
                </a:solidFill>
                <a:latin typeface="Verdana"/>
                <a:cs typeface="Verdana"/>
              </a:rPr>
              <a:t>Sen2Cor</a:t>
            </a:r>
            <a:r>
              <a:rPr lang="en-US" sz="1400" dirty="0">
                <a:solidFill>
                  <a:schemeClr val="bg2"/>
                </a:solidFill>
                <a:latin typeface="Verdana"/>
                <a:cs typeface="Verdana"/>
              </a:rPr>
              <a:t> (DLR-TPZ), </a:t>
            </a:r>
            <a:r>
              <a:rPr lang="en-US" sz="1400" dirty="0">
                <a:solidFill>
                  <a:srgbClr val="0098DB"/>
                </a:solidFill>
                <a:latin typeface="Verdana"/>
                <a:cs typeface="Verdana"/>
              </a:rPr>
              <a:t>SMACAA</a:t>
            </a:r>
            <a:r>
              <a:rPr lang="en-US" sz="1400" dirty="0">
                <a:solidFill>
                  <a:schemeClr val="bg2"/>
                </a:solidFill>
                <a:latin typeface="Verdana"/>
                <a:cs typeface="Verdana"/>
              </a:rPr>
              <a:t> (South Dakota State University), </a:t>
            </a:r>
            <a:r>
              <a:rPr lang="en-US" sz="1400" dirty="0">
                <a:solidFill>
                  <a:srgbClr val="0098DB"/>
                </a:solidFill>
                <a:latin typeface="Verdana"/>
                <a:cs typeface="Verdana"/>
              </a:rPr>
              <a:t>OPERA</a:t>
            </a:r>
            <a:r>
              <a:rPr lang="en-US" sz="1400" dirty="0">
                <a:solidFill>
                  <a:schemeClr val="bg2"/>
                </a:solidFill>
                <a:latin typeface="Verdana"/>
                <a:cs typeface="Verdana"/>
              </a:rPr>
              <a:t> (VITO), </a:t>
            </a:r>
            <a:r>
              <a:rPr lang="en-US" sz="1400" dirty="0">
                <a:solidFill>
                  <a:srgbClr val="0098DB"/>
                </a:solidFill>
                <a:latin typeface="Verdana"/>
                <a:cs typeface="Verdana"/>
              </a:rPr>
              <a:t>SCAPE-M </a:t>
            </a:r>
            <a:r>
              <a:rPr lang="en-US" sz="1400" dirty="0">
                <a:solidFill>
                  <a:schemeClr val="bg2"/>
                </a:solidFill>
                <a:latin typeface="Verdana"/>
                <a:cs typeface="Verdana"/>
              </a:rPr>
              <a:t>(GFZ)</a:t>
            </a:r>
            <a:r>
              <a:rPr lang="en-US" sz="1400" dirty="0" smtClean="0">
                <a:solidFill>
                  <a:schemeClr val="bg2"/>
                </a:solidFill>
                <a:latin typeface="Verdana"/>
                <a:cs typeface="Verdana"/>
              </a:rPr>
              <a:t>.</a:t>
            </a:r>
          </a:p>
          <a:p>
            <a:pPr lvl="1" algn="just">
              <a:spcAft>
                <a:spcPct val="40000"/>
              </a:spcAft>
              <a:defRPr/>
            </a:pPr>
            <a:endParaRPr lang="en-US" sz="1400" dirty="0">
              <a:solidFill>
                <a:schemeClr val="bg2"/>
              </a:solidFill>
              <a:latin typeface="Verdana"/>
              <a:cs typeface="Verdana"/>
            </a:endParaRPr>
          </a:p>
          <a:p>
            <a:pPr marL="457200" indent="-457200" algn="just">
              <a:spcAft>
                <a:spcPct val="40000"/>
              </a:spcAft>
              <a:buFont typeface="Courier New"/>
              <a:buChar char="o"/>
              <a:defRPr/>
            </a:pPr>
            <a:r>
              <a:rPr lang="en-US" sz="1500" b="1" dirty="0" smtClean="0">
                <a:solidFill>
                  <a:srgbClr val="004C6D"/>
                </a:solidFill>
                <a:latin typeface="Verdana"/>
                <a:cs typeface="Verdana"/>
              </a:rPr>
              <a:t>ACIX will bring metrics on how different algorithms compare.</a:t>
            </a:r>
          </a:p>
        </p:txBody>
      </p:sp>
    </p:spTree>
    <p:extLst>
      <p:ext uri="{BB962C8B-B14F-4D97-AF65-F5344CB8AC3E}">
        <p14:creationId xmlns:p14="http://schemas.microsoft.com/office/powerpoint/2010/main" val="348491037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25475" y="379077"/>
            <a:ext cx="6929461" cy="430887"/>
          </a:xfrm>
        </p:spPr>
        <p:txBody>
          <a:bodyPr/>
          <a:lstStyle/>
          <a:p>
            <a:r>
              <a:rPr lang="en-GB" dirty="0" smtClean="0"/>
              <a:t>Sentinel-2 Products Foreseen Evolutions</a:t>
            </a:r>
            <a:endParaRPr lang="en-GB" dirty="0"/>
          </a:p>
        </p:txBody>
      </p:sp>
      <p:sp>
        <p:nvSpPr>
          <p:cNvPr id="117763" name="Rectangle 3"/>
          <p:cNvSpPr>
            <a:spLocks noGrp="1" noChangeArrowheads="1"/>
          </p:cNvSpPr>
          <p:nvPr>
            <p:ph type="body" idx="1"/>
          </p:nvPr>
        </p:nvSpPr>
        <p:spPr>
          <a:xfrm>
            <a:off x="197029" y="1136890"/>
            <a:ext cx="8606118" cy="4569643"/>
          </a:xfrm>
        </p:spPr>
        <p:txBody>
          <a:bodyPr/>
          <a:lstStyle/>
          <a:p>
            <a:pPr>
              <a:buFont typeface="Wingdings" charset="2"/>
              <a:buChar char="§"/>
            </a:pPr>
            <a:r>
              <a:rPr lang="en-US" b="1" dirty="0" smtClean="0"/>
              <a:t>Level-1C</a:t>
            </a:r>
          </a:p>
          <a:p>
            <a:pPr lvl="1">
              <a:buFont typeface="Arial"/>
              <a:buChar char="•"/>
            </a:pPr>
            <a:r>
              <a:rPr lang="en-US" dirty="0"/>
              <a:t>New compact naming </a:t>
            </a:r>
            <a:r>
              <a:rPr lang="en-US" dirty="0" smtClean="0"/>
              <a:t>convention. </a:t>
            </a:r>
            <a:r>
              <a:rPr lang="en-US" b="1" dirty="0" smtClean="0">
                <a:solidFill>
                  <a:srgbClr val="008000"/>
                </a:solidFill>
              </a:rPr>
              <a:t>DONE</a:t>
            </a:r>
            <a:endParaRPr lang="en-US" b="1" dirty="0" smtClean="0">
              <a:solidFill>
                <a:srgbClr val="008000"/>
              </a:solidFill>
            </a:endParaRPr>
          </a:p>
          <a:p>
            <a:pPr lvl="1">
              <a:buFont typeface="Arial"/>
              <a:buChar char="•"/>
            </a:pPr>
            <a:r>
              <a:rPr lang="en-US" dirty="0" smtClean="0"/>
              <a:t>Refining </a:t>
            </a:r>
            <a:r>
              <a:rPr lang="en-US" dirty="0"/>
              <a:t>using Global Reference Image (GRI)</a:t>
            </a:r>
            <a:r>
              <a:rPr lang="en-US" dirty="0" smtClean="0"/>
              <a:t>. </a:t>
            </a:r>
            <a:r>
              <a:rPr lang="en-US" b="1" dirty="0" smtClean="0">
                <a:solidFill>
                  <a:srgbClr val="008000"/>
                </a:solidFill>
              </a:rPr>
              <a:t>2018</a:t>
            </a:r>
            <a:endParaRPr lang="en-US" b="1" dirty="0" smtClean="0">
              <a:solidFill>
                <a:srgbClr val="008000"/>
              </a:solidFill>
            </a:endParaRPr>
          </a:p>
          <a:p>
            <a:pPr lvl="1">
              <a:buFont typeface="Arial"/>
              <a:buChar char="•"/>
            </a:pPr>
            <a:r>
              <a:rPr lang="en-US" dirty="0" smtClean="0"/>
              <a:t>Inclusion of sensing </a:t>
            </a:r>
            <a:r>
              <a:rPr lang="en-US" dirty="0"/>
              <a:t>t</a:t>
            </a:r>
            <a:r>
              <a:rPr lang="en-US" dirty="0" smtClean="0"/>
              <a:t>ime associated to each Tile</a:t>
            </a:r>
            <a:r>
              <a:rPr lang="en-US" dirty="0" smtClean="0"/>
              <a:t>. </a:t>
            </a:r>
            <a:r>
              <a:rPr lang="en-US" b="1" dirty="0" smtClean="0">
                <a:solidFill>
                  <a:srgbClr val="008000"/>
                </a:solidFill>
              </a:rPr>
              <a:t>2017</a:t>
            </a:r>
            <a:endParaRPr lang="en-US" b="1" dirty="0" smtClean="0">
              <a:solidFill>
                <a:srgbClr val="008000"/>
              </a:solidFill>
            </a:endParaRPr>
          </a:p>
          <a:p>
            <a:pPr lvl="1">
              <a:buFont typeface="Arial"/>
              <a:buChar char="•"/>
            </a:pPr>
            <a:r>
              <a:rPr lang="en-US" dirty="0" smtClean="0"/>
              <a:t>Updated cloud </a:t>
            </a:r>
            <a:r>
              <a:rPr lang="en-US" dirty="0"/>
              <a:t>masks </a:t>
            </a:r>
            <a:r>
              <a:rPr lang="en-US" dirty="0" smtClean="0"/>
              <a:t>calculation. </a:t>
            </a:r>
            <a:r>
              <a:rPr lang="en-US" b="1" dirty="0">
                <a:solidFill>
                  <a:srgbClr val="008000"/>
                </a:solidFill>
              </a:rPr>
              <a:t>2017</a:t>
            </a:r>
            <a:endParaRPr lang="en-US" dirty="0" smtClean="0"/>
          </a:p>
          <a:p>
            <a:pPr lvl="1">
              <a:buFont typeface="Arial"/>
              <a:buChar char="•"/>
            </a:pPr>
            <a:r>
              <a:rPr lang="en-US" dirty="0" smtClean="0"/>
              <a:t>Provision </a:t>
            </a:r>
            <a:r>
              <a:rPr lang="en-US" dirty="0"/>
              <a:t>of raster quality and cloud </a:t>
            </a:r>
            <a:r>
              <a:rPr lang="en-US" dirty="0" smtClean="0"/>
              <a:t>masks (under evaluation)</a:t>
            </a:r>
            <a:r>
              <a:rPr lang="en-US" dirty="0" smtClean="0"/>
              <a:t>. </a:t>
            </a:r>
            <a:r>
              <a:rPr lang="en-US" b="1" dirty="0">
                <a:solidFill>
                  <a:srgbClr val="008000"/>
                </a:solidFill>
              </a:rPr>
              <a:t>2017</a:t>
            </a:r>
            <a:endParaRPr lang="en-US" dirty="0" smtClean="0"/>
          </a:p>
          <a:p>
            <a:pPr lvl="1">
              <a:buFont typeface="Arial"/>
              <a:buChar char="•"/>
            </a:pPr>
            <a:endParaRPr lang="en-US" dirty="0"/>
          </a:p>
          <a:p>
            <a:endParaRPr lang="en-US" dirty="0" smtClean="0"/>
          </a:p>
          <a:p>
            <a:pPr>
              <a:buFont typeface="Arial"/>
              <a:buChar char="•"/>
            </a:pPr>
            <a:endParaRPr lang="en-US" dirty="0" smtClean="0"/>
          </a:p>
          <a:p>
            <a:pPr>
              <a:buFont typeface="Arial"/>
              <a:buChar char="•"/>
            </a:pPr>
            <a:endParaRPr lang="en-US" dirty="0" smtClean="0"/>
          </a:p>
          <a:p>
            <a:pPr>
              <a:buFont typeface="Arial"/>
              <a:buChar char="•"/>
            </a:pPr>
            <a:endParaRPr lang="en-US" dirty="0" smtClean="0"/>
          </a:p>
          <a:p>
            <a:pPr>
              <a:buFont typeface="Arial"/>
              <a:buChar char="•"/>
            </a:pPr>
            <a:endParaRPr lang="en-US" dirty="0" smtClean="0"/>
          </a:p>
          <a:p>
            <a:pPr>
              <a:buFont typeface="Arial"/>
              <a:buChar char="•"/>
            </a:pPr>
            <a:endParaRPr lang="en-GB" dirty="0"/>
          </a:p>
        </p:txBody>
      </p:sp>
      <p:pic>
        <p:nvPicPr>
          <p:cNvPr id="4" name="Picture 3" descr="Screen Shot 2017-01-08 at 17.41.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221" y="3327074"/>
            <a:ext cx="6492185" cy="3175324"/>
          </a:xfrm>
          <a:prstGeom prst="rect">
            <a:avLst/>
          </a:prstGeom>
        </p:spPr>
      </p:pic>
    </p:spTree>
    <p:extLst>
      <p:ext uri="{BB962C8B-B14F-4D97-AF65-F5344CB8AC3E}">
        <p14:creationId xmlns:p14="http://schemas.microsoft.com/office/powerpoint/2010/main" val="2358801598"/>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25475" y="379077"/>
            <a:ext cx="6929461" cy="430887"/>
          </a:xfrm>
        </p:spPr>
        <p:txBody>
          <a:bodyPr/>
          <a:lstStyle/>
          <a:p>
            <a:r>
              <a:rPr lang="en-GB" dirty="0" smtClean="0"/>
              <a:t>Sentinel-2 Products Foreseen Evolutions</a:t>
            </a:r>
            <a:endParaRPr lang="en-GB" dirty="0"/>
          </a:p>
        </p:txBody>
      </p:sp>
      <p:sp>
        <p:nvSpPr>
          <p:cNvPr id="117763" name="Rectangle 3"/>
          <p:cNvSpPr>
            <a:spLocks noGrp="1" noChangeArrowheads="1"/>
          </p:cNvSpPr>
          <p:nvPr>
            <p:ph type="body" idx="1"/>
          </p:nvPr>
        </p:nvSpPr>
        <p:spPr>
          <a:xfrm>
            <a:off x="197029" y="1136890"/>
            <a:ext cx="8606118" cy="4569643"/>
          </a:xfrm>
        </p:spPr>
        <p:txBody>
          <a:bodyPr/>
          <a:lstStyle/>
          <a:p>
            <a:pPr lvl="0">
              <a:buClr>
                <a:srgbClr val="0098DB"/>
              </a:buClr>
              <a:buFont typeface="Wingdings" charset="2"/>
              <a:buChar char="§"/>
            </a:pPr>
            <a:r>
              <a:rPr lang="en-US" b="1" dirty="0" smtClean="0">
                <a:solidFill>
                  <a:srgbClr val="4D4F53"/>
                </a:solidFill>
              </a:rPr>
              <a:t>Level</a:t>
            </a:r>
            <a:r>
              <a:rPr lang="en-US" b="1" dirty="0" smtClean="0">
                <a:solidFill>
                  <a:srgbClr val="4D4F53"/>
                </a:solidFill>
              </a:rPr>
              <a:t>-2A</a:t>
            </a:r>
          </a:p>
          <a:p>
            <a:pPr lvl="1">
              <a:buFont typeface="Arial"/>
              <a:buChar char="•"/>
            </a:pPr>
            <a:r>
              <a:rPr lang="en-US" dirty="0" smtClean="0"/>
              <a:t>New compact naming convention (aligned with L1C). </a:t>
            </a:r>
          </a:p>
          <a:p>
            <a:pPr lvl="1">
              <a:buFont typeface="Arial"/>
              <a:buChar char="•"/>
            </a:pPr>
            <a:r>
              <a:rPr lang="en-US" dirty="0" smtClean="0"/>
              <a:t>Usage of AOT auxiliary data from ECMWF.</a:t>
            </a:r>
          </a:p>
          <a:p>
            <a:pPr lvl="1">
              <a:buFont typeface="Arial"/>
              <a:buChar char="•"/>
            </a:pPr>
            <a:r>
              <a:rPr lang="en-US" dirty="0" smtClean="0"/>
              <a:t>Improvement of cirrus correction.</a:t>
            </a:r>
          </a:p>
          <a:p>
            <a:pPr lvl="1">
              <a:buFont typeface="Arial"/>
              <a:buChar char="•"/>
            </a:pPr>
            <a:r>
              <a:rPr lang="en-US" dirty="0" smtClean="0"/>
              <a:t>Simplification of Sen2Cor processor installation process.</a:t>
            </a:r>
          </a:p>
          <a:p>
            <a:pPr lvl="1">
              <a:buFont typeface="Arial"/>
              <a:buChar char="•"/>
            </a:pPr>
            <a:endParaRPr lang="en-US" dirty="0" smtClean="0"/>
          </a:p>
          <a:p>
            <a:pPr lvl="1">
              <a:buFont typeface="Arial"/>
              <a:buChar char="•"/>
            </a:pPr>
            <a:endParaRPr lang="en-US" dirty="0" smtClean="0"/>
          </a:p>
          <a:p>
            <a:pPr lvl="1">
              <a:buFont typeface="Arial"/>
              <a:buChar char="•"/>
            </a:pPr>
            <a:endParaRPr lang="en-US" dirty="0"/>
          </a:p>
          <a:p>
            <a:pPr marL="808038" lvl="1" indent="0">
              <a:buClr>
                <a:srgbClr val="0098DB"/>
              </a:buClr>
              <a:buNone/>
            </a:pPr>
            <a:endParaRPr lang="en-US" b="1" dirty="0">
              <a:solidFill>
                <a:srgbClr val="4D4F53"/>
              </a:solidFill>
            </a:endParaRPr>
          </a:p>
          <a:p>
            <a:pPr>
              <a:buFont typeface="Arial"/>
              <a:buChar char="•"/>
            </a:pPr>
            <a:endParaRPr lang="en-US" dirty="0" smtClean="0"/>
          </a:p>
          <a:p>
            <a:pPr>
              <a:buFont typeface="Arial"/>
              <a:buChar char="•"/>
            </a:pPr>
            <a:endParaRPr lang="en-US" dirty="0" smtClean="0"/>
          </a:p>
          <a:p>
            <a:pPr>
              <a:buFont typeface="Arial"/>
              <a:buChar char="•"/>
            </a:pPr>
            <a:endParaRPr lang="en-US" dirty="0" smtClean="0"/>
          </a:p>
          <a:p>
            <a:pPr>
              <a:buFont typeface="Arial"/>
              <a:buChar char="•"/>
            </a:pPr>
            <a:endParaRPr lang="en-US" dirty="0" smtClean="0"/>
          </a:p>
          <a:p>
            <a:pPr>
              <a:buFont typeface="Arial"/>
              <a:buChar char="•"/>
            </a:pPr>
            <a:endParaRPr lang="en-US" dirty="0" smtClean="0"/>
          </a:p>
          <a:p>
            <a:pPr>
              <a:buFont typeface="Arial"/>
              <a:buChar char="•"/>
            </a:pPr>
            <a:endParaRPr lang="en-GB" dirty="0"/>
          </a:p>
        </p:txBody>
      </p:sp>
    </p:spTree>
    <p:extLst>
      <p:ext uri="{BB962C8B-B14F-4D97-AF65-F5344CB8AC3E}">
        <p14:creationId xmlns:p14="http://schemas.microsoft.com/office/powerpoint/2010/main" val="229953648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 y="53706"/>
            <a:ext cx="8339667" cy="887371"/>
          </a:xfrm>
          <a:noFill/>
          <a:ln>
            <a:noFill/>
          </a:ln>
        </p:spPr>
        <p:txBody>
          <a:bodyPr vert="horz" wrap="square" lIns="91440" tIns="45720" rIns="91440" bIns="45720" numCol="1" anchor="ctr" anchorCtr="0" compatLnSpc="1">
            <a:prstTxWarp prst="textNoShape">
              <a:avLst/>
            </a:prstTxWarp>
            <a:spAutoFit/>
          </a:bodyPr>
          <a:lstStyle/>
          <a:p>
            <a:pPr>
              <a:spcBef>
                <a:spcPct val="0"/>
              </a:spcBef>
            </a:pPr>
            <a:r>
              <a:rPr lang="en-US" sz="2200" dirty="0">
                <a:solidFill>
                  <a:srgbClr val="0070C0"/>
                </a:solidFill>
                <a:ea typeface="+mj-ea"/>
              </a:rPr>
              <a:t>Some Portals, </a:t>
            </a:r>
            <a:r>
              <a:rPr lang="en-US" sz="2200" dirty="0" err="1">
                <a:solidFill>
                  <a:srgbClr val="0070C0"/>
                </a:solidFill>
                <a:ea typeface="+mj-ea"/>
              </a:rPr>
              <a:t>Visualisation</a:t>
            </a:r>
            <a:r>
              <a:rPr lang="en-US" sz="2200" dirty="0">
                <a:solidFill>
                  <a:srgbClr val="0070C0"/>
                </a:solidFill>
                <a:ea typeface="+mj-ea"/>
              </a:rPr>
              <a:t> tools &amp; </a:t>
            </a:r>
          </a:p>
          <a:p>
            <a:pPr>
              <a:spcBef>
                <a:spcPct val="0"/>
              </a:spcBef>
            </a:pPr>
            <a:r>
              <a:rPr lang="en-US" sz="2200" dirty="0" err="1">
                <a:solidFill>
                  <a:srgbClr val="0070C0"/>
                </a:solidFill>
                <a:ea typeface="+mj-ea"/>
              </a:rPr>
              <a:t>Webmapping</a:t>
            </a:r>
            <a:r>
              <a:rPr lang="en-US" sz="2200" dirty="0">
                <a:solidFill>
                  <a:srgbClr val="0070C0"/>
                </a:solidFill>
                <a:ea typeface="+mj-ea"/>
              </a:rPr>
              <a:t> external services with focus on Sentinel-2</a:t>
            </a:r>
            <a:endParaRPr lang="en-US" sz="2200" dirty="0">
              <a:solidFill>
                <a:srgbClr val="0070C0"/>
              </a:solidFill>
              <a:ea typeface="+mj-ea"/>
            </a:endParaRPr>
          </a:p>
        </p:txBody>
      </p:sp>
      <p:sp>
        <p:nvSpPr>
          <p:cNvPr id="6" name="Rectangle 5"/>
          <p:cNvSpPr/>
          <p:nvPr/>
        </p:nvSpPr>
        <p:spPr>
          <a:xfrm>
            <a:off x="192638" y="1642711"/>
            <a:ext cx="7091885" cy="3477875"/>
          </a:xfrm>
          <a:prstGeom prst="rect">
            <a:avLst/>
          </a:prstGeom>
        </p:spPr>
        <p:txBody>
          <a:bodyPr wrap="square">
            <a:spAutoFit/>
          </a:bodyPr>
          <a:lstStyle/>
          <a:p>
            <a:r>
              <a:rPr lang="en-US" sz="1000" b="1" u="sng" dirty="0" smtClean="0">
                <a:solidFill>
                  <a:srgbClr val="008000"/>
                </a:solidFill>
              </a:rPr>
              <a:t>European</a:t>
            </a:r>
            <a:endParaRPr lang="en-US" sz="1000" b="1" dirty="0">
              <a:solidFill>
                <a:srgbClr val="008000"/>
              </a:solidFill>
            </a:endParaRPr>
          </a:p>
          <a:p>
            <a:r>
              <a:rPr lang="en-US" sz="1000" dirty="0"/>
              <a:t>EOX: </a:t>
            </a:r>
            <a:r>
              <a:rPr lang="en-US" sz="1000" dirty="0" smtClean="0"/>
              <a:t>S2Maps, Europe </a:t>
            </a:r>
            <a:r>
              <a:rPr lang="en-US" sz="1000" dirty="0"/>
              <a:t>4-months mosaic from summer 2016</a:t>
            </a:r>
          </a:p>
          <a:p>
            <a:r>
              <a:rPr lang="en-US" sz="1000" u="sng" dirty="0">
                <a:hlinkClick r:id="rId2"/>
              </a:rPr>
              <a:t>http://S2maps.eu</a:t>
            </a:r>
            <a:endParaRPr lang="en-US" sz="1000" dirty="0"/>
          </a:p>
          <a:p>
            <a:r>
              <a:rPr lang="en-US" sz="1000" dirty="0"/>
              <a:t> </a:t>
            </a:r>
          </a:p>
          <a:p>
            <a:r>
              <a:rPr lang="en-US" sz="1000" dirty="0" err="1"/>
              <a:t>Sinergise</a:t>
            </a:r>
            <a:r>
              <a:rPr lang="en-US" sz="1000" dirty="0"/>
              <a:t>: EO Browser, combing Sentinel-2 with Landsat and </a:t>
            </a:r>
            <a:r>
              <a:rPr lang="en-US" sz="1000" dirty="0" err="1"/>
              <a:t>Proba</a:t>
            </a:r>
            <a:r>
              <a:rPr lang="en-US" sz="1000" dirty="0"/>
              <a:t>-V data on-demand:</a:t>
            </a:r>
          </a:p>
          <a:p>
            <a:r>
              <a:rPr lang="en-US" sz="1000" u="sng" dirty="0">
                <a:hlinkClick r:id="rId3"/>
              </a:rPr>
              <a:t>http://apps.sentinel-hub.com/eo-browser/</a:t>
            </a:r>
            <a:endParaRPr lang="en-US" sz="1000" dirty="0"/>
          </a:p>
          <a:p>
            <a:r>
              <a:rPr lang="en-US" sz="1000" dirty="0"/>
              <a:t> </a:t>
            </a:r>
          </a:p>
          <a:p>
            <a:r>
              <a:rPr lang="en-US" sz="1000" dirty="0" err="1"/>
              <a:t>Sinergise</a:t>
            </a:r>
            <a:r>
              <a:rPr lang="en-US" sz="1000" dirty="0"/>
              <a:t>: Sentinel </a:t>
            </a:r>
            <a:r>
              <a:rPr lang="en-US" sz="1000" dirty="0" smtClean="0"/>
              <a:t>playground, </a:t>
            </a:r>
            <a:r>
              <a:rPr lang="en-US" sz="1000" dirty="0"/>
              <a:t>different indices and S2 bands rendering on the fly, with clouds and time definition</a:t>
            </a:r>
          </a:p>
          <a:p>
            <a:r>
              <a:rPr lang="en-US" sz="1000" u="sng" dirty="0">
                <a:hlinkClick r:id="rId4"/>
              </a:rPr>
              <a:t>http://apps.sentinel-hub.com/sentinel-playground/</a:t>
            </a:r>
            <a:endParaRPr lang="en-US" sz="1000" dirty="0"/>
          </a:p>
          <a:p>
            <a:r>
              <a:rPr lang="en-US" sz="1000" dirty="0"/>
              <a:t> </a:t>
            </a:r>
          </a:p>
          <a:p>
            <a:r>
              <a:rPr lang="en-US" sz="1000" dirty="0" err="1"/>
              <a:t>Mundialis</a:t>
            </a:r>
            <a:r>
              <a:rPr lang="en-US" sz="1000" dirty="0"/>
              <a:t>: </a:t>
            </a:r>
            <a:r>
              <a:rPr lang="en-US" sz="1000" dirty="0" err="1" smtClean="0"/>
              <a:t>Eome</a:t>
            </a:r>
            <a:r>
              <a:rPr lang="en-US" sz="1000" dirty="0" smtClean="0"/>
              <a:t>, Data </a:t>
            </a:r>
            <a:r>
              <a:rPr lang="en-US" sz="1000" dirty="0"/>
              <a:t>Analytics &amp; filtering tool </a:t>
            </a:r>
            <a:r>
              <a:rPr lang="en-US" sz="1000" dirty="0" smtClean="0"/>
              <a:t>for Sentinel</a:t>
            </a:r>
            <a:r>
              <a:rPr lang="en-US" sz="1000" dirty="0"/>
              <a:t>-2 and Landsat </a:t>
            </a:r>
            <a:r>
              <a:rPr lang="en-US" sz="1000" dirty="0" smtClean="0"/>
              <a:t>by </a:t>
            </a:r>
            <a:r>
              <a:rPr lang="en-US" sz="1000" dirty="0"/>
              <a:t>e.g. cloud and </a:t>
            </a:r>
            <a:r>
              <a:rPr lang="en-US" sz="1000" dirty="0" smtClean="0"/>
              <a:t>bio/climate/geophysical baseline </a:t>
            </a:r>
            <a:r>
              <a:rPr lang="en-US" sz="1000" dirty="0"/>
              <a:t>maps</a:t>
            </a:r>
          </a:p>
          <a:p>
            <a:r>
              <a:rPr lang="en-US" sz="1000" u="sng" dirty="0">
                <a:hlinkClick r:id="rId5"/>
              </a:rPr>
              <a:t>http://eome.mundialis.de/eome/client/index.html</a:t>
            </a:r>
            <a:endParaRPr lang="en-US" sz="1000" dirty="0"/>
          </a:p>
          <a:p>
            <a:r>
              <a:rPr lang="en-US" sz="1000" dirty="0"/>
              <a:t> </a:t>
            </a:r>
          </a:p>
          <a:p>
            <a:r>
              <a:rPr lang="en-US" sz="1000" dirty="0"/>
              <a:t> </a:t>
            </a:r>
          </a:p>
          <a:p>
            <a:r>
              <a:rPr lang="en-US" sz="1000" b="1" u="sng" dirty="0">
                <a:solidFill>
                  <a:srgbClr val="008000"/>
                </a:solidFill>
              </a:rPr>
              <a:t>Non-European</a:t>
            </a:r>
          </a:p>
          <a:p>
            <a:r>
              <a:rPr lang="en-US" sz="1000" dirty="0" err="1"/>
              <a:t>Descarteslab</a:t>
            </a:r>
            <a:r>
              <a:rPr lang="en-US" sz="1000" dirty="0"/>
              <a:t>: mosaics of Landsat-8, Sentinel-1 and Sentinel-2 (red-edge bands only)</a:t>
            </a:r>
          </a:p>
          <a:p>
            <a:r>
              <a:rPr lang="en-US" sz="1000" u="sng" dirty="0">
                <a:hlinkClick r:id="rId6"/>
              </a:rPr>
              <a:t>https://maps.descarteslabs.com</a:t>
            </a:r>
            <a:r>
              <a:rPr lang="en-US" sz="1000" u="sng" dirty="0" smtClean="0">
                <a:hlinkClick r:id="rId6"/>
              </a:rPr>
              <a:t>/</a:t>
            </a:r>
            <a:endParaRPr lang="en-US" sz="1000" u="sng" dirty="0" smtClean="0"/>
          </a:p>
          <a:p>
            <a:endParaRPr lang="en-US" sz="1000" u="sng" dirty="0"/>
          </a:p>
          <a:p>
            <a:r>
              <a:rPr lang="en-US" sz="1000" dirty="0" err="1"/>
              <a:t>PlanetScope</a:t>
            </a:r>
            <a:r>
              <a:rPr lang="en-US" sz="1000" dirty="0"/>
              <a:t>: </a:t>
            </a:r>
            <a:r>
              <a:rPr lang="en-US" sz="1000" dirty="0" err="1"/>
              <a:t>Planetscope</a:t>
            </a:r>
            <a:r>
              <a:rPr lang="en-US" sz="1000" dirty="0"/>
              <a:t> data, </a:t>
            </a:r>
            <a:r>
              <a:rPr lang="en-US" sz="1000" dirty="0" err="1"/>
              <a:t>Rapideye</a:t>
            </a:r>
            <a:r>
              <a:rPr lang="en-US" sz="1000" dirty="0"/>
              <a:t>, Sentinel-2, Landsat-8</a:t>
            </a:r>
          </a:p>
          <a:p>
            <a:r>
              <a:rPr lang="en-US" sz="1000" u="sng" dirty="0">
                <a:hlinkClick r:id="rId7"/>
              </a:rPr>
              <a:t>https://www.planet.com/explorer</a:t>
            </a:r>
            <a:r>
              <a:rPr lang="en-US" sz="1000" u="sng" dirty="0" smtClean="0">
                <a:hlinkClick r:id="rId7"/>
              </a:rPr>
              <a:t>/</a:t>
            </a:r>
            <a:endParaRPr lang="en-US" sz="1000" dirty="0"/>
          </a:p>
        </p:txBody>
      </p:sp>
      <p:sp>
        <p:nvSpPr>
          <p:cNvPr id="7" name="TextBox 6"/>
          <p:cNvSpPr txBox="1"/>
          <p:nvPr/>
        </p:nvSpPr>
        <p:spPr>
          <a:xfrm>
            <a:off x="0" y="992467"/>
            <a:ext cx="8813800" cy="523220"/>
          </a:xfrm>
          <a:prstGeom prst="rect">
            <a:avLst/>
          </a:prstGeom>
          <a:noFill/>
        </p:spPr>
        <p:txBody>
          <a:bodyPr wrap="square" rtlCol="0">
            <a:spAutoFit/>
          </a:bodyPr>
          <a:lstStyle/>
          <a:p>
            <a:pPr algn="just"/>
            <a:r>
              <a:rPr lang="en-US" sz="1400" i="1" dirty="0" smtClean="0">
                <a:solidFill>
                  <a:srgbClr val="008000"/>
                </a:solidFill>
              </a:rPr>
              <a:t>A number of commercial entities are actively redistributing Sentinel-2 products and offering advanced data </a:t>
            </a:r>
            <a:r>
              <a:rPr lang="en-US" sz="1400" i="1" dirty="0" err="1" smtClean="0">
                <a:solidFill>
                  <a:srgbClr val="008000"/>
                </a:solidFill>
              </a:rPr>
              <a:t>visualisation</a:t>
            </a:r>
            <a:r>
              <a:rPr lang="en-US" sz="1400" i="1" dirty="0" smtClean="0">
                <a:solidFill>
                  <a:srgbClr val="008000"/>
                </a:solidFill>
              </a:rPr>
              <a:t> capabilities</a:t>
            </a:r>
            <a:endParaRPr lang="en-US" sz="1400" i="1" dirty="0">
              <a:solidFill>
                <a:srgbClr val="008000"/>
              </a:solidFill>
            </a:endParaRPr>
          </a:p>
        </p:txBody>
      </p:sp>
      <p:pic>
        <p:nvPicPr>
          <p:cNvPr id="2" name="Picture 1"/>
          <p:cNvPicPr>
            <a:picLocks noChangeAspect="1"/>
          </p:cNvPicPr>
          <p:nvPr/>
        </p:nvPicPr>
        <p:blipFill>
          <a:blip r:embed="rId8"/>
          <a:stretch>
            <a:fillRect/>
          </a:stretch>
        </p:blipFill>
        <p:spPr>
          <a:xfrm>
            <a:off x="7430070" y="1531665"/>
            <a:ext cx="1713930" cy="1560204"/>
          </a:xfrm>
          <a:prstGeom prst="rect">
            <a:avLst/>
          </a:prstGeom>
        </p:spPr>
      </p:pic>
      <p:pic>
        <p:nvPicPr>
          <p:cNvPr id="3" name="Picture 2"/>
          <p:cNvPicPr>
            <a:picLocks noChangeAspect="1"/>
          </p:cNvPicPr>
          <p:nvPr/>
        </p:nvPicPr>
        <p:blipFill>
          <a:blip r:embed="rId9"/>
          <a:stretch>
            <a:fillRect/>
          </a:stretch>
        </p:blipFill>
        <p:spPr>
          <a:xfrm flipH="1">
            <a:off x="7386680" y="3206029"/>
            <a:ext cx="1604972" cy="1286416"/>
          </a:xfrm>
          <a:prstGeom prst="rect">
            <a:avLst/>
          </a:prstGeom>
        </p:spPr>
      </p:pic>
      <p:pic>
        <p:nvPicPr>
          <p:cNvPr id="4" name="Picture 3"/>
          <p:cNvPicPr>
            <a:picLocks noChangeAspect="1"/>
          </p:cNvPicPr>
          <p:nvPr/>
        </p:nvPicPr>
        <p:blipFill>
          <a:blip r:embed="rId10"/>
          <a:stretch>
            <a:fillRect/>
          </a:stretch>
        </p:blipFill>
        <p:spPr>
          <a:xfrm>
            <a:off x="7755927" y="4509369"/>
            <a:ext cx="1283285" cy="1716584"/>
          </a:xfrm>
          <a:prstGeom prst="rect">
            <a:avLst/>
          </a:prstGeom>
        </p:spPr>
      </p:pic>
      <p:sp>
        <p:nvSpPr>
          <p:cNvPr id="8" name="TextBox 7"/>
          <p:cNvSpPr txBox="1"/>
          <p:nvPr/>
        </p:nvSpPr>
        <p:spPr>
          <a:xfrm>
            <a:off x="152403" y="5469466"/>
            <a:ext cx="7720032" cy="430887"/>
          </a:xfrm>
          <a:prstGeom prst="rect">
            <a:avLst/>
          </a:prstGeom>
          <a:noFill/>
          <a:ln>
            <a:solidFill>
              <a:srgbClr val="008000"/>
            </a:solidFill>
          </a:ln>
        </p:spPr>
        <p:txBody>
          <a:bodyPr wrap="none" rtlCol="0">
            <a:spAutoFit/>
          </a:bodyPr>
          <a:lstStyle/>
          <a:p>
            <a:r>
              <a:rPr lang="en-US" sz="2200" b="1" dirty="0" smtClean="0">
                <a:solidFill>
                  <a:srgbClr val="FF0000"/>
                </a:solidFill>
              </a:rPr>
              <a:t>LSI-VC: Assessment of what is offered in tools?</a:t>
            </a:r>
            <a:endParaRPr lang="en-US" sz="2200" b="1" dirty="0">
              <a:solidFill>
                <a:srgbClr val="FF0000"/>
              </a:solidFill>
            </a:endParaRPr>
          </a:p>
        </p:txBody>
      </p:sp>
    </p:spTree>
    <p:extLst>
      <p:ext uri="{BB962C8B-B14F-4D97-AF65-F5344CB8AC3E}">
        <p14:creationId xmlns:p14="http://schemas.microsoft.com/office/powerpoint/2010/main" val="25525307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43" y="133555"/>
            <a:ext cx="8229600" cy="400110"/>
          </a:xfrm>
          <a:noFill/>
        </p:spPr>
        <p:txBody>
          <a:bodyPr wrap="square" rtlCol="0">
            <a:spAutoFit/>
          </a:bodyPr>
          <a:lstStyle/>
          <a:p>
            <a:r>
              <a:rPr lang="en-US" sz="2000" kern="1200" dirty="0" smtClean="0">
                <a:solidFill>
                  <a:schemeClr val="accent1">
                    <a:lumMod val="75000"/>
                  </a:schemeClr>
                </a:solidFill>
                <a:latin typeface="Verdana" pitchFamily="34" charset="0"/>
                <a:ea typeface="+mn-ea"/>
                <a:cs typeface="+mn-cs"/>
              </a:rPr>
              <a:t>S2Maps– Sentinel Europe ‘summer 2016’ mosaic for WMS</a:t>
            </a:r>
            <a:endParaRPr lang="en-US" sz="2000" kern="1200" dirty="0">
              <a:solidFill>
                <a:schemeClr val="accent1">
                  <a:lumMod val="75000"/>
                </a:schemeClr>
              </a:solidFill>
              <a:latin typeface="Verdana" pitchFamily="34" charset="0"/>
              <a:ea typeface="+mn-ea"/>
              <a:cs typeface="+mn-cs"/>
            </a:endParaRPr>
          </a:p>
        </p:txBody>
      </p:sp>
      <p:sp>
        <p:nvSpPr>
          <p:cNvPr id="10" name="Content Placeholder 4"/>
          <p:cNvSpPr txBox="1">
            <a:spLocks/>
          </p:cNvSpPr>
          <p:nvPr/>
        </p:nvSpPr>
        <p:spPr>
          <a:xfrm>
            <a:off x="6421356" y="962366"/>
            <a:ext cx="2722644" cy="20938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solidFill>
                  <a:schemeClr val="accent5">
                    <a:lumMod val="50000"/>
                  </a:schemeClr>
                </a:solidFill>
              </a:rPr>
              <a:t>4 months of data</a:t>
            </a:r>
          </a:p>
          <a:p>
            <a:r>
              <a:rPr lang="en-US" sz="1800" dirty="0" err="1" smtClean="0">
                <a:solidFill>
                  <a:schemeClr val="accent5">
                    <a:lumMod val="50000"/>
                  </a:schemeClr>
                </a:solidFill>
              </a:rPr>
              <a:t>Cloudfree</a:t>
            </a:r>
            <a:r>
              <a:rPr lang="en-US" sz="1800" dirty="0" smtClean="0">
                <a:solidFill>
                  <a:schemeClr val="accent5">
                    <a:lumMod val="50000"/>
                  </a:schemeClr>
                </a:solidFill>
              </a:rPr>
              <a:t> mosaic</a:t>
            </a:r>
          </a:p>
          <a:p>
            <a:r>
              <a:rPr lang="en-US" sz="1800" dirty="0" smtClean="0">
                <a:solidFill>
                  <a:schemeClr val="accent5">
                    <a:lumMod val="50000"/>
                  </a:schemeClr>
                </a:solidFill>
              </a:rPr>
              <a:t>Creative Commons</a:t>
            </a:r>
            <a:endParaRPr lang="en-US" sz="1800" dirty="0">
              <a:solidFill>
                <a:schemeClr val="accent5">
                  <a:lumMod val="50000"/>
                </a:schemeClr>
              </a:solidFill>
            </a:endParaRPr>
          </a:p>
        </p:txBody>
      </p:sp>
      <p:pic>
        <p:nvPicPr>
          <p:cNvPr id="14" name="Picture 13"/>
          <p:cNvPicPr>
            <a:picLocks noChangeAspect="1"/>
          </p:cNvPicPr>
          <p:nvPr/>
        </p:nvPicPr>
        <p:blipFill>
          <a:blip r:embed="rId3"/>
          <a:stretch>
            <a:fillRect/>
          </a:stretch>
        </p:blipFill>
        <p:spPr>
          <a:xfrm>
            <a:off x="6565900" y="3937000"/>
            <a:ext cx="2400300" cy="1308100"/>
          </a:xfrm>
          <a:prstGeom prst="rect">
            <a:avLst/>
          </a:prstGeom>
        </p:spPr>
      </p:pic>
      <p:sp>
        <p:nvSpPr>
          <p:cNvPr id="15" name="TextBox 14"/>
          <p:cNvSpPr txBox="1"/>
          <p:nvPr/>
        </p:nvSpPr>
        <p:spPr>
          <a:xfrm>
            <a:off x="6866467" y="5122333"/>
            <a:ext cx="999117" cy="369332"/>
          </a:xfrm>
          <a:prstGeom prst="rect">
            <a:avLst/>
          </a:prstGeom>
          <a:noFill/>
        </p:spPr>
        <p:txBody>
          <a:bodyPr wrap="none" rtlCol="0">
            <a:spAutoFit/>
          </a:bodyPr>
          <a:lstStyle/>
          <a:p>
            <a:r>
              <a:rPr lang="en-US" dirty="0" smtClean="0">
                <a:solidFill>
                  <a:srgbClr val="2865A2"/>
                </a:solidFill>
              </a:rPr>
              <a:t>Austria</a:t>
            </a:r>
            <a:endParaRPr lang="en-US" dirty="0">
              <a:solidFill>
                <a:srgbClr val="2865A2"/>
              </a:solidFill>
            </a:endParaRPr>
          </a:p>
        </p:txBody>
      </p:sp>
      <p:pic>
        <p:nvPicPr>
          <p:cNvPr id="16" name="Picture 15"/>
          <p:cNvPicPr>
            <a:picLocks noChangeAspect="1"/>
          </p:cNvPicPr>
          <p:nvPr/>
        </p:nvPicPr>
        <p:blipFill>
          <a:blip r:embed="rId4"/>
          <a:stretch>
            <a:fillRect/>
          </a:stretch>
        </p:blipFill>
        <p:spPr>
          <a:xfrm>
            <a:off x="254440" y="812801"/>
            <a:ext cx="6163294" cy="4185112"/>
          </a:xfrm>
          <a:prstGeom prst="rect">
            <a:avLst/>
          </a:prstGeom>
        </p:spPr>
      </p:pic>
    </p:spTree>
    <p:extLst>
      <p:ext uri="{BB962C8B-B14F-4D97-AF65-F5344CB8AC3E}">
        <p14:creationId xmlns:p14="http://schemas.microsoft.com/office/powerpoint/2010/main" val="35804776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43" y="133555"/>
            <a:ext cx="8229600" cy="400110"/>
          </a:xfrm>
          <a:noFill/>
        </p:spPr>
        <p:txBody>
          <a:bodyPr wrap="square" rtlCol="0">
            <a:spAutoFit/>
          </a:bodyPr>
          <a:lstStyle/>
          <a:p>
            <a:r>
              <a:rPr lang="en-US" sz="2000" kern="1200" dirty="0" smtClean="0">
                <a:solidFill>
                  <a:schemeClr val="accent1">
                    <a:lumMod val="75000"/>
                  </a:schemeClr>
                </a:solidFill>
                <a:latin typeface="Verdana" pitchFamily="34" charset="0"/>
                <a:ea typeface="+mn-ea"/>
                <a:cs typeface="+mn-cs"/>
              </a:rPr>
              <a:t>EO </a:t>
            </a:r>
            <a:r>
              <a:rPr lang="en-US" sz="2000" kern="1200" dirty="0">
                <a:solidFill>
                  <a:schemeClr val="accent1">
                    <a:lumMod val="75000"/>
                  </a:schemeClr>
                </a:solidFill>
                <a:latin typeface="Verdana" pitchFamily="34" charset="0"/>
                <a:ea typeface="+mn-ea"/>
                <a:cs typeface="+mn-cs"/>
              </a:rPr>
              <a:t>Browser – </a:t>
            </a:r>
            <a:r>
              <a:rPr lang="en-US" sz="2000" kern="1200" dirty="0" smtClean="0">
                <a:solidFill>
                  <a:schemeClr val="accent1">
                    <a:lumMod val="75000"/>
                  </a:schemeClr>
                </a:solidFill>
                <a:latin typeface="Verdana" pitchFamily="34" charset="0"/>
                <a:ea typeface="+mn-ea"/>
                <a:cs typeface="+mn-cs"/>
              </a:rPr>
              <a:t>Sentinel, Landsat et al. data in </a:t>
            </a:r>
            <a:r>
              <a:rPr lang="en-US" sz="2000" kern="1200" dirty="0">
                <a:solidFill>
                  <a:schemeClr val="accent1">
                    <a:lumMod val="75000"/>
                  </a:schemeClr>
                </a:solidFill>
                <a:latin typeface="Verdana" pitchFamily="34" charset="0"/>
                <a:ea typeface="+mn-ea"/>
                <a:cs typeface="+mn-cs"/>
              </a:rPr>
              <a:t>one place </a:t>
            </a:r>
          </a:p>
        </p:txBody>
      </p:sp>
      <p:sp>
        <p:nvSpPr>
          <p:cNvPr id="5" name="Content Placeholder 4"/>
          <p:cNvSpPr>
            <a:spLocks noGrp="1"/>
          </p:cNvSpPr>
          <p:nvPr>
            <p:ph idx="1"/>
          </p:nvPr>
        </p:nvSpPr>
        <p:spPr>
          <a:xfrm>
            <a:off x="158954" y="4608296"/>
            <a:ext cx="6174113" cy="1689010"/>
          </a:xfrm>
        </p:spPr>
        <p:txBody>
          <a:bodyPr>
            <a:normAutofit fontScale="70000" lnSpcReduction="20000"/>
          </a:bodyPr>
          <a:lstStyle/>
          <a:p>
            <a:r>
              <a:rPr lang="en-US" sz="2400" dirty="0" smtClean="0"/>
              <a:t>Complete archive of </a:t>
            </a:r>
            <a:r>
              <a:rPr lang="en-US" sz="2400" b="1" dirty="0" smtClean="0"/>
              <a:t>Sentinel-2</a:t>
            </a:r>
          </a:p>
          <a:p>
            <a:r>
              <a:rPr lang="en-US" sz="2400" dirty="0" smtClean="0"/>
              <a:t>ESA archive </a:t>
            </a:r>
            <a:r>
              <a:rPr lang="en-US" sz="2400" b="1" dirty="0" smtClean="0"/>
              <a:t>Landsat 5,7,8</a:t>
            </a:r>
          </a:p>
          <a:p>
            <a:r>
              <a:rPr lang="en-US" sz="2400" b="1" dirty="0" err="1" smtClean="0"/>
              <a:t>Proba</a:t>
            </a:r>
            <a:r>
              <a:rPr lang="en-US" sz="2400" b="1" dirty="0" smtClean="0"/>
              <a:t>-V </a:t>
            </a:r>
            <a:r>
              <a:rPr lang="en-US" sz="2400" dirty="0" smtClean="0"/>
              <a:t>products</a:t>
            </a:r>
            <a:endParaRPr lang="en-US" sz="2400" b="1" dirty="0" smtClean="0"/>
          </a:p>
          <a:p>
            <a:r>
              <a:rPr lang="en-US" sz="2400" b="1" dirty="0" smtClean="0"/>
              <a:t>Sentinel-3 </a:t>
            </a:r>
          </a:p>
          <a:p>
            <a:r>
              <a:rPr lang="en-US" sz="2400" b="1" dirty="0" smtClean="0"/>
              <a:t>ENVISAT</a:t>
            </a:r>
            <a:r>
              <a:rPr lang="en-US" sz="2400" dirty="0" smtClean="0"/>
              <a:t> coming soon</a:t>
            </a:r>
          </a:p>
        </p:txBody>
      </p:sp>
      <p:sp>
        <p:nvSpPr>
          <p:cNvPr id="10" name="Content Placeholder 4"/>
          <p:cNvSpPr txBox="1">
            <a:spLocks/>
          </p:cNvSpPr>
          <p:nvPr/>
        </p:nvSpPr>
        <p:spPr>
          <a:xfrm>
            <a:off x="6594004" y="1131700"/>
            <a:ext cx="2722644" cy="20938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Compare data</a:t>
            </a:r>
          </a:p>
          <a:p>
            <a:r>
              <a:rPr lang="en-US" sz="1800" dirty="0" smtClean="0"/>
              <a:t>Custom indices</a:t>
            </a:r>
          </a:p>
          <a:p>
            <a:r>
              <a:rPr lang="en-US" sz="1800" dirty="0" smtClean="0"/>
              <a:t>Bring data to platforms</a:t>
            </a:r>
            <a:endParaRPr lang="en-US" sz="1800" dirty="0"/>
          </a:p>
        </p:txBody>
      </p:sp>
      <p:pic>
        <p:nvPicPr>
          <p:cNvPr id="11" name="Picture 10" descr="Sinergise-base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294" y="5285322"/>
            <a:ext cx="2157223" cy="530022"/>
          </a:xfrm>
          <a:prstGeom prst="rect">
            <a:avLst/>
          </a:prstGeom>
        </p:spPr>
      </p:pic>
      <p:pic>
        <p:nvPicPr>
          <p:cNvPr id="2" name="Picture 1"/>
          <p:cNvPicPr>
            <a:picLocks noChangeAspect="1"/>
          </p:cNvPicPr>
          <p:nvPr/>
        </p:nvPicPr>
        <p:blipFill>
          <a:blip r:embed="rId4"/>
          <a:stretch>
            <a:fillRect/>
          </a:stretch>
        </p:blipFill>
        <p:spPr>
          <a:xfrm>
            <a:off x="203199" y="626533"/>
            <a:ext cx="6372579" cy="3716867"/>
          </a:xfrm>
          <a:prstGeom prst="rect">
            <a:avLst/>
          </a:prstGeom>
        </p:spPr>
      </p:pic>
      <p:sp>
        <p:nvSpPr>
          <p:cNvPr id="7" name="TextBox 6"/>
          <p:cNvSpPr txBox="1"/>
          <p:nvPr/>
        </p:nvSpPr>
        <p:spPr>
          <a:xfrm>
            <a:off x="6519334" y="5850467"/>
            <a:ext cx="1164351" cy="369332"/>
          </a:xfrm>
          <a:prstGeom prst="rect">
            <a:avLst/>
          </a:prstGeom>
          <a:noFill/>
        </p:spPr>
        <p:txBody>
          <a:bodyPr wrap="none" rtlCol="0">
            <a:spAutoFit/>
          </a:bodyPr>
          <a:lstStyle/>
          <a:p>
            <a:r>
              <a:rPr lang="en-US" dirty="0" smtClean="0">
                <a:solidFill>
                  <a:srgbClr val="808000"/>
                </a:solidFill>
              </a:rPr>
              <a:t>Slovenia</a:t>
            </a:r>
            <a:endParaRPr lang="en-US" dirty="0">
              <a:solidFill>
                <a:srgbClr val="808000"/>
              </a:solidFill>
            </a:endParaRPr>
          </a:p>
        </p:txBody>
      </p:sp>
      <p:pic>
        <p:nvPicPr>
          <p:cNvPr id="3" name="Picture 2"/>
          <p:cNvPicPr>
            <a:picLocks noChangeAspect="1"/>
          </p:cNvPicPr>
          <p:nvPr/>
        </p:nvPicPr>
        <p:blipFill>
          <a:blip r:embed="rId5"/>
          <a:stretch>
            <a:fillRect/>
          </a:stretch>
        </p:blipFill>
        <p:spPr>
          <a:xfrm>
            <a:off x="195192" y="2480733"/>
            <a:ext cx="2679241" cy="1464733"/>
          </a:xfrm>
          <a:prstGeom prst="rect">
            <a:avLst/>
          </a:prstGeom>
        </p:spPr>
      </p:pic>
    </p:spTree>
    <p:extLst>
      <p:ext uri="{BB962C8B-B14F-4D97-AF65-F5344CB8AC3E}">
        <p14:creationId xmlns:p14="http://schemas.microsoft.com/office/powerpoint/2010/main" val="242115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43" y="133555"/>
            <a:ext cx="8229600" cy="400110"/>
          </a:xfrm>
          <a:noFill/>
        </p:spPr>
        <p:txBody>
          <a:bodyPr wrap="square" rtlCol="0">
            <a:spAutoFit/>
          </a:bodyPr>
          <a:lstStyle/>
          <a:p>
            <a:r>
              <a:rPr lang="en-US" sz="2000" kern="1200" dirty="0" err="1" smtClean="0">
                <a:solidFill>
                  <a:schemeClr val="accent1">
                    <a:lumMod val="75000"/>
                  </a:schemeClr>
                </a:solidFill>
                <a:latin typeface="Verdana" pitchFamily="34" charset="0"/>
                <a:ea typeface="+mn-ea"/>
                <a:cs typeface="+mn-cs"/>
              </a:rPr>
              <a:t>EOme</a:t>
            </a:r>
            <a:r>
              <a:rPr lang="en-US" sz="2000" kern="1200" dirty="0" smtClean="0">
                <a:solidFill>
                  <a:schemeClr val="accent1">
                    <a:lumMod val="75000"/>
                  </a:schemeClr>
                </a:solidFill>
                <a:latin typeface="Verdana" pitchFamily="34" charset="0"/>
                <a:ea typeface="+mn-ea"/>
                <a:cs typeface="+mn-cs"/>
              </a:rPr>
              <a:t>– Sentinel-2, Landsat-8 &amp; data filters</a:t>
            </a:r>
            <a:endParaRPr lang="en-US" sz="2000" kern="1200" dirty="0">
              <a:solidFill>
                <a:schemeClr val="accent1">
                  <a:lumMod val="75000"/>
                </a:schemeClr>
              </a:solidFill>
              <a:latin typeface="Verdana" pitchFamily="34" charset="0"/>
              <a:ea typeface="+mn-ea"/>
              <a:cs typeface="+mn-cs"/>
            </a:endParaRPr>
          </a:p>
        </p:txBody>
      </p:sp>
      <p:sp>
        <p:nvSpPr>
          <p:cNvPr id="10" name="Content Placeholder 4"/>
          <p:cNvSpPr txBox="1">
            <a:spLocks/>
          </p:cNvSpPr>
          <p:nvPr/>
        </p:nvSpPr>
        <p:spPr>
          <a:xfrm>
            <a:off x="6594004" y="1131700"/>
            <a:ext cx="2722644" cy="20938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Filter data by metadata</a:t>
            </a:r>
          </a:p>
          <a:p>
            <a:r>
              <a:rPr lang="en-US" sz="1800" dirty="0" smtClean="0"/>
              <a:t>Filter data by underlying base maps (climate, soils etc.)</a:t>
            </a:r>
            <a:endParaRPr lang="en-US" sz="1800" dirty="0"/>
          </a:p>
        </p:txBody>
      </p:sp>
      <p:sp>
        <p:nvSpPr>
          <p:cNvPr id="7" name="TextBox 6"/>
          <p:cNvSpPr txBox="1"/>
          <p:nvPr/>
        </p:nvSpPr>
        <p:spPr>
          <a:xfrm>
            <a:off x="7162801" y="5731934"/>
            <a:ext cx="1243249" cy="369332"/>
          </a:xfrm>
          <a:prstGeom prst="rect">
            <a:avLst/>
          </a:prstGeom>
          <a:noFill/>
        </p:spPr>
        <p:txBody>
          <a:bodyPr wrap="none" rtlCol="0">
            <a:spAutoFit/>
          </a:bodyPr>
          <a:lstStyle/>
          <a:p>
            <a:r>
              <a:rPr lang="en-US" dirty="0" smtClean="0">
                <a:solidFill>
                  <a:srgbClr val="000090"/>
                </a:solidFill>
              </a:rPr>
              <a:t>Germany</a:t>
            </a:r>
            <a:endParaRPr lang="en-US" dirty="0">
              <a:solidFill>
                <a:srgbClr val="000090"/>
              </a:solidFill>
            </a:endParaRPr>
          </a:p>
        </p:txBody>
      </p:sp>
      <p:pic>
        <p:nvPicPr>
          <p:cNvPr id="6" name="Picture 5"/>
          <p:cNvPicPr>
            <a:picLocks noChangeAspect="1"/>
          </p:cNvPicPr>
          <p:nvPr/>
        </p:nvPicPr>
        <p:blipFill>
          <a:blip r:embed="rId3"/>
          <a:stretch>
            <a:fillRect/>
          </a:stretch>
        </p:blipFill>
        <p:spPr>
          <a:xfrm>
            <a:off x="0" y="592666"/>
            <a:ext cx="4953000" cy="3564466"/>
          </a:xfrm>
          <a:prstGeom prst="rect">
            <a:avLst/>
          </a:prstGeom>
        </p:spPr>
      </p:pic>
      <p:pic>
        <p:nvPicPr>
          <p:cNvPr id="8" name="Picture 7"/>
          <p:cNvPicPr>
            <a:picLocks noChangeAspect="1"/>
          </p:cNvPicPr>
          <p:nvPr/>
        </p:nvPicPr>
        <p:blipFill>
          <a:blip r:embed="rId4"/>
          <a:stretch>
            <a:fillRect/>
          </a:stretch>
        </p:blipFill>
        <p:spPr>
          <a:xfrm>
            <a:off x="6739466" y="4432300"/>
            <a:ext cx="2235200" cy="1333500"/>
          </a:xfrm>
          <a:prstGeom prst="rect">
            <a:avLst/>
          </a:prstGeom>
        </p:spPr>
      </p:pic>
      <p:pic>
        <p:nvPicPr>
          <p:cNvPr id="9" name="Picture 8"/>
          <p:cNvPicPr>
            <a:picLocks noChangeAspect="1"/>
          </p:cNvPicPr>
          <p:nvPr/>
        </p:nvPicPr>
        <p:blipFill>
          <a:blip r:embed="rId5"/>
          <a:stretch>
            <a:fillRect/>
          </a:stretch>
        </p:blipFill>
        <p:spPr>
          <a:xfrm>
            <a:off x="797508" y="3679547"/>
            <a:ext cx="4719936" cy="2700598"/>
          </a:xfrm>
          <a:prstGeom prst="rect">
            <a:avLst/>
          </a:prstGeom>
        </p:spPr>
      </p:pic>
    </p:spTree>
    <p:extLst>
      <p:ext uri="{BB962C8B-B14F-4D97-AF65-F5344CB8AC3E}">
        <p14:creationId xmlns:p14="http://schemas.microsoft.com/office/powerpoint/2010/main" val="9340664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9636"/>
            <a:ext cx="7174846" cy="769441"/>
          </a:xfrm>
        </p:spPr>
        <p:txBody>
          <a:bodyPr/>
          <a:lstStyle/>
          <a:p>
            <a:r>
              <a:rPr lang="en-US" dirty="0" smtClean="0"/>
              <a:t>Descartes Labs: Sentinel-2 red edge, Landsat-8, Sentinel-1</a:t>
            </a:r>
            <a:endParaRPr lang="en-US" dirty="0"/>
          </a:p>
        </p:txBody>
      </p:sp>
      <p:pic>
        <p:nvPicPr>
          <p:cNvPr id="4" name="Picture 3"/>
          <p:cNvPicPr>
            <a:picLocks noChangeAspect="1"/>
          </p:cNvPicPr>
          <p:nvPr/>
        </p:nvPicPr>
        <p:blipFill>
          <a:blip r:embed="rId2"/>
          <a:stretch>
            <a:fillRect/>
          </a:stretch>
        </p:blipFill>
        <p:spPr>
          <a:xfrm>
            <a:off x="118533" y="884766"/>
            <a:ext cx="6929791" cy="4237567"/>
          </a:xfrm>
          <a:prstGeom prst="rect">
            <a:avLst/>
          </a:prstGeom>
        </p:spPr>
      </p:pic>
      <p:pic>
        <p:nvPicPr>
          <p:cNvPr id="5" name="Picture 4"/>
          <p:cNvPicPr>
            <a:picLocks noChangeAspect="1"/>
          </p:cNvPicPr>
          <p:nvPr/>
        </p:nvPicPr>
        <p:blipFill>
          <a:blip r:embed="rId3"/>
          <a:stretch>
            <a:fillRect/>
          </a:stretch>
        </p:blipFill>
        <p:spPr>
          <a:xfrm>
            <a:off x="6934200" y="4991100"/>
            <a:ext cx="1858434" cy="755627"/>
          </a:xfrm>
          <a:prstGeom prst="rect">
            <a:avLst/>
          </a:prstGeom>
        </p:spPr>
      </p:pic>
      <p:sp>
        <p:nvSpPr>
          <p:cNvPr id="6" name="TextBox 5"/>
          <p:cNvSpPr txBox="1"/>
          <p:nvPr/>
        </p:nvSpPr>
        <p:spPr>
          <a:xfrm>
            <a:off x="7306734" y="5740402"/>
            <a:ext cx="666957" cy="369332"/>
          </a:xfrm>
          <a:prstGeom prst="rect">
            <a:avLst/>
          </a:prstGeom>
          <a:noFill/>
        </p:spPr>
        <p:txBody>
          <a:bodyPr wrap="none" rtlCol="0">
            <a:spAutoFit/>
          </a:bodyPr>
          <a:lstStyle/>
          <a:p>
            <a:r>
              <a:rPr lang="en-US" dirty="0" smtClean="0"/>
              <a:t>USA</a:t>
            </a:r>
            <a:endParaRPr lang="en-US" dirty="0"/>
          </a:p>
        </p:txBody>
      </p:sp>
      <p:sp>
        <p:nvSpPr>
          <p:cNvPr id="7" name="Content Placeholder 4"/>
          <p:cNvSpPr txBox="1">
            <a:spLocks/>
          </p:cNvSpPr>
          <p:nvPr/>
        </p:nvSpPr>
        <p:spPr>
          <a:xfrm>
            <a:off x="7044267" y="1131700"/>
            <a:ext cx="2099734" cy="20938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Red-edge only</a:t>
            </a:r>
          </a:p>
          <a:p>
            <a:r>
              <a:rPr lang="en-US" sz="1800" dirty="0" smtClean="0"/>
              <a:t>Global mosaics</a:t>
            </a:r>
            <a:endParaRPr lang="en-US" sz="1800" dirty="0"/>
          </a:p>
        </p:txBody>
      </p:sp>
    </p:spTree>
    <p:extLst>
      <p:ext uri="{BB962C8B-B14F-4D97-AF65-F5344CB8AC3E}">
        <p14:creationId xmlns:p14="http://schemas.microsoft.com/office/powerpoint/2010/main" val="3038855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9636"/>
            <a:ext cx="7174846" cy="769441"/>
          </a:xfrm>
        </p:spPr>
        <p:txBody>
          <a:bodyPr/>
          <a:lstStyle/>
          <a:p>
            <a:r>
              <a:rPr lang="en-US" b="1" dirty="0" smtClean="0"/>
              <a:t>Planet Explorer: </a:t>
            </a:r>
            <a:r>
              <a:rPr lang="en-US" dirty="0" smtClean="0"/>
              <a:t>combines </a:t>
            </a:r>
            <a:r>
              <a:rPr lang="en-US" dirty="0" err="1" smtClean="0"/>
              <a:t>Planetscope</a:t>
            </a:r>
            <a:r>
              <a:rPr lang="en-US" dirty="0" smtClean="0"/>
              <a:t>, </a:t>
            </a:r>
            <a:r>
              <a:rPr lang="en-US" dirty="0" err="1" smtClean="0"/>
              <a:t>Rapideye</a:t>
            </a:r>
            <a:r>
              <a:rPr lang="en-US" dirty="0" smtClean="0"/>
              <a:t>, Sentinel-2 and Landsat </a:t>
            </a:r>
            <a:endParaRPr lang="en-US" dirty="0"/>
          </a:p>
        </p:txBody>
      </p:sp>
      <p:pic>
        <p:nvPicPr>
          <p:cNvPr id="6" name="Picture 5"/>
          <p:cNvPicPr>
            <a:picLocks noChangeAspect="1"/>
          </p:cNvPicPr>
          <p:nvPr/>
        </p:nvPicPr>
        <p:blipFill>
          <a:blip r:embed="rId2"/>
          <a:stretch>
            <a:fillRect/>
          </a:stretch>
        </p:blipFill>
        <p:spPr>
          <a:xfrm>
            <a:off x="0" y="889001"/>
            <a:ext cx="7324277" cy="4055532"/>
          </a:xfrm>
          <a:prstGeom prst="rect">
            <a:avLst/>
          </a:prstGeom>
        </p:spPr>
      </p:pic>
      <p:pic>
        <p:nvPicPr>
          <p:cNvPr id="7" name="Picture 6"/>
          <p:cNvPicPr>
            <a:picLocks noChangeAspect="1"/>
          </p:cNvPicPr>
          <p:nvPr/>
        </p:nvPicPr>
        <p:blipFill>
          <a:blip r:embed="rId3"/>
          <a:stretch>
            <a:fillRect/>
          </a:stretch>
        </p:blipFill>
        <p:spPr>
          <a:xfrm>
            <a:off x="6824133" y="5124194"/>
            <a:ext cx="1731433" cy="844805"/>
          </a:xfrm>
          <a:prstGeom prst="rect">
            <a:avLst/>
          </a:prstGeom>
        </p:spPr>
      </p:pic>
      <p:sp>
        <p:nvSpPr>
          <p:cNvPr id="8" name="TextBox 7"/>
          <p:cNvSpPr txBox="1"/>
          <p:nvPr/>
        </p:nvSpPr>
        <p:spPr>
          <a:xfrm>
            <a:off x="6858001" y="6053668"/>
            <a:ext cx="666957" cy="369332"/>
          </a:xfrm>
          <a:prstGeom prst="rect">
            <a:avLst/>
          </a:prstGeom>
          <a:noFill/>
        </p:spPr>
        <p:txBody>
          <a:bodyPr wrap="none" rtlCol="0">
            <a:spAutoFit/>
          </a:bodyPr>
          <a:lstStyle/>
          <a:p>
            <a:r>
              <a:rPr lang="en-US" dirty="0" smtClean="0"/>
              <a:t>USA</a:t>
            </a:r>
            <a:endParaRPr lang="en-US" dirty="0"/>
          </a:p>
        </p:txBody>
      </p:sp>
    </p:spTree>
    <p:extLst>
      <p:ext uri="{BB962C8B-B14F-4D97-AF65-F5344CB8AC3E}">
        <p14:creationId xmlns:p14="http://schemas.microsoft.com/office/powerpoint/2010/main" val="2424534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11129" y="73558"/>
            <a:ext cx="7872938" cy="4308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r>
              <a:rPr lang="en-GB" dirty="0"/>
              <a:t>Sentinel-</a:t>
            </a:r>
            <a:r>
              <a:rPr lang="en-GB" dirty="0"/>
              <a:t>2: we have twins!</a:t>
            </a:r>
            <a:endParaRPr lang="en-GB" dirty="0"/>
          </a:p>
        </p:txBody>
      </p:sp>
      <p:pic>
        <p:nvPicPr>
          <p:cNvPr id="10" name="Picture 9"/>
          <p:cNvPicPr>
            <a:picLocks/>
          </p:cNvPicPr>
          <p:nvPr/>
        </p:nvPicPr>
        <p:blipFill>
          <a:blip r:embed="rId3">
            <a:alphaModFix/>
            <a:extLst>
              <a:ext uri="{28A0092B-C50C-407E-A947-70E740481C1C}">
                <a14:useLocalDpi xmlns:a14="http://schemas.microsoft.com/office/drawing/2010/main" val="0"/>
              </a:ext>
            </a:extLst>
          </a:blip>
          <a:stretch>
            <a:fillRect/>
          </a:stretch>
        </p:blipFill>
        <p:spPr>
          <a:xfrm>
            <a:off x="72947" y="1075267"/>
            <a:ext cx="8910187" cy="5063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134132" y="3309388"/>
            <a:ext cx="8746068" cy="2041585"/>
          </a:xfrm>
          <a:prstGeom prst="rect">
            <a:avLst/>
          </a:prstGeom>
          <a:noFill/>
        </p:spPr>
        <p:txBody>
          <a:bodyPr wrap="square" rtlCol="0">
            <a:spAutoFit/>
          </a:bodyPr>
          <a:lstStyle/>
          <a:p>
            <a:pPr marL="285750" indent="-285750">
              <a:spcBef>
                <a:spcPts val="100"/>
              </a:spcBef>
              <a:buFont typeface="Arial"/>
              <a:buChar char="•"/>
            </a:pPr>
            <a:r>
              <a:rPr lang="en-US" sz="1200" b="1" dirty="0">
                <a:solidFill>
                  <a:schemeClr val="accent1"/>
                </a:solidFill>
                <a:ea typeface="MS PGothic" charset="0"/>
                <a:cs typeface="MS PGothic" charset="0"/>
              </a:rPr>
              <a:t>Doubling</a:t>
            </a:r>
            <a:r>
              <a:rPr lang="en-US" sz="1200" dirty="0">
                <a:solidFill>
                  <a:schemeClr val="accent1"/>
                </a:solidFill>
                <a:ea typeface="MS PGothic" charset="0"/>
                <a:cs typeface="MS PGothic" charset="0"/>
              </a:rPr>
              <a:t> the information/acquisition capacity</a:t>
            </a:r>
          </a:p>
          <a:p>
            <a:pPr marL="285750" indent="-285750">
              <a:spcBef>
                <a:spcPts val="100"/>
              </a:spcBef>
              <a:buFont typeface="Arial"/>
              <a:buChar char="•"/>
            </a:pPr>
            <a:r>
              <a:rPr lang="en-US" sz="1200" dirty="0" smtClean="0">
                <a:solidFill>
                  <a:schemeClr val="accent1"/>
                </a:solidFill>
                <a:ea typeface="MS PGothic" charset="0"/>
                <a:cs typeface="MS PGothic" charset="0"/>
              </a:rPr>
              <a:t>Increase </a:t>
            </a:r>
            <a:r>
              <a:rPr lang="en-US" sz="1200" dirty="0">
                <a:solidFill>
                  <a:schemeClr val="accent1"/>
                </a:solidFill>
                <a:ea typeface="MS PGothic" charset="0"/>
                <a:cs typeface="MS PGothic" charset="0"/>
              </a:rPr>
              <a:t>chances of </a:t>
            </a:r>
            <a:r>
              <a:rPr lang="en-US" sz="1200" b="1" dirty="0">
                <a:solidFill>
                  <a:schemeClr val="accent1"/>
                </a:solidFill>
                <a:ea typeface="MS PGothic" charset="0"/>
                <a:cs typeface="MS PGothic" charset="0"/>
              </a:rPr>
              <a:t>cloud-free imagery </a:t>
            </a:r>
            <a:r>
              <a:rPr lang="en-US" sz="1200" dirty="0">
                <a:solidFill>
                  <a:schemeClr val="accent1"/>
                </a:solidFill>
                <a:ea typeface="MS PGothic" charset="0"/>
                <a:cs typeface="MS PGothic" charset="0"/>
              </a:rPr>
              <a:t>globally</a:t>
            </a:r>
          </a:p>
          <a:p>
            <a:pPr marL="285750" indent="-285750">
              <a:spcBef>
                <a:spcPts val="100"/>
              </a:spcBef>
              <a:buFont typeface="Arial"/>
              <a:buChar char="•"/>
            </a:pPr>
            <a:r>
              <a:rPr lang="en-US" sz="1200" dirty="0" smtClean="0">
                <a:solidFill>
                  <a:schemeClr val="accent1"/>
                </a:solidFill>
                <a:ea typeface="MS PGothic" charset="0"/>
                <a:cs typeface="MS PGothic" charset="0"/>
              </a:rPr>
              <a:t>Capture </a:t>
            </a:r>
            <a:r>
              <a:rPr lang="en-US" sz="1200" b="1" dirty="0" smtClean="0">
                <a:solidFill>
                  <a:schemeClr val="accent1"/>
                </a:solidFill>
                <a:ea typeface="MS PGothic" charset="0"/>
                <a:cs typeface="MS PGothic" charset="0"/>
              </a:rPr>
              <a:t>fast processes </a:t>
            </a:r>
            <a:r>
              <a:rPr lang="en-US" sz="1200" dirty="0" smtClean="0">
                <a:solidFill>
                  <a:schemeClr val="accent1"/>
                </a:solidFill>
                <a:ea typeface="MS PGothic" charset="0"/>
                <a:cs typeface="MS PGothic" charset="0"/>
              </a:rPr>
              <a:t>that require &lt; weekly mapping e.g.</a:t>
            </a:r>
          </a:p>
          <a:p>
            <a:pPr marL="742950" lvl="1" indent="-285750">
              <a:spcBef>
                <a:spcPts val="100"/>
              </a:spcBef>
              <a:buFont typeface="Arial"/>
              <a:buChar char="•"/>
            </a:pPr>
            <a:r>
              <a:rPr lang="en-US" sz="1200" dirty="0" smtClean="0">
                <a:solidFill>
                  <a:schemeClr val="accent1"/>
                </a:solidFill>
                <a:ea typeface="MS PGothic" charset="0"/>
                <a:cs typeface="MS PGothic" charset="0"/>
              </a:rPr>
              <a:t>Agricultural growth periods</a:t>
            </a:r>
          </a:p>
          <a:p>
            <a:pPr marL="742950" lvl="1" indent="-285750">
              <a:spcBef>
                <a:spcPts val="100"/>
              </a:spcBef>
              <a:buFont typeface="Arial"/>
              <a:buChar char="•"/>
            </a:pPr>
            <a:r>
              <a:rPr lang="en-US" sz="1200" dirty="0" smtClean="0">
                <a:solidFill>
                  <a:schemeClr val="accent1"/>
                </a:solidFill>
                <a:ea typeface="MS PGothic" charset="0"/>
                <a:cs typeface="MS PGothic" charset="0"/>
              </a:rPr>
              <a:t>Deforestation rates</a:t>
            </a:r>
          </a:p>
          <a:p>
            <a:pPr marL="742950" lvl="1" indent="-285750">
              <a:spcBef>
                <a:spcPts val="100"/>
              </a:spcBef>
              <a:buFont typeface="Arial"/>
              <a:buChar char="•"/>
            </a:pPr>
            <a:r>
              <a:rPr lang="en-US" sz="1200" dirty="0" smtClean="0">
                <a:solidFill>
                  <a:schemeClr val="accent1"/>
                </a:solidFill>
                <a:ea typeface="MS PGothic" charset="0"/>
                <a:cs typeface="MS PGothic" charset="0"/>
              </a:rPr>
              <a:t>Glacier &amp; Sea Ice dynamics</a:t>
            </a:r>
          </a:p>
          <a:p>
            <a:pPr marL="742950" lvl="1" indent="-285750">
              <a:spcBef>
                <a:spcPts val="100"/>
              </a:spcBef>
              <a:buFont typeface="Arial"/>
              <a:buChar char="•"/>
            </a:pPr>
            <a:r>
              <a:rPr lang="en-US" sz="1200" dirty="0" smtClean="0">
                <a:solidFill>
                  <a:schemeClr val="accent1"/>
                </a:solidFill>
                <a:ea typeface="MS PGothic" charset="0"/>
                <a:cs typeface="MS PGothic" charset="0"/>
              </a:rPr>
              <a:t>Coastal &amp; inland water quality</a:t>
            </a:r>
          </a:p>
          <a:p>
            <a:pPr marL="742950" lvl="1" indent="-285750">
              <a:spcBef>
                <a:spcPts val="100"/>
              </a:spcBef>
              <a:buFont typeface="Arial"/>
              <a:buChar char="•"/>
            </a:pPr>
            <a:r>
              <a:rPr lang="en-US" sz="1200" dirty="0" smtClean="0">
                <a:solidFill>
                  <a:schemeClr val="accent1"/>
                </a:solidFill>
                <a:ea typeface="MS PGothic" charset="0"/>
                <a:cs typeface="MS PGothic" charset="0"/>
              </a:rPr>
              <a:t>Emergencies</a:t>
            </a:r>
          </a:p>
          <a:p>
            <a:pPr marL="285750" indent="-285750">
              <a:spcBef>
                <a:spcPts val="100"/>
              </a:spcBef>
              <a:buFont typeface="Arial"/>
              <a:buChar char="•"/>
            </a:pPr>
            <a:r>
              <a:rPr lang="en-US" sz="1200" b="1" dirty="0" smtClean="0">
                <a:solidFill>
                  <a:schemeClr val="accent1"/>
                </a:solidFill>
                <a:ea typeface="MS PGothic" charset="0"/>
                <a:cs typeface="MS PGothic" charset="0"/>
              </a:rPr>
              <a:t>Improved interoperability</a:t>
            </a:r>
            <a:r>
              <a:rPr lang="en-US" sz="1200" dirty="0" smtClean="0">
                <a:solidFill>
                  <a:schemeClr val="accent1"/>
                </a:solidFill>
                <a:ea typeface="MS PGothic" charset="0"/>
                <a:cs typeface="MS PGothic" charset="0"/>
              </a:rPr>
              <a:t>/fusion capacity with other missions (Sentinels, Landsat-8/-9, </a:t>
            </a:r>
            <a:r>
              <a:rPr lang="en-US" sz="1200" dirty="0" err="1" smtClean="0">
                <a:solidFill>
                  <a:schemeClr val="accent1"/>
                </a:solidFill>
                <a:ea typeface="MS PGothic" charset="0"/>
                <a:cs typeface="MS PGothic" charset="0"/>
              </a:rPr>
              <a:t>Proba</a:t>
            </a:r>
            <a:r>
              <a:rPr lang="en-US" sz="1200" dirty="0" smtClean="0">
                <a:solidFill>
                  <a:schemeClr val="accent1"/>
                </a:solidFill>
                <a:ea typeface="MS PGothic" charset="0"/>
                <a:cs typeface="MS PGothic" charset="0"/>
              </a:rPr>
              <a:t>-V) due to higher revisit/more temporal overlap</a:t>
            </a:r>
          </a:p>
        </p:txBody>
      </p:sp>
      <p:pic>
        <p:nvPicPr>
          <p:cNvPr id="3" name="Picture 2"/>
          <p:cNvPicPr>
            <a:picLocks noChangeAspect="1"/>
          </p:cNvPicPr>
          <p:nvPr/>
        </p:nvPicPr>
        <p:blipFill>
          <a:blip r:embed="rId4"/>
          <a:stretch>
            <a:fillRect/>
          </a:stretch>
        </p:blipFill>
        <p:spPr>
          <a:xfrm>
            <a:off x="6226182" y="2362715"/>
            <a:ext cx="2755764" cy="2511348"/>
          </a:xfrm>
          <a:prstGeom prst="rect">
            <a:avLst/>
          </a:prstGeom>
        </p:spPr>
      </p:pic>
      <p:pic>
        <p:nvPicPr>
          <p:cNvPr id="4" name="Picture 3"/>
          <p:cNvPicPr>
            <a:picLocks noChangeAspect="1"/>
          </p:cNvPicPr>
          <p:nvPr/>
        </p:nvPicPr>
        <p:blipFill>
          <a:blip r:embed="rId5"/>
          <a:stretch>
            <a:fillRect/>
          </a:stretch>
        </p:blipFill>
        <p:spPr>
          <a:xfrm>
            <a:off x="120706" y="1025764"/>
            <a:ext cx="3520598" cy="2198517"/>
          </a:xfrm>
          <a:prstGeom prst="rect">
            <a:avLst/>
          </a:prstGeom>
          <a:ln>
            <a:solidFill>
              <a:schemeClr val="accent1">
                <a:lumMod val="40000"/>
                <a:lumOff val="60000"/>
              </a:schemeClr>
            </a:solidFill>
          </a:ln>
        </p:spPr>
      </p:pic>
      <p:pic>
        <p:nvPicPr>
          <p:cNvPr id="7" name="Picture 6" descr="2-20-2017-VV09-sm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2626" y="974093"/>
            <a:ext cx="1341374" cy="1890500"/>
          </a:xfrm>
          <a:prstGeom prst="rect">
            <a:avLst/>
          </a:prstGeom>
        </p:spPr>
      </p:pic>
      <p:sp>
        <p:nvSpPr>
          <p:cNvPr id="6" name="Rectangle 5"/>
          <p:cNvSpPr/>
          <p:nvPr/>
        </p:nvSpPr>
        <p:spPr>
          <a:xfrm>
            <a:off x="3612153" y="1065398"/>
            <a:ext cx="4030089" cy="954107"/>
          </a:xfrm>
          <a:prstGeom prst="rect">
            <a:avLst/>
          </a:prstGeom>
          <a:ln>
            <a:solidFill>
              <a:srgbClr val="8BDBFF"/>
            </a:solidFill>
          </a:ln>
        </p:spPr>
        <p:txBody>
          <a:bodyPr wrap="square">
            <a:spAutoFit/>
          </a:bodyPr>
          <a:lstStyle/>
          <a:p>
            <a:r>
              <a:rPr lang="en-US" sz="1400" b="1" dirty="0"/>
              <a:t>#</a:t>
            </a:r>
            <a:r>
              <a:rPr lang="en-US" sz="1400" b="1" dirty="0" smtClean="0"/>
              <a:t>Sentinel2Go: </a:t>
            </a:r>
            <a:r>
              <a:rPr lang="en-US" sz="1400" b="1" dirty="0"/>
              <a:t>15,000 messages </a:t>
            </a:r>
            <a:r>
              <a:rPr lang="en-US" sz="1400" dirty="0"/>
              <a:t>on Twitter, Facebook, </a:t>
            </a:r>
            <a:r>
              <a:rPr lang="en-US" sz="1400" dirty="0" err="1"/>
              <a:t>Instagram</a:t>
            </a:r>
            <a:r>
              <a:rPr lang="en-US" sz="1400" dirty="0"/>
              <a:t>, etc. were posted in 48 </a:t>
            </a:r>
            <a:r>
              <a:rPr lang="en-US" sz="1400" dirty="0" err="1"/>
              <a:t>hrs</a:t>
            </a:r>
            <a:r>
              <a:rPr lang="en-US" sz="1400" dirty="0"/>
              <a:t> and ~ </a:t>
            </a:r>
            <a:r>
              <a:rPr lang="en-US" sz="1400" b="1" dirty="0"/>
              <a:t>20 million people </a:t>
            </a:r>
            <a:r>
              <a:rPr lang="en-US" sz="1400" dirty="0"/>
              <a:t>were reached all over the world</a:t>
            </a:r>
          </a:p>
        </p:txBody>
      </p:sp>
    </p:spTree>
    <p:extLst>
      <p:ext uri="{BB962C8B-B14F-4D97-AF65-F5344CB8AC3E}">
        <p14:creationId xmlns:p14="http://schemas.microsoft.com/office/powerpoint/2010/main" val="3068967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25475" y="379077"/>
            <a:ext cx="6722122" cy="430887"/>
          </a:xfrm>
        </p:spPr>
        <p:txBody>
          <a:bodyPr/>
          <a:lstStyle/>
          <a:p>
            <a:r>
              <a:rPr lang="en-GB" dirty="0" smtClean="0"/>
              <a:t>Sentinel-2 Products</a:t>
            </a:r>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2312842268"/>
              </p:ext>
            </p:extLst>
          </p:nvPr>
        </p:nvGraphicFramePr>
        <p:xfrm>
          <a:off x="2875282" y="1302123"/>
          <a:ext cx="5709921" cy="4187435"/>
        </p:xfrm>
        <a:graphic>
          <a:graphicData uri="http://schemas.openxmlformats.org/drawingml/2006/table">
            <a:tbl>
              <a:tblPr/>
              <a:tblGrid>
                <a:gridCol w="1107438"/>
                <a:gridCol w="2032000"/>
                <a:gridCol w="1351280"/>
                <a:gridCol w="1219203"/>
              </a:tblGrid>
              <a:tr h="6111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smtClean="0">
                          <a:ln>
                            <a:noFill/>
                          </a:ln>
                          <a:solidFill>
                            <a:srgbClr val="FFFFFF"/>
                          </a:solidFill>
                          <a:effectLst/>
                          <a:latin typeface="Calibri" pitchFamily="34" charset="0"/>
                          <a:ea typeface="MS PGothic" pitchFamily="34" charset="-128"/>
                        </a:rPr>
                        <a:t>Name</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smtClean="0">
                          <a:ln>
                            <a:noFill/>
                          </a:ln>
                          <a:solidFill>
                            <a:srgbClr val="FFFFFF"/>
                          </a:solidFill>
                          <a:effectLst/>
                          <a:latin typeface="Calibri" pitchFamily="34" charset="0"/>
                          <a:ea typeface="MS PGothic" pitchFamily="34" charset="-128"/>
                        </a:rPr>
                        <a:t>High-level Description</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smtClean="0">
                          <a:ln>
                            <a:noFill/>
                          </a:ln>
                          <a:solidFill>
                            <a:srgbClr val="FFFFFF"/>
                          </a:solidFill>
                          <a:effectLst/>
                          <a:latin typeface="Calibri" pitchFamily="34" charset="0"/>
                          <a:ea typeface="MS PGothic" pitchFamily="34" charset="-128"/>
                        </a:rPr>
                        <a:t>Production</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smtClean="0">
                          <a:ln>
                            <a:noFill/>
                          </a:ln>
                          <a:solidFill>
                            <a:srgbClr val="FFFFFF"/>
                          </a:solidFill>
                          <a:effectLst/>
                          <a:latin typeface="Calibri" pitchFamily="34" charset="0"/>
                          <a:ea typeface="MS PGothic" pitchFamily="34" charset="-128"/>
                        </a:rPr>
                        <a:t>Volume</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6494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1" i="0" u="none" strike="noStrike" cap="none" normalizeH="0" baseline="0" dirty="0" smtClean="0">
                          <a:ln>
                            <a:noFill/>
                          </a:ln>
                          <a:solidFill>
                            <a:schemeClr val="tx1"/>
                          </a:solidFill>
                          <a:effectLst/>
                          <a:latin typeface="Calibri" pitchFamily="34" charset="0"/>
                          <a:ea typeface="MS PGothic" pitchFamily="34" charset="-128"/>
                        </a:rPr>
                        <a:t>Level-1C</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smtClean="0">
                          <a:ln>
                            <a:noFill/>
                          </a:ln>
                          <a:solidFill>
                            <a:schemeClr val="tx1"/>
                          </a:solidFill>
                          <a:effectLst/>
                          <a:latin typeface="Calibri" pitchFamily="34" charset="0"/>
                          <a:ea typeface="MS PGothic" pitchFamily="34" charset="-128"/>
                        </a:rPr>
                        <a:t>Top-of-Atmosphere </a:t>
                      </a:r>
                      <a:r>
                        <a:rPr kumimoji="0" lang="en-GB" sz="1500" b="0" i="0" u="none" strike="noStrike" cap="none" normalizeH="0" baseline="0" dirty="0" err="1" smtClean="0">
                          <a:ln>
                            <a:noFill/>
                          </a:ln>
                          <a:solidFill>
                            <a:schemeClr val="tx1"/>
                          </a:solidFill>
                          <a:effectLst/>
                          <a:latin typeface="Calibri" pitchFamily="34" charset="0"/>
                          <a:ea typeface="MS PGothic" pitchFamily="34" charset="-128"/>
                        </a:rPr>
                        <a:t>reflectances</a:t>
                      </a:r>
                      <a:r>
                        <a:rPr kumimoji="0" lang="en-GB" sz="1500" b="0" i="0" u="none" strike="noStrike" cap="none" normalizeH="0" baseline="0" dirty="0" smtClean="0">
                          <a:ln>
                            <a:noFill/>
                          </a:ln>
                          <a:solidFill>
                            <a:schemeClr val="tx1"/>
                          </a:solidFill>
                          <a:effectLst/>
                          <a:latin typeface="Calibri" pitchFamily="34" charset="0"/>
                          <a:ea typeface="MS PGothic" pitchFamily="34" charset="-128"/>
                        </a:rPr>
                        <a:t> in cartographic geometry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smtClean="0">
                        <a:ln>
                          <a:noFill/>
                        </a:ln>
                        <a:solidFill>
                          <a:schemeClr val="tx1"/>
                        </a:solidFill>
                        <a:effectLst/>
                        <a:latin typeface="Calibri" pitchFamily="34" charset="0"/>
                        <a:ea typeface="MS PGothic" pitchFamily="34" charset="-128"/>
                      </a:endParaRP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dirty="0" smtClean="0">
                          <a:ln>
                            <a:noFill/>
                          </a:ln>
                          <a:solidFill>
                            <a:schemeClr val="tx1"/>
                          </a:solidFill>
                          <a:effectLst/>
                          <a:latin typeface="Calibri" pitchFamily="34" charset="0"/>
                          <a:ea typeface="MS PGothic" pitchFamily="34" charset="-128"/>
                        </a:rPr>
                        <a:t>Systematic</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dirty="0" smtClean="0">
                          <a:ln>
                            <a:noFill/>
                          </a:ln>
                          <a:solidFill>
                            <a:schemeClr val="tx1"/>
                          </a:solidFill>
                          <a:effectLst/>
                          <a:latin typeface="Calibri" pitchFamily="34" charset="0"/>
                          <a:ea typeface="MS PGothic" pitchFamily="34" charset="-128"/>
                        </a:rPr>
                        <a:t>˜500 MB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dirty="0" smtClean="0">
                          <a:ln>
                            <a:noFill/>
                          </a:ln>
                          <a:solidFill>
                            <a:schemeClr val="tx1"/>
                          </a:solidFill>
                          <a:effectLst/>
                          <a:latin typeface="Calibri" pitchFamily="34" charset="0"/>
                          <a:ea typeface="MS PGothic" pitchFamily="34" charset="-128"/>
                        </a:rPr>
                        <a:t>(each 100x100km</a:t>
                      </a:r>
                      <a:r>
                        <a:rPr kumimoji="0" lang="en-GB" sz="1500" b="0" i="0" u="none" strike="noStrike" cap="none" normalizeH="0" baseline="30000" dirty="0" smtClean="0">
                          <a:ln>
                            <a:noFill/>
                          </a:ln>
                          <a:solidFill>
                            <a:schemeClr val="tx1"/>
                          </a:solidFill>
                          <a:effectLst/>
                          <a:latin typeface="Calibri" pitchFamily="34" charset="0"/>
                          <a:ea typeface="MS PGothic" pitchFamily="34" charset="-128"/>
                        </a:rPr>
                        <a:t>2</a:t>
                      </a:r>
                      <a:r>
                        <a:rPr kumimoji="0" lang="en-GB" sz="1500" b="0" i="0" u="none" strike="noStrike" cap="none" normalizeH="0" baseline="0" dirty="0" smtClean="0">
                          <a:ln>
                            <a:noFill/>
                          </a:ln>
                          <a:solidFill>
                            <a:schemeClr val="tx1"/>
                          </a:solidFill>
                          <a:effectLst/>
                          <a:latin typeface="Calibri" pitchFamily="34" charset="0"/>
                          <a:ea typeface="MS PGothic" pitchFamily="34" charset="-128"/>
                        </a:rPr>
                        <a:t>)</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tr>
              <a:tr h="19267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1" i="0" u="none" strike="noStrike" cap="none" normalizeH="0" baseline="0" dirty="0" smtClean="0">
                          <a:ln>
                            <a:noFill/>
                          </a:ln>
                          <a:solidFill>
                            <a:schemeClr val="tx1"/>
                          </a:solidFill>
                          <a:effectLst/>
                          <a:latin typeface="Calibri" pitchFamily="34" charset="0"/>
                          <a:ea typeface="MS PGothic" pitchFamily="34" charset="-128"/>
                        </a:rPr>
                        <a:t>Level-2A</a:t>
                      </a:r>
                      <a:endParaRPr kumimoji="0" lang="en-GB" sz="1900" b="1" i="0" u="none" strike="noStrike" cap="none" normalizeH="0" baseline="30000" dirty="0" smtClean="0">
                        <a:ln>
                          <a:noFill/>
                        </a:ln>
                        <a:solidFill>
                          <a:schemeClr val="tx1"/>
                        </a:solidFill>
                        <a:effectLst/>
                        <a:latin typeface="Calibri" pitchFamily="34" charset="0"/>
                        <a:ea typeface="MS PGothic" pitchFamily="34" charset="-128"/>
                      </a:endParaRP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smtClean="0">
                          <a:ln>
                            <a:noFill/>
                          </a:ln>
                          <a:solidFill>
                            <a:schemeClr val="tx1"/>
                          </a:solidFill>
                          <a:effectLst/>
                          <a:latin typeface="Calibri" pitchFamily="34" charset="0"/>
                          <a:ea typeface="MS PGothic" pitchFamily="34" charset="-128"/>
                        </a:rPr>
                        <a:t>Bottom-of-Atmosphere </a:t>
                      </a:r>
                      <a:r>
                        <a:rPr kumimoji="0" lang="en-GB" sz="1500" b="0" i="0" u="none" strike="noStrike" cap="none" normalizeH="0" baseline="0" dirty="0" err="1" smtClean="0">
                          <a:ln>
                            <a:noFill/>
                          </a:ln>
                          <a:solidFill>
                            <a:schemeClr val="tx1"/>
                          </a:solidFill>
                          <a:effectLst/>
                          <a:latin typeface="Calibri" pitchFamily="34" charset="0"/>
                          <a:ea typeface="MS PGothic" pitchFamily="34" charset="-128"/>
                        </a:rPr>
                        <a:t>reflectances</a:t>
                      </a:r>
                      <a:r>
                        <a:rPr kumimoji="0" lang="en-GB" sz="1500" b="0" i="0" u="none" strike="noStrike" cap="none" normalizeH="0" baseline="0" dirty="0" smtClean="0">
                          <a:ln>
                            <a:noFill/>
                          </a:ln>
                          <a:solidFill>
                            <a:schemeClr val="tx1"/>
                          </a:solidFill>
                          <a:effectLst/>
                          <a:latin typeface="Calibri" pitchFamily="34" charset="0"/>
                          <a:ea typeface="MS PGothic" pitchFamily="34" charset="-128"/>
                        </a:rPr>
                        <a:t> in cartographic geometry</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dirty="0" smtClean="0">
                          <a:ln>
                            <a:noFill/>
                          </a:ln>
                          <a:solidFill>
                            <a:schemeClr val="tx1"/>
                          </a:solidFill>
                          <a:effectLst/>
                          <a:latin typeface="Calibri" pitchFamily="34" charset="0"/>
                          <a:ea typeface="MS PGothic" pitchFamily="34" charset="-128"/>
                        </a:rPr>
                        <a:t>On user side*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dirty="0" smtClean="0">
                          <a:ln>
                            <a:noFill/>
                          </a:ln>
                          <a:solidFill>
                            <a:schemeClr val="tx1"/>
                          </a:solidFill>
                          <a:effectLst/>
                          <a:latin typeface="Calibri" pitchFamily="34" charset="0"/>
                          <a:ea typeface="MS PGothic" pitchFamily="34" charset="-128"/>
                        </a:rPr>
                        <a:t>(using Sen2Cor processor**)</a:t>
                      </a: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dirty="0" smtClean="0">
                          <a:ln>
                            <a:noFill/>
                          </a:ln>
                          <a:solidFill>
                            <a:schemeClr val="tx1"/>
                          </a:solidFill>
                          <a:effectLst/>
                          <a:latin typeface="Calibri" pitchFamily="34" charset="0"/>
                          <a:ea typeface="MS PGothic" pitchFamily="34" charset="-128"/>
                        </a:rPr>
                        <a:t>˜600 MB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dirty="0" smtClean="0">
                          <a:ln>
                            <a:noFill/>
                          </a:ln>
                          <a:solidFill>
                            <a:schemeClr val="tx1"/>
                          </a:solidFill>
                          <a:effectLst/>
                          <a:latin typeface="Calibri" pitchFamily="34" charset="0"/>
                          <a:ea typeface="MS PGothic" pitchFamily="34" charset="-128"/>
                        </a:rPr>
                        <a:t>(each 100x100km</a:t>
                      </a:r>
                      <a:r>
                        <a:rPr kumimoji="0" lang="en-GB" sz="1500" b="0" i="0" u="none" strike="noStrike" cap="none" normalizeH="0" baseline="30000" dirty="0" smtClean="0">
                          <a:ln>
                            <a:noFill/>
                          </a:ln>
                          <a:solidFill>
                            <a:schemeClr val="tx1"/>
                          </a:solidFill>
                          <a:effectLst/>
                          <a:latin typeface="Calibri" pitchFamily="34" charset="0"/>
                          <a:ea typeface="MS PGothic" pitchFamily="34" charset="-128"/>
                        </a:rPr>
                        <a:t>2</a:t>
                      </a:r>
                      <a:r>
                        <a:rPr kumimoji="0" lang="en-GB" sz="1500" b="0" i="0" u="none" strike="noStrike" cap="none" normalizeH="0" baseline="0" dirty="0" smtClean="0">
                          <a:ln>
                            <a:noFill/>
                          </a:ln>
                          <a:solidFill>
                            <a:schemeClr val="tx1"/>
                          </a:solidFill>
                          <a:effectLst/>
                          <a:latin typeface="Calibri" pitchFamily="34" charset="0"/>
                          <a:ea typeface="MS PGothic" pitchFamily="34" charset="-128"/>
                        </a:rPr>
                        <a:t>)</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500" b="0" i="0" u="none" strike="noStrike" cap="none" normalizeH="0" baseline="0" dirty="0" smtClean="0">
                        <a:ln>
                          <a:noFill/>
                        </a:ln>
                        <a:solidFill>
                          <a:schemeClr val="tx1"/>
                        </a:solidFill>
                        <a:effectLst/>
                        <a:latin typeface="Calibri" pitchFamily="34" charset="0"/>
                        <a:ea typeface="MS PGothic" pitchFamily="34" charset="-128"/>
                      </a:endParaRPr>
                    </a:p>
                  </a:txBody>
                  <a:tcPr marL="91449" marR="91449"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r>
            </a:tbl>
          </a:graphicData>
        </a:graphic>
      </p:graphicFrame>
      <p:sp>
        <p:nvSpPr>
          <p:cNvPr id="10" name="Rectangle 1"/>
          <p:cNvSpPr>
            <a:spLocks noChangeArrowheads="1"/>
          </p:cNvSpPr>
          <p:nvPr/>
        </p:nvSpPr>
        <p:spPr bwMode="auto">
          <a:xfrm>
            <a:off x="2865121" y="5606699"/>
            <a:ext cx="4998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1200" dirty="0">
                <a:solidFill>
                  <a:srgbClr val="4D4F53"/>
                </a:solidFill>
                <a:cs typeface="Verdana" charset="0"/>
              </a:rPr>
              <a:t>*: </a:t>
            </a:r>
            <a:r>
              <a:rPr lang="en-GB" sz="1200" dirty="0" smtClean="0">
                <a:solidFill>
                  <a:srgbClr val="4D4F53"/>
                </a:solidFill>
                <a:cs typeface="Verdana" charset="0"/>
              </a:rPr>
              <a:t>ESA plans a </a:t>
            </a:r>
            <a:r>
              <a:rPr lang="en-GB" sz="1200" dirty="0">
                <a:solidFill>
                  <a:srgbClr val="4D4F53"/>
                </a:solidFill>
                <a:cs typeface="Verdana" charset="0"/>
              </a:rPr>
              <a:t>systematic global production of </a:t>
            </a:r>
            <a:r>
              <a:rPr lang="en-GB" sz="1200" dirty="0" smtClean="0">
                <a:solidFill>
                  <a:srgbClr val="4D4F53"/>
                </a:solidFill>
                <a:cs typeface="Verdana" charset="0"/>
              </a:rPr>
              <a:t>L2A.</a:t>
            </a:r>
            <a:endParaRPr lang="en-GB" sz="1200" dirty="0">
              <a:solidFill>
                <a:srgbClr val="4D4F53"/>
              </a:solidFill>
              <a:cs typeface="Verdana" charset="0"/>
            </a:endParaRPr>
          </a:p>
          <a:p>
            <a:r>
              <a:rPr lang="en-GB" sz="1200" dirty="0">
                <a:solidFill>
                  <a:srgbClr val="4D4F53"/>
                </a:solidFill>
                <a:cs typeface="Verdana" charset="0"/>
              </a:rPr>
              <a:t>**: http://</a:t>
            </a:r>
            <a:r>
              <a:rPr lang="en-GB" sz="1200" dirty="0" err="1">
                <a:solidFill>
                  <a:srgbClr val="4D4F53"/>
                </a:solidFill>
                <a:cs typeface="Verdana" charset="0"/>
              </a:rPr>
              <a:t>step.esa.int</a:t>
            </a:r>
            <a:r>
              <a:rPr lang="en-GB" sz="1200" dirty="0">
                <a:solidFill>
                  <a:srgbClr val="4D4F53"/>
                </a:solidFill>
                <a:cs typeface="Verdana" charset="0"/>
              </a:rPr>
              <a:t>/main/third-party-plugins-2/</a:t>
            </a:r>
            <a:r>
              <a:rPr lang="en-GB" sz="1200" dirty="0" smtClean="0">
                <a:solidFill>
                  <a:srgbClr val="4D4F53"/>
                </a:solidFill>
                <a:cs typeface="Verdana" charset="0"/>
              </a:rPr>
              <a:t>sen2cor</a:t>
            </a:r>
          </a:p>
          <a:p>
            <a:pPr algn="ctr"/>
            <a:endParaRPr lang="en-GB" sz="1200" dirty="0">
              <a:solidFill>
                <a:srgbClr val="4D4F53"/>
              </a:solidFill>
              <a:cs typeface="Verdana" charset="0"/>
            </a:endParaRPr>
          </a:p>
        </p:txBody>
      </p:sp>
      <p:pic>
        <p:nvPicPr>
          <p:cNvPr id="4" name="Picture 3" descr="mosaic_Lahore_R005_V20160915_L1C.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 y="1297102"/>
            <a:ext cx="2123440" cy="2123440"/>
          </a:xfrm>
          <a:prstGeom prst="rect">
            <a:avLst/>
          </a:prstGeom>
        </p:spPr>
      </p:pic>
      <p:pic>
        <p:nvPicPr>
          <p:cNvPr id="5" name="Picture 4" descr="mosaic_Lahore_R005_V20160915_L2A_10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 y="3542462"/>
            <a:ext cx="2113280" cy="2113280"/>
          </a:xfrm>
          <a:prstGeom prst="rect">
            <a:avLst/>
          </a:prstGeom>
        </p:spPr>
      </p:pic>
    </p:spTree>
    <p:extLst>
      <p:ext uri="{BB962C8B-B14F-4D97-AF65-F5344CB8AC3E}">
        <p14:creationId xmlns:p14="http://schemas.microsoft.com/office/powerpoint/2010/main" val="2250632698"/>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S2B opens its eyes</a:t>
            </a:r>
            <a:endParaRPr lang="en-US" dirty="0"/>
          </a:p>
        </p:txBody>
      </p:sp>
      <p:pic>
        <p:nvPicPr>
          <p:cNvPr id="10" name="Picture 9"/>
          <p:cNvPicPr>
            <a:picLocks noChangeAspect="1"/>
          </p:cNvPicPr>
          <p:nvPr/>
        </p:nvPicPr>
        <p:blipFill>
          <a:blip r:embed="rId2"/>
          <a:stretch>
            <a:fillRect/>
          </a:stretch>
        </p:blipFill>
        <p:spPr>
          <a:xfrm>
            <a:off x="139700" y="690033"/>
            <a:ext cx="6271505" cy="4220634"/>
          </a:xfrm>
          <a:prstGeom prst="rect">
            <a:avLst/>
          </a:prstGeom>
          <a:ln>
            <a:solidFill>
              <a:schemeClr val="accent1">
                <a:lumMod val="50000"/>
              </a:schemeClr>
            </a:solidFill>
          </a:ln>
        </p:spPr>
      </p:pic>
      <p:pic>
        <p:nvPicPr>
          <p:cNvPr id="5" name="Content Placeholder 4"/>
          <p:cNvPicPr>
            <a:picLocks noGrp="1" noChangeAspect="1"/>
          </p:cNvPicPr>
          <p:nvPr>
            <p:ph sz="half" idx="2"/>
          </p:nvPr>
        </p:nvPicPr>
        <p:blipFill>
          <a:blip r:embed="rId3"/>
          <a:srcRect l="2398" r="2398"/>
          <a:stretch>
            <a:fillRect/>
          </a:stretch>
        </p:blipFill>
        <p:spPr>
          <a:xfrm>
            <a:off x="5653666" y="2573867"/>
            <a:ext cx="3321000" cy="3688292"/>
          </a:xfrm>
          <a:ln>
            <a:solidFill>
              <a:srgbClr val="004C6D"/>
            </a:solidFill>
          </a:ln>
        </p:spPr>
      </p:pic>
    </p:spTree>
    <p:extLst>
      <p:ext uri="{BB962C8B-B14F-4D97-AF65-F5344CB8AC3E}">
        <p14:creationId xmlns:p14="http://schemas.microsoft.com/office/powerpoint/2010/main" val="129567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179512" y="420065"/>
            <a:ext cx="5688632" cy="430887"/>
          </a:xfrm>
          <a:noFill/>
          <a:ln>
            <a:noFill/>
          </a:ln>
        </p:spPr>
        <p:txBody>
          <a:bodyPr vert="horz" wrap="square" lIns="91440" tIns="45720" rIns="91440" bIns="45720" numCol="1" anchor="ctr" anchorCtr="0" compatLnSpc="1">
            <a:prstTxWarp prst="textNoShape">
              <a:avLst/>
            </a:prstTxWarp>
            <a:spAutoFit/>
          </a:bodyPr>
          <a:lstStyle/>
          <a:p>
            <a:r>
              <a:rPr lang="en-US" dirty="0"/>
              <a:t>Sentinel-2 Mission Operations Phases</a:t>
            </a:r>
            <a:endParaRPr lang="en-US" dirty="0"/>
          </a:p>
        </p:txBody>
      </p:sp>
      <p:cxnSp>
        <p:nvCxnSpPr>
          <p:cNvPr id="38" name="Straight Connector 37"/>
          <p:cNvCxnSpPr/>
          <p:nvPr/>
        </p:nvCxnSpPr>
        <p:spPr>
          <a:xfrm>
            <a:off x="7209380" y="2101813"/>
            <a:ext cx="34656" cy="3149323"/>
          </a:xfrm>
          <a:prstGeom prst="line">
            <a:avLst/>
          </a:prstGeom>
          <a:ln w="6350" cmpd="sng">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92862" y="1196765"/>
            <a:ext cx="9051138" cy="646331"/>
          </a:xfrm>
          <a:prstGeom prst="rect">
            <a:avLst/>
          </a:prstGeom>
          <a:noFill/>
        </p:spPr>
        <p:txBody>
          <a:bodyPr wrap="square" rtlCol="0">
            <a:spAutoFit/>
          </a:bodyPr>
          <a:lstStyle/>
          <a:p>
            <a:r>
              <a:rPr lang="en-GB" dirty="0">
                <a:solidFill>
                  <a:srgbClr val="000000"/>
                </a:solidFill>
                <a:latin typeface="Verdana"/>
              </a:rPr>
              <a:t>The Sentinel-2 full mission exploitation capability is based on the routine operation of the 2-satellites constellation. </a:t>
            </a:r>
          </a:p>
        </p:txBody>
      </p:sp>
      <p:sp>
        <p:nvSpPr>
          <p:cNvPr id="40" name="Rounded Rectangle 39"/>
          <p:cNvSpPr/>
          <p:nvPr/>
        </p:nvSpPr>
        <p:spPr>
          <a:xfrm>
            <a:off x="6386288" y="2426536"/>
            <a:ext cx="1363778" cy="841829"/>
          </a:xfrm>
          <a:prstGeom prst="roundRect">
            <a:avLst/>
          </a:prstGeom>
          <a:gradFill flip="none" rotWithShape="1">
            <a:gsLst>
              <a:gs pos="65000">
                <a:srgbClr val="698ECD"/>
              </a:gs>
              <a:gs pos="100000">
                <a:srgbClr val="96C8A4"/>
              </a:gs>
            </a:gsLst>
            <a:lin ang="0" scaled="1"/>
            <a:tileRec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Verdana"/>
            </a:endParaRPr>
          </a:p>
        </p:txBody>
      </p:sp>
      <p:sp>
        <p:nvSpPr>
          <p:cNvPr id="41" name="Rounded Rectangle 40"/>
          <p:cNvSpPr/>
          <p:nvPr/>
        </p:nvSpPr>
        <p:spPr>
          <a:xfrm>
            <a:off x="179156" y="4417549"/>
            <a:ext cx="1323524" cy="738295"/>
          </a:xfrm>
          <a:prstGeom prst="roundRect">
            <a:avLst/>
          </a:prstGeom>
          <a:solidFill>
            <a:srgbClr val="E5C03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Verdana"/>
            </a:endParaRPr>
          </a:p>
        </p:txBody>
      </p:sp>
      <p:sp>
        <p:nvSpPr>
          <p:cNvPr id="42" name="Rounded Rectangle 41"/>
          <p:cNvSpPr/>
          <p:nvPr/>
        </p:nvSpPr>
        <p:spPr>
          <a:xfrm>
            <a:off x="156280" y="3852445"/>
            <a:ext cx="3835153" cy="503091"/>
          </a:xfrm>
          <a:prstGeom prst="roundRect">
            <a:avLst/>
          </a:prstGeom>
          <a:gradFill flip="none" rotWithShape="1">
            <a:gsLst>
              <a:gs pos="65000">
                <a:srgbClr val="698ECD"/>
              </a:gs>
              <a:gs pos="100000">
                <a:srgbClr val="96C8A4"/>
              </a:gs>
            </a:gsLst>
            <a:lin ang="0" scaled="1"/>
            <a:tileRec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Verdana"/>
            </a:endParaRPr>
          </a:p>
        </p:txBody>
      </p:sp>
      <p:sp>
        <p:nvSpPr>
          <p:cNvPr id="43" name="Pentagon 42"/>
          <p:cNvSpPr/>
          <p:nvPr/>
        </p:nvSpPr>
        <p:spPr>
          <a:xfrm>
            <a:off x="3996083" y="3319402"/>
            <a:ext cx="3753993" cy="526884"/>
          </a:xfrm>
          <a:prstGeom prst="homePlate">
            <a:avLst/>
          </a:prstGeom>
          <a:solidFill>
            <a:srgbClr val="96C8A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Verdana"/>
            </a:endParaRPr>
          </a:p>
        </p:txBody>
      </p:sp>
      <p:sp>
        <p:nvSpPr>
          <p:cNvPr id="44" name="TextBox 43"/>
          <p:cNvSpPr txBox="1"/>
          <p:nvPr/>
        </p:nvSpPr>
        <p:spPr>
          <a:xfrm>
            <a:off x="58926" y="4355335"/>
            <a:ext cx="1586045" cy="646331"/>
          </a:xfrm>
          <a:prstGeom prst="rect">
            <a:avLst/>
          </a:prstGeom>
          <a:noFill/>
        </p:spPr>
        <p:txBody>
          <a:bodyPr wrap="square" rtlCol="0">
            <a:spAutoFit/>
          </a:bodyPr>
          <a:lstStyle/>
          <a:p>
            <a:pPr algn="ctr"/>
            <a:r>
              <a:rPr lang="en-US" sz="1200" dirty="0">
                <a:solidFill>
                  <a:srgbClr val="FFFFFF"/>
                </a:solidFill>
                <a:latin typeface="Verdana"/>
              </a:rPr>
              <a:t>S2A Space Segment Commissioning</a:t>
            </a:r>
          </a:p>
        </p:txBody>
      </p:sp>
      <p:sp>
        <p:nvSpPr>
          <p:cNvPr id="45" name="TextBox 44"/>
          <p:cNvSpPr txBox="1"/>
          <p:nvPr/>
        </p:nvSpPr>
        <p:spPr>
          <a:xfrm>
            <a:off x="3996073" y="3390778"/>
            <a:ext cx="3396540" cy="369332"/>
          </a:xfrm>
          <a:prstGeom prst="rect">
            <a:avLst/>
          </a:prstGeom>
          <a:noFill/>
        </p:spPr>
        <p:txBody>
          <a:bodyPr wrap="square" rtlCol="0">
            <a:spAutoFit/>
          </a:bodyPr>
          <a:lstStyle/>
          <a:p>
            <a:pPr algn="ctr"/>
            <a:r>
              <a:rPr lang="en-US" dirty="0">
                <a:solidFill>
                  <a:srgbClr val="FFFFFF"/>
                </a:solidFill>
                <a:latin typeface="Verdana"/>
              </a:rPr>
              <a:t>S2A Routine Operations</a:t>
            </a:r>
          </a:p>
        </p:txBody>
      </p:sp>
      <p:cxnSp>
        <p:nvCxnSpPr>
          <p:cNvPr id="46" name="Straight Arrow Connector 45"/>
          <p:cNvCxnSpPr/>
          <p:nvPr/>
        </p:nvCxnSpPr>
        <p:spPr>
          <a:xfrm flipV="1">
            <a:off x="88278" y="5214516"/>
            <a:ext cx="8958981" cy="11577"/>
          </a:xfrm>
          <a:prstGeom prst="straightConnector1">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6586" y="5288334"/>
            <a:ext cx="1127148" cy="461665"/>
          </a:xfrm>
          <a:prstGeom prst="rect">
            <a:avLst/>
          </a:prstGeom>
          <a:noFill/>
        </p:spPr>
        <p:txBody>
          <a:bodyPr wrap="square" rtlCol="0">
            <a:spAutoFit/>
          </a:bodyPr>
          <a:lstStyle/>
          <a:p>
            <a:r>
              <a:rPr lang="en-US" sz="1200" dirty="0">
                <a:solidFill>
                  <a:srgbClr val="000000"/>
                </a:solidFill>
                <a:latin typeface="Verdana"/>
              </a:rPr>
              <a:t>S2A-Launch</a:t>
            </a:r>
          </a:p>
          <a:p>
            <a:r>
              <a:rPr lang="en-US" sz="1200" b="1" dirty="0" smtClean="0">
                <a:solidFill>
                  <a:srgbClr val="FF0000"/>
                </a:solidFill>
                <a:latin typeface="Verdana"/>
              </a:rPr>
              <a:t>23 Jun ‘15</a:t>
            </a:r>
            <a:endParaRPr lang="en-US" sz="1200" b="1" dirty="0">
              <a:solidFill>
                <a:srgbClr val="FF0000"/>
              </a:solidFill>
              <a:latin typeface="Verdana"/>
            </a:endParaRPr>
          </a:p>
        </p:txBody>
      </p:sp>
      <p:cxnSp>
        <p:nvCxnSpPr>
          <p:cNvPr id="48" name="Straight Connector 47"/>
          <p:cNvCxnSpPr/>
          <p:nvPr/>
        </p:nvCxnSpPr>
        <p:spPr>
          <a:xfrm flipH="1">
            <a:off x="162485" y="2121347"/>
            <a:ext cx="19340" cy="3129788"/>
          </a:xfrm>
          <a:prstGeom prst="line">
            <a:avLst/>
          </a:prstGeom>
          <a:ln w="6350" cmpd="sng">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241859" y="5271049"/>
            <a:ext cx="1413293" cy="646331"/>
          </a:xfrm>
          <a:prstGeom prst="rect">
            <a:avLst/>
          </a:prstGeom>
          <a:noFill/>
        </p:spPr>
        <p:txBody>
          <a:bodyPr wrap="square" rtlCol="0">
            <a:spAutoFit/>
          </a:bodyPr>
          <a:lstStyle/>
          <a:p>
            <a:r>
              <a:rPr lang="en-US" sz="1200" dirty="0">
                <a:solidFill>
                  <a:srgbClr val="000000"/>
                </a:solidFill>
                <a:latin typeface="Verdana"/>
              </a:rPr>
              <a:t>S2A IOCR</a:t>
            </a:r>
          </a:p>
          <a:p>
            <a:r>
              <a:rPr lang="en-US" sz="1200" b="1" dirty="0">
                <a:solidFill>
                  <a:srgbClr val="FF0000"/>
                </a:solidFill>
                <a:latin typeface="Verdana"/>
              </a:rPr>
              <a:t>L</a:t>
            </a:r>
            <a:r>
              <a:rPr lang="en-US" sz="1200" b="1" dirty="0" smtClean="0">
                <a:solidFill>
                  <a:srgbClr val="FF0000"/>
                </a:solidFill>
                <a:latin typeface="Verdana"/>
              </a:rPr>
              <a:t>+4m</a:t>
            </a:r>
            <a:endParaRPr lang="en-US" sz="1200" b="1" dirty="0">
              <a:solidFill>
                <a:srgbClr val="FF0000"/>
              </a:solidFill>
              <a:latin typeface="Verdana"/>
            </a:endParaRPr>
          </a:p>
          <a:p>
            <a:r>
              <a:rPr lang="en-US" sz="1200" b="1" dirty="0" smtClean="0">
                <a:solidFill>
                  <a:srgbClr val="FF0000"/>
                </a:solidFill>
                <a:latin typeface="Verdana"/>
              </a:rPr>
              <a:t>Oct’15</a:t>
            </a:r>
            <a:endParaRPr lang="en-US" sz="1200" b="1" dirty="0">
              <a:solidFill>
                <a:srgbClr val="FF0000"/>
              </a:solidFill>
              <a:latin typeface="Verdana"/>
            </a:endParaRPr>
          </a:p>
        </p:txBody>
      </p:sp>
      <p:cxnSp>
        <p:nvCxnSpPr>
          <p:cNvPr id="50" name="Straight Connector 49"/>
          <p:cNvCxnSpPr/>
          <p:nvPr/>
        </p:nvCxnSpPr>
        <p:spPr>
          <a:xfrm flipH="1">
            <a:off x="1503808" y="2121347"/>
            <a:ext cx="1315" cy="3129788"/>
          </a:xfrm>
          <a:prstGeom prst="line">
            <a:avLst/>
          </a:prstGeom>
          <a:ln w="6350" cmpd="sng">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992273" y="2109149"/>
            <a:ext cx="3800" cy="3105367"/>
          </a:xfrm>
          <a:prstGeom prst="line">
            <a:avLst/>
          </a:prstGeom>
          <a:ln w="6350" cmpd="sng">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3559774" y="5227398"/>
            <a:ext cx="1245949" cy="646331"/>
          </a:xfrm>
          <a:prstGeom prst="rect">
            <a:avLst/>
          </a:prstGeom>
          <a:noFill/>
        </p:spPr>
        <p:txBody>
          <a:bodyPr wrap="square" rtlCol="0">
            <a:spAutoFit/>
          </a:bodyPr>
          <a:lstStyle/>
          <a:p>
            <a:r>
              <a:rPr lang="en-US" sz="1200" dirty="0">
                <a:solidFill>
                  <a:srgbClr val="000000"/>
                </a:solidFill>
                <a:latin typeface="Verdana"/>
              </a:rPr>
              <a:t>S2A RORR</a:t>
            </a:r>
          </a:p>
          <a:p>
            <a:r>
              <a:rPr lang="en-US" sz="1200" b="1" dirty="0" smtClean="0">
                <a:solidFill>
                  <a:srgbClr val="FF0000"/>
                </a:solidFill>
                <a:latin typeface="Verdana"/>
              </a:rPr>
              <a:t>Jul’16</a:t>
            </a:r>
            <a:endParaRPr lang="en-US" sz="1200" b="1" dirty="0">
              <a:solidFill>
                <a:srgbClr val="FF0000"/>
              </a:solidFill>
              <a:latin typeface="Verdana"/>
            </a:endParaRPr>
          </a:p>
          <a:p>
            <a:endParaRPr lang="en-US" sz="1200" dirty="0">
              <a:solidFill>
                <a:srgbClr val="000000"/>
              </a:solidFill>
              <a:latin typeface="Verdana"/>
            </a:endParaRPr>
          </a:p>
        </p:txBody>
      </p:sp>
      <p:sp>
        <p:nvSpPr>
          <p:cNvPr id="53" name="TextBox 52"/>
          <p:cNvSpPr txBox="1"/>
          <p:nvPr/>
        </p:nvSpPr>
        <p:spPr>
          <a:xfrm>
            <a:off x="46370" y="3906776"/>
            <a:ext cx="4380507" cy="369332"/>
          </a:xfrm>
          <a:prstGeom prst="rect">
            <a:avLst/>
          </a:prstGeom>
          <a:noFill/>
        </p:spPr>
        <p:txBody>
          <a:bodyPr wrap="square" rtlCol="0">
            <a:spAutoFit/>
          </a:bodyPr>
          <a:lstStyle/>
          <a:p>
            <a:pPr algn="ctr"/>
            <a:r>
              <a:rPr lang="en-US" dirty="0">
                <a:solidFill>
                  <a:srgbClr val="FFFFFF"/>
                </a:solidFill>
                <a:latin typeface="Verdana"/>
              </a:rPr>
              <a:t>S2A Operational qualification</a:t>
            </a:r>
          </a:p>
        </p:txBody>
      </p:sp>
      <p:sp>
        <p:nvSpPr>
          <p:cNvPr id="54" name="Pentagon 53"/>
          <p:cNvSpPr/>
          <p:nvPr/>
        </p:nvSpPr>
        <p:spPr>
          <a:xfrm>
            <a:off x="7784737" y="2938713"/>
            <a:ext cx="1377272" cy="726939"/>
          </a:xfrm>
          <a:prstGeom prst="homePlat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Verdana"/>
            </a:endParaRPr>
          </a:p>
        </p:txBody>
      </p:sp>
      <p:sp>
        <p:nvSpPr>
          <p:cNvPr id="55" name="TextBox 54"/>
          <p:cNvSpPr txBox="1"/>
          <p:nvPr/>
        </p:nvSpPr>
        <p:spPr>
          <a:xfrm>
            <a:off x="7619767" y="2848694"/>
            <a:ext cx="1507588" cy="692497"/>
          </a:xfrm>
          <a:prstGeom prst="rect">
            <a:avLst/>
          </a:prstGeom>
          <a:noFill/>
        </p:spPr>
        <p:txBody>
          <a:bodyPr wrap="square" rtlCol="0">
            <a:spAutoFit/>
          </a:bodyPr>
          <a:lstStyle/>
          <a:p>
            <a:pPr algn="ctr"/>
            <a:r>
              <a:rPr lang="en-US" sz="1300" dirty="0">
                <a:solidFill>
                  <a:srgbClr val="FFFFFF"/>
                </a:solidFill>
                <a:latin typeface="Verdana"/>
              </a:rPr>
              <a:t>S2 Full Operational Capacity</a:t>
            </a:r>
          </a:p>
        </p:txBody>
      </p:sp>
      <p:sp>
        <p:nvSpPr>
          <p:cNvPr id="56" name="TextBox 55"/>
          <p:cNvSpPr txBox="1"/>
          <p:nvPr/>
        </p:nvSpPr>
        <p:spPr>
          <a:xfrm>
            <a:off x="6386295" y="2371467"/>
            <a:ext cx="1398449" cy="738664"/>
          </a:xfrm>
          <a:prstGeom prst="rect">
            <a:avLst/>
          </a:prstGeom>
          <a:noFill/>
        </p:spPr>
        <p:txBody>
          <a:bodyPr wrap="square" rtlCol="0">
            <a:spAutoFit/>
          </a:bodyPr>
          <a:lstStyle/>
          <a:p>
            <a:pPr algn="ctr"/>
            <a:r>
              <a:rPr lang="en-US" sz="1400" dirty="0">
                <a:solidFill>
                  <a:srgbClr val="FFFFFF"/>
                </a:solidFill>
                <a:latin typeface="Verdana"/>
              </a:rPr>
              <a:t>S2B</a:t>
            </a:r>
          </a:p>
          <a:p>
            <a:pPr algn="ctr"/>
            <a:r>
              <a:rPr lang="en-US" sz="1400" dirty="0">
                <a:solidFill>
                  <a:srgbClr val="FFFFFF"/>
                </a:solidFill>
                <a:latin typeface="Verdana"/>
              </a:rPr>
              <a:t>Operational qualification</a:t>
            </a:r>
          </a:p>
        </p:txBody>
      </p:sp>
      <p:sp>
        <p:nvSpPr>
          <p:cNvPr id="57" name="TextBox 56"/>
          <p:cNvSpPr txBox="1"/>
          <p:nvPr/>
        </p:nvSpPr>
        <p:spPr>
          <a:xfrm>
            <a:off x="6886121" y="5239606"/>
            <a:ext cx="1063417" cy="646331"/>
          </a:xfrm>
          <a:prstGeom prst="rect">
            <a:avLst/>
          </a:prstGeom>
          <a:noFill/>
        </p:spPr>
        <p:txBody>
          <a:bodyPr wrap="square" rtlCol="0">
            <a:spAutoFit/>
          </a:bodyPr>
          <a:lstStyle/>
          <a:p>
            <a:r>
              <a:rPr lang="en-US" sz="1200" dirty="0">
                <a:solidFill>
                  <a:srgbClr val="000000"/>
                </a:solidFill>
                <a:latin typeface="Verdana"/>
              </a:rPr>
              <a:t>S2B IOCR</a:t>
            </a:r>
            <a:endParaRPr lang="en-US" sz="1200" b="1" dirty="0">
              <a:solidFill>
                <a:srgbClr val="FF0000"/>
              </a:solidFill>
              <a:latin typeface="Verdana"/>
            </a:endParaRPr>
          </a:p>
          <a:p>
            <a:r>
              <a:rPr lang="en-US" sz="1200" b="1" dirty="0">
                <a:solidFill>
                  <a:srgbClr val="FF0000"/>
                </a:solidFill>
                <a:latin typeface="Verdana"/>
              </a:rPr>
              <a:t>L+</a:t>
            </a:r>
            <a:r>
              <a:rPr lang="en-US" sz="1200" b="1" dirty="0" smtClean="0">
                <a:solidFill>
                  <a:srgbClr val="FF0000"/>
                </a:solidFill>
                <a:latin typeface="Verdana"/>
              </a:rPr>
              <a:t>3m</a:t>
            </a:r>
          </a:p>
          <a:p>
            <a:r>
              <a:rPr lang="en-US" sz="1200" b="1" dirty="0" smtClean="0">
                <a:solidFill>
                  <a:srgbClr val="FF0000"/>
                </a:solidFill>
                <a:latin typeface="Verdana"/>
              </a:rPr>
              <a:t>Jun ‘17</a:t>
            </a:r>
            <a:endParaRPr lang="en-US" sz="1200" b="1" dirty="0">
              <a:solidFill>
                <a:srgbClr val="FF0000"/>
              </a:solidFill>
              <a:latin typeface="Verdana"/>
            </a:endParaRPr>
          </a:p>
        </p:txBody>
      </p:sp>
      <p:sp>
        <p:nvSpPr>
          <p:cNvPr id="58" name="Rounded Rectangle 57"/>
          <p:cNvSpPr/>
          <p:nvPr/>
        </p:nvSpPr>
        <p:spPr>
          <a:xfrm>
            <a:off x="6296775" y="4439321"/>
            <a:ext cx="962794" cy="738295"/>
          </a:xfrm>
          <a:prstGeom prst="roundRect">
            <a:avLst/>
          </a:prstGeom>
          <a:solidFill>
            <a:srgbClr val="E5C03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Verdana"/>
            </a:endParaRPr>
          </a:p>
        </p:txBody>
      </p:sp>
      <p:sp>
        <p:nvSpPr>
          <p:cNvPr id="59" name="TextBox 58"/>
          <p:cNvSpPr txBox="1"/>
          <p:nvPr/>
        </p:nvSpPr>
        <p:spPr>
          <a:xfrm>
            <a:off x="6114342" y="4344714"/>
            <a:ext cx="1359319" cy="646331"/>
          </a:xfrm>
          <a:prstGeom prst="rect">
            <a:avLst/>
          </a:prstGeom>
          <a:noFill/>
        </p:spPr>
        <p:txBody>
          <a:bodyPr wrap="square" rtlCol="0">
            <a:spAutoFit/>
          </a:bodyPr>
          <a:lstStyle/>
          <a:p>
            <a:pPr algn="ctr"/>
            <a:r>
              <a:rPr lang="en-US" sz="1200" dirty="0">
                <a:solidFill>
                  <a:srgbClr val="FFFFFF"/>
                </a:solidFill>
                <a:latin typeface="Verdana"/>
              </a:rPr>
              <a:t>S2B Space Segment </a:t>
            </a:r>
            <a:r>
              <a:rPr lang="en-US" sz="1200" dirty="0" err="1" smtClean="0">
                <a:solidFill>
                  <a:srgbClr val="FFFFFF"/>
                </a:solidFill>
                <a:latin typeface="Verdana"/>
              </a:rPr>
              <a:t>Commiss</a:t>
            </a:r>
            <a:r>
              <a:rPr lang="en-US" sz="1200" dirty="0" smtClean="0">
                <a:solidFill>
                  <a:srgbClr val="FFFFFF"/>
                </a:solidFill>
                <a:latin typeface="Verdana"/>
              </a:rPr>
              <a:t>.</a:t>
            </a:r>
            <a:endParaRPr lang="en-US" sz="1200" dirty="0">
              <a:solidFill>
                <a:srgbClr val="FFFFFF"/>
              </a:solidFill>
              <a:latin typeface="Verdana"/>
            </a:endParaRPr>
          </a:p>
        </p:txBody>
      </p:sp>
      <p:sp>
        <p:nvSpPr>
          <p:cNvPr id="60" name="TextBox 59"/>
          <p:cNvSpPr txBox="1"/>
          <p:nvPr/>
        </p:nvSpPr>
        <p:spPr>
          <a:xfrm>
            <a:off x="5098338" y="5239606"/>
            <a:ext cx="1046911" cy="461665"/>
          </a:xfrm>
          <a:prstGeom prst="rect">
            <a:avLst/>
          </a:prstGeom>
          <a:noFill/>
        </p:spPr>
        <p:txBody>
          <a:bodyPr wrap="square" rtlCol="0">
            <a:spAutoFit/>
          </a:bodyPr>
          <a:lstStyle/>
          <a:p>
            <a:pPr algn="ctr"/>
            <a:r>
              <a:rPr lang="en-US" sz="1200" dirty="0">
                <a:solidFill>
                  <a:srgbClr val="000000"/>
                </a:solidFill>
                <a:latin typeface="Verdana"/>
              </a:rPr>
              <a:t>S2B </a:t>
            </a:r>
            <a:r>
              <a:rPr lang="en-US" sz="1200" dirty="0" smtClean="0">
                <a:solidFill>
                  <a:srgbClr val="000000"/>
                </a:solidFill>
                <a:latin typeface="Verdana"/>
              </a:rPr>
              <a:t>FAR</a:t>
            </a:r>
          </a:p>
          <a:p>
            <a:pPr algn="ctr"/>
            <a:r>
              <a:rPr lang="en-US" sz="1200" b="1" dirty="0" smtClean="0">
                <a:solidFill>
                  <a:srgbClr val="FF0000"/>
                </a:solidFill>
                <a:latin typeface="Verdana"/>
              </a:rPr>
              <a:t>Nov’16</a:t>
            </a:r>
            <a:endParaRPr lang="en-US" sz="1200" b="1" dirty="0">
              <a:solidFill>
                <a:srgbClr val="FF0000"/>
              </a:solidFill>
              <a:latin typeface="Verdana"/>
            </a:endParaRPr>
          </a:p>
        </p:txBody>
      </p:sp>
      <p:sp>
        <p:nvSpPr>
          <p:cNvPr id="61" name="TextBox 60"/>
          <p:cNvSpPr txBox="1"/>
          <p:nvPr/>
        </p:nvSpPr>
        <p:spPr>
          <a:xfrm>
            <a:off x="7803112" y="5232509"/>
            <a:ext cx="1205739" cy="646331"/>
          </a:xfrm>
          <a:prstGeom prst="rect">
            <a:avLst/>
          </a:prstGeom>
          <a:noFill/>
        </p:spPr>
        <p:txBody>
          <a:bodyPr wrap="square" rtlCol="0">
            <a:spAutoFit/>
          </a:bodyPr>
          <a:lstStyle/>
          <a:p>
            <a:r>
              <a:rPr lang="en-US" sz="1200" dirty="0">
                <a:solidFill>
                  <a:srgbClr val="000000"/>
                </a:solidFill>
                <a:latin typeface="Verdana"/>
              </a:rPr>
              <a:t>S2 </a:t>
            </a:r>
            <a:r>
              <a:rPr lang="en-US" sz="1200" dirty="0" smtClean="0">
                <a:solidFill>
                  <a:srgbClr val="000000"/>
                </a:solidFill>
                <a:latin typeface="Verdana"/>
              </a:rPr>
              <a:t>RORR</a:t>
            </a:r>
          </a:p>
          <a:p>
            <a:r>
              <a:rPr lang="en-US" sz="1200" b="1" dirty="0" smtClean="0">
                <a:solidFill>
                  <a:srgbClr val="FF0000"/>
                </a:solidFill>
                <a:latin typeface="Verdana"/>
              </a:rPr>
              <a:t>IOCR + 4m</a:t>
            </a:r>
          </a:p>
          <a:p>
            <a:r>
              <a:rPr lang="en-US" sz="1200" b="1" dirty="0" smtClean="0">
                <a:solidFill>
                  <a:srgbClr val="FF0000"/>
                </a:solidFill>
                <a:latin typeface="Verdana"/>
              </a:rPr>
              <a:t>Oct ‘17</a:t>
            </a:r>
            <a:endParaRPr lang="en-US" sz="1200" b="1" dirty="0">
              <a:solidFill>
                <a:srgbClr val="FF0000"/>
              </a:solidFill>
              <a:latin typeface="Verdana"/>
            </a:endParaRPr>
          </a:p>
        </p:txBody>
      </p:sp>
      <p:sp>
        <p:nvSpPr>
          <p:cNvPr id="62" name="Rectangle 61"/>
          <p:cNvSpPr/>
          <p:nvPr/>
        </p:nvSpPr>
        <p:spPr>
          <a:xfrm>
            <a:off x="1575887" y="2073061"/>
            <a:ext cx="3647302" cy="461665"/>
          </a:xfrm>
          <a:prstGeom prst="rect">
            <a:avLst/>
          </a:prstGeom>
        </p:spPr>
        <p:txBody>
          <a:bodyPr wrap="none">
            <a:spAutoFit/>
          </a:bodyPr>
          <a:lstStyle/>
          <a:p>
            <a:r>
              <a:rPr lang="en-GB" sz="1200" dirty="0">
                <a:solidFill>
                  <a:srgbClr val="000000"/>
                </a:solidFill>
                <a:latin typeface="Verdana"/>
              </a:rPr>
              <a:t>In-orbit Commissioning Review (IOCR)</a:t>
            </a:r>
          </a:p>
          <a:p>
            <a:r>
              <a:rPr lang="en-GB" sz="1200" dirty="0" smtClean="0">
                <a:solidFill>
                  <a:srgbClr val="000000"/>
                </a:solidFill>
                <a:latin typeface="Verdana"/>
              </a:rPr>
              <a:t>Routine </a:t>
            </a:r>
            <a:r>
              <a:rPr lang="en-GB" sz="1200" dirty="0">
                <a:solidFill>
                  <a:srgbClr val="000000"/>
                </a:solidFill>
                <a:latin typeface="Verdana"/>
              </a:rPr>
              <a:t>Operation Readiness Review (RORR)</a:t>
            </a:r>
            <a:endParaRPr lang="en-US" sz="1200" dirty="0">
              <a:solidFill>
                <a:srgbClr val="000000"/>
              </a:solidFill>
              <a:latin typeface="Verdana"/>
            </a:endParaRPr>
          </a:p>
        </p:txBody>
      </p:sp>
      <p:sp>
        <p:nvSpPr>
          <p:cNvPr id="63" name="TextBox 62"/>
          <p:cNvSpPr txBox="1"/>
          <p:nvPr/>
        </p:nvSpPr>
        <p:spPr>
          <a:xfrm>
            <a:off x="5906378" y="5236217"/>
            <a:ext cx="1046911" cy="646331"/>
          </a:xfrm>
          <a:prstGeom prst="rect">
            <a:avLst/>
          </a:prstGeom>
          <a:noFill/>
        </p:spPr>
        <p:txBody>
          <a:bodyPr wrap="square" rtlCol="0">
            <a:spAutoFit/>
          </a:bodyPr>
          <a:lstStyle/>
          <a:p>
            <a:pPr algn="ctr"/>
            <a:r>
              <a:rPr lang="en-US" sz="1200" dirty="0">
                <a:solidFill>
                  <a:srgbClr val="000000"/>
                </a:solidFill>
                <a:latin typeface="Verdana"/>
              </a:rPr>
              <a:t>S2B </a:t>
            </a:r>
            <a:r>
              <a:rPr lang="en-US" sz="1200" dirty="0" smtClean="0">
                <a:solidFill>
                  <a:srgbClr val="000000"/>
                </a:solidFill>
                <a:latin typeface="Verdana"/>
              </a:rPr>
              <a:t>Launch</a:t>
            </a:r>
          </a:p>
          <a:p>
            <a:pPr algn="ctr"/>
            <a:r>
              <a:rPr lang="en-US" sz="1200" b="1" dirty="0" smtClean="0">
                <a:solidFill>
                  <a:srgbClr val="FF0000"/>
                </a:solidFill>
                <a:latin typeface="Verdana"/>
              </a:rPr>
              <a:t>6 Mar’17</a:t>
            </a:r>
            <a:endParaRPr lang="en-US" sz="1200" b="1" dirty="0">
              <a:solidFill>
                <a:srgbClr val="FF0000"/>
              </a:solidFill>
              <a:latin typeface="Verdana"/>
            </a:endParaRPr>
          </a:p>
        </p:txBody>
      </p:sp>
      <p:sp>
        <p:nvSpPr>
          <p:cNvPr id="2" name="Frame 1"/>
          <p:cNvSpPr/>
          <p:nvPr/>
        </p:nvSpPr>
        <p:spPr>
          <a:xfrm>
            <a:off x="6540862" y="1678440"/>
            <a:ext cx="2603139" cy="4525793"/>
          </a:xfrm>
          <a:prstGeom prst="frame">
            <a:avLst>
              <a:gd name="adj1" fmla="val 268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59292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5" y="7244"/>
            <a:ext cx="7174846" cy="430887"/>
          </a:xfrm>
        </p:spPr>
        <p:txBody>
          <a:bodyPr/>
          <a:lstStyle/>
          <a:p>
            <a:r>
              <a:rPr lang="en-US" dirty="0" smtClean="0"/>
              <a:t>Next steps</a:t>
            </a:r>
            <a:endParaRPr lang="en-US" dirty="0"/>
          </a:p>
        </p:txBody>
      </p:sp>
      <p:sp>
        <p:nvSpPr>
          <p:cNvPr id="3" name="Content Placeholder 2"/>
          <p:cNvSpPr>
            <a:spLocks noGrp="1"/>
          </p:cNvSpPr>
          <p:nvPr>
            <p:ph idx="1"/>
          </p:nvPr>
        </p:nvSpPr>
        <p:spPr>
          <a:xfrm>
            <a:off x="2323" y="405841"/>
            <a:ext cx="9090878" cy="4809632"/>
          </a:xfrm>
        </p:spPr>
        <p:txBody>
          <a:bodyPr/>
          <a:lstStyle/>
          <a:p>
            <a:pPr marL="342900" indent="-342900">
              <a:buFont typeface="Wingdings" charset="2"/>
              <a:buChar char="q"/>
            </a:pPr>
            <a:r>
              <a:rPr lang="en-US" dirty="0" smtClean="0"/>
              <a:t>Q1/2017: Start dissemination of data from L2A Europe Pilot (using SEN2COR)</a:t>
            </a:r>
          </a:p>
          <a:p>
            <a:pPr marL="342900" indent="-342900">
              <a:spcBef>
                <a:spcPts val="600"/>
              </a:spcBef>
              <a:buFont typeface="Wingdings" charset="2"/>
              <a:buChar char="q"/>
            </a:pPr>
            <a:r>
              <a:rPr lang="en-US" dirty="0" smtClean="0"/>
              <a:t>Q2/2017: 2</a:t>
            </a:r>
            <a:r>
              <a:rPr lang="en-US" baseline="30000" dirty="0" smtClean="0"/>
              <a:t>nd</a:t>
            </a:r>
            <a:r>
              <a:rPr lang="en-US" dirty="0" smtClean="0"/>
              <a:t> workshop ACIX for comparison metrics across 14 algorithms</a:t>
            </a:r>
          </a:p>
          <a:p>
            <a:pPr marL="342900" indent="-342900">
              <a:spcBef>
                <a:spcPts val="600"/>
              </a:spcBef>
              <a:buFont typeface="Wingdings" charset="2"/>
              <a:buChar char="q"/>
            </a:pPr>
            <a:r>
              <a:rPr lang="en-US" dirty="0" smtClean="0"/>
              <a:t>Q3/2017: Results from feasibility study L2A best European algorithm</a:t>
            </a:r>
          </a:p>
          <a:p>
            <a:pPr marL="342900" indent="-342900">
              <a:spcBef>
                <a:spcPts val="600"/>
              </a:spcBef>
              <a:buFont typeface="Wingdings" charset="2"/>
              <a:buChar char="q"/>
            </a:pPr>
            <a:r>
              <a:rPr lang="en-US" dirty="0" smtClean="0"/>
              <a:t>Q4/2017: Gradual increase of ‘Europe’ pilot to global production, </a:t>
            </a:r>
            <a:r>
              <a:rPr lang="en-US" dirty="0" smtClean="0">
                <a:solidFill>
                  <a:srgbClr val="FF0000"/>
                </a:solidFill>
              </a:rPr>
              <a:t>not yet </a:t>
            </a:r>
            <a:r>
              <a:rPr lang="en-US" dirty="0" err="1" smtClean="0">
                <a:solidFill>
                  <a:srgbClr val="FF0000"/>
                </a:solidFill>
              </a:rPr>
              <a:t>authorised</a:t>
            </a:r>
            <a:r>
              <a:rPr lang="en-US" dirty="0" smtClean="0">
                <a:solidFill>
                  <a:srgbClr val="FF0000"/>
                </a:solidFill>
              </a:rPr>
              <a:t> by </a:t>
            </a:r>
            <a:r>
              <a:rPr lang="en-US" dirty="0" smtClean="0">
                <a:solidFill>
                  <a:srgbClr val="FF0000"/>
                </a:solidFill>
              </a:rPr>
              <a:t>EC</a:t>
            </a:r>
          </a:p>
          <a:p>
            <a:pPr marL="342900" indent="-342900">
              <a:spcBef>
                <a:spcPts val="600"/>
              </a:spcBef>
              <a:buFont typeface="Wingdings" charset="2"/>
              <a:buChar char="q"/>
            </a:pPr>
            <a:r>
              <a:rPr lang="en-US" dirty="0" smtClean="0"/>
              <a:t>Q4/2017: end of ramp-up Phase of S2B, full constellation operational (=3 PB/y including L1C+L2A</a:t>
            </a:r>
            <a:r>
              <a:rPr lang="en-US" dirty="0" smtClean="0"/>
              <a:t>)</a:t>
            </a:r>
            <a:endParaRPr lang="en-US" sz="800" dirty="0"/>
          </a:p>
          <a:p>
            <a:pPr marL="342900" indent="-342900">
              <a:spcBef>
                <a:spcPts val="600"/>
              </a:spcBef>
              <a:buFont typeface="Wingdings" charset="2"/>
              <a:buChar char="q"/>
            </a:pPr>
            <a:r>
              <a:rPr lang="en-US" dirty="0" smtClean="0"/>
              <a:t>Q1/2018: Validated Global Reference Image (GRI): best geometric quality globally (&lt;0.3 pixels @3 sigma multi-temporal)</a:t>
            </a:r>
          </a:p>
          <a:p>
            <a:pPr marL="342900" indent="-342900">
              <a:spcBef>
                <a:spcPts val="600"/>
              </a:spcBef>
              <a:buFont typeface="Wingdings" charset="2"/>
              <a:buChar char="q"/>
            </a:pPr>
            <a:r>
              <a:rPr lang="en-US" dirty="0" smtClean="0"/>
              <a:t>2018</a:t>
            </a:r>
            <a:r>
              <a:rPr lang="en-US" dirty="0" smtClean="0"/>
              <a:t>: start of GRI-based production for S2A and S2B</a:t>
            </a:r>
          </a:p>
          <a:p>
            <a:pPr marL="342900" indent="-342900">
              <a:spcBef>
                <a:spcPts val="600"/>
              </a:spcBef>
              <a:buFont typeface="Wingdings" charset="2"/>
              <a:buChar char="q"/>
            </a:pPr>
            <a:r>
              <a:rPr lang="en-US" dirty="0" smtClean="0"/>
              <a:t>2018: move from SEN2COR towards operational L2A processor for global production</a:t>
            </a:r>
          </a:p>
          <a:p>
            <a:pPr marL="342900" indent="-342900">
              <a:spcBef>
                <a:spcPts val="600"/>
              </a:spcBef>
              <a:buFont typeface="Wingdings" charset="2"/>
              <a:buChar char="q"/>
            </a:pPr>
            <a:r>
              <a:rPr lang="en-US" dirty="0" smtClean="0">
                <a:solidFill>
                  <a:srgbClr val="FF0000"/>
                </a:solidFill>
              </a:rPr>
              <a:t>2018: evolving DEM</a:t>
            </a:r>
            <a:r>
              <a:rPr lang="en-US" dirty="0" smtClean="0">
                <a:solidFill>
                  <a:srgbClr val="FF0000"/>
                </a:solidFill>
              </a:rPr>
              <a:t>? Further </a:t>
            </a:r>
            <a:r>
              <a:rPr lang="en-US" dirty="0" smtClean="0">
                <a:solidFill>
                  <a:srgbClr val="FF0000"/>
                </a:solidFill>
              </a:rPr>
              <a:t>S2</a:t>
            </a:r>
            <a:r>
              <a:rPr lang="en-US" dirty="0">
                <a:solidFill>
                  <a:srgbClr val="FF0000"/>
                </a:solidFill>
              </a:rPr>
              <a:t>-L8 </a:t>
            </a:r>
            <a:r>
              <a:rPr lang="en-US" dirty="0" err="1">
                <a:solidFill>
                  <a:srgbClr val="FF0000"/>
                </a:solidFill>
              </a:rPr>
              <a:t>harmonisation</a:t>
            </a:r>
            <a:r>
              <a:rPr lang="en-US" dirty="0">
                <a:solidFill>
                  <a:srgbClr val="FF0000"/>
                </a:solidFill>
              </a:rPr>
              <a:t>/interoperability </a:t>
            </a:r>
            <a:endParaRPr lang="en-US" dirty="0">
              <a:solidFill>
                <a:srgbClr val="FF0000"/>
              </a:solidFill>
            </a:endParaRPr>
          </a:p>
          <a:p>
            <a:pPr marL="342900" indent="-342900">
              <a:spcBef>
                <a:spcPts val="600"/>
              </a:spcBef>
              <a:buFont typeface="Wingdings" charset="2"/>
              <a:buChar char="q"/>
            </a:pPr>
            <a:r>
              <a:rPr lang="en-US" dirty="0" smtClean="0"/>
              <a:t>2018: start major reprocessing exercise of all S2A/S2B archived data with GRI and operational L2A processor (archive size ~5PB!)</a:t>
            </a:r>
          </a:p>
        </p:txBody>
      </p:sp>
      <p:sp>
        <p:nvSpPr>
          <p:cNvPr id="4" name="TextBox 3"/>
          <p:cNvSpPr txBox="1"/>
          <p:nvPr/>
        </p:nvSpPr>
        <p:spPr>
          <a:xfrm>
            <a:off x="67732" y="5486405"/>
            <a:ext cx="8991600" cy="1077218"/>
          </a:xfrm>
          <a:prstGeom prst="rect">
            <a:avLst/>
          </a:prstGeom>
          <a:solidFill>
            <a:schemeClr val="bg1"/>
          </a:solidFill>
          <a:ln>
            <a:solidFill>
              <a:schemeClr val="accent1">
                <a:lumMod val="50000"/>
              </a:schemeClr>
            </a:solidFill>
          </a:ln>
        </p:spPr>
        <p:txBody>
          <a:bodyPr wrap="square" rtlCol="0">
            <a:spAutoFit/>
          </a:bodyPr>
          <a:lstStyle/>
          <a:p>
            <a:pPr algn="ctr"/>
            <a:r>
              <a:rPr lang="en-US" sz="1600" b="1" dirty="0" smtClean="0">
                <a:solidFill>
                  <a:srgbClr val="008000"/>
                </a:solidFill>
              </a:rPr>
              <a:t>Sentinel-2 is moving towards an </a:t>
            </a:r>
            <a:r>
              <a:rPr lang="en-US" sz="1600" b="1" dirty="0" err="1" smtClean="0">
                <a:solidFill>
                  <a:srgbClr val="008000"/>
                </a:solidFill>
              </a:rPr>
              <a:t>optimised</a:t>
            </a:r>
            <a:r>
              <a:rPr lang="en-US" sz="1600" b="1" dirty="0" smtClean="0">
                <a:solidFill>
                  <a:srgbClr val="008000"/>
                </a:solidFill>
              </a:rPr>
              <a:t> global radiometry and geometry. </a:t>
            </a:r>
            <a:r>
              <a:rPr lang="en-US" sz="1600" b="1" i="1" dirty="0">
                <a:solidFill>
                  <a:srgbClr val="008000"/>
                </a:solidFill>
              </a:rPr>
              <a:t>Combined with </a:t>
            </a:r>
            <a:r>
              <a:rPr lang="en-US" sz="1600" b="1" i="1" dirty="0" smtClean="0">
                <a:solidFill>
                  <a:srgbClr val="008000"/>
                </a:solidFill>
              </a:rPr>
              <a:t>the approach of  exploitation </a:t>
            </a:r>
            <a:r>
              <a:rPr lang="en-US" sz="1600" b="1" i="1" dirty="0">
                <a:solidFill>
                  <a:srgbClr val="008000"/>
                </a:solidFill>
              </a:rPr>
              <a:t>platforms </a:t>
            </a:r>
            <a:r>
              <a:rPr lang="en-US" sz="1600" b="1" i="1" dirty="0" smtClean="0">
                <a:solidFill>
                  <a:srgbClr val="008000"/>
                </a:solidFill>
              </a:rPr>
              <a:t>this will allow</a:t>
            </a:r>
            <a:endParaRPr lang="en-US" sz="1600" b="1" i="1" dirty="0">
              <a:solidFill>
                <a:srgbClr val="008000"/>
              </a:solidFill>
            </a:endParaRPr>
          </a:p>
          <a:p>
            <a:pPr algn="ctr"/>
            <a:r>
              <a:rPr lang="en-US" sz="1600" b="1" dirty="0" smtClean="0">
                <a:solidFill>
                  <a:srgbClr val="008000"/>
                </a:solidFill>
              </a:rPr>
              <a:t> “</a:t>
            </a:r>
            <a:r>
              <a:rPr lang="en-US" sz="1600" b="1" i="1" dirty="0" smtClean="0">
                <a:solidFill>
                  <a:srgbClr val="008000"/>
                </a:solidFill>
              </a:rPr>
              <a:t>immediate </a:t>
            </a:r>
            <a:r>
              <a:rPr lang="en-US" sz="1600" b="1" i="1" dirty="0">
                <a:solidFill>
                  <a:srgbClr val="008000"/>
                </a:solidFill>
              </a:rPr>
              <a:t>analysis with a minimum of additional user effort and interoperability both through time and with other </a:t>
            </a:r>
            <a:r>
              <a:rPr lang="en-US" sz="1600" b="1" i="1" dirty="0" smtClean="0">
                <a:solidFill>
                  <a:srgbClr val="008000"/>
                </a:solidFill>
              </a:rPr>
              <a:t>datasets”.</a:t>
            </a:r>
          </a:p>
        </p:txBody>
      </p:sp>
    </p:spTree>
    <p:extLst>
      <p:ext uri="{BB962C8B-B14F-4D97-AF65-F5344CB8AC3E}">
        <p14:creationId xmlns:p14="http://schemas.microsoft.com/office/powerpoint/2010/main" val="13727298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4737" y="1185333"/>
            <a:ext cx="8847665" cy="3896435"/>
            <a:chOff x="2677052" y="2415709"/>
            <a:chExt cx="6178977" cy="3296830"/>
          </a:xfrm>
        </p:grpSpPr>
        <p:grpSp>
          <p:nvGrpSpPr>
            <p:cNvPr id="60418" name="Group 48"/>
            <p:cNvGrpSpPr>
              <a:grpSpLocks/>
            </p:cNvGrpSpPr>
            <p:nvPr/>
          </p:nvGrpSpPr>
          <p:grpSpPr bwMode="auto">
            <a:xfrm>
              <a:off x="2677052" y="2415709"/>
              <a:ext cx="6178977" cy="3296830"/>
              <a:chOff x="477444" y="1346200"/>
              <a:chExt cx="8893520" cy="4370223"/>
            </a:xfrm>
          </p:grpSpPr>
          <p:pic>
            <p:nvPicPr>
              <p:cNvPr id="54" name="Picture 90"/>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575109" y="4738720"/>
                <a:ext cx="1140700" cy="85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8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09983" y="2617793"/>
                <a:ext cx="107143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1"/>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577309" y="3821118"/>
                <a:ext cx="1138502"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77444" y="3149601"/>
                <a:ext cx="139819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AutoShape 10"/>
              <p:cNvSpPr>
                <a:spLocks/>
              </p:cNvSpPr>
              <p:nvPr/>
            </p:nvSpPr>
            <p:spPr bwMode="auto">
              <a:xfrm rot="10800000" flipH="1">
                <a:off x="2656419" y="1352550"/>
                <a:ext cx="1296723" cy="433388"/>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defTabSz="673100"/>
                <a:endParaRPr lang="en-US" sz="1000"/>
              </a:p>
            </p:txBody>
          </p:sp>
          <p:sp>
            <p:nvSpPr>
              <p:cNvPr id="60424" name="Text Box 13"/>
              <p:cNvSpPr txBox="1">
                <a:spLocks/>
              </p:cNvSpPr>
              <p:nvPr/>
            </p:nvSpPr>
            <p:spPr bwMode="auto">
              <a:xfrm>
                <a:off x="2794001" y="1423991"/>
                <a:ext cx="873654" cy="2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eaLnBrk="1" hangingPunct="1"/>
                <a:r>
                  <a:rPr lang="en-GB" sz="800" b="1" dirty="0">
                    <a:solidFill>
                      <a:schemeClr val="accent1"/>
                    </a:solidFill>
                    <a:latin typeface="Calibri" charset="0"/>
                    <a:ea typeface="ヒラギノ角ゴ ProN W3" charset="0"/>
                    <a:cs typeface="ヒラギノ角ゴ ProN W3" charset="0"/>
                    <a:sym typeface="Arial" charset="0"/>
                  </a:rPr>
                  <a:t>Manifest</a:t>
                </a:r>
              </a:p>
            </p:txBody>
          </p:sp>
          <p:grpSp>
            <p:nvGrpSpPr>
              <p:cNvPr id="60425" name="Group 7"/>
              <p:cNvGrpSpPr>
                <a:grpSpLocks/>
              </p:cNvGrpSpPr>
              <p:nvPr/>
            </p:nvGrpSpPr>
            <p:grpSpPr bwMode="auto">
              <a:xfrm>
                <a:off x="5291140" y="2398711"/>
                <a:ext cx="1936485" cy="1027355"/>
                <a:chOff x="4447805" y="2038612"/>
                <a:chExt cx="1335447" cy="503238"/>
              </a:xfrm>
            </p:grpSpPr>
            <p:sp>
              <p:nvSpPr>
                <p:cNvPr id="60461" name="AutoShape 14"/>
                <p:cNvSpPr>
                  <a:spLocks/>
                </p:cNvSpPr>
                <p:nvPr/>
              </p:nvSpPr>
              <p:spPr bwMode="auto">
                <a:xfrm rot="10800000" flipH="1">
                  <a:off x="4447805" y="2038612"/>
                  <a:ext cx="1163637" cy="503238"/>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defTabSz="673100"/>
                  <a:endParaRPr lang="en-US" sz="1000"/>
                </a:p>
              </p:txBody>
            </p:sp>
            <p:sp>
              <p:nvSpPr>
                <p:cNvPr id="60462" name="Text Box 15"/>
                <p:cNvSpPr txBox="1">
                  <a:spLocks/>
                </p:cNvSpPr>
                <p:nvPr/>
              </p:nvSpPr>
              <p:spPr bwMode="auto">
                <a:xfrm>
                  <a:off x="4456526" y="2057339"/>
                  <a:ext cx="1326726" cy="3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eaLnBrk="1" hangingPunct="1"/>
                  <a:r>
                    <a:rPr lang="en-GB" sz="700" b="1" dirty="0">
                      <a:solidFill>
                        <a:schemeClr val="accent1"/>
                      </a:solidFill>
                      <a:latin typeface="Calibri" charset="0"/>
                      <a:ea typeface="ヒラギノ角ゴ ProN W3" charset="0"/>
                      <a:cs typeface="ヒラギノ角ゴ ProN W3" charset="0"/>
                      <a:sym typeface="Arial" charset="0"/>
                    </a:rPr>
                    <a:t>Metadata, </a:t>
                  </a:r>
                </a:p>
                <a:p>
                  <a:pPr eaLnBrk="1" hangingPunct="1"/>
                  <a:r>
                    <a:rPr lang="en-GB" sz="700" b="1" dirty="0">
                      <a:solidFill>
                        <a:schemeClr val="accent1"/>
                      </a:solidFill>
                      <a:latin typeface="Calibri" charset="0"/>
                      <a:ea typeface="ヒラギノ角ゴ ProN W3" charset="0"/>
                      <a:cs typeface="ヒラギノ角ゴ ProN W3" charset="0"/>
                      <a:sym typeface="Arial" charset="0"/>
                    </a:rPr>
                    <a:t>Image data, </a:t>
                  </a:r>
                </a:p>
                <a:p>
                  <a:pPr eaLnBrk="1" hangingPunct="1"/>
                  <a:r>
                    <a:rPr lang="en-GB" sz="700" b="1" dirty="0">
                      <a:solidFill>
                        <a:schemeClr val="accent1"/>
                      </a:solidFill>
                      <a:latin typeface="Calibri" charset="0"/>
                      <a:ea typeface="ヒラギノ角ゴ ProN W3" charset="0"/>
                      <a:cs typeface="ヒラギノ角ゴ ProN W3" charset="0"/>
                      <a:sym typeface="Arial" charset="0"/>
                    </a:rPr>
                    <a:t>Auxiliary data,</a:t>
                  </a:r>
                </a:p>
                <a:p>
                  <a:pPr eaLnBrk="1" hangingPunct="1"/>
                  <a:r>
                    <a:rPr lang="en-GB" sz="700" b="1" dirty="0">
                      <a:solidFill>
                        <a:schemeClr val="accent1"/>
                      </a:solidFill>
                      <a:latin typeface="Calibri" charset="0"/>
                      <a:ea typeface="ヒラギノ角ゴ ProN W3" charset="0"/>
                      <a:cs typeface="ヒラギノ角ゴ ProN W3" charset="0"/>
                      <a:sym typeface="Arial" charset="0"/>
                    </a:rPr>
                    <a:t>Quality Indicators data</a:t>
                  </a:r>
                </a:p>
                <a:p>
                  <a:pPr eaLnBrk="1" hangingPunct="1"/>
                  <a:r>
                    <a:rPr lang="en-GB" sz="700" b="1" dirty="0">
                      <a:solidFill>
                        <a:schemeClr val="accent1"/>
                      </a:solidFill>
                      <a:latin typeface="Calibri" charset="0"/>
                      <a:ea typeface="ヒラギノ角ゴ ProN W3" charset="0"/>
                      <a:cs typeface="ヒラギノ角ゴ ProN W3" charset="0"/>
                      <a:sym typeface="Arial" charset="0"/>
                    </a:rPr>
                    <a:t>QC check </a:t>
                  </a:r>
                  <a:r>
                    <a:rPr lang="en-GB" sz="700" b="1" dirty="0" smtClean="0">
                      <a:solidFill>
                        <a:schemeClr val="accent1"/>
                      </a:solidFill>
                      <a:latin typeface="Calibri" charset="0"/>
                      <a:ea typeface="ヒラギノ角ゴ ProN W3" charset="0"/>
                      <a:cs typeface="ヒラギノ角ゴ ProN W3" charset="0"/>
                      <a:sym typeface="Arial" charset="0"/>
                    </a:rPr>
                    <a:t>reports</a:t>
                  </a:r>
                  <a:endParaRPr lang="en-GB" sz="700" b="1" dirty="0">
                    <a:solidFill>
                      <a:schemeClr val="accent1"/>
                    </a:solidFill>
                    <a:latin typeface="Calibri" charset="0"/>
                    <a:ea typeface="ヒラギノ角ゴ ProN W3" charset="0"/>
                    <a:cs typeface="ヒラギノ角ゴ ProN W3" charset="0"/>
                    <a:sym typeface="Arial" charset="0"/>
                  </a:endParaRPr>
                </a:p>
              </p:txBody>
            </p:sp>
          </p:grpSp>
          <p:sp>
            <p:nvSpPr>
              <p:cNvPr id="60426" name="Text Box 20"/>
              <p:cNvSpPr txBox="1">
                <a:spLocks/>
              </p:cNvSpPr>
              <p:nvPr/>
            </p:nvSpPr>
            <p:spPr bwMode="auto">
              <a:xfrm>
                <a:off x="2652500" y="4954621"/>
                <a:ext cx="968242" cy="4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r>
                  <a:rPr lang="en-GB" sz="700" b="1" dirty="0">
                    <a:solidFill>
                      <a:srgbClr val="FFFFFF"/>
                    </a:solidFill>
                    <a:latin typeface="Calibri" charset="0"/>
                    <a:ea typeface="ヒラギノ角ゴ ProN W3" charset="0"/>
                    <a:cs typeface="ヒラギノ角ゴ ProN W3" charset="0"/>
                    <a:sym typeface="Arial" charset="0"/>
                  </a:rPr>
                  <a:t>AUXILIARY DATA (optional)</a:t>
                </a:r>
              </a:p>
              <a:p>
                <a:pPr algn="ctr" eaLnBrk="1" hangingPunct="1"/>
                <a:endParaRPr lang="en-GB" sz="700" b="1" dirty="0">
                  <a:solidFill>
                    <a:schemeClr val="bg1"/>
                  </a:solidFill>
                  <a:latin typeface="Calibri" charset="0"/>
                  <a:ea typeface="ヒラギノ角ゴ ProN W3" charset="0"/>
                  <a:cs typeface="ヒラギノ角ゴ ProN W3" charset="0"/>
                  <a:sym typeface="Arial" charset="0"/>
                </a:endParaRPr>
              </a:p>
            </p:txBody>
          </p:sp>
          <p:sp>
            <p:nvSpPr>
              <p:cNvPr id="60427" name="Text Box 21"/>
              <p:cNvSpPr txBox="1">
                <a:spLocks/>
              </p:cNvSpPr>
              <p:nvPr/>
            </p:nvSpPr>
            <p:spPr bwMode="auto">
              <a:xfrm>
                <a:off x="518702" y="3621069"/>
                <a:ext cx="1296723" cy="54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r>
                  <a:rPr lang="en-GB" sz="1000" b="1" dirty="0">
                    <a:solidFill>
                      <a:schemeClr val="bg1"/>
                    </a:solidFill>
                    <a:latin typeface="Calibri" charset="0"/>
                    <a:ea typeface="ヒラギノ角ゴ ProN W3" charset="0"/>
                    <a:cs typeface="ヒラギノ角ゴ ProN W3" charset="0"/>
                    <a:sym typeface="Arial" charset="0"/>
                  </a:rPr>
                  <a:t>S2 PRODUCT</a:t>
                </a:r>
              </a:p>
              <a:p>
                <a:pPr algn="ctr" eaLnBrk="1" hangingPunct="1"/>
                <a:endParaRPr lang="en-GB" sz="700" b="1" dirty="0">
                  <a:solidFill>
                    <a:schemeClr val="bg1"/>
                  </a:solidFill>
                  <a:latin typeface="Calibri" charset="0"/>
                  <a:ea typeface="ヒラギノ角ゴ ProN W3" charset="0"/>
                  <a:cs typeface="ヒラギノ角ゴ ProN W3" charset="0"/>
                  <a:sym typeface="Arial" charset="0"/>
                </a:endParaRPr>
              </a:p>
              <a:p>
                <a:pPr algn="ctr" eaLnBrk="1" hangingPunct="1"/>
                <a:endParaRPr lang="en-GB" sz="700" b="1" dirty="0">
                  <a:solidFill>
                    <a:schemeClr val="bg1"/>
                  </a:solidFill>
                  <a:latin typeface="Calibri" charset="0"/>
                  <a:ea typeface="ヒラギノ角ゴ ProN W3" charset="0"/>
                  <a:cs typeface="ヒラギノ角ゴ ProN W3" charset="0"/>
                  <a:sym typeface="Arial" charset="0"/>
                </a:endParaRPr>
              </a:p>
            </p:txBody>
          </p:sp>
          <p:sp>
            <p:nvSpPr>
              <p:cNvPr id="60428" name="Text Box 26"/>
              <p:cNvSpPr txBox="1">
                <a:spLocks/>
              </p:cNvSpPr>
              <p:nvPr/>
            </p:nvSpPr>
            <p:spPr bwMode="auto">
              <a:xfrm>
                <a:off x="2609982" y="2900367"/>
                <a:ext cx="1023275" cy="37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r>
                  <a:rPr lang="en-GB" sz="800" b="1" dirty="0">
                    <a:solidFill>
                      <a:schemeClr val="bg1"/>
                    </a:solidFill>
                    <a:latin typeface="Calibri" charset="0"/>
                    <a:ea typeface="ヒラギノ角ゴ ProN W3" charset="0"/>
                    <a:cs typeface="ヒラギノ角ゴ ProN W3" charset="0"/>
                    <a:sym typeface="Arial" charset="0"/>
                  </a:rPr>
                  <a:t>GRANULE</a:t>
                </a:r>
              </a:p>
              <a:p>
                <a:pPr algn="ctr" eaLnBrk="1" hangingPunct="1"/>
                <a:endParaRPr lang="en-GB" sz="700" b="1" dirty="0">
                  <a:solidFill>
                    <a:schemeClr val="bg1"/>
                  </a:solidFill>
                  <a:latin typeface="Calibri" charset="0"/>
                  <a:ea typeface="ヒラギノ角ゴ ProN W3" charset="0"/>
                  <a:cs typeface="ヒラギノ角ゴ ProN W3" charset="0"/>
                  <a:sym typeface="Arial" charset="0"/>
                </a:endParaRPr>
              </a:p>
            </p:txBody>
          </p:sp>
          <p:sp>
            <p:nvSpPr>
              <p:cNvPr id="60429" name="Text Box 29"/>
              <p:cNvSpPr txBox="1">
                <a:spLocks/>
              </p:cNvSpPr>
              <p:nvPr/>
            </p:nvSpPr>
            <p:spPr bwMode="auto">
              <a:xfrm>
                <a:off x="2542913" y="4097338"/>
                <a:ext cx="1179776" cy="35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r>
                  <a:rPr lang="en-GB" sz="700" b="1">
                    <a:solidFill>
                      <a:srgbClr val="FFFFFF"/>
                    </a:solidFill>
                    <a:latin typeface="Calibri" charset="0"/>
                    <a:ea typeface="ヒラギノ角ゴ ProN W3" charset="0"/>
                    <a:cs typeface="ヒラギノ角ゴ ProN W3" charset="0"/>
                    <a:sym typeface="Arial" charset="0"/>
                  </a:rPr>
                  <a:t>DATASTRIP</a:t>
                </a:r>
              </a:p>
              <a:p>
                <a:pPr algn="ctr" eaLnBrk="1" hangingPunct="1"/>
                <a:endParaRPr lang="en-GB" sz="700" b="1">
                  <a:solidFill>
                    <a:schemeClr val="bg1"/>
                  </a:solidFill>
                  <a:latin typeface="Calibri" charset="0"/>
                  <a:ea typeface="ヒラギノ角ゴ ProN W3" charset="0"/>
                  <a:cs typeface="ヒラギノ角ゴ ProN W3" charset="0"/>
                  <a:sym typeface="Arial" charset="0"/>
                </a:endParaRPr>
              </a:p>
            </p:txBody>
          </p:sp>
          <p:sp>
            <p:nvSpPr>
              <p:cNvPr id="69" name="Left Brace 68"/>
              <p:cNvSpPr/>
              <p:nvPr/>
            </p:nvSpPr>
            <p:spPr>
              <a:xfrm>
                <a:off x="2144384" y="1346200"/>
                <a:ext cx="396890" cy="4370223"/>
              </a:xfrm>
              <a:prstGeom prst="leftBrace">
                <a:avLst>
                  <a:gd name="adj1" fmla="val 24998"/>
                  <a:gd name="adj2" fmla="val 50000"/>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sz="1000"/>
              </a:p>
            </p:txBody>
          </p:sp>
          <p:sp>
            <p:nvSpPr>
              <p:cNvPr id="60433" name="AutoShape 31"/>
              <p:cNvSpPr>
                <a:spLocks/>
              </p:cNvSpPr>
              <p:nvPr/>
            </p:nvSpPr>
            <p:spPr bwMode="auto">
              <a:xfrm rot="10800000" flipH="1">
                <a:off x="4240347" y="5112806"/>
                <a:ext cx="1764506" cy="476250"/>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defTabSz="673100"/>
                <a:endParaRPr lang="en-US" sz="1000"/>
              </a:p>
            </p:txBody>
          </p:sp>
          <p:sp>
            <p:nvSpPr>
              <p:cNvPr id="60434" name="AutoShape 31"/>
              <p:cNvSpPr>
                <a:spLocks/>
              </p:cNvSpPr>
              <p:nvPr/>
            </p:nvSpPr>
            <p:spPr bwMode="auto">
              <a:xfrm rot="10800000" flipH="1">
                <a:off x="4099323" y="5031844"/>
                <a:ext cx="1812660" cy="476250"/>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defTabSz="673100"/>
                <a:endParaRPr lang="en-US" sz="1000"/>
              </a:p>
            </p:txBody>
          </p:sp>
          <p:sp>
            <p:nvSpPr>
              <p:cNvPr id="60435" name="AutoShape 14"/>
              <p:cNvSpPr>
                <a:spLocks/>
              </p:cNvSpPr>
              <p:nvPr/>
            </p:nvSpPr>
            <p:spPr bwMode="auto">
              <a:xfrm rot="10800000" flipH="1">
                <a:off x="3980656" y="4941356"/>
                <a:ext cx="1838458" cy="503238"/>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defTabSz="673100"/>
                <a:endParaRPr lang="en-US" sz="1000"/>
              </a:p>
            </p:txBody>
          </p:sp>
          <p:sp>
            <p:nvSpPr>
              <p:cNvPr id="60436" name="Text Box 15"/>
              <p:cNvSpPr txBox="1">
                <a:spLocks/>
              </p:cNvSpPr>
              <p:nvPr/>
            </p:nvSpPr>
            <p:spPr bwMode="auto">
              <a:xfrm>
                <a:off x="3992699" y="4961999"/>
                <a:ext cx="1879732" cy="22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eaLnBrk="1" hangingPunct="1"/>
                <a:r>
                  <a:rPr lang="en-GB" sz="700" b="1">
                    <a:solidFill>
                      <a:schemeClr val="accent1"/>
                    </a:solidFill>
                    <a:latin typeface="Calibri" charset="0"/>
                    <a:ea typeface="ヒラギノ角ゴ ProN W3" charset="0"/>
                    <a:cs typeface="ヒラギノ角ゴ ProN W3" charset="0"/>
                    <a:sym typeface="Arial" charset="0"/>
                  </a:rPr>
                  <a:t>Processing parameters, IERS bulletin,…</a:t>
                </a:r>
              </a:p>
            </p:txBody>
          </p:sp>
          <p:sp>
            <p:nvSpPr>
              <p:cNvPr id="74" name="Bulle rectangulaire à coins arrondis 69"/>
              <p:cNvSpPr>
                <a:spLocks noChangeArrowheads="1"/>
              </p:cNvSpPr>
              <p:nvPr/>
            </p:nvSpPr>
            <p:spPr bwMode="auto">
              <a:xfrm>
                <a:off x="7657985" y="1985938"/>
                <a:ext cx="1712979" cy="2025574"/>
              </a:xfrm>
              <a:prstGeom prst="wedgeRoundRectCallout">
                <a:avLst>
                  <a:gd name="adj1" fmla="val -130884"/>
                  <a:gd name="adj2" fmla="val -12037"/>
                  <a:gd name="adj3" fmla="val 16667"/>
                </a:avLst>
              </a:prstGeom>
              <a:solidFill>
                <a:schemeClr val="accent1">
                  <a:lumMod val="20000"/>
                  <a:lumOff val="80000"/>
                </a:schemeClr>
              </a:solidFill>
              <a:ln>
                <a:headEnd/>
                <a:tailEnd/>
              </a:ln>
            </p:spPr>
            <p:style>
              <a:lnRef idx="1">
                <a:schemeClr val="accent3"/>
              </a:lnRef>
              <a:fillRef idx="2">
                <a:schemeClr val="accent3"/>
              </a:fillRef>
              <a:effectRef idx="1">
                <a:schemeClr val="accent3"/>
              </a:effectRef>
              <a:fontRef idx="minor">
                <a:schemeClr val="dk1"/>
              </a:fontRef>
            </p:style>
            <p:txBody>
              <a:bodyPr lIns="67355" tIns="33677" rIns="67355" bIns="33677"/>
              <a:lstStyle/>
              <a:p>
                <a:pPr defTabSz="673100">
                  <a:defRPr/>
                </a:pPr>
                <a:endParaRPr lang="en-GB" sz="1000"/>
              </a:p>
            </p:txBody>
          </p:sp>
          <p:sp>
            <p:nvSpPr>
              <p:cNvPr id="60438" name="Text Box 13"/>
              <p:cNvSpPr txBox="1">
                <a:spLocks/>
              </p:cNvSpPr>
              <p:nvPr/>
            </p:nvSpPr>
            <p:spPr bwMode="auto">
              <a:xfrm>
                <a:off x="7817992" y="2081217"/>
                <a:ext cx="1552972" cy="2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eaLnBrk="1" hangingPunct="1"/>
                <a:r>
                  <a:rPr lang="en-GB" sz="800" b="1" dirty="0">
                    <a:solidFill>
                      <a:schemeClr val="accent1"/>
                    </a:solidFill>
                    <a:latin typeface="Calibri" charset="0"/>
                    <a:ea typeface="ヒラギノ角ゴ ProN W3" charset="0"/>
                    <a:cs typeface="ヒラギノ角ゴ ProN W3" charset="0"/>
                    <a:sym typeface="Arial" charset="0"/>
                  </a:rPr>
                  <a:t>GML - JPEG2000</a:t>
                </a:r>
              </a:p>
            </p:txBody>
          </p:sp>
          <p:sp>
            <p:nvSpPr>
              <p:cNvPr id="60439" name="AutoShape 31"/>
              <p:cNvSpPr>
                <a:spLocks/>
              </p:cNvSpPr>
              <p:nvPr/>
            </p:nvSpPr>
            <p:spPr bwMode="auto">
              <a:xfrm rot="10800000" flipH="1">
                <a:off x="5662613" y="4116388"/>
                <a:ext cx="1565010" cy="609694"/>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defTabSz="673100"/>
                <a:endParaRPr lang="en-US" sz="1000"/>
              </a:p>
            </p:txBody>
          </p:sp>
          <p:sp>
            <p:nvSpPr>
              <p:cNvPr id="60440" name="AutoShape 31"/>
              <p:cNvSpPr>
                <a:spLocks/>
              </p:cNvSpPr>
              <p:nvPr/>
            </p:nvSpPr>
            <p:spPr bwMode="auto">
              <a:xfrm rot="10800000" flipH="1">
                <a:off x="5519870" y="4035425"/>
                <a:ext cx="1656159" cy="609694"/>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defTabSz="673100"/>
                <a:endParaRPr lang="en-US" sz="1000"/>
              </a:p>
            </p:txBody>
          </p:sp>
          <p:sp>
            <p:nvSpPr>
              <p:cNvPr id="60441" name="AutoShape 14"/>
              <p:cNvSpPr>
                <a:spLocks/>
              </p:cNvSpPr>
              <p:nvPr/>
            </p:nvSpPr>
            <p:spPr bwMode="auto">
              <a:xfrm rot="10800000" flipH="1">
                <a:off x="5401205" y="3944942"/>
                <a:ext cx="1630363" cy="644243"/>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defTabSz="673100"/>
                <a:endParaRPr lang="en-US" sz="1000"/>
              </a:p>
            </p:txBody>
          </p:sp>
          <p:sp>
            <p:nvSpPr>
              <p:cNvPr id="60442" name="Text Box 15"/>
              <p:cNvSpPr txBox="1">
                <a:spLocks/>
              </p:cNvSpPr>
              <p:nvPr/>
            </p:nvSpPr>
            <p:spPr bwMode="auto">
              <a:xfrm>
                <a:off x="5417600" y="3996498"/>
                <a:ext cx="1891771" cy="4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eaLnBrk="1" hangingPunct="1"/>
                <a:r>
                  <a:rPr lang="en-GB" sz="700" b="1" dirty="0">
                    <a:solidFill>
                      <a:schemeClr val="accent1"/>
                    </a:solidFill>
                    <a:latin typeface="Calibri" charset="0"/>
                    <a:ea typeface="ヒラギノ角ゴ ProN W3" charset="0"/>
                    <a:cs typeface="ヒラギノ角ゴ ProN W3" charset="0"/>
                    <a:sym typeface="Arial" charset="0"/>
                  </a:rPr>
                  <a:t>Metadata,</a:t>
                </a:r>
              </a:p>
              <a:p>
                <a:pPr eaLnBrk="1" hangingPunct="1"/>
                <a:r>
                  <a:rPr lang="en-GB" sz="700" b="1" dirty="0">
                    <a:solidFill>
                      <a:schemeClr val="accent1"/>
                    </a:solidFill>
                    <a:latin typeface="Calibri" charset="0"/>
                    <a:ea typeface="ヒラギノ角ゴ ProN W3" charset="0"/>
                    <a:cs typeface="ヒラギノ角ゴ ProN W3" charset="0"/>
                    <a:sym typeface="Arial" charset="0"/>
                  </a:rPr>
                  <a:t>Quality Indicators Data</a:t>
                </a:r>
              </a:p>
              <a:p>
                <a:pPr eaLnBrk="1" hangingPunct="1"/>
                <a:r>
                  <a:rPr lang="en-GB" sz="700" b="1" dirty="0">
                    <a:solidFill>
                      <a:schemeClr val="accent1"/>
                    </a:solidFill>
                    <a:latin typeface="Calibri" charset="0"/>
                    <a:ea typeface="ヒラギノ角ゴ ProN W3" charset="0"/>
                    <a:cs typeface="ヒラギノ角ゴ ProN W3" charset="0"/>
                    <a:sym typeface="Arial" charset="0"/>
                  </a:rPr>
                  <a:t>QC check reports</a:t>
                </a:r>
              </a:p>
            </p:txBody>
          </p:sp>
          <p:sp>
            <p:nvSpPr>
              <p:cNvPr id="60443" name="Text Box 11"/>
              <p:cNvSpPr txBox="1">
                <a:spLocks/>
              </p:cNvSpPr>
              <p:nvPr/>
            </p:nvSpPr>
            <p:spPr bwMode="auto">
              <a:xfrm>
                <a:off x="3597647" y="1630364"/>
                <a:ext cx="457312" cy="23941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r>
                  <a:rPr lang="en-GB" sz="800" b="1" dirty="0">
                    <a:solidFill>
                      <a:schemeClr val="accent2"/>
                    </a:solidFill>
                    <a:latin typeface="Calibri" charset="0"/>
                    <a:ea typeface="ヒラギノ角ゴ ProN W3" charset="0"/>
                    <a:cs typeface="ヒラギノ角ゴ ProN W3" charset="0"/>
                    <a:sym typeface="Arial" charset="0"/>
                  </a:rPr>
                  <a:t>XML</a:t>
                </a:r>
              </a:p>
            </p:txBody>
          </p:sp>
          <p:grpSp>
            <p:nvGrpSpPr>
              <p:cNvPr id="60444" name="Group 82"/>
              <p:cNvGrpSpPr>
                <a:grpSpLocks/>
              </p:cNvGrpSpPr>
              <p:nvPr/>
            </p:nvGrpSpPr>
            <p:grpSpPr bwMode="auto">
              <a:xfrm>
                <a:off x="4145756" y="2492832"/>
                <a:ext cx="1123025" cy="922337"/>
                <a:chOff x="2223433" y="3066055"/>
                <a:chExt cx="1036638" cy="922337"/>
              </a:xfrm>
            </p:grpSpPr>
            <p:pic>
              <p:nvPicPr>
                <p:cNvPr id="100" name="Picture 25"/>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23433" y="3066055"/>
                  <a:ext cx="10366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8" name="Text Box 26"/>
                <p:cNvSpPr txBox="1">
                  <a:spLocks/>
                </p:cNvSpPr>
                <p:nvPr/>
              </p:nvSpPr>
              <p:spPr bwMode="auto">
                <a:xfrm>
                  <a:off x="2334559" y="3419099"/>
                  <a:ext cx="808038" cy="35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r>
                    <a:rPr lang="en-GB" sz="700" b="1" dirty="0">
                      <a:solidFill>
                        <a:schemeClr val="bg1"/>
                      </a:solidFill>
                      <a:latin typeface="Calibri" charset="0"/>
                      <a:ea typeface="ヒラギノ角ゴ ProN W3" charset="0"/>
                      <a:cs typeface="ヒラギノ角ゴ ProN W3" charset="0"/>
                      <a:sym typeface="Arial" charset="0"/>
                    </a:rPr>
                    <a:t>GRANULE 1</a:t>
                  </a:r>
                </a:p>
                <a:p>
                  <a:pPr algn="ctr" eaLnBrk="1" hangingPunct="1"/>
                  <a:endParaRPr lang="en-GB" sz="700" b="1" dirty="0">
                    <a:solidFill>
                      <a:schemeClr val="bg1"/>
                    </a:solidFill>
                    <a:latin typeface="Calibri" charset="0"/>
                    <a:ea typeface="ヒラギノ角ゴ ProN W3" charset="0"/>
                    <a:cs typeface="ヒラギノ角ゴ ProN W3" charset="0"/>
                    <a:sym typeface="Arial" charset="0"/>
                  </a:endParaRPr>
                </a:p>
              </p:txBody>
            </p:sp>
          </p:grpSp>
          <p:sp>
            <p:nvSpPr>
              <p:cNvPr id="89" name="Left Brace 88"/>
              <p:cNvSpPr/>
              <p:nvPr/>
            </p:nvSpPr>
            <p:spPr>
              <a:xfrm>
                <a:off x="3795448" y="2462534"/>
                <a:ext cx="587398" cy="1124406"/>
              </a:xfrm>
              <a:prstGeom prst="leftBrace">
                <a:avLst>
                  <a:gd name="adj1" fmla="val 29198"/>
                  <a:gd name="adj2" fmla="val 50000"/>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sz="1000"/>
              </a:p>
            </p:txBody>
          </p:sp>
          <p:grpSp>
            <p:nvGrpSpPr>
              <p:cNvPr id="60447" name="Group 82"/>
              <p:cNvGrpSpPr>
                <a:grpSpLocks/>
              </p:cNvGrpSpPr>
              <p:nvPr/>
            </p:nvGrpSpPr>
            <p:grpSpPr bwMode="auto">
              <a:xfrm>
                <a:off x="4118240" y="3722690"/>
                <a:ext cx="1209014" cy="922433"/>
                <a:chOff x="2223433" y="2956066"/>
                <a:chExt cx="1116466" cy="922337"/>
              </a:xfrm>
            </p:grpSpPr>
            <p:pic>
              <p:nvPicPr>
                <p:cNvPr id="98" name="Picture 25"/>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23433" y="2956066"/>
                  <a:ext cx="1116466"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6" name="Text Box 26"/>
                <p:cNvSpPr txBox="1">
                  <a:spLocks/>
                </p:cNvSpPr>
                <p:nvPr/>
              </p:nvSpPr>
              <p:spPr bwMode="auto">
                <a:xfrm>
                  <a:off x="2334558" y="3296890"/>
                  <a:ext cx="950719" cy="35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r>
                    <a:rPr lang="en-GB" sz="700" b="1" dirty="0">
                      <a:solidFill>
                        <a:schemeClr val="bg1"/>
                      </a:solidFill>
                      <a:latin typeface="Calibri" charset="0"/>
                      <a:ea typeface="ヒラギノ角ゴ ProN W3" charset="0"/>
                      <a:cs typeface="ヒラギノ角ゴ ProN W3" charset="0"/>
                      <a:sym typeface="Arial" charset="0"/>
                    </a:rPr>
                    <a:t>DATASTRIP 1</a:t>
                  </a:r>
                </a:p>
                <a:p>
                  <a:pPr algn="ctr" eaLnBrk="1" hangingPunct="1"/>
                  <a:endParaRPr lang="en-GB" sz="700" b="1" dirty="0">
                    <a:solidFill>
                      <a:schemeClr val="bg1"/>
                    </a:solidFill>
                    <a:latin typeface="Calibri" charset="0"/>
                    <a:ea typeface="ヒラギノ角ゴ ProN W3" charset="0"/>
                    <a:cs typeface="ヒラギノ角ゴ ProN W3" charset="0"/>
                    <a:sym typeface="Arial" charset="0"/>
                  </a:endParaRPr>
                </a:p>
              </p:txBody>
            </p:sp>
          </p:grpSp>
          <p:cxnSp>
            <p:nvCxnSpPr>
              <p:cNvPr id="91" name="Straight Connector 90"/>
              <p:cNvCxnSpPr/>
              <p:nvPr/>
            </p:nvCxnSpPr>
            <p:spPr>
              <a:xfrm flipH="1">
                <a:off x="4737114" y="4527431"/>
                <a:ext cx="2932" cy="269409"/>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92" name="Left Brace 91"/>
              <p:cNvSpPr/>
              <p:nvPr/>
            </p:nvSpPr>
            <p:spPr>
              <a:xfrm>
                <a:off x="3766872" y="3806733"/>
                <a:ext cx="588985" cy="949289"/>
              </a:xfrm>
              <a:prstGeom prst="leftBrace">
                <a:avLst>
                  <a:gd name="adj1" fmla="val 29198"/>
                  <a:gd name="adj2" fmla="val 50000"/>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sz="1000"/>
              </a:p>
            </p:txBody>
          </p:sp>
          <p:sp>
            <p:nvSpPr>
              <p:cNvPr id="60450" name="Text Box 11"/>
              <p:cNvSpPr txBox="1">
                <a:spLocks/>
              </p:cNvSpPr>
              <p:nvPr/>
            </p:nvSpPr>
            <p:spPr bwMode="auto">
              <a:xfrm>
                <a:off x="6041909" y="2432053"/>
                <a:ext cx="481542" cy="23941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r>
                  <a:rPr lang="en-GB" sz="800" b="1" dirty="0">
                    <a:solidFill>
                      <a:schemeClr val="accent2"/>
                    </a:solidFill>
                    <a:latin typeface="Calibri" charset="0"/>
                    <a:ea typeface="ヒラギノ角ゴ ProN W3" charset="0"/>
                    <a:cs typeface="ヒラギノ角ゴ ProN W3" charset="0"/>
                    <a:sym typeface="Arial" charset="0"/>
                  </a:rPr>
                  <a:t>XML</a:t>
                </a:r>
              </a:p>
            </p:txBody>
          </p:sp>
          <p:sp>
            <p:nvSpPr>
              <p:cNvPr id="60451" name="Text Box 11"/>
              <p:cNvSpPr txBox="1">
                <a:spLocks/>
              </p:cNvSpPr>
              <p:nvPr/>
            </p:nvSpPr>
            <p:spPr bwMode="auto">
              <a:xfrm>
                <a:off x="6863820" y="2994994"/>
                <a:ext cx="622583" cy="23941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r>
                  <a:rPr lang="en-GB" sz="800" b="1">
                    <a:solidFill>
                      <a:schemeClr val="accent2"/>
                    </a:solidFill>
                    <a:latin typeface="Calibri" charset="0"/>
                    <a:ea typeface="ヒラギノ角ゴ ProN W3" charset="0"/>
                    <a:cs typeface="ヒラギノ角ゴ ProN W3" charset="0"/>
                    <a:sym typeface="Arial" charset="0"/>
                  </a:rPr>
                  <a:t>XML/GML</a:t>
                </a:r>
              </a:p>
            </p:txBody>
          </p:sp>
          <p:sp>
            <p:nvSpPr>
              <p:cNvPr id="60452" name="Text Box 11"/>
              <p:cNvSpPr txBox="1">
                <a:spLocks/>
              </p:cNvSpPr>
              <p:nvPr/>
            </p:nvSpPr>
            <p:spPr bwMode="auto">
              <a:xfrm>
                <a:off x="6172200" y="3985593"/>
                <a:ext cx="481542" cy="23941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r>
                  <a:rPr lang="en-GB" sz="800" b="1">
                    <a:solidFill>
                      <a:schemeClr val="accent2"/>
                    </a:solidFill>
                    <a:latin typeface="Calibri" charset="0"/>
                    <a:ea typeface="ヒラギノ角ゴ ProN W3" charset="0"/>
                    <a:cs typeface="ヒラギノ角ゴ ProN W3" charset="0"/>
                    <a:sym typeface="Arial" charset="0"/>
                  </a:rPr>
                  <a:t>XML</a:t>
                </a:r>
              </a:p>
            </p:txBody>
          </p:sp>
          <p:pic>
            <p:nvPicPr>
              <p:cNvPr id="60453"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7992" y="2459042"/>
                <a:ext cx="141170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dash"/>
                    <a:miter lim="800000"/>
                    <a:headEnd/>
                    <a:tailEnd/>
                  </a14:hiddenLine>
                </a:ext>
              </a:extLst>
            </p:spPr>
          </p:pic>
          <p:pic>
            <p:nvPicPr>
              <p:cNvPr id="60454" name="Picture 8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01053" y="4159290"/>
                <a:ext cx="861584" cy="36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 name="AutoShape 10"/>
            <p:cNvSpPr>
              <a:spLocks/>
            </p:cNvSpPr>
            <p:nvPr/>
          </p:nvSpPr>
          <p:spPr bwMode="auto">
            <a:xfrm rot="10800000" flipH="1">
              <a:off x="4195486" y="2864673"/>
              <a:ext cx="841017" cy="326941"/>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defTabSz="673100"/>
              <a:endParaRPr lang="en-US" sz="1000"/>
            </a:p>
          </p:txBody>
        </p:sp>
        <p:sp>
          <p:nvSpPr>
            <p:cNvPr id="49" name="Text Box 11"/>
            <p:cNvSpPr txBox="1">
              <a:spLocks/>
            </p:cNvSpPr>
            <p:nvPr/>
          </p:nvSpPr>
          <p:spPr bwMode="auto">
            <a:xfrm>
              <a:off x="4838361" y="3091413"/>
              <a:ext cx="312314" cy="18061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eaLnBrk="1" hangingPunct="1"/>
              <a:r>
                <a:rPr lang="en-GB" sz="800" b="1" dirty="0">
                  <a:solidFill>
                    <a:schemeClr val="accent2"/>
                  </a:solidFill>
                  <a:latin typeface="Calibri" charset="0"/>
                  <a:ea typeface="ヒラギノ角ゴ ProN W3" charset="0"/>
                  <a:cs typeface="ヒラギノ角ゴ ProN W3" charset="0"/>
                  <a:sym typeface="Arial" charset="0"/>
                </a:rPr>
                <a:t>XML</a:t>
              </a:r>
            </a:p>
          </p:txBody>
        </p:sp>
        <p:sp>
          <p:nvSpPr>
            <p:cNvPr id="50" name="Text Box 13"/>
            <p:cNvSpPr txBox="1">
              <a:spLocks/>
            </p:cNvSpPr>
            <p:nvPr/>
          </p:nvSpPr>
          <p:spPr bwMode="auto">
            <a:xfrm>
              <a:off x="4236531" y="2875335"/>
              <a:ext cx="566627" cy="18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560" tIns="35279" rIns="70560" bIns="35279">
              <a:spAutoFit/>
            </a:bodyPr>
            <a:lstStyle>
              <a:lvl1pPr defTabSz="704850" eaLnBrk="0" hangingPunct="0">
                <a:defRPr sz="2400">
                  <a:solidFill>
                    <a:schemeClr val="tx1"/>
                  </a:solidFill>
                  <a:latin typeface="Verdana" charset="0"/>
                  <a:ea typeface="MS PGothic" charset="0"/>
                  <a:cs typeface="MS PGothic" charset="0"/>
                </a:defRPr>
              </a:lvl1pPr>
              <a:lvl2pPr marL="742950" indent="-285750" defTabSz="704850" eaLnBrk="0" hangingPunct="0">
                <a:defRPr sz="2400">
                  <a:solidFill>
                    <a:schemeClr val="tx1"/>
                  </a:solidFill>
                  <a:latin typeface="Verdana" charset="0"/>
                  <a:ea typeface="MS PGothic" charset="0"/>
                  <a:cs typeface="MS PGothic" charset="0"/>
                </a:defRPr>
              </a:lvl2pPr>
              <a:lvl3pPr marL="1143000" indent="-228600" defTabSz="704850" eaLnBrk="0" hangingPunct="0">
                <a:defRPr sz="2400">
                  <a:solidFill>
                    <a:schemeClr val="tx1"/>
                  </a:solidFill>
                  <a:latin typeface="Verdana" charset="0"/>
                  <a:ea typeface="MS PGothic" charset="0"/>
                  <a:cs typeface="MS PGothic" charset="0"/>
                </a:defRPr>
              </a:lvl3pPr>
              <a:lvl4pPr marL="1600200" indent="-228600" defTabSz="704850" eaLnBrk="0" hangingPunct="0">
                <a:defRPr sz="2400">
                  <a:solidFill>
                    <a:schemeClr val="tx1"/>
                  </a:solidFill>
                  <a:latin typeface="Verdana" charset="0"/>
                  <a:ea typeface="MS PGothic" charset="0"/>
                  <a:cs typeface="MS PGothic" charset="0"/>
                </a:defRPr>
              </a:lvl4pPr>
              <a:lvl5pPr marL="2057400" indent="-228600" defTabSz="704850" eaLnBrk="0" hangingPunct="0">
                <a:defRPr sz="2400">
                  <a:solidFill>
                    <a:schemeClr val="tx1"/>
                  </a:solidFill>
                  <a:latin typeface="Verdana" charset="0"/>
                  <a:ea typeface="MS PGothic" charset="0"/>
                  <a:cs typeface="MS PGothic" charset="0"/>
                </a:defRPr>
              </a:lvl5pPr>
              <a:lvl6pPr marL="25146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defTabSz="70485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eaLnBrk="1" hangingPunct="1"/>
              <a:r>
                <a:rPr lang="en-GB" sz="800" b="1" dirty="0" smtClean="0">
                  <a:solidFill>
                    <a:schemeClr val="accent1"/>
                  </a:solidFill>
                  <a:latin typeface="Calibri" charset="0"/>
                  <a:ea typeface="ヒラギノ角ゴ ProN W3" charset="0"/>
                  <a:cs typeface="ヒラギノ角ゴ ProN W3" charset="0"/>
                  <a:sym typeface="Arial" charset="0"/>
                </a:rPr>
                <a:t>Metadata</a:t>
              </a:r>
              <a:endParaRPr lang="en-GB" sz="800" b="1" dirty="0">
                <a:solidFill>
                  <a:schemeClr val="accent1"/>
                </a:solidFill>
                <a:latin typeface="Calibri" charset="0"/>
                <a:ea typeface="ヒラギノ角ゴ ProN W3" charset="0"/>
                <a:cs typeface="ヒラギノ角ゴ ProN W3" charset="0"/>
                <a:sym typeface="Arial" charset="0"/>
              </a:endParaRPr>
            </a:p>
          </p:txBody>
        </p:sp>
      </p:grpSp>
      <p:sp>
        <p:nvSpPr>
          <p:cNvPr id="59" name="Rectangle 58"/>
          <p:cNvSpPr/>
          <p:nvPr/>
        </p:nvSpPr>
        <p:spPr>
          <a:xfrm>
            <a:off x="51198" y="5439538"/>
            <a:ext cx="9217196" cy="446276"/>
          </a:xfrm>
          <a:prstGeom prst="rect">
            <a:avLst/>
          </a:prstGeom>
        </p:spPr>
        <p:txBody>
          <a:bodyPr wrap="square">
            <a:spAutoFit/>
          </a:bodyPr>
          <a:lstStyle/>
          <a:p>
            <a:pPr marL="171450" indent="-171450">
              <a:buFont typeface="Wingdings" charset="2"/>
              <a:buChar char="ü"/>
            </a:pPr>
            <a:r>
              <a:rPr lang="en-GB" sz="1200" kern="0" dirty="0" smtClean="0">
                <a:solidFill>
                  <a:srgbClr val="0098DB"/>
                </a:solidFill>
                <a:latin typeface="Verdana"/>
              </a:rPr>
              <a:t>Relevant Info</a:t>
            </a:r>
            <a:r>
              <a:rPr lang="en-US" sz="1050" dirty="0" smtClean="0">
                <a:solidFill>
                  <a:srgbClr val="0098DB"/>
                </a:solidFill>
              </a:rPr>
              <a:t>:</a:t>
            </a:r>
            <a:r>
              <a:rPr lang="en-US" sz="1050" dirty="0" smtClean="0"/>
              <a:t> </a:t>
            </a:r>
            <a:r>
              <a:rPr lang="en-US" sz="1100" dirty="0" smtClean="0">
                <a:solidFill>
                  <a:srgbClr val="4D4F53"/>
                </a:solidFill>
              </a:rPr>
              <a:t>“https</a:t>
            </a:r>
            <a:r>
              <a:rPr lang="en-US" sz="1100" dirty="0">
                <a:solidFill>
                  <a:srgbClr val="4D4F53"/>
                </a:solidFill>
              </a:rPr>
              <a:t>://</a:t>
            </a:r>
            <a:r>
              <a:rPr lang="en-US" sz="1100" dirty="0" err="1">
                <a:solidFill>
                  <a:srgbClr val="4D4F53"/>
                </a:solidFill>
              </a:rPr>
              <a:t>sentinel.esa.int</a:t>
            </a:r>
            <a:r>
              <a:rPr lang="en-US" sz="1100" dirty="0">
                <a:solidFill>
                  <a:srgbClr val="4D4F53"/>
                </a:solidFill>
              </a:rPr>
              <a:t>/web/sentinel/news/-/article/minor-update-to-the-sentinel-2-level-1c-product-format-change-psd-14--</a:t>
            </a:r>
            <a:r>
              <a:rPr lang="en-US" sz="1100" dirty="0" smtClean="0">
                <a:solidFill>
                  <a:srgbClr val="4D4F53"/>
                </a:solidFill>
              </a:rPr>
              <a:t>1” </a:t>
            </a:r>
            <a:endParaRPr lang="en-US" sz="800" dirty="0">
              <a:solidFill>
                <a:srgbClr val="4D4F53"/>
              </a:solidFill>
            </a:endParaRPr>
          </a:p>
        </p:txBody>
      </p:sp>
      <p:sp>
        <p:nvSpPr>
          <p:cNvPr id="52" name="Rectangle 2"/>
          <p:cNvSpPr>
            <a:spLocks noGrp="1" noChangeArrowheads="1"/>
          </p:cNvSpPr>
          <p:nvPr>
            <p:ph type="title"/>
          </p:nvPr>
        </p:nvSpPr>
        <p:spPr>
          <a:xfrm>
            <a:off x="625477" y="379076"/>
            <a:ext cx="7167705" cy="430887"/>
          </a:xfrm>
        </p:spPr>
        <p:txBody>
          <a:bodyPr/>
          <a:lstStyle/>
          <a:p>
            <a:r>
              <a:rPr lang="en-GB" dirty="0">
                <a:cs typeface="Verdana" charset="0"/>
              </a:rPr>
              <a:t>L1C Product </a:t>
            </a:r>
            <a:r>
              <a:rPr lang="en-GB" dirty="0" smtClean="0">
                <a:cs typeface="Verdana" charset="0"/>
              </a:rPr>
              <a:t>Format</a:t>
            </a:r>
            <a:endParaRPr lang="en-GB" dirty="0">
              <a:cs typeface="Verdana" charset="0"/>
            </a:endParaRPr>
          </a:p>
        </p:txBody>
      </p:sp>
      <p:sp>
        <p:nvSpPr>
          <p:cNvPr id="51" name="Explosion 2 50"/>
          <p:cNvSpPr/>
          <p:nvPr/>
        </p:nvSpPr>
        <p:spPr>
          <a:xfrm>
            <a:off x="3776133" y="0"/>
            <a:ext cx="5367867" cy="1879602"/>
          </a:xfrm>
          <a:prstGeom prst="irregularSeal2">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Fulfilling the CARD4L requirements </a:t>
            </a:r>
            <a:endParaRPr lang="en-US" dirty="0">
              <a:solidFill>
                <a:srgbClr val="FFFF00"/>
              </a:solidFill>
            </a:endParaRPr>
          </a:p>
        </p:txBody>
      </p:sp>
    </p:spTree>
    <p:extLst>
      <p:ext uri="{BB962C8B-B14F-4D97-AF65-F5344CB8AC3E}">
        <p14:creationId xmlns:p14="http://schemas.microsoft.com/office/powerpoint/2010/main" val="691823099"/>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933" y="2099730"/>
            <a:ext cx="9144000" cy="4293810"/>
          </a:xfrm>
          <a:prstGeom prst="rect">
            <a:avLst/>
          </a:prstGeom>
          <a:ln>
            <a:solidFill>
              <a:srgbClr val="FFFFFF"/>
            </a:solidFill>
          </a:ln>
        </p:spPr>
      </p:pic>
      <p:sp>
        <p:nvSpPr>
          <p:cNvPr id="9" name="Rectangle 2"/>
          <p:cNvSpPr>
            <a:spLocks noGrp="1" noChangeArrowheads="1"/>
          </p:cNvSpPr>
          <p:nvPr>
            <p:ph type="title"/>
          </p:nvPr>
        </p:nvSpPr>
        <p:spPr>
          <a:xfrm>
            <a:off x="185208" y="175877"/>
            <a:ext cx="6722122" cy="430887"/>
          </a:xfrm>
        </p:spPr>
        <p:txBody>
          <a:bodyPr/>
          <a:lstStyle/>
          <a:p>
            <a:r>
              <a:rPr lang="en-GB" dirty="0" smtClean="0"/>
              <a:t>CARD4L definition (high-level)</a:t>
            </a:r>
            <a:endParaRPr lang="en-GB" dirty="0"/>
          </a:p>
        </p:txBody>
      </p:sp>
      <p:pic>
        <p:nvPicPr>
          <p:cNvPr id="6" name="Picture 5"/>
          <p:cNvPicPr>
            <a:picLocks noChangeAspect="1"/>
          </p:cNvPicPr>
          <p:nvPr/>
        </p:nvPicPr>
        <p:blipFill>
          <a:blip r:embed="rId3"/>
          <a:stretch>
            <a:fillRect/>
          </a:stretch>
        </p:blipFill>
        <p:spPr>
          <a:xfrm>
            <a:off x="0" y="660399"/>
            <a:ext cx="9144000" cy="1461680"/>
          </a:xfrm>
          <a:prstGeom prst="rect">
            <a:avLst/>
          </a:prstGeom>
          <a:ln w="28575" cmpd="sng">
            <a:solidFill>
              <a:srgbClr val="004C6D"/>
            </a:solidFill>
          </a:ln>
        </p:spPr>
      </p:pic>
    </p:spTree>
    <p:extLst>
      <p:ext uri="{BB962C8B-B14F-4D97-AF65-F5344CB8AC3E}">
        <p14:creationId xmlns:p14="http://schemas.microsoft.com/office/powerpoint/2010/main" val="30367643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S2 products versus CARD4L specs</a:t>
            </a:r>
            <a:endParaRPr lang="en-US" dirty="0"/>
          </a:p>
        </p:txBody>
      </p:sp>
      <p:pic>
        <p:nvPicPr>
          <p:cNvPr id="4" name="Picture 3"/>
          <p:cNvPicPr>
            <a:picLocks noChangeAspect="1"/>
          </p:cNvPicPr>
          <p:nvPr/>
        </p:nvPicPr>
        <p:blipFill>
          <a:blip r:embed="rId2"/>
          <a:stretch>
            <a:fillRect/>
          </a:stretch>
        </p:blipFill>
        <p:spPr>
          <a:xfrm>
            <a:off x="0" y="1121833"/>
            <a:ext cx="9144000" cy="3819928"/>
          </a:xfrm>
          <a:prstGeom prst="rect">
            <a:avLst/>
          </a:prstGeom>
        </p:spPr>
      </p:pic>
      <p:sp>
        <p:nvSpPr>
          <p:cNvPr id="5" name="TextBox 4"/>
          <p:cNvSpPr txBox="1"/>
          <p:nvPr/>
        </p:nvSpPr>
        <p:spPr>
          <a:xfrm>
            <a:off x="287867" y="5401734"/>
            <a:ext cx="8389674" cy="430887"/>
          </a:xfrm>
          <a:prstGeom prst="rect">
            <a:avLst/>
          </a:prstGeom>
          <a:noFill/>
          <a:ln>
            <a:solidFill>
              <a:srgbClr val="008000"/>
            </a:solidFill>
          </a:ln>
        </p:spPr>
        <p:txBody>
          <a:bodyPr wrap="none" rtlCol="0">
            <a:spAutoFit/>
          </a:bodyPr>
          <a:lstStyle/>
          <a:p>
            <a:r>
              <a:rPr lang="en-US" sz="2200" b="1" dirty="0" smtClean="0">
                <a:solidFill>
                  <a:srgbClr val="008000"/>
                </a:solidFill>
              </a:rPr>
              <a:t>Not far from being compliant with all CARD4L specs</a:t>
            </a:r>
            <a:endParaRPr lang="en-US" sz="2200" b="1" dirty="0">
              <a:solidFill>
                <a:srgbClr val="008000"/>
              </a:solidFill>
            </a:endParaRPr>
          </a:p>
        </p:txBody>
      </p:sp>
    </p:spTree>
    <p:extLst>
      <p:ext uri="{BB962C8B-B14F-4D97-AF65-F5344CB8AC3E}">
        <p14:creationId xmlns:p14="http://schemas.microsoft.com/office/powerpoint/2010/main" val="2248883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6621" y="759798"/>
            <a:ext cx="8731111" cy="4908961"/>
          </a:xfrm>
          <a:prstGeom prst="rect">
            <a:avLst/>
          </a:prstGeom>
        </p:spPr>
      </p:pic>
      <p:sp>
        <p:nvSpPr>
          <p:cNvPr id="117762" name="Rectangle 2"/>
          <p:cNvSpPr>
            <a:spLocks noGrp="1" noChangeArrowheads="1"/>
          </p:cNvSpPr>
          <p:nvPr>
            <p:ph type="title"/>
          </p:nvPr>
        </p:nvSpPr>
        <p:spPr/>
        <p:txBody>
          <a:bodyPr/>
          <a:lstStyle/>
          <a:p>
            <a:r>
              <a:rPr lang="en-GB" dirty="0" smtClean="0"/>
              <a:t>L1C Product Data Quality</a:t>
            </a:r>
            <a:endParaRPr lang="en-GB" dirty="0"/>
          </a:p>
        </p:txBody>
      </p:sp>
      <p:sp>
        <p:nvSpPr>
          <p:cNvPr id="2" name="Content Placeholder 1"/>
          <p:cNvSpPr>
            <a:spLocks noGrp="1"/>
          </p:cNvSpPr>
          <p:nvPr>
            <p:ph idx="1"/>
          </p:nvPr>
        </p:nvSpPr>
        <p:spPr>
          <a:xfrm>
            <a:off x="187517" y="5641615"/>
            <a:ext cx="7415549" cy="572915"/>
          </a:xfrm>
          <a:solidFill>
            <a:schemeClr val="bg1"/>
          </a:solidFill>
        </p:spPr>
        <p:txBody>
          <a:bodyPr/>
          <a:lstStyle/>
          <a:p>
            <a:pPr marL="285750" indent="-285750">
              <a:buFont typeface="Wingdings" charset="2"/>
              <a:buChar char="ü"/>
            </a:pPr>
            <a:r>
              <a:rPr lang="en-GB" sz="1400" dirty="0" smtClean="0"/>
              <a:t>Fore more details on products quality status and validation, see</a:t>
            </a:r>
          </a:p>
          <a:p>
            <a:pPr marL="285750" indent="-285750">
              <a:buFont typeface="Wingdings" charset="2"/>
              <a:buChar char="ü"/>
            </a:pPr>
            <a:r>
              <a:rPr lang="en-GB" sz="1300" dirty="0">
                <a:solidFill>
                  <a:schemeClr val="accent1"/>
                </a:solidFill>
              </a:rPr>
              <a:t>http://</a:t>
            </a:r>
            <a:r>
              <a:rPr lang="en-GB" sz="1300" dirty="0" err="1">
                <a:solidFill>
                  <a:schemeClr val="accent1"/>
                </a:solidFill>
              </a:rPr>
              <a:t>esaconferencebureau.com</a:t>
            </a:r>
            <a:r>
              <a:rPr lang="en-GB" sz="1300" dirty="0">
                <a:solidFill>
                  <a:schemeClr val="accent1"/>
                </a:solidFill>
              </a:rPr>
              <a:t>/2016-events/16c20/</a:t>
            </a:r>
            <a:r>
              <a:rPr lang="en-GB" sz="1300" dirty="0" smtClean="0">
                <a:solidFill>
                  <a:schemeClr val="accent1"/>
                </a:solidFill>
              </a:rPr>
              <a:t>presentations</a:t>
            </a:r>
            <a:endParaRPr lang="en-GB" dirty="0" smtClean="0"/>
          </a:p>
          <a:p>
            <a:pPr>
              <a:buFont typeface="Wingdings" charset="2"/>
              <a:buChar char="ü"/>
            </a:pPr>
            <a:endParaRPr lang="en-GB" dirty="0"/>
          </a:p>
          <a:p>
            <a:pPr>
              <a:buFont typeface="Wingdings" charset="2"/>
              <a:buChar char="ü"/>
            </a:pPr>
            <a:endParaRPr lang="en-GB" dirty="0" smtClean="0"/>
          </a:p>
          <a:p>
            <a:pPr>
              <a:buFont typeface="Wingdings" charset="2"/>
              <a:buChar char="ü"/>
            </a:pPr>
            <a:endParaRPr lang="en-GB" dirty="0"/>
          </a:p>
          <a:p>
            <a:pPr>
              <a:buFont typeface="Wingdings" charset="2"/>
              <a:buChar char="ü"/>
            </a:pPr>
            <a:endParaRPr lang="en-GB" dirty="0" smtClean="0"/>
          </a:p>
          <a:p>
            <a:pPr>
              <a:buFont typeface="Wingdings" charset="2"/>
              <a:buChar char="ü"/>
            </a:pPr>
            <a:endParaRPr lang="en-GB" dirty="0"/>
          </a:p>
          <a:p>
            <a:pPr>
              <a:buFont typeface="Wingdings" charset="2"/>
              <a:buChar char="ü"/>
            </a:pPr>
            <a:endParaRPr lang="en-GB" dirty="0" smtClean="0"/>
          </a:p>
          <a:p>
            <a:pPr>
              <a:buFont typeface="Wingdings" charset="2"/>
              <a:buChar char="ü"/>
            </a:pPr>
            <a:endParaRPr lang="en-GB" dirty="0" smtClean="0"/>
          </a:p>
          <a:p>
            <a:pPr>
              <a:buFont typeface="Wingdings" charset="2"/>
              <a:buChar char="ü"/>
            </a:pPr>
            <a:endParaRPr lang="en-GB" dirty="0" smtClean="0"/>
          </a:p>
          <a:p>
            <a:endParaRPr lang="en-GB" dirty="0"/>
          </a:p>
        </p:txBody>
      </p:sp>
      <p:sp>
        <p:nvSpPr>
          <p:cNvPr id="4" name="Rectangle 3"/>
          <p:cNvSpPr/>
          <p:nvPr/>
        </p:nvSpPr>
        <p:spPr>
          <a:xfrm>
            <a:off x="335844" y="1464731"/>
            <a:ext cx="8554156" cy="105833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Explosion 2 5"/>
          <p:cNvSpPr/>
          <p:nvPr/>
        </p:nvSpPr>
        <p:spPr>
          <a:xfrm>
            <a:off x="6180666" y="-67732"/>
            <a:ext cx="3522133" cy="1625600"/>
          </a:xfrm>
          <a:prstGeom prst="irregularSeal2">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BEST in its resolution class </a:t>
            </a:r>
            <a:endParaRPr lang="en-US" dirty="0">
              <a:solidFill>
                <a:srgbClr val="FFFF00"/>
              </a:solidFill>
            </a:endParaRPr>
          </a:p>
        </p:txBody>
      </p:sp>
    </p:spTree>
    <p:extLst>
      <p:ext uri="{BB962C8B-B14F-4D97-AF65-F5344CB8AC3E}">
        <p14:creationId xmlns:p14="http://schemas.microsoft.com/office/powerpoint/2010/main" val="4229070127"/>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7" y="125828"/>
            <a:ext cx="7663181" cy="769441"/>
          </a:xfrm>
          <a:noFill/>
          <a:ln>
            <a:noFill/>
          </a:ln>
        </p:spPr>
        <p:txBody>
          <a:bodyPr vert="horz" wrap="square" lIns="91440" tIns="45720" rIns="91440" bIns="45720" numCol="1" anchor="ctr" anchorCtr="0" compatLnSpc="1">
            <a:prstTxWarp prst="textNoShape">
              <a:avLst/>
            </a:prstTxWarp>
            <a:spAutoFit/>
          </a:bodyPr>
          <a:lstStyle/>
          <a:p>
            <a:r>
              <a:rPr lang="en-US" dirty="0"/>
              <a:t>Sentinel-2 – progressing towards Surface Reflectance (L2A)</a:t>
            </a:r>
            <a:endParaRPr lang="en-US" dirty="0"/>
          </a:p>
        </p:txBody>
      </p:sp>
      <p:sp>
        <p:nvSpPr>
          <p:cNvPr id="3" name="Content Placeholder 2"/>
          <p:cNvSpPr>
            <a:spLocks noGrp="1"/>
          </p:cNvSpPr>
          <p:nvPr>
            <p:ph idx="1"/>
          </p:nvPr>
        </p:nvSpPr>
        <p:spPr>
          <a:xfrm>
            <a:off x="171653" y="1168406"/>
            <a:ext cx="8853814" cy="4778476"/>
          </a:xfrm>
        </p:spPr>
        <p:txBody>
          <a:bodyPr/>
          <a:lstStyle/>
          <a:p>
            <a:r>
              <a:rPr lang="en-US" b="1" dirty="0" smtClean="0">
                <a:solidFill>
                  <a:schemeClr val="accent1">
                    <a:lumMod val="50000"/>
                  </a:schemeClr>
                </a:solidFill>
              </a:rPr>
              <a:t>State of the art</a:t>
            </a:r>
            <a:r>
              <a:rPr lang="en-US" dirty="0" smtClean="0"/>
              <a:t>: </a:t>
            </a:r>
            <a:r>
              <a:rPr lang="en-US" u="sng" dirty="0" smtClean="0">
                <a:solidFill>
                  <a:srgbClr val="0000FF"/>
                </a:solidFill>
              </a:rPr>
              <a:t>no other HR mission produces globally surface reflectance</a:t>
            </a:r>
            <a:r>
              <a:rPr lang="en-US" dirty="0" smtClean="0"/>
              <a:t>, current approaches are</a:t>
            </a:r>
          </a:p>
          <a:p>
            <a:pPr marL="1265238" lvl="1" indent="-457200">
              <a:buFont typeface="Arial"/>
              <a:buChar char="•"/>
            </a:pPr>
            <a:r>
              <a:rPr lang="en-US" dirty="0"/>
              <a:t>o</a:t>
            </a:r>
            <a:r>
              <a:rPr lang="en-US" dirty="0" smtClean="0"/>
              <a:t>n-demand production e.g. </a:t>
            </a:r>
            <a:r>
              <a:rPr lang="en-US" dirty="0" smtClean="0"/>
              <a:t>Landsat </a:t>
            </a:r>
            <a:br>
              <a:rPr lang="en-US" dirty="0" smtClean="0"/>
            </a:br>
            <a:r>
              <a:rPr lang="en-US" dirty="0" smtClean="0">
                <a:solidFill>
                  <a:srgbClr val="FF0000"/>
                </a:solidFill>
              </a:rPr>
              <a:t>– plans to move to systematic?</a:t>
            </a:r>
            <a:endParaRPr lang="en-US" dirty="0" smtClean="0">
              <a:solidFill>
                <a:srgbClr val="FF0000"/>
              </a:solidFill>
            </a:endParaRPr>
          </a:p>
          <a:p>
            <a:pPr marL="1265238" lvl="1" indent="-457200">
              <a:buFont typeface="Arial"/>
              <a:buChar char="•"/>
            </a:pPr>
            <a:r>
              <a:rPr lang="en-US" dirty="0"/>
              <a:t>r</a:t>
            </a:r>
            <a:r>
              <a:rPr lang="en-US" dirty="0" smtClean="0"/>
              <a:t>egional production e.g. PEPs/TEIA (France) </a:t>
            </a:r>
            <a:r>
              <a:rPr lang="en-US" dirty="0" smtClean="0"/>
              <a:t/>
            </a:r>
            <a:br>
              <a:rPr lang="en-US" dirty="0" smtClean="0"/>
            </a:br>
            <a:r>
              <a:rPr lang="en-US" dirty="0" smtClean="0"/>
              <a:t>and </a:t>
            </a:r>
            <a:r>
              <a:rPr lang="en-US" dirty="0" smtClean="0"/>
              <a:t>others</a:t>
            </a:r>
          </a:p>
          <a:p>
            <a:endParaRPr lang="en-US" dirty="0" smtClean="0"/>
          </a:p>
          <a:p>
            <a:endParaRPr lang="en-US" dirty="0" smtClean="0"/>
          </a:p>
          <a:p>
            <a:r>
              <a:rPr lang="en-US" dirty="0" smtClean="0"/>
              <a:t>Sentinel-2 production of L2A will increase the </a:t>
            </a:r>
            <a:r>
              <a:rPr lang="en-US" dirty="0" smtClean="0"/>
              <a:t>data</a:t>
            </a:r>
            <a:br>
              <a:rPr lang="en-US" dirty="0" smtClean="0"/>
            </a:br>
            <a:r>
              <a:rPr lang="en-US" u="sng" dirty="0" smtClean="0">
                <a:solidFill>
                  <a:srgbClr val="0000FF"/>
                </a:solidFill>
              </a:rPr>
              <a:t>volume </a:t>
            </a:r>
            <a:r>
              <a:rPr lang="en-US" u="sng" dirty="0" smtClean="0">
                <a:solidFill>
                  <a:srgbClr val="0000FF"/>
                </a:solidFill>
              </a:rPr>
              <a:t>by 120%</a:t>
            </a:r>
          </a:p>
          <a:p>
            <a:endParaRPr lang="en-US" dirty="0" smtClean="0"/>
          </a:p>
          <a:p>
            <a:pPr marL="457200" indent="-457200">
              <a:buFont typeface="+mj-lt"/>
              <a:buAutoNum type="arabicPeriod"/>
            </a:pPr>
            <a:r>
              <a:rPr lang="en-US" b="1" dirty="0" smtClean="0">
                <a:solidFill>
                  <a:srgbClr val="004C6D"/>
                </a:solidFill>
              </a:rPr>
              <a:t>ESA Pre-operational Pilot project</a:t>
            </a:r>
            <a:r>
              <a:rPr lang="en-US" dirty="0" smtClean="0"/>
              <a:t>: systematic regional production Europe (see next slide)</a:t>
            </a:r>
          </a:p>
          <a:p>
            <a:pPr marL="457200" indent="-457200">
              <a:buFont typeface="+mj-lt"/>
              <a:buAutoNum type="arabicPeriod"/>
            </a:pPr>
            <a:r>
              <a:rPr lang="en-US" b="1" dirty="0" smtClean="0">
                <a:solidFill>
                  <a:srgbClr val="004C6D"/>
                </a:solidFill>
              </a:rPr>
              <a:t>Feasibility study</a:t>
            </a:r>
            <a:r>
              <a:rPr lang="en-US" dirty="0" smtClean="0"/>
              <a:t>: assessment of best European algorithm for systematic global production  </a:t>
            </a:r>
          </a:p>
          <a:p>
            <a:pPr marL="457200" indent="-457200">
              <a:buFont typeface="+mj-lt"/>
              <a:buAutoNum type="arabicPeriod"/>
            </a:pPr>
            <a:r>
              <a:rPr lang="en-US" b="1" dirty="0" smtClean="0">
                <a:solidFill>
                  <a:srgbClr val="004C6D"/>
                </a:solidFill>
              </a:rPr>
              <a:t>ACIXs</a:t>
            </a:r>
            <a:r>
              <a:rPr lang="en-US" dirty="0" smtClean="0"/>
              <a:t>: International algorithm comparison</a:t>
            </a:r>
            <a:endParaRPr lang="en-US" dirty="0"/>
          </a:p>
        </p:txBody>
      </p:sp>
      <p:pic>
        <p:nvPicPr>
          <p:cNvPr id="4" name="Picture 3"/>
          <p:cNvPicPr>
            <a:picLocks noChangeAspect="1"/>
          </p:cNvPicPr>
          <p:nvPr/>
        </p:nvPicPr>
        <p:blipFill>
          <a:blip r:embed="rId2"/>
          <a:stretch>
            <a:fillRect/>
          </a:stretch>
        </p:blipFill>
        <p:spPr>
          <a:xfrm>
            <a:off x="6653247" y="1713989"/>
            <a:ext cx="2247718" cy="2514492"/>
          </a:xfrm>
          <a:prstGeom prst="rect">
            <a:avLst/>
          </a:prstGeom>
          <a:ln>
            <a:solidFill>
              <a:schemeClr val="accent1">
                <a:lumMod val="50000"/>
              </a:schemeClr>
            </a:solidFill>
          </a:ln>
        </p:spPr>
      </p:pic>
    </p:spTree>
    <p:extLst>
      <p:ext uri="{BB962C8B-B14F-4D97-AF65-F5344CB8AC3E}">
        <p14:creationId xmlns:p14="http://schemas.microsoft.com/office/powerpoint/2010/main" val="13673770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68134" y="349105"/>
            <a:ext cx="6722122" cy="430887"/>
          </a:xfrm>
          <a:noFill/>
          <a:ln>
            <a:noFill/>
          </a:ln>
        </p:spPr>
        <p:txBody>
          <a:bodyPr vert="horz" wrap="square" lIns="91440" tIns="45720" rIns="91440" bIns="45720" numCol="1" anchor="ctr" anchorCtr="0" compatLnSpc="1">
            <a:prstTxWarp prst="textNoShape">
              <a:avLst/>
            </a:prstTxWarp>
            <a:spAutoFit/>
          </a:bodyPr>
          <a:lstStyle/>
          <a:p>
            <a:r>
              <a:rPr lang="en-GB" dirty="0"/>
              <a:t>L2A Production Pilot Project ‘Europe’</a:t>
            </a:r>
            <a:endParaRPr lang="en-GB" dirty="0"/>
          </a:p>
        </p:txBody>
      </p:sp>
      <p:sp>
        <p:nvSpPr>
          <p:cNvPr id="4" name="Rectangle 6"/>
          <p:cNvSpPr>
            <a:spLocks noChangeArrowheads="1"/>
          </p:cNvSpPr>
          <p:nvPr/>
        </p:nvSpPr>
        <p:spPr bwMode="auto">
          <a:xfrm>
            <a:off x="241390" y="1110764"/>
            <a:ext cx="5377090" cy="325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indent="-285750">
              <a:spcBef>
                <a:spcPts val="600"/>
              </a:spcBef>
              <a:spcAft>
                <a:spcPct val="40000"/>
              </a:spcAft>
              <a:buFont typeface="Arial"/>
              <a:buChar char="•"/>
              <a:defRPr/>
            </a:pPr>
            <a:r>
              <a:rPr lang="en-US" sz="1600" dirty="0" smtClean="0">
                <a:solidFill>
                  <a:schemeClr val="bg2"/>
                </a:solidFill>
                <a:latin typeface="Verdana"/>
                <a:cs typeface="Verdana"/>
              </a:rPr>
              <a:t>The </a:t>
            </a:r>
            <a:r>
              <a:rPr lang="en-US" sz="1600" b="1" dirty="0">
                <a:solidFill>
                  <a:schemeClr val="bg2"/>
                </a:solidFill>
                <a:latin typeface="Verdana"/>
                <a:cs typeface="Verdana"/>
              </a:rPr>
              <a:t>Sen2Cor</a:t>
            </a:r>
            <a:r>
              <a:rPr lang="en-US" sz="1600" dirty="0">
                <a:solidFill>
                  <a:schemeClr val="bg2"/>
                </a:solidFill>
                <a:latin typeface="Verdana"/>
                <a:cs typeface="Verdana"/>
              </a:rPr>
              <a:t> processor (version 2.3.0) has been integrated in the </a:t>
            </a:r>
            <a:r>
              <a:rPr lang="en-US" sz="1600" b="1" dirty="0">
                <a:solidFill>
                  <a:schemeClr val="bg2"/>
                </a:solidFill>
                <a:latin typeface="Verdana"/>
                <a:cs typeface="Verdana"/>
              </a:rPr>
              <a:t>ESA-RSS</a:t>
            </a:r>
            <a:r>
              <a:rPr lang="en-US" sz="1600" dirty="0">
                <a:solidFill>
                  <a:schemeClr val="bg2"/>
                </a:solidFill>
                <a:latin typeface="Verdana"/>
                <a:cs typeface="Verdana"/>
              </a:rPr>
              <a:t> </a:t>
            </a:r>
            <a:r>
              <a:rPr lang="en-US" sz="1600" dirty="0" smtClean="0">
                <a:solidFill>
                  <a:schemeClr val="bg2"/>
                </a:solidFill>
                <a:latin typeface="Verdana"/>
                <a:cs typeface="Verdana"/>
              </a:rPr>
              <a:t>environment</a:t>
            </a:r>
          </a:p>
          <a:p>
            <a:pPr marL="285750" indent="-285750">
              <a:spcBef>
                <a:spcPts val="600"/>
              </a:spcBef>
              <a:spcAft>
                <a:spcPct val="40000"/>
              </a:spcAft>
              <a:buFont typeface="Arial"/>
              <a:buChar char="•"/>
              <a:defRPr/>
            </a:pPr>
            <a:r>
              <a:rPr lang="en-US" sz="1600" dirty="0" smtClean="0">
                <a:solidFill>
                  <a:schemeClr val="bg2"/>
                </a:solidFill>
                <a:latin typeface="Verdana"/>
                <a:cs typeface="Verdana"/>
              </a:rPr>
              <a:t>It </a:t>
            </a:r>
            <a:r>
              <a:rPr lang="en-US" sz="1600" dirty="0">
                <a:solidFill>
                  <a:schemeClr val="bg2"/>
                </a:solidFill>
                <a:latin typeface="Verdana"/>
                <a:cs typeface="Verdana"/>
              </a:rPr>
              <a:t>generates daily up to </a:t>
            </a:r>
            <a:r>
              <a:rPr lang="en-US" sz="1600" b="1" dirty="0">
                <a:solidFill>
                  <a:schemeClr val="bg2"/>
                </a:solidFill>
                <a:latin typeface="Verdana"/>
                <a:cs typeface="Verdana"/>
              </a:rPr>
              <a:t>300GB</a:t>
            </a:r>
            <a:r>
              <a:rPr lang="en-US" sz="1600" dirty="0">
                <a:solidFill>
                  <a:schemeClr val="bg2"/>
                </a:solidFill>
                <a:latin typeface="Verdana"/>
                <a:cs typeface="Verdana"/>
              </a:rPr>
              <a:t> of </a:t>
            </a:r>
            <a:r>
              <a:rPr lang="en-US" sz="1600" b="1" dirty="0">
                <a:solidFill>
                  <a:schemeClr val="bg2"/>
                </a:solidFill>
                <a:latin typeface="Verdana"/>
                <a:cs typeface="Verdana"/>
              </a:rPr>
              <a:t>L2A</a:t>
            </a:r>
            <a:r>
              <a:rPr lang="en-US" sz="1600" dirty="0">
                <a:solidFill>
                  <a:schemeClr val="bg2"/>
                </a:solidFill>
                <a:latin typeface="Verdana"/>
                <a:cs typeface="Verdana"/>
              </a:rPr>
              <a:t> products data (~600 Tiles per Day). </a:t>
            </a:r>
          </a:p>
          <a:p>
            <a:pPr marL="285750" indent="-285750">
              <a:spcBef>
                <a:spcPts val="600"/>
              </a:spcBef>
              <a:spcAft>
                <a:spcPct val="40000"/>
              </a:spcAft>
              <a:buFont typeface="Arial"/>
              <a:buChar char="•"/>
              <a:defRPr/>
            </a:pPr>
            <a:r>
              <a:rPr lang="en-US" sz="1600" dirty="0" smtClean="0">
                <a:solidFill>
                  <a:schemeClr val="bg2"/>
                </a:solidFill>
                <a:latin typeface="Verdana"/>
                <a:cs typeface="Verdana"/>
              </a:rPr>
              <a:t>L2A products </a:t>
            </a:r>
            <a:r>
              <a:rPr lang="en-US" sz="1600" dirty="0">
                <a:solidFill>
                  <a:schemeClr val="bg2"/>
                </a:solidFill>
                <a:latin typeface="Verdana"/>
                <a:cs typeface="Verdana"/>
              </a:rPr>
              <a:t>will be made available in </a:t>
            </a:r>
            <a:r>
              <a:rPr lang="en-US" sz="1600" b="1" dirty="0" smtClean="0">
                <a:solidFill>
                  <a:schemeClr val="bg2"/>
                </a:solidFill>
                <a:latin typeface="Verdana"/>
                <a:cs typeface="Verdana"/>
              </a:rPr>
              <a:t>Q1/2017</a:t>
            </a:r>
            <a:r>
              <a:rPr lang="en-US" sz="1600" dirty="0" smtClean="0">
                <a:solidFill>
                  <a:schemeClr val="bg2"/>
                </a:solidFill>
                <a:latin typeface="Verdana"/>
                <a:cs typeface="Verdana"/>
              </a:rPr>
              <a:t> </a:t>
            </a:r>
            <a:r>
              <a:rPr lang="en-US" sz="1600" dirty="0">
                <a:solidFill>
                  <a:schemeClr val="bg2"/>
                </a:solidFill>
                <a:latin typeface="Verdana"/>
                <a:cs typeface="Verdana"/>
              </a:rPr>
              <a:t>through </a:t>
            </a:r>
            <a:r>
              <a:rPr lang="en-US" sz="1600" b="1" dirty="0" smtClean="0">
                <a:solidFill>
                  <a:schemeClr val="bg2"/>
                </a:solidFill>
                <a:latin typeface="Verdana"/>
                <a:cs typeface="Verdana"/>
                <a:hlinkClick r:id="rId3"/>
              </a:rPr>
              <a:t>http</a:t>
            </a:r>
            <a:r>
              <a:rPr lang="en-US" sz="1600" b="1" dirty="0">
                <a:solidFill>
                  <a:schemeClr val="bg2"/>
                </a:solidFill>
                <a:latin typeface="Verdana"/>
                <a:cs typeface="Verdana"/>
                <a:hlinkClick r:id="rId3"/>
              </a:rPr>
              <a:t>:</a:t>
            </a:r>
            <a:r>
              <a:rPr lang="en-US" sz="1600" b="1" dirty="0" smtClean="0">
                <a:solidFill>
                  <a:schemeClr val="bg2"/>
                </a:solidFill>
                <a:latin typeface="Verdana"/>
                <a:cs typeface="Verdana"/>
                <a:hlinkClick r:id="rId3"/>
              </a:rPr>
              <a:t>//scihub.esa.int</a:t>
            </a:r>
            <a:endParaRPr lang="en-US" sz="1600" dirty="0" smtClean="0">
              <a:solidFill>
                <a:schemeClr val="bg2"/>
              </a:solidFill>
              <a:latin typeface="Verdana"/>
              <a:cs typeface="Verdana"/>
            </a:endParaRPr>
          </a:p>
          <a:p>
            <a:pPr marL="285750" indent="-285750">
              <a:spcBef>
                <a:spcPts val="600"/>
              </a:spcBef>
              <a:spcAft>
                <a:spcPct val="40000"/>
              </a:spcAft>
              <a:buFont typeface="Arial"/>
              <a:buChar char="•"/>
              <a:defRPr/>
            </a:pPr>
            <a:r>
              <a:rPr lang="en-US" sz="1600" dirty="0" smtClean="0">
                <a:solidFill>
                  <a:schemeClr val="bg2"/>
                </a:solidFill>
                <a:latin typeface="Verdana"/>
                <a:cs typeface="Verdana"/>
              </a:rPr>
              <a:t>Products </a:t>
            </a:r>
            <a:r>
              <a:rPr lang="en-US" sz="1600" dirty="0">
                <a:solidFill>
                  <a:schemeClr val="bg2"/>
                </a:solidFill>
                <a:latin typeface="Verdana"/>
                <a:cs typeface="Verdana"/>
              </a:rPr>
              <a:t>granularity of </a:t>
            </a:r>
            <a:r>
              <a:rPr lang="en-US" sz="1600" b="1" dirty="0" smtClean="0">
                <a:solidFill>
                  <a:schemeClr val="bg2"/>
                </a:solidFill>
                <a:latin typeface="Verdana"/>
                <a:cs typeface="Verdana"/>
              </a:rPr>
              <a:t>L2A</a:t>
            </a:r>
            <a:r>
              <a:rPr lang="en-US" sz="1600" dirty="0" smtClean="0">
                <a:solidFill>
                  <a:schemeClr val="bg2"/>
                </a:solidFill>
                <a:latin typeface="Verdana"/>
                <a:cs typeface="Verdana"/>
              </a:rPr>
              <a:t> </a:t>
            </a:r>
            <a:r>
              <a:rPr lang="en-US" sz="1600" dirty="0">
                <a:solidFill>
                  <a:schemeClr val="bg2"/>
                </a:solidFill>
                <a:latin typeface="Verdana"/>
                <a:cs typeface="Verdana"/>
              </a:rPr>
              <a:t>will be the same of </a:t>
            </a:r>
            <a:r>
              <a:rPr lang="en-US" sz="1600" b="1" dirty="0">
                <a:solidFill>
                  <a:schemeClr val="bg2"/>
                </a:solidFill>
                <a:latin typeface="Verdana"/>
                <a:cs typeface="Verdana"/>
              </a:rPr>
              <a:t>L1C</a:t>
            </a:r>
            <a:r>
              <a:rPr lang="en-US" sz="1600" dirty="0">
                <a:solidFill>
                  <a:schemeClr val="bg2"/>
                </a:solidFill>
                <a:latin typeface="Verdana"/>
                <a:cs typeface="Verdana"/>
              </a:rPr>
              <a:t> available on </a:t>
            </a:r>
            <a:r>
              <a:rPr lang="en-US" sz="1600" dirty="0" err="1">
                <a:solidFill>
                  <a:schemeClr val="bg2"/>
                </a:solidFill>
                <a:latin typeface="Verdana"/>
                <a:cs typeface="Verdana"/>
              </a:rPr>
              <a:t>SciHub</a:t>
            </a:r>
            <a:r>
              <a:rPr lang="en-US" sz="1600" dirty="0" smtClean="0">
                <a:solidFill>
                  <a:schemeClr val="bg2"/>
                </a:solidFill>
                <a:latin typeface="Verdana"/>
                <a:cs typeface="Verdana"/>
              </a:rPr>
              <a:t>.</a:t>
            </a:r>
          </a:p>
          <a:p>
            <a:pPr marL="285750" indent="-285750">
              <a:spcBef>
                <a:spcPts val="600"/>
              </a:spcBef>
              <a:spcAft>
                <a:spcPct val="40000"/>
              </a:spcAft>
              <a:buFont typeface="Arial"/>
              <a:buChar char="•"/>
              <a:defRPr/>
            </a:pPr>
            <a:r>
              <a:rPr lang="en-US" sz="1600" b="1" dirty="0" smtClean="0">
                <a:solidFill>
                  <a:schemeClr val="bg2"/>
                </a:solidFill>
                <a:latin typeface="Verdana"/>
                <a:cs typeface="Verdana"/>
              </a:rPr>
              <a:t>L2A</a:t>
            </a:r>
            <a:r>
              <a:rPr lang="en-US" sz="1600" dirty="0" smtClean="0">
                <a:solidFill>
                  <a:schemeClr val="bg2"/>
                </a:solidFill>
                <a:latin typeface="Verdana"/>
                <a:cs typeface="Verdana"/>
              </a:rPr>
              <a:t> product format is aligned with the new compact naming convention.</a:t>
            </a:r>
          </a:p>
        </p:txBody>
      </p:sp>
      <p:pic>
        <p:nvPicPr>
          <p:cNvPr id="3" name="Picture 2" descr="Screen Shot 2016-11-25 at 16.46.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840" y="1534160"/>
            <a:ext cx="3393440" cy="3393440"/>
          </a:xfrm>
          <a:prstGeom prst="rect">
            <a:avLst/>
          </a:prstGeom>
        </p:spPr>
      </p:pic>
    </p:spTree>
    <p:extLst>
      <p:ext uri="{BB962C8B-B14F-4D97-AF65-F5344CB8AC3E}">
        <p14:creationId xmlns:p14="http://schemas.microsoft.com/office/powerpoint/2010/main" val="238994739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25475" y="209801"/>
            <a:ext cx="7006070" cy="769441"/>
          </a:xfrm>
        </p:spPr>
        <p:txBody>
          <a:bodyPr/>
          <a:lstStyle/>
          <a:p>
            <a:r>
              <a:rPr lang="en-GB" dirty="0" smtClean="0"/>
              <a:t>Feasibility: L2A Evaluation for </a:t>
            </a:r>
            <a:r>
              <a:rPr lang="en-GB" dirty="0"/>
              <a:t>Operational Production</a:t>
            </a:r>
          </a:p>
        </p:txBody>
      </p:sp>
      <p:sp>
        <p:nvSpPr>
          <p:cNvPr id="5" name="Rectangle 6"/>
          <p:cNvSpPr>
            <a:spLocks noChangeArrowheads="1"/>
          </p:cNvSpPr>
          <p:nvPr/>
        </p:nvSpPr>
        <p:spPr bwMode="auto">
          <a:xfrm>
            <a:off x="385764" y="1003577"/>
            <a:ext cx="8476962" cy="604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7200" indent="-457200" algn="just">
              <a:spcAft>
                <a:spcPct val="40000"/>
              </a:spcAft>
              <a:buFont typeface="Courier New"/>
              <a:buChar char="o"/>
              <a:defRPr/>
            </a:pPr>
            <a:r>
              <a:rPr lang="en-US" sz="1500" dirty="0" smtClean="0">
                <a:solidFill>
                  <a:schemeClr val="bg2"/>
                </a:solidFill>
                <a:latin typeface="Verdana"/>
                <a:cs typeface="Verdana"/>
              </a:rPr>
              <a:t>ESA is evaluating a set of atmospheric correction algorithms for the operational production.</a:t>
            </a:r>
          </a:p>
          <a:p>
            <a:pPr marL="457200" indent="-457200" algn="just">
              <a:spcAft>
                <a:spcPct val="40000"/>
              </a:spcAft>
              <a:buFont typeface="Courier New"/>
              <a:buChar char="o"/>
              <a:defRPr/>
            </a:pPr>
            <a:r>
              <a:rPr lang="en-US" sz="1500" dirty="0" smtClean="0">
                <a:solidFill>
                  <a:schemeClr val="bg2"/>
                </a:solidFill>
                <a:latin typeface="Verdana"/>
                <a:cs typeface="Verdana"/>
              </a:rPr>
              <a:t>The following algorithms are being assessed by a group of experts:</a:t>
            </a:r>
          </a:p>
          <a:p>
            <a:pPr marL="914400" lvl="1" indent="-457200" algn="just">
              <a:spcAft>
                <a:spcPct val="40000"/>
              </a:spcAft>
              <a:buFont typeface="Wingdings" charset="2"/>
              <a:buChar char="ü"/>
              <a:defRPr/>
            </a:pPr>
            <a:r>
              <a:rPr lang="en-US" sz="1500" dirty="0">
                <a:solidFill>
                  <a:schemeClr val="accent1"/>
                </a:solidFill>
                <a:latin typeface="Verdana"/>
                <a:cs typeface="Verdana"/>
              </a:rPr>
              <a:t>BC </a:t>
            </a:r>
            <a:r>
              <a:rPr lang="en-US" sz="1500" dirty="0">
                <a:solidFill>
                  <a:schemeClr val="bg2"/>
                </a:solidFill>
                <a:latin typeface="Verdana"/>
                <a:cs typeface="Verdana"/>
              </a:rPr>
              <a:t>by </a:t>
            </a:r>
            <a:r>
              <a:rPr lang="en-US" sz="1500" dirty="0" err="1">
                <a:solidFill>
                  <a:schemeClr val="bg2"/>
                </a:solidFill>
                <a:latin typeface="Verdana"/>
                <a:cs typeface="Verdana"/>
              </a:rPr>
              <a:t>Brockmann</a:t>
            </a:r>
            <a:r>
              <a:rPr lang="en-US" sz="1500" dirty="0">
                <a:solidFill>
                  <a:schemeClr val="bg2"/>
                </a:solidFill>
                <a:latin typeface="Verdana"/>
                <a:cs typeface="Verdana"/>
              </a:rPr>
              <a:t> </a:t>
            </a:r>
            <a:r>
              <a:rPr lang="en-US" sz="1500" dirty="0" smtClean="0">
                <a:solidFill>
                  <a:schemeClr val="bg2"/>
                </a:solidFill>
                <a:latin typeface="Verdana"/>
                <a:cs typeface="Verdana"/>
              </a:rPr>
              <a:t>Consult</a:t>
            </a:r>
            <a:endParaRPr lang="en-US" sz="1500" dirty="0" smtClean="0">
              <a:solidFill>
                <a:schemeClr val="accent1"/>
              </a:solidFill>
              <a:latin typeface="Verdana"/>
              <a:cs typeface="Verdana"/>
            </a:endParaRPr>
          </a:p>
          <a:p>
            <a:pPr marL="914400" lvl="1" indent="-457200" algn="just">
              <a:spcAft>
                <a:spcPct val="40000"/>
              </a:spcAft>
              <a:buFont typeface="Wingdings" charset="2"/>
              <a:buChar char="ü"/>
              <a:defRPr/>
            </a:pPr>
            <a:r>
              <a:rPr lang="en-US" sz="1500" dirty="0" smtClean="0">
                <a:solidFill>
                  <a:schemeClr val="accent1"/>
                </a:solidFill>
                <a:latin typeface="Verdana"/>
                <a:cs typeface="Verdana"/>
              </a:rPr>
              <a:t>MAJA</a:t>
            </a:r>
            <a:r>
              <a:rPr lang="en-US" sz="1500" dirty="0" smtClean="0">
                <a:solidFill>
                  <a:schemeClr val="bg2"/>
                </a:solidFill>
                <a:latin typeface="Verdana"/>
                <a:cs typeface="Verdana"/>
              </a:rPr>
              <a:t> (MACCS ATCOR Joint Algorithm) by CNES-DLR</a:t>
            </a:r>
          </a:p>
          <a:p>
            <a:pPr marL="914400" lvl="1" indent="-457200" algn="just">
              <a:spcAft>
                <a:spcPct val="40000"/>
              </a:spcAft>
              <a:buFont typeface="Wingdings" charset="2"/>
              <a:buChar char="ü"/>
              <a:defRPr/>
            </a:pPr>
            <a:r>
              <a:rPr lang="en-US" sz="1500" dirty="0" smtClean="0">
                <a:solidFill>
                  <a:schemeClr val="accent1"/>
                </a:solidFill>
                <a:latin typeface="Verdana"/>
                <a:cs typeface="Verdana"/>
              </a:rPr>
              <a:t>SCAPE-M </a:t>
            </a:r>
            <a:r>
              <a:rPr lang="en-US" sz="1500" dirty="0" smtClean="0">
                <a:solidFill>
                  <a:schemeClr val="bg2"/>
                </a:solidFill>
                <a:latin typeface="Verdana"/>
                <a:cs typeface="Verdana"/>
              </a:rPr>
              <a:t>by GFZ Potsdam</a:t>
            </a:r>
          </a:p>
          <a:p>
            <a:pPr marL="914400" lvl="1" indent="-457200" algn="just">
              <a:spcAft>
                <a:spcPct val="40000"/>
              </a:spcAft>
              <a:buFont typeface="Wingdings" charset="2"/>
              <a:buChar char="ü"/>
              <a:defRPr/>
            </a:pPr>
            <a:r>
              <a:rPr lang="en-US" sz="1500" dirty="0" smtClean="0">
                <a:solidFill>
                  <a:schemeClr val="accent1"/>
                </a:solidFill>
                <a:latin typeface="Verdana"/>
                <a:cs typeface="Verdana"/>
              </a:rPr>
              <a:t>Sen2Cor</a:t>
            </a:r>
            <a:r>
              <a:rPr lang="en-US" sz="1500" dirty="0" smtClean="0">
                <a:solidFill>
                  <a:schemeClr val="bg2"/>
                </a:solidFill>
                <a:latin typeface="Verdana"/>
                <a:cs typeface="Verdana"/>
              </a:rPr>
              <a:t> by DLR-TPZ</a:t>
            </a:r>
          </a:p>
          <a:p>
            <a:pPr marL="914400" lvl="1" indent="-457200" algn="just">
              <a:spcAft>
                <a:spcPct val="40000"/>
              </a:spcAft>
              <a:buFont typeface="Wingdings" charset="2"/>
              <a:buChar char="ü"/>
              <a:defRPr/>
            </a:pPr>
            <a:endParaRPr lang="en-US" sz="1500" dirty="0">
              <a:solidFill>
                <a:schemeClr val="bg2"/>
              </a:solidFill>
              <a:latin typeface="Verdana"/>
              <a:cs typeface="Verdana"/>
            </a:endParaRPr>
          </a:p>
          <a:p>
            <a:pPr marL="914400" lvl="1" indent="-457200" algn="just">
              <a:spcAft>
                <a:spcPct val="40000"/>
              </a:spcAft>
              <a:buFont typeface="Wingdings" charset="2"/>
              <a:buChar char="ü"/>
              <a:defRPr/>
            </a:pPr>
            <a:endParaRPr lang="en-US" sz="1500" dirty="0" smtClean="0">
              <a:solidFill>
                <a:schemeClr val="bg2"/>
              </a:solidFill>
              <a:latin typeface="Verdana"/>
              <a:cs typeface="Verdana"/>
            </a:endParaRPr>
          </a:p>
          <a:p>
            <a:pPr marL="914400" lvl="1" indent="-457200" algn="just">
              <a:spcAft>
                <a:spcPct val="40000"/>
              </a:spcAft>
              <a:buFont typeface="Wingdings" charset="2"/>
              <a:buChar char="ü"/>
              <a:defRPr/>
            </a:pPr>
            <a:endParaRPr lang="en-US" sz="1500" dirty="0">
              <a:solidFill>
                <a:schemeClr val="bg2"/>
              </a:solidFill>
              <a:latin typeface="Verdana"/>
              <a:cs typeface="Verdana"/>
            </a:endParaRPr>
          </a:p>
          <a:p>
            <a:pPr marL="914400" lvl="1" indent="-457200" algn="just">
              <a:spcAft>
                <a:spcPct val="40000"/>
              </a:spcAft>
              <a:buFont typeface="Wingdings" charset="2"/>
              <a:buChar char="ü"/>
              <a:defRPr/>
            </a:pPr>
            <a:endParaRPr lang="en-US" sz="1500" dirty="0" smtClean="0">
              <a:solidFill>
                <a:schemeClr val="bg2"/>
              </a:solidFill>
              <a:latin typeface="Verdana"/>
              <a:cs typeface="Verdana"/>
            </a:endParaRPr>
          </a:p>
          <a:p>
            <a:pPr marL="914400" lvl="1" indent="-457200" algn="just">
              <a:spcAft>
                <a:spcPct val="40000"/>
              </a:spcAft>
              <a:buFont typeface="Wingdings" charset="2"/>
              <a:buChar char="ü"/>
              <a:defRPr/>
            </a:pPr>
            <a:endParaRPr lang="en-US" sz="1500" dirty="0">
              <a:solidFill>
                <a:schemeClr val="bg2"/>
              </a:solidFill>
              <a:latin typeface="Verdana"/>
              <a:cs typeface="Verdana"/>
            </a:endParaRPr>
          </a:p>
          <a:p>
            <a:pPr marL="914400" lvl="1" indent="-457200" algn="just">
              <a:spcAft>
                <a:spcPct val="40000"/>
              </a:spcAft>
              <a:buFont typeface="Wingdings" charset="2"/>
              <a:buChar char="ü"/>
              <a:defRPr/>
            </a:pPr>
            <a:endParaRPr lang="en-US" sz="1500" dirty="0" smtClean="0">
              <a:solidFill>
                <a:schemeClr val="bg2"/>
              </a:solidFill>
              <a:latin typeface="Verdana"/>
              <a:cs typeface="Verdana"/>
            </a:endParaRPr>
          </a:p>
          <a:p>
            <a:pPr marL="914400" lvl="1" indent="-457200" algn="just">
              <a:spcAft>
                <a:spcPct val="40000"/>
              </a:spcAft>
              <a:buFont typeface="Wingdings" charset="2"/>
              <a:buChar char="ü"/>
              <a:defRPr/>
            </a:pPr>
            <a:endParaRPr lang="en-US" sz="1500" dirty="0">
              <a:solidFill>
                <a:schemeClr val="bg2"/>
              </a:solidFill>
              <a:latin typeface="Verdana"/>
              <a:cs typeface="Verdana"/>
            </a:endParaRPr>
          </a:p>
          <a:p>
            <a:pPr marL="914400" lvl="1" indent="-457200" algn="just">
              <a:spcAft>
                <a:spcPct val="40000"/>
              </a:spcAft>
              <a:buFont typeface="Wingdings" charset="2"/>
              <a:buChar char="ü"/>
              <a:defRPr/>
            </a:pPr>
            <a:endParaRPr lang="en-US" sz="1500" dirty="0" smtClean="0">
              <a:solidFill>
                <a:schemeClr val="bg2"/>
              </a:solidFill>
              <a:latin typeface="Verdana"/>
              <a:cs typeface="Verdana"/>
            </a:endParaRPr>
          </a:p>
          <a:p>
            <a:pPr marL="914400" lvl="1" indent="-457200" algn="just">
              <a:spcAft>
                <a:spcPct val="40000"/>
              </a:spcAft>
              <a:buFont typeface="Wingdings" charset="2"/>
              <a:buChar char="ü"/>
              <a:defRPr/>
            </a:pPr>
            <a:endParaRPr lang="en-US" sz="1500" dirty="0">
              <a:solidFill>
                <a:schemeClr val="bg2"/>
              </a:solidFill>
              <a:latin typeface="Verdana"/>
              <a:cs typeface="Verdana"/>
            </a:endParaRPr>
          </a:p>
          <a:p>
            <a:pPr marL="914400" lvl="1" indent="-457200" algn="just">
              <a:spcAft>
                <a:spcPct val="40000"/>
              </a:spcAft>
              <a:buFont typeface="Wingdings" charset="2"/>
              <a:buChar char="ü"/>
              <a:defRPr/>
            </a:pPr>
            <a:r>
              <a:rPr lang="en-US" sz="1500" b="1" dirty="0" smtClean="0">
                <a:solidFill>
                  <a:srgbClr val="004C6D"/>
                </a:solidFill>
                <a:latin typeface="Verdana"/>
                <a:cs typeface="Verdana"/>
              </a:rPr>
              <a:t>Conclusion expected by July 2017</a:t>
            </a:r>
          </a:p>
          <a:p>
            <a:pPr marL="457200" indent="-457200" algn="just">
              <a:spcAft>
                <a:spcPct val="40000"/>
              </a:spcAft>
              <a:buFont typeface="Courier New"/>
              <a:buChar char="o"/>
              <a:defRPr/>
            </a:pPr>
            <a:endParaRPr lang="en-US" sz="1500" dirty="0" smtClean="0">
              <a:solidFill>
                <a:schemeClr val="bg2"/>
              </a:solidFill>
              <a:latin typeface="Verdana"/>
              <a:cs typeface="Verdana"/>
            </a:endParaRPr>
          </a:p>
          <a:p>
            <a:pPr marL="457200" indent="-457200" algn="just">
              <a:spcAft>
                <a:spcPct val="40000"/>
              </a:spcAft>
              <a:buFont typeface="Arial"/>
              <a:buChar char="•"/>
              <a:defRPr/>
            </a:pPr>
            <a:endParaRPr lang="en-US" sz="1500" dirty="0">
              <a:solidFill>
                <a:schemeClr val="bg2"/>
              </a:solidFill>
              <a:latin typeface="Verdana"/>
              <a:cs typeface="Verdana"/>
            </a:endParaRPr>
          </a:p>
        </p:txBody>
      </p:sp>
      <p:sp>
        <p:nvSpPr>
          <p:cNvPr id="4" name="Right Arrow 3"/>
          <p:cNvSpPr/>
          <p:nvPr/>
        </p:nvSpPr>
        <p:spPr>
          <a:xfrm>
            <a:off x="4172346" y="4492892"/>
            <a:ext cx="344706" cy="463103"/>
          </a:xfrm>
          <a:prstGeom prst="rightArrow">
            <a:avLst/>
          </a:prstGeom>
          <a:solidFill>
            <a:srgbClr val="002060"/>
          </a:solidFill>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lIns="91430" tIns="45715" rIns="91430" bIns="45715" rtlCol="0" anchor="ctr"/>
          <a:lstStyle/>
          <a:p>
            <a:pPr algn="ctr"/>
            <a:endParaRPr lang="en-GB"/>
          </a:p>
        </p:txBody>
      </p:sp>
      <p:pic>
        <p:nvPicPr>
          <p:cNvPr id="6" name="Picture 5"/>
          <p:cNvPicPr>
            <a:picLocks noChangeAspect="1"/>
          </p:cNvPicPr>
          <p:nvPr/>
        </p:nvPicPr>
        <p:blipFill>
          <a:blip r:embed="rId2"/>
          <a:stretch>
            <a:fillRect/>
          </a:stretch>
        </p:blipFill>
        <p:spPr>
          <a:xfrm>
            <a:off x="4904598" y="3264007"/>
            <a:ext cx="2846712" cy="2729924"/>
          </a:xfrm>
          <a:prstGeom prst="rect">
            <a:avLst/>
          </a:prstGeom>
        </p:spPr>
      </p:pic>
      <p:pic>
        <p:nvPicPr>
          <p:cNvPr id="7" name="Picture 6"/>
          <p:cNvPicPr>
            <a:picLocks noChangeAspect="1"/>
          </p:cNvPicPr>
          <p:nvPr/>
        </p:nvPicPr>
        <p:blipFill>
          <a:blip r:embed="rId3"/>
          <a:stretch>
            <a:fillRect/>
          </a:stretch>
        </p:blipFill>
        <p:spPr>
          <a:xfrm>
            <a:off x="944369" y="3255691"/>
            <a:ext cx="2842729" cy="2726105"/>
          </a:xfrm>
          <a:prstGeom prst="rect">
            <a:avLst/>
          </a:prstGeom>
        </p:spPr>
      </p:pic>
    </p:spTree>
    <p:extLst>
      <p:ext uri="{BB962C8B-B14F-4D97-AF65-F5344CB8AC3E}">
        <p14:creationId xmlns:p14="http://schemas.microsoft.com/office/powerpoint/2010/main" val="1240901664"/>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A_NEW_PPT_Proposal-A_4x3" id="{F0631D13-FDB2-8744-A9E4-ABADC23E0550}" vid="{08D0F2E3-D15B-C549-B100-8716B2DF5E0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ESA_NEW_PPT_Proposal-A_4x3</Template>
  <TotalTime>229</TotalTime>
  <Words>1540</Words>
  <Application>Microsoft Macintosh PowerPoint</Application>
  <PresentationFormat>On-screen Show (4:3)</PresentationFormat>
  <Paragraphs>249</Paragraphs>
  <Slides>22</Slides>
  <Notes>6</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ESA Presentation</vt:lpstr>
      <vt:lpstr>Sentinel-2 status as relevant to CARD4L* discussion  Bianca Hoersch, Sentinel-2 Mission Manager Ferran Gascon, Sentinel-2 Data Quality Manager Enrico Cadau, Sentinel-2 Data Quality  &amp; Mission Management</vt:lpstr>
      <vt:lpstr>Sentinel-2 Products</vt:lpstr>
      <vt:lpstr>L1C Product Format</vt:lpstr>
      <vt:lpstr>CARD4L definition (high-level)</vt:lpstr>
      <vt:lpstr>Comparison S2 products versus CARD4L specs</vt:lpstr>
      <vt:lpstr>L1C Product Data Quality</vt:lpstr>
      <vt:lpstr>Sentinel-2 – progressing towards Surface Reflectance (L2A)</vt:lpstr>
      <vt:lpstr>L2A Production Pilot Project ‘Europe’</vt:lpstr>
      <vt:lpstr>Feasibility: L2A Evaluation for Operational Production</vt:lpstr>
      <vt:lpstr>ACIX</vt:lpstr>
      <vt:lpstr>Sentinel-2 Products Foreseen Evolutions</vt:lpstr>
      <vt:lpstr>Sentinel-2 Products Foreseen Evolutions</vt:lpstr>
      <vt:lpstr>PowerPoint Presentation</vt:lpstr>
      <vt:lpstr>S2Maps– Sentinel Europe ‘summer 2016’ mosaic for WMS</vt:lpstr>
      <vt:lpstr>EO Browser – Sentinel, Landsat et al. data in one place </vt:lpstr>
      <vt:lpstr>EOme– Sentinel-2, Landsat-8 &amp; data filters</vt:lpstr>
      <vt:lpstr>Descartes Labs: Sentinel-2 red edge, Landsat-8, Sentinel-1</vt:lpstr>
      <vt:lpstr>Planet Explorer: combines Planetscope, Rapideye, Sentinel-2 and Landsat </vt:lpstr>
      <vt:lpstr>Sentinel-2: we have twins!</vt:lpstr>
      <vt:lpstr>S2B opens its eyes</vt:lpstr>
      <vt:lpstr>Sentinel-2 Mission Operations Phases</vt:lpstr>
      <vt:lpstr>Next steps</vt:lpstr>
    </vt:vector>
  </TitlesOfParts>
  <Company>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Affordability Considerations for CMIN'16</dc:title>
  <dc:subject>Affordability Considerations for CMIN'16</dc:subject>
  <dc:creator>HIF-FC</dc:creator>
  <cp:lastModifiedBy>Bianca Hoersch</cp:lastModifiedBy>
  <cp:revision>805</cp:revision>
  <cp:lastPrinted>2016-08-22T15:52:25Z</cp:lastPrinted>
  <dcterms:created xsi:type="dcterms:W3CDTF">2016-02-08T15:39:44Z</dcterms:created>
  <dcterms:modified xsi:type="dcterms:W3CDTF">2017-03-20T09:42:55Z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