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7" r:id="rId3"/>
    <p:sldId id="285" r:id="rId4"/>
    <p:sldId id="286" r:id="rId5"/>
    <p:sldId id="289" r:id="rId6"/>
    <p:sldId id="288" r:id="rId7"/>
    <p:sldId id="290" r:id="rId8"/>
    <p:sldId id="292" r:id="rId9"/>
    <p:sldId id="303" r:id="rId10"/>
    <p:sldId id="304" r:id="rId11"/>
    <p:sldId id="305" r:id="rId12"/>
    <p:sldId id="283" r:id="rId13"/>
    <p:sldId id="280" r:id="rId14"/>
  </p:sldIdLst>
  <p:sldSz cx="9144000" cy="5143500" type="screen16x9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0" autoAdjust="0"/>
    <p:restoredTop sz="99450" autoAdjust="0"/>
  </p:normalViewPr>
  <p:slideViewPr>
    <p:cSldViewPr snapToGrid="0">
      <p:cViewPr>
        <p:scale>
          <a:sx n="187" d="100"/>
          <a:sy n="187" d="100"/>
        </p:scale>
        <p:origin x="-80" y="-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557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2" y="0"/>
            <a:ext cx="2945557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459"/>
            <a:ext cx="2945557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2" y="9430459"/>
            <a:ext cx="2945557" cy="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899" cy="51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484" y="0"/>
            <a:ext cx="2917898" cy="51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07/09/17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3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5831" y="4730468"/>
            <a:ext cx="5033721" cy="443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60935"/>
            <a:ext cx="2917899" cy="4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484" y="9460935"/>
            <a:ext cx="2917898" cy="4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9.png"/><Relationship Id="rId29" Type="http://schemas.openxmlformats.org/officeDocument/2006/relationships/image" Target="../media/image26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3" y="-2000251"/>
            <a:ext cx="5143501" cy="91440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89"/>
            <a:ext cx="7948800" cy="413190"/>
          </a:xfrm>
          <a:solidFill>
            <a:srgbClr val="0070C0"/>
          </a:solidFill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491" y="1585864"/>
            <a:ext cx="7947025" cy="584776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9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38"/>
          <p:cNvSpPr txBox="1">
            <a:spLocks noChangeArrowheads="1"/>
          </p:cNvSpPr>
          <p:nvPr userDrawn="1"/>
        </p:nvSpPr>
        <p:spPr bwMode="auto">
          <a:xfrm>
            <a:off x="162824" y="4571669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119194" y="4916132"/>
            <a:ext cx="6802386" cy="111519"/>
            <a:chOff x="171652" y="6621093"/>
            <a:chExt cx="6802386" cy="111519"/>
          </a:xfrm>
        </p:grpSpPr>
        <p:pic>
          <p:nvPicPr>
            <p:cNvPr id="36" name="Picture 35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132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60" name="Picture 59"/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4689" y="4916130"/>
            <a:ext cx="1196912" cy="144000"/>
          </a:xfrm>
          <a:prstGeom prst="rect">
            <a:avLst/>
          </a:prstGeom>
        </p:spPr>
      </p:pic>
      <p:cxnSp>
        <p:nvCxnSpPr>
          <p:cNvPr id="61" name="Straight Connector 60"/>
          <p:cNvCxnSpPr/>
          <p:nvPr userDrawn="1"/>
        </p:nvCxnSpPr>
        <p:spPr>
          <a:xfrm>
            <a:off x="165933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si.png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86" y="4915370"/>
            <a:ext cx="163385" cy="1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pic>
        <p:nvPicPr>
          <p:cNvPr id="4" name="Picture 3" descr="Copernicus_with_tagl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564" y="4622803"/>
            <a:ext cx="136043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6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6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4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5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3.png"/><Relationship Id="rId34" Type="http://schemas.openxmlformats.org/officeDocument/2006/relationships/image" Target="../media/image24.png"/><Relationship Id="rId35" Type="http://schemas.openxmlformats.org/officeDocument/2006/relationships/image" Target="../media/image25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9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653" y="728716"/>
            <a:ext cx="8746316" cy="382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40" name="Rectangle 39"/>
          <p:cNvSpPr/>
          <p:nvPr userDrawn="1"/>
        </p:nvSpPr>
        <p:spPr>
          <a:xfrm>
            <a:off x="0" y="4792750"/>
            <a:ext cx="9144000" cy="3507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7" r="-1119" b="-9057"/>
          <a:stretch/>
        </p:blipFill>
        <p:spPr>
          <a:xfrm>
            <a:off x="7787917" y="4865813"/>
            <a:ext cx="1224000" cy="216000"/>
          </a:xfrm>
          <a:prstGeom prst="rect">
            <a:avLst/>
          </a:prstGeom>
        </p:spPr>
      </p:pic>
      <p:grpSp>
        <p:nvGrpSpPr>
          <p:cNvPr id="33" name="Group 32"/>
          <p:cNvGrpSpPr/>
          <p:nvPr userDrawn="1"/>
        </p:nvGrpSpPr>
        <p:grpSpPr>
          <a:xfrm>
            <a:off x="171652" y="4905803"/>
            <a:ext cx="6678000" cy="111519"/>
            <a:chOff x="171652" y="6621093"/>
            <a:chExt cx="6678000" cy="111519"/>
          </a:xfrm>
        </p:grpSpPr>
        <p:pic>
          <p:nvPicPr>
            <p:cNvPr id="34" name="Picture 33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746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9" name="Text Box 38"/>
          <p:cNvSpPr txBox="1">
            <a:spLocks noChangeArrowheads="1"/>
          </p:cNvSpPr>
          <p:nvPr userDrawn="1"/>
        </p:nvSpPr>
        <p:spPr bwMode="auto">
          <a:xfrm>
            <a:off x="166064" y="4575170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" name="Picture 40" descr="si.png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356" y="4905134"/>
            <a:ext cx="163385" cy="1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Verdana"/>
          <a:ea typeface="+mn-ea"/>
          <a:cs typeface="Verdana"/>
        </a:defRPr>
      </a:lvl1pPr>
      <a:lvl2pPr marL="808038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2pPr>
      <a:lvl3pPr marL="140652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3pPr>
      <a:lvl4pPr marL="200501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4pPr>
      <a:lvl5pPr marL="26035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41.png"/><Relationship Id="rId5" Type="http://schemas.openxmlformats.org/officeDocument/2006/relationships/image" Target="../media/image43.png"/><Relationship Id="rId6" Type="http://schemas.openxmlformats.org/officeDocument/2006/relationships/image" Target="../media/image38.jpeg"/><Relationship Id="rId7" Type="http://schemas.microsoft.com/office/2007/relationships/hdphoto" Target="../media/hdphoto1.wdp"/><Relationship Id="rId8" Type="http://schemas.openxmlformats.org/officeDocument/2006/relationships/image" Target="../media/image39.png"/><Relationship Id="rId9" Type="http://schemas.openxmlformats.org/officeDocument/2006/relationships/image" Target="../media/image44.png"/><Relationship Id="rId1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microsoft.com/office/2007/relationships/hdphoto" Target="../media/hdphoto1.wdp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433318" y="792958"/>
            <a:ext cx="79470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Copernicus Data Access</a:t>
            </a:r>
            <a:b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</a:b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/>
            </a:r>
            <a:b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</a:br>
            <a:r>
              <a:rPr lang="en-US" dirty="0" smtClean="0"/>
              <a:t>DIAS Introduction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bg1"/>
                </a:solidFill>
              </a:rPr>
              <a:t>	</a:t>
            </a:r>
            <a:endParaRPr lang="en-GB" sz="1400" dirty="0">
              <a:solidFill>
                <a:schemeClr val="bg1"/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49880" y="3934235"/>
            <a:ext cx="4570421" cy="413190"/>
          </a:xfrm>
          <a:solidFill>
            <a:srgbClr val="00549F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7 September 2017, ESRIN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321" y="900125"/>
            <a:ext cx="7887585" cy="1058327"/>
          </a:xfrm>
        </p:spPr>
        <p:txBody>
          <a:bodyPr>
            <a:no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DIAS Consortium:</a:t>
            </a:r>
            <a:r>
              <a:rPr lang="en-US" dirty="0"/>
              <a:t>  Ensure availability of </a:t>
            </a:r>
            <a:r>
              <a:rPr lang="en-US" dirty="0" smtClean="0"/>
              <a:t>Sentinels data </a:t>
            </a:r>
            <a:r>
              <a:rPr lang="en-US" dirty="0"/>
              <a:t>and Services information to accommodate third party services and data. Responsible for the provision of the </a:t>
            </a:r>
            <a:r>
              <a:rPr lang="en-US" dirty="0" smtClean="0"/>
              <a:t>underlying </a:t>
            </a:r>
            <a:r>
              <a:rPr lang="en-US" dirty="0"/>
              <a:t>IT infrastructure and provider of IT resources to third parties.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9291" y="1218406"/>
            <a:ext cx="359305" cy="59579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0478" y="2561974"/>
            <a:ext cx="8481096" cy="633473"/>
            <a:chOff x="275976" y="2321153"/>
            <a:chExt cx="8481096" cy="8446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5976" y="2321153"/>
              <a:ext cx="734794" cy="72934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083124" y="2386082"/>
              <a:ext cx="7673948" cy="779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Verdana"/>
                  <a:cs typeface="Verdana"/>
                </a:rPr>
                <a:t>Third-parties: </a:t>
              </a:r>
              <a:r>
                <a:rPr lang="en-US" sz="1600" dirty="0">
                  <a:solidFill>
                    <a:schemeClr val="bg2"/>
                  </a:solidFill>
                  <a:latin typeface="Verdana"/>
                  <a:cs typeface="Verdana"/>
                </a:rPr>
                <a:t>Service providers who autonomously negotiate with DIAS IT provider(s) for infrastructure and services to be deployed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7351" y="3737508"/>
            <a:ext cx="8504139" cy="595288"/>
            <a:chOff x="314302" y="4566578"/>
            <a:chExt cx="8504139" cy="793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314302" y="4566578"/>
              <a:ext cx="678996" cy="79187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131920" y="4580594"/>
              <a:ext cx="7686521" cy="7797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Verdana"/>
                  <a:cs typeface="Verdana"/>
                </a:rPr>
                <a:t>End user: </a:t>
              </a:r>
              <a:r>
                <a:rPr lang="en-US" sz="1600" dirty="0">
                  <a:solidFill>
                    <a:schemeClr val="bg2"/>
                  </a:solidFill>
                  <a:latin typeface="Verdana"/>
                  <a:cs typeface="Verdana"/>
                </a:rPr>
                <a:t>Any user accessing a front-office service supported by the DIAS framework</a:t>
              </a:r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33096" y="173553"/>
            <a:ext cx="8203461" cy="684259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2600" b="1" dirty="0" smtClean="0">
                <a:solidFill>
                  <a:schemeClr val="bg1"/>
                </a:solidFill>
              </a:rPr>
              <a:t>Operational Scenarios Actors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01546" y="141999"/>
            <a:ext cx="8089161" cy="68425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dirty="0" smtClean="0"/>
              <a:t>DIAS: 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ontent Placeholder 2"/>
          <p:cNvSpPr txBox="1">
            <a:spLocks/>
          </p:cNvSpPr>
          <p:nvPr/>
        </p:nvSpPr>
        <p:spPr>
          <a:xfrm>
            <a:off x="86091" y="4290357"/>
            <a:ext cx="8913184" cy="8531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5216" y="3482370"/>
            <a:ext cx="5113663" cy="827748"/>
            <a:chOff x="42537" y="4338839"/>
            <a:chExt cx="5113663" cy="1103664"/>
          </a:xfrm>
        </p:grpSpPr>
        <p:grpSp>
          <p:nvGrpSpPr>
            <p:cNvPr id="79" name="Group 78"/>
            <p:cNvGrpSpPr/>
            <p:nvPr/>
          </p:nvGrpSpPr>
          <p:grpSpPr>
            <a:xfrm>
              <a:off x="724787" y="4666568"/>
              <a:ext cx="545213" cy="654732"/>
              <a:chOff x="593002" y="4886207"/>
              <a:chExt cx="715775" cy="775644"/>
            </a:xfrm>
          </p:grpSpPr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>
                <a:grayscl/>
              </a:blip>
              <a:stretch>
                <a:fillRect/>
              </a:stretch>
            </p:blipFill>
            <p:spPr>
              <a:xfrm flipH="1">
                <a:off x="593002" y="4886207"/>
                <a:ext cx="715775" cy="775644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 l="64976"/>
              <a:stretch/>
            </p:blipFill>
            <p:spPr>
              <a:xfrm flipH="1">
                <a:off x="593005" y="4886207"/>
                <a:ext cx="243632" cy="753808"/>
              </a:xfrm>
              <a:prstGeom prst="rect">
                <a:avLst/>
              </a:prstGeom>
            </p:spPr>
          </p:pic>
        </p:grpSp>
        <p:sp>
          <p:nvSpPr>
            <p:cNvPr id="111" name="Rectangle 110"/>
            <p:cNvSpPr/>
            <p:nvPr/>
          </p:nvSpPr>
          <p:spPr>
            <a:xfrm>
              <a:off x="1287794" y="4867987"/>
              <a:ext cx="3868406" cy="574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Third Party Service developer procures </a:t>
              </a:r>
              <a:r>
                <a:rPr lang="en-US" sz="1100" dirty="0" smtClean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IT environment and associated DIAS services</a:t>
              </a:r>
              <a:endParaRPr lang="en-US" sz="1100" dirty="0">
                <a:solidFill>
                  <a:srgbClr val="1F497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537" y="4338839"/>
              <a:ext cx="144534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1 – PROCURE</a:t>
              </a:r>
              <a:endParaRPr lang="en-US" b="1" dirty="0">
                <a:solidFill>
                  <a:srgbClr val="1F497D">
                    <a:lumMod val="50000"/>
                  </a:srgbClr>
                </a:solidFill>
                <a:latin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" y="1583416"/>
            <a:ext cx="8951021" cy="1253663"/>
            <a:chOff x="0" y="2111221"/>
            <a:chExt cx="8951021" cy="1671551"/>
          </a:xfrm>
        </p:grpSpPr>
        <p:grpSp>
          <p:nvGrpSpPr>
            <p:cNvPr id="7" name="Group 6"/>
            <p:cNvGrpSpPr/>
            <p:nvPr/>
          </p:nvGrpSpPr>
          <p:grpSpPr>
            <a:xfrm>
              <a:off x="5470739" y="2391437"/>
              <a:ext cx="3480282" cy="1391335"/>
              <a:chOff x="4892554" y="2620037"/>
              <a:chExt cx="3480282" cy="1391335"/>
            </a:xfrm>
          </p:grpSpPr>
          <p:sp>
            <p:nvSpPr>
              <p:cNvPr id="71" name="Can 70"/>
              <p:cNvSpPr/>
              <p:nvPr/>
            </p:nvSpPr>
            <p:spPr>
              <a:xfrm>
                <a:off x="4901971" y="2728475"/>
                <a:ext cx="3470865" cy="1282897"/>
              </a:xfrm>
              <a:prstGeom prst="can">
                <a:avLst>
                  <a:gd name="adj" fmla="val 37949"/>
                </a:avLst>
              </a:prstGeom>
              <a:pattFill prst="ltUpDiag">
                <a:fgClr>
                  <a:schemeClr val="accent4">
                    <a:lumMod val="75000"/>
                  </a:schemeClr>
                </a:fgClr>
                <a:bgClr>
                  <a:prstClr val="white"/>
                </a:bgClr>
              </a:pattFill>
              <a:ln>
                <a:solidFill>
                  <a:srgbClr val="83B896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" name="Can 71"/>
              <p:cNvSpPr/>
              <p:nvPr/>
            </p:nvSpPr>
            <p:spPr>
              <a:xfrm>
                <a:off x="4892554" y="2620037"/>
                <a:ext cx="3474362" cy="575048"/>
              </a:xfrm>
              <a:prstGeom prst="can">
                <a:avLst>
                  <a:gd name="adj" fmla="val 50000"/>
                </a:avLst>
              </a:prstGeom>
              <a:solidFill>
                <a:srgbClr val="3366FF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741009" y="3232135"/>
                <a:ext cx="536722" cy="225634"/>
              </a:xfrm>
              <a:prstGeom prst="rect">
                <a:avLst/>
              </a:prstGeom>
            </p:spPr>
          </p:pic>
          <p:sp>
            <p:nvSpPr>
              <p:cNvPr id="135" name="Rectangle 134"/>
              <p:cNvSpPr/>
              <p:nvPr/>
            </p:nvSpPr>
            <p:spPr>
              <a:xfrm>
                <a:off x="5000327" y="2845236"/>
                <a:ext cx="3330597" cy="29161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CanDown">
                  <a:avLst>
                    <a:gd name="adj" fmla="val 33333"/>
                  </a:avLst>
                </a:prstTxWarp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 smtClean="0">
                    <a:ln w="50800"/>
                    <a:solidFill>
                      <a:prstClr val="white">
                        <a:shade val="50000"/>
                      </a:prstClr>
                    </a:solidFill>
                    <a:latin typeface="Calibri"/>
                  </a:rPr>
                  <a:t>Third Party interfaces and Services</a:t>
                </a:r>
                <a:endParaRPr lang="en-US" sz="1000" b="1" dirty="0">
                  <a:ln w="50800"/>
                  <a:solidFill>
                    <a:prstClr val="white">
                      <a:shade val="50000"/>
                    </a:prstClr>
                  </a:solidFill>
                  <a:latin typeface="Calibri"/>
                </a:endParaRPr>
              </a:p>
            </p:txBody>
          </p:sp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027669" y="3091563"/>
                <a:ext cx="453248" cy="421921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0" y="2111221"/>
              <a:ext cx="4734967" cy="1254006"/>
              <a:chOff x="-17302" y="2946662"/>
              <a:chExt cx="4734967" cy="125400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-17302" y="2946662"/>
                <a:ext cx="4734967" cy="1254006"/>
                <a:chOff x="-8099" y="3738125"/>
                <a:chExt cx="4734967" cy="1254006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1208984" y="4191913"/>
                  <a:ext cx="3517884" cy="8002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 smtClean="0">
                      <a:solidFill>
                        <a:srgbClr val="1F497D">
                          <a:lumMod val="50000"/>
                        </a:srgbClr>
                      </a:solidFill>
                      <a:latin typeface="Calibri"/>
                    </a:rPr>
                    <a:t>Third-party negotiates data and interfaces with another Third-Party service provider.</a:t>
                  </a:r>
                </a:p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 smtClean="0">
                      <a:solidFill>
                        <a:srgbClr val="1F497D">
                          <a:lumMod val="50000"/>
                        </a:srgbClr>
                      </a:solidFill>
                      <a:latin typeface="Calibri"/>
                    </a:rPr>
                    <a:t>Direct interface between Third-Parties.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-8099" y="3738125"/>
                  <a:ext cx="3904697" cy="4924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b="1" dirty="0">
                      <a:solidFill>
                        <a:srgbClr val="1F497D">
                          <a:lumMod val="50000"/>
                        </a:srgbClr>
                      </a:solidFill>
                      <a:latin typeface="Calibri"/>
                    </a:rPr>
                    <a:t>3</a:t>
                  </a:r>
                  <a:r>
                    <a:rPr lang="en-US" b="1" dirty="0" smtClean="0">
                      <a:solidFill>
                        <a:srgbClr val="1F497D">
                          <a:lumMod val="50000"/>
                        </a:srgbClr>
                      </a:solidFill>
                      <a:latin typeface="Calibri"/>
                    </a:rPr>
                    <a:t> – GET ACCESS TO THIRD PARTY DATA</a:t>
                  </a:r>
                  <a:endParaRPr lang="en-US" b="1" dirty="0">
                    <a:solidFill>
                      <a:srgbClr val="1F497D">
                        <a:lumMod val="50000"/>
                      </a:srgbClr>
                    </a:solidFill>
                    <a:latin typeface="Calibri"/>
                  </a:endParaRPr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2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 l="35311" r="1"/>
                <a:stretch/>
              </p:blipFill>
              <p:spPr>
                <a:xfrm>
                  <a:off x="360201" y="4110420"/>
                  <a:ext cx="446083" cy="727794"/>
                </a:xfrm>
                <a:prstGeom prst="rect">
                  <a:avLst/>
                </a:prstGeom>
              </p:spPr>
            </p:pic>
          </p:grpSp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r="65844"/>
              <a:stretch/>
            </p:blipFill>
            <p:spPr>
              <a:xfrm>
                <a:off x="140732" y="3335540"/>
                <a:ext cx="221989" cy="685914"/>
              </a:xfrm>
              <a:prstGeom prst="rect">
                <a:avLst/>
              </a:prstGeom>
            </p:spPr>
          </p:pic>
        </p:grpSp>
      </p:grp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8425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DIAS: </a:t>
            </a:r>
            <a:r>
              <a:rPr lang="en-US" sz="2800" dirty="0" smtClean="0"/>
              <a:t>scenario</a:t>
            </a:r>
            <a:r>
              <a:rPr lang="en-US" sz="2800" dirty="0"/>
              <a:t/>
            </a:r>
            <a:br>
              <a:rPr lang="en-US" sz="2800" dirty="0"/>
            </a:b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16" name="Right Triangle 29"/>
          <p:cNvSpPr/>
          <p:nvPr/>
        </p:nvSpPr>
        <p:spPr>
          <a:xfrm flipH="1">
            <a:off x="5467927" y="3404845"/>
            <a:ext cx="3960441" cy="283322"/>
          </a:xfrm>
          <a:custGeom>
            <a:avLst/>
            <a:gdLst>
              <a:gd name="connsiteX0" fmla="*/ 0 w 4362492"/>
              <a:gd name="connsiteY0" fmla="*/ 878910 h 878910"/>
              <a:gd name="connsiteX1" fmla="*/ 0 w 4362492"/>
              <a:gd name="connsiteY1" fmla="*/ 0 h 878910"/>
              <a:gd name="connsiteX2" fmla="*/ 4362492 w 4362492"/>
              <a:gd name="connsiteY2" fmla="*/ 878910 h 878910"/>
              <a:gd name="connsiteX3" fmla="*/ 0 w 4362492"/>
              <a:gd name="connsiteY3" fmla="*/ 878910 h 878910"/>
              <a:gd name="connsiteX0" fmla="*/ 0 w 4362492"/>
              <a:gd name="connsiteY0" fmla="*/ 1071325 h 1071325"/>
              <a:gd name="connsiteX1" fmla="*/ 1103310 w 4362492"/>
              <a:gd name="connsiteY1" fmla="*/ 0 h 1071325"/>
              <a:gd name="connsiteX2" fmla="*/ 4362492 w 4362492"/>
              <a:gd name="connsiteY2" fmla="*/ 1071325 h 1071325"/>
              <a:gd name="connsiteX3" fmla="*/ 0 w 4362492"/>
              <a:gd name="connsiteY3" fmla="*/ 1071325 h 1071325"/>
              <a:gd name="connsiteX0" fmla="*/ 0 w 4490784"/>
              <a:gd name="connsiteY0" fmla="*/ 1071325 h 1071325"/>
              <a:gd name="connsiteX1" fmla="*/ 1103310 w 4490784"/>
              <a:gd name="connsiteY1" fmla="*/ 0 h 1071325"/>
              <a:gd name="connsiteX2" fmla="*/ 4490784 w 4490784"/>
              <a:gd name="connsiteY2" fmla="*/ 6627 h 1071325"/>
              <a:gd name="connsiteX3" fmla="*/ 0 w 4490784"/>
              <a:gd name="connsiteY3" fmla="*/ 1071325 h 1071325"/>
              <a:gd name="connsiteX0" fmla="*/ 0 w 4529272"/>
              <a:gd name="connsiteY0" fmla="*/ 1045670 h 1045670"/>
              <a:gd name="connsiteX1" fmla="*/ 1141798 w 4529272"/>
              <a:gd name="connsiteY1" fmla="*/ 0 h 1045670"/>
              <a:gd name="connsiteX2" fmla="*/ 4529272 w 4529272"/>
              <a:gd name="connsiteY2" fmla="*/ 6627 h 1045670"/>
              <a:gd name="connsiteX3" fmla="*/ 0 w 4529272"/>
              <a:gd name="connsiteY3" fmla="*/ 1045670 h 1045670"/>
              <a:gd name="connsiteX0" fmla="*/ 0 w 4529272"/>
              <a:gd name="connsiteY0" fmla="*/ 1039043 h 1039043"/>
              <a:gd name="connsiteX1" fmla="*/ 4529272 w 4529272"/>
              <a:gd name="connsiteY1" fmla="*/ 0 h 1039043"/>
              <a:gd name="connsiteX2" fmla="*/ 0 w 4529272"/>
              <a:gd name="connsiteY2" fmla="*/ 1039043 h 1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9272" h="1039043">
                <a:moveTo>
                  <a:pt x="0" y="1039043"/>
                </a:moveTo>
                <a:lnTo>
                  <a:pt x="4529272" y="0"/>
                </a:lnTo>
                <a:lnTo>
                  <a:pt x="0" y="1039043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  <a:alpha val="42000"/>
                </a:schemeClr>
              </a:gs>
              <a:gs pos="100000">
                <a:schemeClr val="bg1">
                  <a:lumMod val="75000"/>
                  <a:alpha val="3000"/>
                </a:schemeClr>
              </a:gs>
            </a:gsLst>
            <a:lin ang="1656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439434">
            <a:off x="5699850" y="3629782"/>
            <a:ext cx="3133063" cy="482015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sp>
        <p:nvSpPr>
          <p:cNvPr id="60" name="Can 59"/>
          <p:cNvSpPr/>
          <p:nvPr/>
        </p:nvSpPr>
        <p:spPr>
          <a:xfrm>
            <a:off x="5476012" y="3362974"/>
            <a:ext cx="3453382" cy="432387"/>
          </a:xfrm>
          <a:prstGeom prst="can">
            <a:avLst>
              <a:gd name="adj" fmla="val 47598"/>
            </a:avLst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Right Triangle 29"/>
          <p:cNvSpPr/>
          <p:nvPr/>
        </p:nvSpPr>
        <p:spPr>
          <a:xfrm flipH="1">
            <a:off x="5462096" y="3708821"/>
            <a:ext cx="3960441" cy="283322"/>
          </a:xfrm>
          <a:custGeom>
            <a:avLst/>
            <a:gdLst>
              <a:gd name="connsiteX0" fmla="*/ 0 w 4362492"/>
              <a:gd name="connsiteY0" fmla="*/ 878910 h 878910"/>
              <a:gd name="connsiteX1" fmla="*/ 0 w 4362492"/>
              <a:gd name="connsiteY1" fmla="*/ 0 h 878910"/>
              <a:gd name="connsiteX2" fmla="*/ 4362492 w 4362492"/>
              <a:gd name="connsiteY2" fmla="*/ 878910 h 878910"/>
              <a:gd name="connsiteX3" fmla="*/ 0 w 4362492"/>
              <a:gd name="connsiteY3" fmla="*/ 878910 h 878910"/>
              <a:gd name="connsiteX0" fmla="*/ 0 w 4362492"/>
              <a:gd name="connsiteY0" fmla="*/ 1071325 h 1071325"/>
              <a:gd name="connsiteX1" fmla="*/ 1103310 w 4362492"/>
              <a:gd name="connsiteY1" fmla="*/ 0 h 1071325"/>
              <a:gd name="connsiteX2" fmla="*/ 4362492 w 4362492"/>
              <a:gd name="connsiteY2" fmla="*/ 1071325 h 1071325"/>
              <a:gd name="connsiteX3" fmla="*/ 0 w 4362492"/>
              <a:gd name="connsiteY3" fmla="*/ 1071325 h 1071325"/>
              <a:gd name="connsiteX0" fmla="*/ 0 w 4490784"/>
              <a:gd name="connsiteY0" fmla="*/ 1071325 h 1071325"/>
              <a:gd name="connsiteX1" fmla="*/ 1103310 w 4490784"/>
              <a:gd name="connsiteY1" fmla="*/ 0 h 1071325"/>
              <a:gd name="connsiteX2" fmla="*/ 4490784 w 4490784"/>
              <a:gd name="connsiteY2" fmla="*/ 6627 h 1071325"/>
              <a:gd name="connsiteX3" fmla="*/ 0 w 4490784"/>
              <a:gd name="connsiteY3" fmla="*/ 1071325 h 1071325"/>
              <a:gd name="connsiteX0" fmla="*/ 0 w 4529272"/>
              <a:gd name="connsiteY0" fmla="*/ 1045670 h 1045670"/>
              <a:gd name="connsiteX1" fmla="*/ 1141798 w 4529272"/>
              <a:gd name="connsiteY1" fmla="*/ 0 h 1045670"/>
              <a:gd name="connsiteX2" fmla="*/ 4529272 w 4529272"/>
              <a:gd name="connsiteY2" fmla="*/ 6627 h 1045670"/>
              <a:gd name="connsiteX3" fmla="*/ 0 w 4529272"/>
              <a:gd name="connsiteY3" fmla="*/ 1045670 h 1045670"/>
              <a:gd name="connsiteX0" fmla="*/ 0 w 4529272"/>
              <a:gd name="connsiteY0" fmla="*/ 1039043 h 1039043"/>
              <a:gd name="connsiteX1" fmla="*/ 4529272 w 4529272"/>
              <a:gd name="connsiteY1" fmla="*/ 0 h 1039043"/>
              <a:gd name="connsiteX2" fmla="*/ 0 w 4529272"/>
              <a:gd name="connsiteY2" fmla="*/ 1039043 h 1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9272" h="1039043">
                <a:moveTo>
                  <a:pt x="0" y="1039043"/>
                </a:moveTo>
                <a:lnTo>
                  <a:pt x="4529272" y="0"/>
                </a:lnTo>
                <a:lnTo>
                  <a:pt x="0" y="1039043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  <a:alpha val="42000"/>
                </a:schemeClr>
              </a:gs>
              <a:gs pos="100000">
                <a:schemeClr val="bg1">
                  <a:lumMod val="75000"/>
                  <a:alpha val="3000"/>
                </a:schemeClr>
              </a:gs>
            </a:gsLst>
            <a:lin ang="1656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276094" y="3483093"/>
            <a:ext cx="3889718" cy="804354"/>
            <a:chOff x="1328237" y="3623062"/>
            <a:chExt cx="5565684" cy="1636831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237" y="3952028"/>
              <a:ext cx="5565684" cy="1307865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1783536" y="4473279"/>
              <a:ext cx="4620980" cy="39716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00" b="1" spc="50" dirty="0" smtClean="0">
                  <a:ln w="13500">
                    <a:solidFill>
                      <a:srgbClr val="4F81B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4F81BD">
                      <a:tint val="3000"/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Calibri"/>
                </a:rPr>
                <a:t>Copernicus DIAS Storage</a:t>
              </a:r>
              <a:endParaRPr lang="en-US" sz="3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endParaRPr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  <a14:imgEffect>
                        <a14:colorTemperature colorTemp="5739"/>
                      </a14:imgEffect>
                      <a14:imgEffect>
                        <a14:saturation sat="18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80115">
              <a:off x="2086946" y="3623062"/>
              <a:ext cx="3632094" cy="935316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</p:grpSp>
      <p:grpSp>
        <p:nvGrpSpPr>
          <p:cNvPr id="15" name="Group 14"/>
          <p:cNvGrpSpPr/>
          <p:nvPr/>
        </p:nvGrpSpPr>
        <p:grpSpPr>
          <a:xfrm>
            <a:off x="70992" y="2432434"/>
            <a:ext cx="8880420" cy="1147372"/>
            <a:chOff x="70991" y="3243243"/>
            <a:chExt cx="8880420" cy="1529829"/>
          </a:xfrm>
        </p:grpSpPr>
        <p:grpSp>
          <p:nvGrpSpPr>
            <p:cNvPr id="12" name="Group 11"/>
            <p:cNvGrpSpPr/>
            <p:nvPr/>
          </p:nvGrpSpPr>
          <p:grpSpPr>
            <a:xfrm>
              <a:off x="5477049" y="3243243"/>
              <a:ext cx="3474362" cy="1529829"/>
              <a:chOff x="5477049" y="3243243"/>
              <a:chExt cx="3474362" cy="1529829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5477049" y="3243243"/>
                <a:ext cx="3474362" cy="1529829"/>
                <a:chOff x="4898864" y="3471843"/>
                <a:chExt cx="3474362" cy="1529829"/>
              </a:xfrm>
            </p:grpSpPr>
            <p:sp>
              <p:nvSpPr>
                <p:cNvPr id="62" name="Can 61"/>
                <p:cNvSpPr/>
                <p:nvPr/>
              </p:nvSpPr>
              <p:spPr>
                <a:xfrm>
                  <a:off x="4904837" y="3751417"/>
                  <a:ext cx="3450937" cy="1250255"/>
                </a:xfrm>
                <a:prstGeom prst="can">
                  <a:avLst>
                    <a:gd name="adj" fmla="val 24315"/>
                  </a:avLst>
                </a:prstGeom>
                <a:pattFill prst="ltUpDiag">
                  <a:fgClr>
                    <a:schemeClr val="accent5">
                      <a:lumMod val="75000"/>
                    </a:schemeClr>
                  </a:fgClr>
                  <a:bgClr>
                    <a:prstClr val="white"/>
                  </a:bgClr>
                </a:pattFill>
                <a:ln>
                  <a:solidFill>
                    <a:srgbClr val="83B896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3" name="Can 62"/>
                <p:cNvSpPr/>
                <p:nvPr/>
              </p:nvSpPr>
              <p:spPr>
                <a:xfrm>
                  <a:off x="4898864" y="3471843"/>
                  <a:ext cx="3474362" cy="575048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7222798" y="4273195"/>
                  <a:ext cx="536722" cy="324045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420266" y="4073437"/>
                  <a:ext cx="608335" cy="566290"/>
                </a:xfrm>
                <a:prstGeom prst="rect">
                  <a:avLst/>
                </a:prstGeom>
              </p:spPr>
            </p:pic>
          </p:grpSp>
          <p:sp>
            <p:nvSpPr>
              <p:cNvPr id="76" name="Rectangle 75"/>
              <p:cNvSpPr/>
              <p:nvPr/>
            </p:nvSpPr>
            <p:spPr>
              <a:xfrm>
                <a:off x="5572683" y="3476819"/>
                <a:ext cx="3330597" cy="29161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CanDown">
                  <a:avLst>
                    <a:gd name="adj" fmla="val 33333"/>
                  </a:avLst>
                </a:prstTxWarp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 smtClean="0">
                    <a:ln w="50800"/>
                    <a:solidFill>
                      <a:prstClr val="white">
                        <a:shade val="50000"/>
                      </a:prstClr>
                    </a:solidFill>
                    <a:latin typeface="Calibri"/>
                  </a:rPr>
                  <a:t>Third Party interfaces and Services</a:t>
                </a:r>
                <a:endParaRPr lang="en-US" sz="1000" b="1" dirty="0">
                  <a:ln w="50800"/>
                  <a:solidFill>
                    <a:prstClr val="white">
                      <a:shade val="50000"/>
                    </a:prstClr>
                  </a:solidFill>
                  <a:latin typeface="Calibri"/>
                </a:endParaRP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70991" y="3388513"/>
              <a:ext cx="5294560" cy="1144214"/>
              <a:chOff x="70991" y="3693313"/>
              <a:chExt cx="5294560" cy="1144214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70991" y="3693313"/>
                <a:ext cx="165915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1F497D">
                        <a:lumMod val="50000"/>
                      </a:srgbClr>
                    </a:solidFill>
                    <a:latin typeface="Calibri"/>
                  </a:rPr>
                  <a:t>2 – CONFIGURE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166854" y="4194187"/>
                <a:ext cx="4198697" cy="574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1F497D">
                        <a:lumMod val="50000"/>
                      </a:srgbClr>
                    </a:solidFill>
                    <a:latin typeface="Calibri"/>
                  </a:rPr>
                  <a:t>Third Party Service developer configures </a:t>
                </a:r>
                <a:r>
                  <a:rPr lang="en-US" sz="1100" dirty="0" smtClean="0">
                    <a:solidFill>
                      <a:srgbClr val="1F497D">
                        <a:lumMod val="50000"/>
                      </a:srgbClr>
                    </a:solidFill>
                    <a:latin typeface="Calibri"/>
                  </a:rPr>
                  <a:t>own environment </a:t>
                </a:r>
                <a:r>
                  <a:rPr lang="en-US" sz="1100" dirty="0">
                    <a:solidFill>
                      <a:srgbClr val="1F497D">
                        <a:lumMod val="50000"/>
                      </a:srgbClr>
                    </a:solidFill>
                    <a:latin typeface="Calibri"/>
                  </a:rPr>
                  <a:t> </a:t>
                </a:r>
                <a:r>
                  <a:rPr lang="en-US" sz="1100" dirty="0" smtClean="0">
                    <a:solidFill>
                      <a:srgbClr val="1F497D">
                        <a:lumMod val="50000"/>
                      </a:srgbClr>
                    </a:solidFill>
                    <a:latin typeface="Calibri"/>
                  </a:rPr>
                  <a:t>(processors, select Sentinels collections, deploy own user interface…).</a:t>
                </a:r>
              </a:p>
            </p:txBody>
          </p:sp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14832" y="4287473"/>
                <a:ext cx="554167" cy="550054"/>
              </a:xfrm>
              <a:prstGeom prst="rect">
                <a:avLst/>
              </a:prstGeom>
            </p:spPr>
          </p:pic>
        </p:grpSp>
      </p:grpSp>
      <p:grpSp>
        <p:nvGrpSpPr>
          <p:cNvPr id="99" name="Group 98"/>
          <p:cNvGrpSpPr/>
          <p:nvPr/>
        </p:nvGrpSpPr>
        <p:grpSpPr>
          <a:xfrm>
            <a:off x="6528068" y="1168388"/>
            <a:ext cx="1191806" cy="696815"/>
            <a:chOff x="3523216" y="931359"/>
            <a:chExt cx="1191806" cy="929087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3692115" y="931359"/>
              <a:ext cx="598611" cy="680478"/>
            </a:xfrm>
            <a:prstGeom prst="rect">
              <a:avLst/>
            </a:prstGeom>
          </p:spPr>
        </p:pic>
        <p:sp>
          <p:nvSpPr>
            <p:cNvPr id="101" name="Oval 100"/>
            <p:cNvSpPr/>
            <p:nvPr/>
          </p:nvSpPr>
          <p:spPr>
            <a:xfrm rot="21253641">
              <a:off x="3523216" y="1182034"/>
              <a:ext cx="1191806" cy="678412"/>
            </a:xfrm>
            <a:prstGeom prst="ellipse">
              <a:avLst/>
            </a:prstGeom>
            <a:noFill/>
            <a:ln>
              <a:solidFill>
                <a:srgbClr val="821718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98" name="Up Arrow 97"/>
          <p:cNvSpPr/>
          <p:nvPr/>
        </p:nvSpPr>
        <p:spPr>
          <a:xfrm rot="10800000" flipV="1">
            <a:off x="6883763" y="1714776"/>
            <a:ext cx="610191" cy="208649"/>
          </a:xfrm>
          <a:prstGeom prst="upArrow">
            <a:avLst>
              <a:gd name="adj1" fmla="val 37573"/>
              <a:gd name="adj2" fmla="val 39128"/>
            </a:avLst>
          </a:prstGeom>
          <a:solidFill>
            <a:srgbClr val="3366FF">
              <a:alpha val="89000"/>
            </a:srgbClr>
          </a:solidFill>
          <a:ln>
            <a:solidFill>
              <a:schemeClr val="bg1">
                <a:lumMod val="75000"/>
              </a:schemeClr>
            </a:solidFill>
            <a:prstDash val="dash"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  <a:scene3d>
            <a:camera prst="perspectiveLeft" fov="4260000">
              <a:rot lat="0" lon="2640000" rev="0"/>
            </a:camera>
            <a:lightRig rig="twoPt" dir="t"/>
          </a:scene3d>
          <a:sp3d extrusionH="95250" contourW="12700" prstMaterial="flat">
            <a:bevelT/>
            <a:extrusionClr>
              <a:schemeClr val="accent4">
                <a:lumMod val="75000"/>
              </a:schemeClr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Up Arrow 95"/>
          <p:cNvSpPr/>
          <p:nvPr/>
        </p:nvSpPr>
        <p:spPr>
          <a:xfrm rot="10800000" flipV="1">
            <a:off x="6919963" y="2257048"/>
            <a:ext cx="610191" cy="306566"/>
          </a:xfrm>
          <a:prstGeom prst="upArrow">
            <a:avLst>
              <a:gd name="adj1" fmla="val 37573"/>
              <a:gd name="adj2" fmla="val 39128"/>
            </a:avLst>
          </a:prstGeom>
          <a:solidFill>
            <a:srgbClr val="31859C">
              <a:alpha val="89000"/>
            </a:srgbClr>
          </a:solidFill>
          <a:ln>
            <a:solidFill>
              <a:schemeClr val="bg1">
                <a:lumMod val="75000"/>
              </a:schemeClr>
            </a:solidFill>
            <a:prstDash val="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 fov="4260000">
              <a:rot lat="0" lon="2640000" rev="0"/>
            </a:camera>
            <a:lightRig rig="twoPt" dir="t"/>
          </a:scene3d>
          <a:sp3d extrusionH="95250" contourW="12700" prstMaterial="flat">
            <a:bevelT/>
            <a:extrusionClr>
              <a:srgbClr val="31859C"/>
            </a:extrusionClr>
            <a:contourClr>
              <a:srgbClr val="31859C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559234"/>
            <a:ext cx="5348611" cy="990938"/>
            <a:chOff x="0" y="956014"/>
            <a:chExt cx="5348611" cy="132125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956014"/>
              <a:ext cx="5348611" cy="1321250"/>
              <a:chOff x="201289" y="1743414"/>
              <a:chExt cx="5348611" cy="132125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1226897" y="2038743"/>
                <a:ext cx="4323003" cy="1025921"/>
              </a:xfrm>
              <a:prstGeom prst="rect">
                <a:avLst/>
              </a:prstGeom>
              <a:ln w="6350" cmpd="sng">
                <a:noFill/>
              </a:ln>
            </p:spPr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1F497D">
                        <a:lumMod val="50000"/>
                      </a:srgbClr>
                    </a:solidFill>
                    <a:latin typeface="Calibri"/>
                  </a:rPr>
                  <a:t>Third Party operates own service for own users </a:t>
                </a:r>
                <a:r>
                  <a:rPr lang="en-US" sz="1100" dirty="0" smtClean="0">
                    <a:solidFill>
                      <a:srgbClr val="1F497D">
                        <a:lumMod val="50000"/>
                      </a:srgbClr>
                    </a:solidFill>
                    <a:latin typeface="Calibri"/>
                  </a:rPr>
                  <a:t>community</a:t>
                </a: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prstClr val="black"/>
                    </a:solidFill>
                    <a:latin typeface="Calibri"/>
                  </a:rPr>
                  <a:t>Sizing the service scalability according to own needs </a:t>
                </a: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prstClr val="black"/>
                    </a:solidFill>
                    <a:latin typeface="Calibri"/>
                  </a:rPr>
                  <a:t>Possibility to operate and manage the service autonomously, including management of access to service </a:t>
                </a:r>
                <a:r>
                  <a:rPr lang="en-US" sz="1100" dirty="0" smtClean="0">
                    <a:solidFill>
                      <a:prstClr val="black"/>
                    </a:solidFill>
                    <a:latin typeface="Calibri"/>
                  </a:rPr>
                  <a:t>results</a:t>
                </a:r>
                <a:endParaRPr lang="en-US" sz="11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0086" y="2164887"/>
                <a:ext cx="483552" cy="464014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01289" y="1743414"/>
                <a:ext cx="1494369" cy="410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solidFill>
                      <a:srgbClr val="1F497D">
                        <a:lumMod val="50000"/>
                      </a:srgbClr>
                    </a:solidFill>
                    <a:latin typeface="+mn-lt"/>
                  </a:rPr>
                  <a:t>4 </a:t>
                </a:r>
                <a:r>
                  <a:rPr lang="en-US" sz="1400" b="1" dirty="0">
                    <a:solidFill>
                      <a:srgbClr val="1F497D">
                        <a:lumMod val="50000"/>
                      </a:srgbClr>
                    </a:solidFill>
                    <a:latin typeface="+mn-lt"/>
                  </a:rPr>
                  <a:t>– OPERATE</a:t>
                </a:r>
              </a:p>
            </p:txBody>
          </p:sp>
        </p:grp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3297" y="1390187"/>
              <a:ext cx="483552" cy="46401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751882" y="3272745"/>
            <a:ext cx="4392119" cy="1367815"/>
            <a:chOff x="4751881" y="4363660"/>
            <a:chExt cx="4392119" cy="1823753"/>
          </a:xfrm>
        </p:grpSpPr>
        <p:sp>
          <p:nvSpPr>
            <p:cNvPr id="55" name="Right Triangle 29"/>
            <p:cNvSpPr/>
            <p:nvPr/>
          </p:nvSpPr>
          <p:spPr>
            <a:xfrm rot="207875" flipH="1">
              <a:off x="5250666" y="5394989"/>
              <a:ext cx="3601781" cy="792424"/>
            </a:xfrm>
            <a:custGeom>
              <a:avLst/>
              <a:gdLst>
                <a:gd name="connsiteX0" fmla="*/ 0 w 4362492"/>
                <a:gd name="connsiteY0" fmla="*/ 878910 h 878910"/>
                <a:gd name="connsiteX1" fmla="*/ 0 w 4362492"/>
                <a:gd name="connsiteY1" fmla="*/ 0 h 878910"/>
                <a:gd name="connsiteX2" fmla="*/ 4362492 w 4362492"/>
                <a:gd name="connsiteY2" fmla="*/ 878910 h 878910"/>
                <a:gd name="connsiteX3" fmla="*/ 0 w 4362492"/>
                <a:gd name="connsiteY3" fmla="*/ 878910 h 878910"/>
                <a:gd name="connsiteX0" fmla="*/ 0 w 4362492"/>
                <a:gd name="connsiteY0" fmla="*/ 1071325 h 1071325"/>
                <a:gd name="connsiteX1" fmla="*/ 1103310 w 4362492"/>
                <a:gd name="connsiteY1" fmla="*/ 0 h 1071325"/>
                <a:gd name="connsiteX2" fmla="*/ 4362492 w 4362492"/>
                <a:gd name="connsiteY2" fmla="*/ 1071325 h 1071325"/>
                <a:gd name="connsiteX3" fmla="*/ 0 w 4362492"/>
                <a:gd name="connsiteY3" fmla="*/ 1071325 h 1071325"/>
                <a:gd name="connsiteX0" fmla="*/ 0 w 4490784"/>
                <a:gd name="connsiteY0" fmla="*/ 1071325 h 1071325"/>
                <a:gd name="connsiteX1" fmla="*/ 1103310 w 4490784"/>
                <a:gd name="connsiteY1" fmla="*/ 0 h 1071325"/>
                <a:gd name="connsiteX2" fmla="*/ 4490784 w 4490784"/>
                <a:gd name="connsiteY2" fmla="*/ 6627 h 1071325"/>
                <a:gd name="connsiteX3" fmla="*/ 0 w 4490784"/>
                <a:gd name="connsiteY3" fmla="*/ 1071325 h 1071325"/>
                <a:gd name="connsiteX0" fmla="*/ 0 w 4529272"/>
                <a:gd name="connsiteY0" fmla="*/ 1045670 h 1045670"/>
                <a:gd name="connsiteX1" fmla="*/ 1141798 w 4529272"/>
                <a:gd name="connsiteY1" fmla="*/ 0 h 1045670"/>
                <a:gd name="connsiteX2" fmla="*/ 4529272 w 4529272"/>
                <a:gd name="connsiteY2" fmla="*/ 6627 h 1045670"/>
                <a:gd name="connsiteX3" fmla="*/ 0 w 4529272"/>
                <a:gd name="connsiteY3" fmla="*/ 1045670 h 1045670"/>
                <a:gd name="connsiteX0" fmla="*/ 3519864 w 3519864"/>
                <a:gd name="connsiteY0" fmla="*/ 1417046 h 1417046"/>
                <a:gd name="connsiteX1" fmla="*/ 0 w 3519864"/>
                <a:gd name="connsiteY1" fmla="*/ 0 h 1417046"/>
                <a:gd name="connsiteX2" fmla="*/ 3387474 w 3519864"/>
                <a:gd name="connsiteY2" fmla="*/ 6627 h 1417046"/>
                <a:gd name="connsiteX3" fmla="*/ 3519864 w 3519864"/>
                <a:gd name="connsiteY3" fmla="*/ 1417046 h 1417046"/>
                <a:gd name="connsiteX0" fmla="*/ 3519864 w 3519864"/>
                <a:gd name="connsiteY0" fmla="*/ 1417046 h 1417046"/>
                <a:gd name="connsiteX1" fmla="*/ 0 w 3519864"/>
                <a:gd name="connsiteY1" fmla="*/ 0 h 1417046"/>
                <a:gd name="connsiteX2" fmla="*/ 3000041 w 3519864"/>
                <a:gd name="connsiteY2" fmla="*/ 6627 h 1417046"/>
                <a:gd name="connsiteX3" fmla="*/ 3519864 w 3519864"/>
                <a:gd name="connsiteY3" fmla="*/ 1417046 h 1417046"/>
                <a:gd name="connsiteX0" fmla="*/ 3534348 w 3534348"/>
                <a:gd name="connsiteY0" fmla="*/ 1437199 h 1437199"/>
                <a:gd name="connsiteX1" fmla="*/ 0 w 3534348"/>
                <a:gd name="connsiteY1" fmla="*/ 0 h 1437199"/>
                <a:gd name="connsiteX2" fmla="*/ 3014525 w 3534348"/>
                <a:gd name="connsiteY2" fmla="*/ 26780 h 1437199"/>
                <a:gd name="connsiteX3" fmla="*/ 3534348 w 3534348"/>
                <a:gd name="connsiteY3" fmla="*/ 1437199 h 1437199"/>
                <a:gd name="connsiteX0" fmla="*/ 3215696 w 3215696"/>
                <a:gd name="connsiteY0" fmla="*/ 1618581 h 1618581"/>
                <a:gd name="connsiteX1" fmla="*/ 0 w 3215696"/>
                <a:gd name="connsiteY1" fmla="*/ 0 h 1618581"/>
                <a:gd name="connsiteX2" fmla="*/ 3014525 w 3215696"/>
                <a:gd name="connsiteY2" fmla="*/ 26780 h 1618581"/>
                <a:gd name="connsiteX3" fmla="*/ 3215696 w 3215696"/>
                <a:gd name="connsiteY3" fmla="*/ 1618581 h 1618581"/>
                <a:gd name="connsiteX0" fmla="*/ 3389506 w 3389506"/>
                <a:gd name="connsiteY0" fmla="*/ 1618581 h 1618581"/>
                <a:gd name="connsiteX1" fmla="*/ 0 w 3389506"/>
                <a:gd name="connsiteY1" fmla="*/ 0 h 1618581"/>
                <a:gd name="connsiteX2" fmla="*/ 3014525 w 3389506"/>
                <a:gd name="connsiteY2" fmla="*/ 26780 h 1618581"/>
                <a:gd name="connsiteX3" fmla="*/ 3389506 w 3389506"/>
                <a:gd name="connsiteY3" fmla="*/ 1618581 h 1618581"/>
                <a:gd name="connsiteX0" fmla="*/ 3470955 w 3470955"/>
                <a:gd name="connsiteY0" fmla="*/ 1591801 h 1591801"/>
                <a:gd name="connsiteX1" fmla="*/ 0 w 3470955"/>
                <a:gd name="connsiteY1" fmla="*/ 115710 h 1591801"/>
                <a:gd name="connsiteX2" fmla="*/ 3095974 w 3470955"/>
                <a:gd name="connsiteY2" fmla="*/ 0 h 1591801"/>
                <a:gd name="connsiteX3" fmla="*/ 3470955 w 3470955"/>
                <a:gd name="connsiteY3" fmla="*/ 1591801 h 1591801"/>
                <a:gd name="connsiteX0" fmla="*/ 3413941 w 3413941"/>
                <a:gd name="connsiteY0" fmla="*/ 1591801 h 1591801"/>
                <a:gd name="connsiteX1" fmla="*/ 0 w 3413941"/>
                <a:gd name="connsiteY1" fmla="*/ 37989 h 1591801"/>
                <a:gd name="connsiteX2" fmla="*/ 3038960 w 3413941"/>
                <a:gd name="connsiteY2" fmla="*/ 0 h 1591801"/>
                <a:gd name="connsiteX3" fmla="*/ 3413941 w 3413941"/>
                <a:gd name="connsiteY3" fmla="*/ 1591801 h 159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3941" h="1591801">
                  <a:moveTo>
                    <a:pt x="3413941" y="1591801"/>
                  </a:moveTo>
                  <a:lnTo>
                    <a:pt x="0" y="37989"/>
                  </a:lnTo>
                  <a:lnTo>
                    <a:pt x="3038960" y="0"/>
                  </a:lnTo>
                  <a:lnTo>
                    <a:pt x="3413941" y="159180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2000"/>
                  </a:schemeClr>
                </a:gs>
                <a:gs pos="100000">
                  <a:schemeClr val="bg1">
                    <a:lumMod val="50000"/>
                    <a:alpha val="3000"/>
                  </a:schemeClr>
                </a:gs>
              </a:gsLst>
              <a:lin ang="5220000" scaled="0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6259" y="4844506"/>
              <a:ext cx="3907741" cy="868183"/>
            </a:xfrm>
            <a:prstGeom prst="rect">
              <a:avLst/>
            </a:prstGeom>
          </p:spPr>
        </p:pic>
        <p:sp>
          <p:nvSpPr>
            <p:cNvPr id="91" name="Up Arrow 90"/>
            <p:cNvSpPr/>
            <p:nvPr/>
          </p:nvSpPr>
          <p:spPr>
            <a:xfrm rot="10800000" flipV="1">
              <a:off x="7006458" y="4731386"/>
              <a:ext cx="610191" cy="282267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5455679" y="4363660"/>
              <a:ext cx="3483812" cy="393638"/>
              <a:chOff x="1658705" y="3089592"/>
              <a:chExt cx="4893029" cy="767065"/>
            </a:xfrm>
          </p:grpSpPr>
          <p:sp>
            <p:nvSpPr>
              <p:cNvPr id="93" name="Can 92"/>
              <p:cNvSpPr/>
              <p:nvPr/>
            </p:nvSpPr>
            <p:spPr>
              <a:xfrm>
                <a:off x="1658705" y="3089592"/>
                <a:ext cx="4891214" cy="767065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69000">
                    <a:schemeClr val="tx1">
                      <a:lumMod val="65000"/>
                      <a:lumOff val="35000"/>
                    </a:schemeClr>
                  </a:gs>
                  <a:gs pos="50000">
                    <a:srgbClr val="FFFFFF"/>
                  </a:gs>
                  <a:gs pos="34000">
                    <a:schemeClr val="tx1">
                      <a:lumMod val="65000"/>
                      <a:lumOff val="35000"/>
                    </a:schemeClr>
                  </a:gs>
                  <a:gs pos="58000">
                    <a:srgbClr val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660522" y="3089592"/>
                <a:ext cx="4891212" cy="395379"/>
              </a:xfrm>
              <a:prstGeom prst="ellipse">
                <a:avLst/>
              </a:prstGeom>
              <a:gradFill flip="none" rotWithShape="1">
                <a:gsLst>
                  <a:gs pos="80000">
                    <a:schemeClr val="bg1">
                      <a:lumMod val="50000"/>
                    </a:schemeClr>
                  </a:gs>
                  <a:gs pos="20000">
                    <a:schemeClr val="bg1">
                      <a:lumMod val="85000"/>
                    </a:schemeClr>
                  </a:gs>
                  <a:gs pos="2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5" dist="12700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4751881" y="4880540"/>
              <a:ext cx="471772" cy="1211206"/>
            </a:xfrm>
            <a:prstGeom prst="rect">
              <a:avLst/>
            </a:prstGeom>
          </p:spPr>
        </p:pic>
      </p:grpSp>
      <p:sp>
        <p:nvSpPr>
          <p:cNvPr id="66" name="TextBox 65"/>
          <p:cNvSpPr txBox="1"/>
          <p:nvPr/>
        </p:nvSpPr>
        <p:spPr>
          <a:xfrm>
            <a:off x="2661058" y="4350346"/>
            <a:ext cx="2111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DIAS Consortium</a:t>
            </a:r>
            <a:endParaRPr lang="en-US" sz="140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565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-20339"/>
            <a:ext cx="8024899" cy="400110"/>
          </a:xfrm>
        </p:spPr>
        <p:txBody>
          <a:bodyPr/>
          <a:lstStyle/>
          <a:p>
            <a:r>
              <a:rPr lang="en-US" sz="2000" b="1" dirty="0" smtClean="0"/>
              <a:t>Copernicus DIAS </a:t>
            </a:r>
          </a:p>
        </p:txBody>
      </p:sp>
      <p:sp>
        <p:nvSpPr>
          <p:cNvPr id="5" name="Shape 1025"/>
          <p:cNvSpPr txBox="1"/>
          <p:nvPr/>
        </p:nvSpPr>
        <p:spPr>
          <a:xfrm>
            <a:off x="0" y="254006"/>
            <a:ext cx="8991600" cy="49064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15240" lvl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Pct val="98666"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venir LT Std 35 Light"/>
              </a:rPr>
              <a:t>DIAS</a:t>
            </a:r>
            <a:r>
              <a:rPr kumimoji="0" lang="en-GB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venir LT Std 35 Light"/>
              </a:rPr>
              <a:t> (</a:t>
            </a:r>
            <a:r>
              <a:rPr lang="en-GB" sz="1600" u="sng" dirty="0" smtClean="0"/>
              <a:t>Data </a:t>
            </a:r>
            <a:r>
              <a:rPr lang="en-GB" sz="1600" u="sng" dirty="0"/>
              <a:t>and information access </a:t>
            </a:r>
            <a:r>
              <a:rPr lang="en-GB" sz="1600" u="sng" dirty="0" smtClean="0"/>
              <a:t>services)</a:t>
            </a:r>
            <a:r>
              <a:rPr lang="en-GB" sz="1600" dirty="0" smtClean="0"/>
              <a:t> : An industrial framework to enable and foster Copernicus data exploitation</a:t>
            </a:r>
            <a:endParaRPr lang="en-GB" sz="1600" kern="0" dirty="0" smtClean="0">
              <a:solidFill>
                <a:sysClr val="windowText" lastClr="000000"/>
              </a:solidFill>
              <a:latin typeface="+mn-lt"/>
              <a:cs typeface="Avenir LT Std 35 Light"/>
            </a:endParaRPr>
          </a:p>
          <a:p>
            <a:pPr marL="2301240" lvl="5" algn="ctr">
              <a:lnSpc>
                <a:spcPct val="120000"/>
              </a:lnSpc>
              <a:buClr>
                <a:sysClr val="windowText" lastClr="000000"/>
              </a:buClr>
              <a:buSzPct val="98666"/>
              <a:defRPr/>
            </a:pPr>
            <a:endParaRPr lang="en-GB" sz="1600" kern="0" dirty="0" smtClean="0">
              <a:solidFill>
                <a:sysClr val="windowText" lastClr="000000"/>
              </a:solidFill>
              <a:latin typeface="+mn-lt"/>
              <a:cs typeface="Avenir LT Std 35 Light"/>
            </a:endParaRPr>
          </a:p>
          <a:p>
            <a:pPr marL="2301240" lvl="5" algn="ctr">
              <a:lnSpc>
                <a:spcPct val="120000"/>
              </a:lnSpc>
              <a:buClr>
                <a:sysClr val="windowText" lastClr="000000"/>
              </a:buClr>
              <a:buSzPct val="98666"/>
              <a:defRPr/>
            </a:pPr>
            <a:endParaRPr lang="en-GB" sz="1600" kern="0" dirty="0">
              <a:solidFill>
                <a:sysClr val="windowText" lastClr="000000"/>
              </a:solidFill>
              <a:latin typeface="+mn-lt"/>
              <a:cs typeface="Avenir LT Std 35 Light"/>
            </a:endParaRPr>
          </a:p>
          <a:p>
            <a:pPr marL="15240" algn="ctr">
              <a:lnSpc>
                <a:spcPct val="120000"/>
              </a:lnSpc>
              <a:buClr>
                <a:sysClr val="windowText" lastClr="000000"/>
              </a:buClr>
              <a:buSzPct val="98666"/>
              <a:defRPr/>
            </a:pPr>
            <a:r>
              <a:rPr lang="en-GB" sz="1600" kern="0" dirty="0" smtClean="0">
                <a:solidFill>
                  <a:sysClr val="windowText" lastClr="000000"/>
                </a:solidFill>
                <a:latin typeface="+mn-lt"/>
                <a:cs typeface="Avenir LT Std 35 Light"/>
              </a:rPr>
              <a:t>Several providers have been selected and negotiations are progressing</a:t>
            </a:r>
          </a:p>
          <a:p>
            <a:pPr marL="2301240" lvl="5" algn="just">
              <a:lnSpc>
                <a:spcPct val="120000"/>
              </a:lnSpc>
              <a:buClr>
                <a:sysClr val="windowText" lastClr="000000"/>
              </a:buClr>
              <a:buSzPct val="98666"/>
              <a:defRPr/>
            </a:pPr>
            <a:endParaRPr lang="en-GB" sz="1600" kern="0" dirty="0" smtClean="0">
              <a:solidFill>
                <a:sysClr val="windowText" lastClr="000000"/>
              </a:solidFill>
              <a:latin typeface="+mn-lt"/>
              <a:cs typeface="Avenir LT Std 35 Light"/>
            </a:endParaRPr>
          </a:p>
          <a:p>
            <a:pPr marL="2301240" lvl="5" algn="just">
              <a:lnSpc>
                <a:spcPct val="120000"/>
              </a:lnSpc>
              <a:buClr>
                <a:sysClr val="windowText" lastClr="000000"/>
              </a:buClr>
              <a:buSzPct val="98666"/>
              <a:defRPr/>
            </a:pPr>
            <a:endParaRPr lang="en-GB" sz="1600" kern="0" dirty="0">
              <a:solidFill>
                <a:sysClr val="windowText" lastClr="000000"/>
              </a:solidFill>
              <a:latin typeface="+mn-lt"/>
              <a:cs typeface="Avenir LT Std 35 Light"/>
            </a:endParaRPr>
          </a:p>
          <a:p>
            <a:pPr marL="15240"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Pct val="98666"/>
              <a:tabLst/>
              <a:defRPr/>
            </a:pPr>
            <a:r>
              <a:rPr lang="en-GB" sz="1600" kern="0" noProof="0" dirty="0" smtClean="0">
                <a:solidFill>
                  <a:sysClr val="windowText" lastClr="000000"/>
                </a:solidFill>
                <a:latin typeface="+mn-lt"/>
                <a:cs typeface="Avenir LT Std 35 Light"/>
              </a:rPr>
              <a:t>Services should open beginning 2018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Avenir LT Std 35 Light"/>
            </a:endParaRPr>
          </a:p>
          <a:p>
            <a:pPr marL="914400" marR="0" lvl="1" indent="-41656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Tx/>
              <a:buChar char="○"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673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-54714"/>
            <a:ext cx="8024899" cy="400110"/>
          </a:xfrm>
        </p:spPr>
        <p:txBody>
          <a:bodyPr/>
          <a:lstStyle/>
          <a:p>
            <a:r>
              <a:rPr lang="en-US" sz="2000" b="1" dirty="0" smtClean="0"/>
              <a:t>Copernicus DIAS – ESA Implementation Approach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43" y="875657"/>
            <a:ext cx="3567681" cy="213285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 bwMode="auto">
          <a:xfrm>
            <a:off x="1973970" y="2684164"/>
            <a:ext cx="587797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ESA </a:t>
            </a:r>
            <a:r>
              <a:rPr lang="en-GB" kern="0" dirty="0" smtClean="0">
                <a:solidFill>
                  <a:sysClr val="windowText" lastClr="000000"/>
                </a:solidFill>
                <a:latin typeface="Calibri"/>
              </a:rPr>
              <a:t>detailed implementation </a:t>
            </a:r>
            <a:r>
              <a:rPr kumimoji="0" lang="en-GB" sz="18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approach presented at the Copernicus IGS Task Force meeting on 6 October 2016</a:t>
            </a:r>
            <a:endParaRPr kumimoji="0" lang="en-GB" sz="160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808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DIAS Context : Data distribution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6" y="2024211"/>
            <a:ext cx="2676425" cy="1451821"/>
          </a:xfrm>
        </p:spPr>
        <p:txBody>
          <a:bodyPr/>
          <a:lstStyle/>
          <a:p>
            <a:pPr algn="ctr"/>
            <a:r>
              <a:rPr lang="en-GB" dirty="0"/>
              <a:t>Sentinels operations are progressing nominally towards full capacity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039" y="727448"/>
            <a:ext cx="5346629" cy="380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1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community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857" y="995680"/>
            <a:ext cx="6397154" cy="339003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1653" y="728716"/>
            <a:ext cx="2881692" cy="3824009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Solid user community, with a regular growth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96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offer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1" y="531891"/>
            <a:ext cx="5982712" cy="4218095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354793" y="667755"/>
            <a:ext cx="2330038" cy="3824009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Large data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88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timeliness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282" y="1015218"/>
            <a:ext cx="6653249" cy="3099870"/>
          </a:xfrm>
          <a:prstGeom prst="rect">
            <a:avLst/>
          </a:prstGeom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171655" y="728716"/>
            <a:ext cx="3516427" cy="3824009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Fast release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33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Exploitation ratio</a:t>
            </a:r>
            <a:endParaRPr lang="en-GB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297019" y="1389223"/>
            <a:ext cx="3702760" cy="260622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Impressive Exploitation ratio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(Number of products downloaded : </a:t>
            </a:r>
            <a:r>
              <a:rPr lang="en-GB" dirty="0"/>
              <a:t>Number of products in the </a:t>
            </a:r>
            <a:r>
              <a:rPr lang="en-GB" dirty="0" smtClean="0"/>
              <a:t>archive)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753" y="90111"/>
            <a:ext cx="3274683" cy="468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2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Copernicus Distribution</a:t>
            </a:r>
            <a:endParaRPr lang="en-GB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29100" y="1307942"/>
            <a:ext cx="8186581" cy="2606223"/>
          </a:xfrm>
        </p:spPr>
        <p:txBody>
          <a:bodyPr/>
          <a:lstStyle/>
          <a:p>
            <a:pPr algn="ctr"/>
            <a:r>
              <a:rPr lang="en-GB" dirty="0" smtClean="0"/>
              <a:t>In 3 years of operations, the Copernicus programme has put in place a solid distribution system complemented by a solid network of Europeans and International partners offering mirror sites </a:t>
            </a:r>
          </a:p>
          <a:p>
            <a:endParaRPr lang="en-GB" dirty="0" smtClean="0"/>
          </a:p>
          <a:p>
            <a:pPr algn="ctr"/>
            <a:r>
              <a:rPr lang="en-GB" dirty="0" smtClean="0"/>
              <a:t>This is not enough! </a:t>
            </a:r>
          </a:p>
          <a:p>
            <a:pPr algn="ctr"/>
            <a:r>
              <a:rPr lang="en-GB" dirty="0"/>
              <a:t>	</a:t>
            </a:r>
          </a:p>
          <a:p>
            <a:pPr algn="ctr"/>
            <a:r>
              <a:rPr lang="en-GB" dirty="0" smtClean="0"/>
              <a:t>Don’t move the data!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95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03127">
            <a:off x="5430704" y="1796635"/>
            <a:ext cx="2769304" cy="1623130"/>
          </a:xfrm>
          <a:prstGeom prst="rect">
            <a:avLst/>
          </a:prstGeom>
          <a:scene3d>
            <a:camera prst="orthographicFront"/>
            <a:lightRig rig="morning" dir="t"/>
          </a:scene3d>
          <a:sp3d prstMaterial="metal"/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74846" cy="461665"/>
          </a:xfrm>
        </p:spPr>
        <p:txBody>
          <a:bodyPr/>
          <a:lstStyle/>
          <a:p>
            <a:r>
              <a:rPr lang="en-GB" sz="2400" dirty="0" smtClean="0"/>
              <a:t>Data and Information Access Services</a:t>
            </a:r>
            <a:endParaRPr lang="en-GB" sz="2400" b="1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295" y="252802"/>
            <a:ext cx="8746316" cy="4277093"/>
          </a:xfrm>
        </p:spPr>
        <p:txBody>
          <a:bodyPr/>
          <a:lstStyle/>
          <a:p>
            <a:pPr algn="ctr"/>
            <a:endParaRPr lang="it-IT" dirty="0" smtClean="0"/>
          </a:p>
          <a:p>
            <a:pPr algn="ctr"/>
            <a:r>
              <a:rPr lang="en-GB" dirty="0" smtClean="0"/>
              <a:t>A way</a:t>
            </a:r>
            <a:r>
              <a:rPr lang="en-US" dirty="0" smtClean="0"/>
              <a:t> </a:t>
            </a:r>
            <a:r>
              <a:rPr lang="en-US" dirty="0"/>
              <a:t>forward has been identified for improved data and information access that </a:t>
            </a:r>
            <a:r>
              <a:rPr lang="en-GB" dirty="0" smtClean="0"/>
              <a:t>combines augmented distribution capabilities with </a:t>
            </a:r>
            <a:r>
              <a:rPr lang="en-GB" u="sng" dirty="0" smtClean="0"/>
              <a:t>data and information access services </a:t>
            </a:r>
            <a:r>
              <a:rPr lang="en-GB" dirty="0" smtClean="0"/>
              <a:t>(DIAS) and captured into European Commission functional requirements</a:t>
            </a:r>
          </a:p>
          <a:p>
            <a:pPr algn="ctr"/>
            <a:r>
              <a:rPr lang="en-GB" sz="1050" b="1" i="1" dirty="0"/>
              <a:t>Functional Requirements for the Copernicus Distribution Services and the Data and Information Access Services (DIAS</a:t>
            </a:r>
            <a:r>
              <a:rPr lang="en-GB" sz="1050" b="1" i="1" dirty="0" smtClean="0"/>
              <a:t>), Final Version, 06 </a:t>
            </a:r>
            <a:r>
              <a:rPr lang="en-GB" sz="1050" b="1" i="1" dirty="0"/>
              <a:t>December 2016</a:t>
            </a:r>
          </a:p>
          <a:p>
            <a:pPr algn="ctr"/>
            <a:endParaRPr lang="en-GB" dirty="0" smtClean="0"/>
          </a:p>
          <a:p>
            <a:pPr marL="0" lvl="1" algn="ctr"/>
            <a:endParaRPr lang="en-GB" dirty="0" smtClean="0">
              <a:ea typeface="+mn-ea"/>
            </a:endParaRPr>
          </a:p>
          <a:p>
            <a:pPr marL="0" lvl="1" algn="ctr"/>
            <a:endParaRPr lang="en-GB" dirty="0">
              <a:ea typeface="+mn-ea"/>
            </a:endParaRPr>
          </a:p>
          <a:p>
            <a:pPr marL="0" lvl="1" algn="ctr">
              <a:buSzPct val="98666"/>
              <a:defRPr/>
            </a:pPr>
            <a:endParaRPr lang="en-GB" dirty="0">
              <a:ea typeface="+mn-ea"/>
            </a:endParaRPr>
          </a:p>
          <a:p>
            <a:pPr marL="0" lvl="1" algn="ctr">
              <a:buSzPct val="98666"/>
              <a:defRPr/>
            </a:pPr>
            <a:endParaRPr lang="en-GB" dirty="0" smtClean="0">
              <a:ea typeface="+mn-ea"/>
            </a:endParaRPr>
          </a:p>
          <a:p>
            <a:pPr marL="0" lvl="1" algn="ctr">
              <a:buSzPct val="98666"/>
              <a:defRPr/>
            </a:pPr>
            <a:r>
              <a:rPr lang="en-GB" dirty="0" smtClean="0">
                <a:ea typeface="+mn-ea"/>
              </a:rPr>
              <a:t>ESA </a:t>
            </a:r>
            <a:r>
              <a:rPr lang="en-GB" dirty="0" smtClean="0">
                <a:ea typeface="+mn-ea"/>
              </a:rPr>
              <a:t>Industry </a:t>
            </a:r>
            <a:r>
              <a:rPr lang="en-GB" dirty="0">
                <a:ea typeface="+mn-ea"/>
              </a:rPr>
              <a:t>Information day: 20 December 2016</a:t>
            </a:r>
          </a:p>
          <a:p>
            <a:pPr marL="0" lvl="1" algn="ctr">
              <a:buSzPct val="98666"/>
              <a:defRPr/>
            </a:pPr>
            <a:endParaRPr lang="en-GB" dirty="0">
              <a:ea typeface="+mn-ea"/>
            </a:endParaRPr>
          </a:p>
          <a:p>
            <a:pPr marL="0" lvl="1" algn="ctr">
              <a:buSzPct val="98666"/>
              <a:defRPr/>
            </a:pPr>
            <a:r>
              <a:rPr lang="en-GB" dirty="0" smtClean="0">
                <a:ea typeface="+mn-ea"/>
              </a:rPr>
              <a:t>ESA Procurement initiated in </a:t>
            </a:r>
            <a:r>
              <a:rPr lang="en-GB" dirty="0">
                <a:ea typeface="+mn-ea"/>
              </a:rPr>
              <a:t>J</a:t>
            </a:r>
            <a:r>
              <a:rPr lang="en-GB" dirty="0" smtClean="0">
                <a:ea typeface="+mn-ea"/>
              </a:rPr>
              <a:t>anuary 2016</a:t>
            </a:r>
            <a:endParaRPr lang="en-GB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99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an 127"/>
          <p:cNvSpPr/>
          <p:nvPr/>
        </p:nvSpPr>
        <p:spPr>
          <a:xfrm>
            <a:off x="1690514" y="1157958"/>
            <a:ext cx="4887350" cy="1583334"/>
          </a:xfrm>
          <a:prstGeom prst="can">
            <a:avLst>
              <a:gd name="adj" fmla="val 20455"/>
            </a:avLst>
          </a:prstGeom>
          <a:solidFill>
            <a:srgbClr val="C6D9F1">
              <a:alpha val="15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ight Triangle 29"/>
          <p:cNvSpPr/>
          <p:nvPr/>
        </p:nvSpPr>
        <p:spPr>
          <a:xfrm flipH="1">
            <a:off x="1166887" y="3867347"/>
            <a:ext cx="5377631" cy="624195"/>
          </a:xfrm>
          <a:custGeom>
            <a:avLst/>
            <a:gdLst>
              <a:gd name="connsiteX0" fmla="*/ 0 w 4362492"/>
              <a:gd name="connsiteY0" fmla="*/ 878910 h 878910"/>
              <a:gd name="connsiteX1" fmla="*/ 0 w 4362492"/>
              <a:gd name="connsiteY1" fmla="*/ 0 h 878910"/>
              <a:gd name="connsiteX2" fmla="*/ 4362492 w 4362492"/>
              <a:gd name="connsiteY2" fmla="*/ 878910 h 878910"/>
              <a:gd name="connsiteX3" fmla="*/ 0 w 4362492"/>
              <a:gd name="connsiteY3" fmla="*/ 878910 h 878910"/>
              <a:gd name="connsiteX0" fmla="*/ 0 w 4362492"/>
              <a:gd name="connsiteY0" fmla="*/ 1071325 h 1071325"/>
              <a:gd name="connsiteX1" fmla="*/ 1103310 w 4362492"/>
              <a:gd name="connsiteY1" fmla="*/ 0 h 1071325"/>
              <a:gd name="connsiteX2" fmla="*/ 4362492 w 4362492"/>
              <a:gd name="connsiteY2" fmla="*/ 1071325 h 1071325"/>
              <a:gd name="connsiteX3" fmla="*/ 0 w 4362492"/>
              <a:gd name="connsiteY3" fmla="*/ 1071325 h 1071325"/>
              <a:gd name="connsiteX0" fmla="*/ 0 w 4490784"/>
              <a:gd name="connsiteY0" fmla="*/ 1071325 h 1071325"/>
              <a:gd name="connsiteX1" fmla="*/ 1103310 w 4490784"/>
              <a:gd name="connsiteY1" fmla="*/ 0 h 1071325"/>
              <a:gd name="connsiteX2" fmla="*/ 4490784 w 4490784"/>
              <a:gd name="connsiteY2" fmla="*/ 6627 h 1071325"/>
              <a:gd name="connsiteX3" fmla="*/ 0 w 4490784"/>
              <a:gd name="connsiteY3" fmla="*/ 1071325 h 1071325"/>
              <a:gd name="connsiteX0" fmla="*/ 0 w 4529272"/>
              <a:gd name="connsiteY0" fmla="*/ 1045670 h 1045670"/>
              <a:gd name="connsiteX1" fmla="*/ 1141798 w 4529272"/>
              <a:gd name="connsiteY1" fmla="*/ 0 h 1045670"/>
              <a:gd name="connsiteX2" fmla="*/ 4529272 w 4529272"/>
              <a:gd name="connsiteY2" fmla="*/ 6627 h 1045670"/>
              <a:gd name="connsiteX3" fmla="*/ 0 w 4529272"/>
              <a:gd name="connsiteY3" fmla="*/ 1045670 h 1045670"/>
              <a:gd name="connsiteX0" fmla="*/ 3519864 w 3519864"/>
              <a:gd name="connsiteY0" fmla="*/ 1417046 h 1417046"/>
              <a:gd name="connsiteX1" fmla="*/ 0 w 3519864"/>
              <a:gd name="connsiteY1" fmla="*/ 0 h 1417046"/>
              <a:gd name="connsiteX2" fmla="*/ 3387474 w 3519864"/>
              <a:gd name="connsiteY2" fmla="*/ 6627 h 1417046"/>
              <a:gd name="connsiteX3" fmla="*/ 3519864 w 3519864"/>
              <a:gd name="connsiteY3" fmla="*/ 1417046 h 1417046"/>
              <a:gd name="connsiteX0" fmla="*/ 3519864 w 3519864"/>
              <a:gd name="connsiteY0" fmla="*/ 1417046 h 1417046"/>
              <a:gd name="connsiteX1" fmla="*/ 0 w 3519864"/>
              <a:gd name="connsiteY1" fmla="*/ 0 h 1417046"/>
              <a:gd name="connsiteX2" fmla="*/ 3000041 w 3519864"/>
              <a:gd name="connsiteY2" fmla="*/ 6627 h 1417046"/>
              <a:gd name="connsiteX3" fmla="*/ 3519864 w 3519864"/>
              <a:gd name="connsiteY3" fmla="*/ 1417046 h 1417046"/>
              <a:gd name="connsiteX0" fmla="*/ 3534348 w 3534348"/>
              <a:gd name="connsiteY0" fmla="*/ 1437199 h 1437199"/>
              <a:gd name="connsiteX1" fmla="*/ 0 w 3534348"/>
              <a:gd name="connsiteY1" fmla="*/ 0 h 1437199"/>
              <a:gd name="connsiteX2" fmla="*/ 3014525 w 3534348"/>
              <a:gd name="connsiteY2" fmla="*/ 26780 h 1437199"/>
              <a:gd name="connsiteX3" fmla="*/ 3534348 w 3534348"/>
              <a:gd name="connsiteY3" fmla="*/ 1437199 h 1437199"/>
              <a:gd name="connsiteX0" fmla="*/ 3215696 w 3215696"/>
              <a:gd name="connsiteY0" fmla="*/ 1618581 h 1618581"/>
              <a:gd name="connsiteX1" fmla="*/ 0 w 3215696"/>
              <a:gd name="connsiteY1" fmla="*/ 0 h 1618581"/>
              <a:gd name="connsiteX2" fmla="*/ 3014525 w 3215696"/>
              <a:gd name="connsiteY2" fmla="*/ 26780 h 1618581"/>
              <a:gd name="connsiteX3" fmla="*/ 3215696 w 3215696"/>
              <a:gd name="connsiteY3" fmla="*/ 1618581 h 1618581"/>
              <a:gd name="connsiteX0" fmla="*/ 3389506 w 3389506"/>
              <a:gd name="connsiteY0" fmla="*/ 1618581 h 1618581"/>
              <a:gd name="connsiteX1" fmla="*/ 0 w 3389506"/>
              <a:gd name="connsiteY1" fmla="*/ 0 h 1618581"/>
              <a:gd name="connsiteX2" fmla="*/ 3014525 w 3389506"/>
              <a:gd name="connsiteY2" fmla="*/ 26780 h 1618581"/>
              <a:gd name="connsiteX3" fmla="*/ 3389506 w 3389506"/>
              <a:gd name="connsiteY3" fmla="*/ 1618581 h 161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9506" h="1618581">
                <a:moveTo>
                  <a:pt x="3389506" y="1618581"/>
                </a:moveTo>
                <a:lnTo>
                  <a:pt x="0" y="0"/>
                </a:lnTo>
                <a:lnTo>
                  <a:pt x="3014525" y="26780"/>
                </a:lnTo>
                <a:lnTo>
                  <a:pt x="3389506" y="161858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95000"/>
                  <a:lumOff val="5000"/>
                  <a:alpha val="72000"/>
                </a:schemeClr>
              </a:gs>
              <a:gs pos="100000">
                <a:schemeClr val="bg1">
                  <a:lumMod val="50000"/>
                  <a:alpha val="3000"/>
                </a:schemeClr>
              </a:gs>
            </a:gsLst>
            <a:lin ang="522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60148" y="2841741"/>
            <a:ext cx="5565684" cy="1227623"/>
            <a:chOff x="1328237" y="3623062"/>
            <a:chExt cx="5565684" cy="163683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8237" y="3952028"/>
              <a:ext cx="5565684" cy="1307865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1783536" y="4473279"/>
              <a:ext cx="4620980" cy="39716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00" b="1" spc="50" dirty="0" smtClean="0">
                  <a:ln w="13500">
                    <a:solidFill>
                      <a:srgbClr val="4F81BD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4F81BD">
                      <a:tint val="3000"/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Calibri"/>
                </a:rPr>
                <a:t>Copernicus DIAS Storage</a:t>
              </a:r>
              <a:endParaRPr lang="en-US" sz="3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6000"/>
                      </a14:imgEffect>
                      <a14:imgEffect>
                        <a14:colorTemperature colorTemp="5739"/>
                      </a14:imgEffect>
                      <a14:imgEffect>
                        <a14:saturation sat="18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80115">
              <a:off x="2086946" y="3623062"/>
              <a:ext cx="3632094" cy="935316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</p:grpSp>
      <p:sp>
        <p:nvSpPr>
          <p:cNvPr id="23" name="Up Arrow 22"/>
          <p:cNvSpPr/>
          <p:nvPr/>
        </p:nvSpPr>
        <p:spPr>
          <a:xfrm rot="10800000" flipV="1">
            <a:off x="3847988" y="3017383"/>
            <a:ext cx="610191" cy="255887"/>
          </a:xfrm>
          <a:prstGeom prst="upArrow">
            <a:avLst>
              <a:gd name="adj1" fmla="val 37573"/>
              <a:gd name="adj2" fmla="val 39128"/>
            </a:avLst>
          </a:prstGeom>
          <a:gradFill flip="none" rotWithShape="1">
            <a:gsLst>
              <a:gs pos="13000">
                <a:schemeClr val="bg1">
                  <a:lumMod val="50000"/>
                  <a:alpha val="89000"/>
                </a:schemeClr>
              </a:gs>
              <a:gs pos="75000">
                <a:schemeClr val="bg1">
                  <a:lumMod val="85000"/>
                  <a:alpha val="89000"/>
                </a:schemeClr>
              </a:gs>
              <a:gs pos="94000">
                <a:srgbClr val="FFFFFF">
                  <a:alpha val="89000"/>
                </a:srgbClr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  <a:prstDash val="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 fov="4260000">
              <a:rot lat="0" lon="2640000" rev="0"/>
            </a:camera>
            <a:lightRig rig="twoPt" dir="t"/>
          </a:scene3d>
          <a:sp3d extrusionH="95250" contourW="12700" prstMaterial="flat">
            <a:bevelT/>
            <a:extrusionClr>
              <a:schemeClr val="bg1">
                <a:lumMod val="50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Can 23"/>
          <p:cNvSpPr/>
          <p:nvPr/>
        </p:nvSpPr>
        <p:spPr>
          <a:xfrm>
            <a:off x="1699992" y="2797038"/>
            <a:ext cx="4887350" cy="540205"/>
          </a:xfrm>
          <a:prstGeom prst="can">
            <a:avLst>
              <a:gd name="adj" fmla="val 50000"/>
            </a:avLst>
          </a:prstGeom>
          <a:solidFill>
            <a:schemeClr val="bg1">
              <a:lumMod val="85000"/>
              <a:alpha val="26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90617" y="2441638"/>
            <a:ext cx="4893029" cy="575299"/>
            <a:chOff x="1658705" y="3089592"/>
            <a:chExt cx="4893029" cy="767065"/>
          </a:xfrm>
        </p:grpSpPr>
        <p:sp>
          <p:nvSpPr>
            <p:cNvPr id="26" name="Can 25"/>
            <p:cNvSpPr/>
            <p:nvPr/>
          </p:nvSpPr>
          <p:spPr>
            <a:xfrm>
              <a:off x="1658705" y="3089592"/>
              <a:ext cx="4891214" cy="767065"/>
            </a:xfrm>
            <a:prstGeom prst="can">
              <a:avLst>
                <a:gd name="adj" fmla="val 50000"/>
              </a:avLst>
            </a:prstGeom>
            <a:gradFill flip="none" rotWithShape="1">
              <a:gsLst>
                <a:gs pos="69000">
                  <a:schemeClr val="tx1">
                    <a:lumMod val="65000"/>
                    <a:lumOff val="35000"/>
                  </a:schemeClr>
                </a:gs>
                <a:gs pos="50000">
                  <a:srgbClr val="FFFFFF"/>
                </a:gs>
                <a:gs pos="34000">
                  <a:schemeClr val="tx1">
                    <a:lumMod val="65000"/>
                    <a:lumOff val="35000"/>
                  </a:schemeClr>
                </a:gs>
                <a:gs pos="58000">
                  <a:srgbClr val="FFFFFF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1660522" y="3089592"/>
              <a:ext cx="4891212" cy="395379"/>
            </a:xfrm>
            <a:prstGeom prst="ellipse">
              <a:avLst/>
            </a:prstGeom>
            <a:gradFill flip="none" rotWithShape="1">
              <a:gsLst>
                <a:gs pos="80000">
                  <a:schemeClr val="bg1">
                    <a:lumMod val="50000"/>
                  </a:schemeClr>
                </a:gs>
                <a:gs pos="20000">
                  <a:schemeClr val="bg1">
                    <a:lumMod val="85000"/>
                  </a:schemeClr>
                </a:gs>
                <a:gs pos="2000">
                  <a:schemeClr val="bg1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40005" dist="12700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31158" y="3373912"/>
              <a:ext cx="4759533" cy="4744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b="1" spc="50" dirty="0" smtClean="0">
                  <a:ln w="13500">
                    <a:solidFill>
                      <a:prstClr val="white">
                        <a:alpha val="6500"/>
                      </a:prstClr>
                    </a:solidFill>
                    <a:prstDash val="solid"/>
                  </a:ln>
                  <a:solidFill>
                    <a:prstClr val="white">
                      <a:lumMod val="95000"/>
                      <a:alpha val="95000"/>
                    </a:prst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Calibri"/>
                </a:rPr>
                <a:t>Copernicus DIAS interfaces</a:t>
              </a:r>
              <a:endParaRPr lang="en-US" sz="600" b="1" spc="50" dirty="0">
                <a:ln w="13500">
                  <a:solidFill>
                    <a:prstClr val="white">
                      <a:alpha val="6500"/>
                    </a:prstClr>
                  </a:solidFill>
                  <a:prstDash val="solid"/>
                </a:ln>
                <a:solidFill>
                  <a:prstClr val="white">
                    <a:lumMod val="95000"/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</a:endParaRPr>
            </a:p>
          </p:txBody>
        </p:sp>
      </p:grpSp>
      <p:sp>
        <p:nvSpPr>
          <p:cNvPr id="129" name="Oval 128"/>
          <p:cNvSpPr/>
          <p:nvPr/>
        </p:nvSpPr>
        <p:spPr>
          <a:xfrm>
            <a:off x="1704444" y="1165554"/>
            <a:ext cx="4894122" cy="313978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95000"/>
                  <a:alpha val="82000"/>
                </a:schemeClr>
              </a:gs>
              <a:gs pos="79000">
                <a:schemeClr val="tx1">
                  <a:lumMod val="50000"/>
                  <a:lumOff val="50000"/>
                  <a:alpha val="82000"/>
                </a:schemeClr>
              </a:gs>
              <a:gs pos="43000">
                <a:schemeClr val="bg1">
                  <a:lumMod val="75000"/>
                  <a:alpha val="8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soft" dir="t">
              <a:rot lat="0" lon="0" rev="6480000"/>
            </a:lightRig>
          </a:scene3d>
          <a:sp3d extrusionH="241300" contourW="6350" prstMaterial="matte">
            <a:bevelT w="158750" h="133350"/>
            <a:extrusionClr>
              <a:schemeClr val="tx1">
                <a:lumMod val="50000"/>
                <a:lumOff val="50000"/>
              </a:schemeClr>
            </a:extrusionClr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colorTemperature colorTemp="5739"/>
                    </a14:imgEffect>
                    <a14:imgEffect>
                      <a14:saturation sat="18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0115">
            <a:off x="1985412" y="914912"/>
            <a:ext cx="3632094" cy="701487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grpSp>
        <p:nvGrpSpPr>
          <p:cNvPr id="136" name="Group 135"/>
          <p:cNvGrpSpPr/>
          <p:nvPr/>
        </p:nvGrpSpPr>
        <p:grpSpPr>
          <a:xfrm>
            <a:off x="3400495" y="571676"/>
            <a:ext cx="5743505" cy="676115"/>
            <a:chOff x="3521824" y="931359"/>
            <a:chExt cx="5743505" cy="901487"/>
          </a:xfrm>
        </p:grpSpPr>
        <p:grpSp>
          <p:nvGrpSpPr>
            <p:cNvPr id="133" name="Group 132"/>
            <p:cNvGrpSpPr/>
            <p:nvPr/>
          </p:nvGrpSpPr>
          <p:grpSpPr>
            <a:xfrm>
              <a:off x="3692115" y="931359"/>
              <a:ext cx="5573214" cy="617134"/>
              <a:chOff x="3692115" y="931359"/>
              <a:chExt cx="5573214" cy="617134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4733482" y="1038542"/>
                <a:ext cx="453184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821718"/>
                    </a:solidFill>
                    <a:latin typeface="Calibri"/>
                  </a:rPr>
                  <a:t>End user</a:t>
                </a:r>
                <a:r>
                  <a:rPr lang="en-US" dirty="0" smtClean="0">
                    <a:solidFill>
                      <a:srgbClr val="821718"/>
                    </a:solidFill>
                    <a:latin typeface="Calibri"/>
                  </a:rPr>
                  <a:t>: User of the third-parties services</a:t>
                </a:r>
                <a:endParaRPr lang="en-US" dirty="0">
                  <a:solidFill>
                    <a:srgbClr val="821718"/>
                  </a:solidFill>
                  <a:latin typeface="Calibri"/>
                </a:endParaRPr>
              </a:p>
            </p:txBody>
          </p:sp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3692115" y="931359"/>
                <a:ext cx="542888" cy="617134"/>
              </a:xfrm>
              <a:prstGeom prst="rect">
                <a:avLst/>
              </a:prstGeom>
            </p:spPr>
          </p:pic>
        </p:grpSp>
        <p:sp>
          <p:nvSpPr>
            <p:cNvPr id="113" name="Oval 112"/>
            <p:cNvSpPr/>
            <p:nvPr/>
          </p:nvSpPr>
          <p:spPr>
            <a:xfrm rot="21253641">
              <a:off x="3521824" y="1183133"/>
              <a:ext cx="1171393" cy="649713"/>
            </a:xfrm>
            <a:prstGeom prst="ellipse">
              <a:avLst/>
            </a:prstGeom>
            <a:noFill/>
            <a:ln>
              <a:solidFill>
                <a:srgbClr val="821718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7" name="Up Arrow 136"/>
          <p:cNvSpPr/>
          <p:nvPr/>
        </p:nvSpPr>
        <p:spPr>
          <a:xfrm rot="10800000" flipV="1">
            <a:off x="5504607" y="2990935"/>
            <a:ext cx="610191" cy="211700"/>
          </a:xfrm>
          <a:prstGeom prst="upArrow">
            <a:avLst>
              <a:gd name="adj1" fmla="val 37573"/>
              <a:gd name="adj2" fmla="val 39128"/>
            </a:avLst>
          </a:prstGeom>
          <a:gradFill flip="none" rotWithShape="1">
            <a:gsLst>
              <a:gs pos="13000">
                <a:schemeClr val="bg1">
                  <a:lumMod val="50000"/>
                  <a:alpha val="89000"/>
                </a:schemeClr>
              </a:gs>
              <a:gs pos="75000">
                <a:schemeClr val="bg1">
                  <a:lumMod val="85000"/>
                  <a:alpha val="89000"/>
                </a:schemeClr>
              </a:gs>
              <a:gs pos="94000">
                <a:srgbClr val="FFFFFF">
                  <a:alpha val="89000"/>
                </a:srgbClr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  <a:prstDash val="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 fov="4260000">
              <a:rot lat="0" lon="2640000" rev="0"/>
            </a:camera>
            <a:lightRig rig="twoPt" dir="t"/>
          </a:scene3d>
          <a:sp3d extrusionH="95250" contourW="12700" prstMaterial="flat">
            <a:bevelT/>
            <a:extrusionClr>
              <a:schemeClr val="bg1">
                <a:lumMod val="50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Up Arrow 137"/>
          <p:cNvSpPr/>
          <p:nvPr/>
        </p:nvSpPr>
        <p:spPr>
          <a:xfrm rot="10800000" flipV="1">
            <a:off x="2348210" y="3009427"/>
            <a:ext cx="610191" cy="193208"/>
          </a:xfrm>
          <a:prstGeom prst="upArrow">
            <a:avLst>
              <a:gd name="adj1" fmla="val 37573"/>
              <a:gd name="adj2" fmla="val 39128"/>
            </a:avLst>
          </a:prstGeom>
          <a:gradFill flip="none" rotWithShape="1">
            <a:gsLst>
              <a:gs pos="13000">
                <a:schemeClr val="bg1">
                  <a:lumMod val="50000"/>
                  <a:alpha val="89000"/>
                </a:schemeClr>
              </a:gs>
              <a:gs pos="75000">
                <a:schemeClr val="bg1">
                  <a:lumMod val="85000"/>
                  <a:alpha val="89000"/>
                </a:schemeClr>
              </a:gs>
              <a:gs pos="94000">
                <a:srgbClr val="FFFFFF">
                  <a:alpha val="89000"/>
                </a:srgbClr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  <a:prstDash val="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 fov="4260000">
              <a:rot lat="0" lon="2640000" rev="0"/>
            </a:camera>
            <a:lightRig rig="twoPt" dir="t"/>
          </a:scene3d>
          <a:sp3d extrusionH="95250" contourW="12700" prstMaterial="flat">
            <a:bevelT/>
            <a:extrusionClr>
              <a:schemeClr val="bg1">
                <a:lumMod val="50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74420" y="3742394"/>
            <a:ext cx="471772" cy="84204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787806" y="1432919"/>
            <a:ext cx="1037935" cy="1199777"/>
            <a:chOff x="2057778" y="1910558"/>
            <a:chExt cx="817908" cy="1599703"/>
          </a:xfrm>
        </p:grpSpPr>
        <p:sp>
          <p:nvSpPr>
            <p:cNvPr id="22" name="Can 21"/>
            <p:cNvSpPr/>
            <p:nvPr/>
          </p:nvSpPr>
          <p:spPr>
            <a:xfrm>
              <a:off x="2057778" y="2290450"/>
              <a:ext cx="767562" cy="1219811"/>
            </a:xfrm>
            <a:prstGeom prst="can">
              <a:avLst>
                <a:gd name="adj" fmla="val 20211"/>
              </a:avLst>
            </a:prstGeom>
            <a:pattFill prst="ltUpDiag">
              <a:fgClr>
                <a:srgbClr val="31859C"/>
              </a:fgClr>
              <a:bgClr>
                <a:prstClr val="white"/>
              </a:bgClr>
            </a:patt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391350" y="3137914"/>
              <a:ext cx="372838" cy="291271"/>
              <a:chOff x="5619182" y="1184853"/>
              <a:chExt cx="1173462" cy="44626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619182" y="1184853"/>
                <a:ext cx="1173462" cy="446268"/>
                <a:chOff x="5619184" y="1184853"/>
                <a:chExt cx="924635" cy="501582"/>
              </a:xfrm>
            </p:grpSpPr>
            <p:sp>
              <p:nvSpPr>
                <p:cNvPr id="34" name="Can 33"/>
                <p:cNvSpPr/>
                <p:nvPr/>
              </p:nvSpPr>
              <p:spPr>
                <a:xfrm>
                  <a:off x="5619184" y="1362334"/>
                  <a:ext cx="923701" cy="32410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" name="Can 44"/>
                <p:cNvSpPr/>
                <p:nvPr/>
              </p:nvSpPr>
              <p:spPr>
                <a:xfrm>
                  <a:off x="5620117" y="1184853"/>
                  <a:ext cx="923702" cy="324103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73000">
                      <a:srgbClr val="31859C"/>
                    </a:gs>
                    <a:gs pos="49000">
                      <a:srgbClr val="CFFFF7"/>
                    </a:gs>
                    <a:gs pos="27000">
                      <a:srgbClr val="31859C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" name="Oval 6"/>
              <p:cNvSpPr/>
              <p:nvPr/>
            </p:nvSpPr>
            <p:spPr>
              <a:xfrm>
                <a:off x="5627524" y="1194218"/>
                <a:ext cx="1141818" cy="145636"/>
              </a:xfrm>
              <a:prstGeom prst="ellipse">
                <a:avLst/>
              </a:prstGeom>
              <a:gradFill>
                <a:gsLst>
                  <a:gs pos="0">
                    <a:srgbClr val="41B3D3"/>
                  </a:gs>
                  <a:gs pos="64000">
                    <a:srgbClr val="31859C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00731" y="3050532"/>
              <a:ext cx="220712" cy="381079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060567" y="1910558"/>
              <a:ext cx="815119" cy="861775"/>
              <a:chOff x="285478" y="988228"/>
              <a:chExt cx="815119" cy="861775"/>
            </a:xfrm>
          </p:grpSpPr>
          <p:sp>
            <p:nvSpPr>
              <p:cNvPr id="4" name="Can 3"/>
              <p:cNvSpPr/>
              <p:nvPr/>
            </p:nvSpPr>
            <p:spPr>
              <a:xfrm>
                <a:off x="285478" y="1333788"/>
                <a:ext cx="763067" cy="397411"/>
              </a:xfrm>
              <a:prstGeom prst="can">
                <a:avLst>
                  <a:gd name="adj" fmla="val 50000"/>
                </a:avLst>
              </a:prstGeom>
              <a:solidFill>
                <a:srgbClr val="31859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413177" y="988228"/>
                <a:ext cx="687420" cy="861775"/>
              </a:xfrm>
              <a:prstGeom prst="rect">
                <a:avLst/>
              </a:prstGeom>
              <a:noFill/>
              <a:scene3d>
                <a:camera prst="isometricOffAxis1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 smtClean="0">
                    <a:solidFill>
                      <a:srgbClr val="F2F2F2"/>
                    </a:solidFill>
                    <a:latin typeface="Calibri"/>
                  </a:rPr>
                  <a:t>Front</a:t>
                </a: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 smtClean="0">
                    <a:solidFill>
                      <a:srgbClr val="F2F2F2"/>
                    </a:solidFill>
                    <a:latin typeface="Calibri"/>
                  </a:rPr>
                  <a:t>office service</a:t>
                </a:r>
                <a:endParaRPr lang="en-US" sz="1200" b="1" dirty="0">
                  <a:solidFill>
                    <a:srgbClr val="F2F2F2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210490" y="1746887"/>
            <a:ext cx="782241" cy="776109"/>
            <a:chOff x="5210489" y="2329182"/>
            <a:chExt cx="782241" cy="1034812"/>
          </a:xfrm>
        </p:grpSpPr>
        <p:grpSp>
          <p:nvGrpSpPr>
            <p:cNvPr id="96" name="Group 95"/>
            <p:cNvGrpSpPr/>
            <p:nvPr/>
          </p:nvGrpSpPr>
          <p:grpSpPr>
            <a:xfrm>
              <a:off x="5221439" y="2807524"/>
              <a:ext cx="714446" cy="556470"/>
              <a:chOff x="3441699" y="2902793"/>
              <a:chExt cx="714446" cy="556470"/>
            </a:xfrm>
          </p:grpSpPr>
          <p:sp>
            <p:nvSpPr>
              <p:cNvPr id="97" name="Can 96"/>
              <p:cNvSpPr/>
              <p:nvPr/>
            </p:nvSpPr>
            <p:spPr>
              <a:xfrm>
                <a:off x="3441699" y="2902793"/>
                <a:ext cx="714446" cy="556470"/>
              </a:xfrm>
              <a:prstGeom prst="can">
                <a:avLst>
                  <a:gd name="adj" fmla="val 20211"/>
                </a:avLst>
              </a:prstGeom>
              <a:pattFill prst="ltUpDiag">
                <a:fgClr>
                  <a:srgbClr val="31859C"/>
                </a:fgClr>
                <a:bgClr>
                  <a:prstClr val="white"/>
                </a:bgClr>
              </a:patt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481680" y="3026833"/>
                <a:ext cx="205439" cy="353780"/>
              </a:xfrm>
              <a:prstGeom prst="rect">
                <a:avLst/>
              </a:prstGeom>
            </p:spPr>
          </p:pic>
          <p:grpSp>
            <p:nvGrpSpPr>
              <p:cNvPr id="101" name="Group 100"/>
              <p:cNvGrpSpPr/>
              <p:nvPr/>
            </p:nvGrpSpPr>
            <p:grpSpPr>
              <a:xfrm>
                <a:off x="3752184" y="3185542"/>
                <a:ext cx="346687" cy="192650"/>
                <a:chOff x="3752184" y="3185542"/>
                <a:chExt cx="346687" cy="192650"/>
              </a:xfrm>
            </p:grpSpPr>
            <p:sp>
              <p:nvSpPr>
                <p:cNvPr id="105" name="Can 104"/>
                <p:cNvSpPr/>
                <p:nvPr/>
              </p:nvSpPr>
              <p:spPr>
                <a:xfrm>
                  <a:off x="3752184" y="3189984"/>
                  <a:ext cx="346687" cy="188208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 flipV="1">
                  <a:off x="3754658" y="3185542"/>
                  <a:ext cx="337680" cy="95290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68" name="Group 167"/>
            <p:cNvGrpSpPr/>
            <p:nvPr/>
          </p:nvGrpSpPr>
          <p:grpSpPr>
            <a:xfrm>
              <a:off x="5210489" y="2329182"/>
              <a:ext cx="782241" cy="748922"/>
              <a:chOff x="285478" y="1076132"/>
              <a:chExt cx="782241" cy="883937"/>
            </a:xfrm>
          </p:grpSpPr>
          <p:sp>
            <p:nvSpPr>
              <p:cNvPr id="169" name="Can 168"/>
              <p:cNvSpPr/>
              <p:nvPr/>
            </p:nvSpPr>
            <p:spPr>
              <a:xfrm>
                <a:off x="285478" y="1333788"/>
                <a:ext cx="763067" cy="397411"/>
              </a:xfrm>
              <a:prstGeom prst="can">
                <a:avLst>
                  <a:gd name="adj" fmla="val 50000"/>
                </a:avLst>
              </a:prstGeom>
              <a:solidFill>
                <a:srgbClr val="31859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380299" y="1076132"/>
                <a:ext cx="687420" cy="883937"/>
              </a:xfrm>
              <a:prstGeom prst="rect">
                <a:avLst/>
              </a:prstGeom>
              <a:noFill/>
              <a:scene3d>
                <a:camera prst="isometricOffAxis1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 dirty="0" smtClean="0">
                    <a:solidFill>
                      <a:srgbClr val="F2F2F2"/>
                    </a:solidFill>
                    <a:latin typeface="Calibri"/>
                  </a:rPr>
                  <a:t>Front</a:t>
                </a: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 smtClean="0">
                    <a:solidFill>
                      <a:srgbClr val="F2F2F2"/>
                    </a:solidFill>
                    <a:latin typeface="Calibri"/>
                  </a:rPr>
                  <a:t>office service</a:t>
                </a:r>
                <a:endParaRPr lang="en-US" sz="1000" b="1" dirty="0">
                  <a:solidFill>
                    <a:srgbClr val="F2F2F2"/>
                  </a:solidFill>
                  <a:latin typeface="Calibri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2849805" y="1311515"/>
            <a:ext cx="3685599" cy="1388326"/>
            <a:chOff x="2849804" y="1748686"/>
            <a:chExt cx="3685599" cy="1851102"/>
          </a:xfrm>
        </p:grpSpPr>
        <p:grpSp>
          <p:nvGrpSpPr>
            <p:cNvPr id="30" name="Group 29"/>
            <p:cNvGrpSpPr/>
            <p:nvPr/>
          </p:nvGrpSpPr>
          <p:grpSpPr>
            <a:xfrm>
              <a:off x="4031977" y="2107298"/>
              <a:ext cx="772500" cy="1431369"/>
              <a:chOff x="4031977" y="2107298"/>
              <a:chExt cx="772500" cy="1431369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4053505" y="2479868"/>
                <a:ext cx="715431" cy="1058799"/>
                <a:chOff x="3441699" y="2400465"/>
                <a:chExt cx="715431" cy="1058799"/>
              </a:xfrm>
            </p:grpSpPr>
            <p:sp>
              <p:nvSpPr>
                <p:cNvPr id="75" name="Can 74"/>
                <p:cNvSpPr/>
                <p:nvPr/>
              </p:nvSpPr>
              <p:spPr>
                <a:xfrm>
                  <a:off x="3441699" y="2455334"/>
                  <a:ext cx="714446" cy="1003930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3481680" y="3026833"/>
                  <a:ext cx="205439" cy="353780"/>
                </a:xfrm>
                <a:prstGeom prst="rect">
                  <a:avLst/>
                </a:prstGeom>
              </p:spPr>
            </p:pic>
            <p:sp>
              <p:nvSpPr>
                <p:cNvPr id="77" name="Oval 76"/>
                <p:cNvSpPr/>
                <p:nvPr/>
              </p:nvSpPr>
              <p:spPr>
                <a:xfrm>
                  <a:off x="3445566" y="2400465"/>
                  <a:ext cx="711564" cy="203676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79" name="Group 78"/>
                <p:cNvGrpSpPr/>
                <p:nvPr/>
              </p:nvGrpSpPr>
              <p:grpSpPr>
                <a:xfrm>
                  <a:off x="3752187" y="2982342"/>
                  <a:ext cx="347039" cy="395848"/>
                  <a:chOff x="3752187" y="2982342"/>
                  <a:chExt cx="347039" cy="395848"/>
                </a:xfrm>
              </p:grpSpPr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3752187" y="3086918"/>
                    <a:ext cx="347038" cy="291272"/>
                    <a:chOff x="5619184" y="1184853"/>
                    <a:chExt cx="924635" cy="501582"/>
                  </a:xfrm>
                </p:grpSpPr>
                <p:sp>
                  <p:nvSpPr>
                    <p:cNvPr id="83" name="Can 82"/>
                    <p:cNvSpPr/>
                    <p:nvPr/>
                  </p:nvSpPr>
                  <p:spPr>
                    <a:xfrm>
                      <a:off x="5619184" y="1362334"/>
                      <a:ext cx="923701" cy="32410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defTabSz="4572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84" name="Can 83"/>
                    <p:cNvSpPr/>
                    <p:nvPr/>
                  </p:nvSpPr>
                  <p:spPr>
                    <a:xfrm>
                      <a:off x="5620117" y="1184853"/>
                      <a:ext cx="923702" cy="324103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defTabSz="4572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81" name="Can 80"/>
                  <p:cNvSpPr/>
                  <p:nvPr/>
                </p:nvSpPr>
                <p:spPr>
                  <a:xfrm>
                    <a:off x="3752539" y="2989548"/>
                    <a:ext cx="346687" cy="188208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 flipV="1">
                    <a:off x="3754658" y="2982342"/>
                    <a:ext cx="337680" cy="9529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62" name="Group 161"/>
              <p:cNvGrpSpPr/>
              <p:nvPr/>
            </p:nvGrpSpPr>
            <p:grpSpPr>
              <a:xfrm>
                <a:off x="4031977" y="2107298"/>
                <a:ext cx="772500" cy="861775"/>
                <a:chOff x="285478" y="999628"/>
                <a:chExt cx="772500" cy="861775"/>
              </a:xfrm>
            </p:grpSpPr>
            <p:sp>
              <p:nvSpPr>
                <p:cNvPr id="163" name="Can 162"/>
                <p:cNvSpPr/>
                <p:nvPr/>
              </p:nvSpPr>
              <p:spPr>
                <a:xfrm>
                  <a:off x="285478" y="1333788"/>
                  <a:ext cx="763067" cy="39741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4" name="TextBox 163"/>
                <p:cNvSpPr txBox="1"/>
                <p:nvPr/>
              </p:nvSpPr>
              <p:spPr>
                <a:xfrm>
                  <a:off x="370558" y="999628"/>
                  <a:ext cx="687420" cy="861775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dirty="0" smtClean="0">
                      <a:solidFill>
                        <a:srgbClr val="F2F2F2"/>
                      </a:solidFill>
                      <a:latin typeface="Calibri"/>
                    </a:rPr>
                    <a:t>Front</a:t>
                  </a:r>
                </a:p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dirty="0" smtClean="0">
                      <a:solidFill>
                        <a:srgbClr val="F2F2F2"/>
                      </a:solidFill>
                      <a:latin typeface="Calibri"/>
                    </a:rPr>
                    <a:t>office service</a:t>
                  </a:r>
                  <a:endParaRPr lang="en-US" sz="1200" b="1" dirty="0">
                    <a:solidFill>
                      <a:srgbClr val="F2F2F2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2849804" y="2297060"/>
              <a:ext cx="776208" cy="1302728"/>
              <a:chOff x="2849804" y="2297060"/>
              <a:chExt cx="776208" cy="130272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857391" y="2659514"/>
                <a:ext cx="768621" cy="940274"/>
                <a:chOff x="2825480" y="2493589"/>
                <a:chExt cx="768621" cy="940274"/>
              </a:xfrm>
            </p:grpSpPr>
            <p:sp>
              <p:nvSpPr>
                <p:cNvPr id="55" name="Can 54"/>
                <p:cNvSpPr/>
                <p:nvPr/>
              </p:nvSpPr>
              <p:spPr>
                <a:xfrm>
                  <a:off x="2825480" y="2514600"/>
                  <a:ext cx="767562" cy="919263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2829635" y="2493589"/>
                  <a:ext cx="764466" cy="861624"/>
                  <a:chOff x="2829635" y="2493589"/>
                  <a:chExt cx="764466" cy="861624"/>
                </a:xfrm>
              </p:grpSpPr>
              <p:grpSp>
                <p:nvGrpSpPr>
                  <p:cNvPr id="56" name="Group 55"/>
                  <p:cNvGrpSpPr/>
                  <p:nvPr/>
                </p:nvGrpSpPr>
                <p:grpSpPr>
                  <a:xfrm>
                    <a:off x="3159052" y="3061516"/>
                    <a:ext cx="372838" cy="291271"/>
                    <a:chOff x="5619182" y="1184853"/>
                    <a:chExt cx="1173462" cy="446268"/>
                  </a:xfrm>
                </p:grpSpPr>
                <p:grpSp>
                  <p:nvGrpSpPr>
                    <p:cNvPr id="57" name="Group 56"/>
                    <p:cNvGrpSpPr/>
                    <p:nvPr/>
                  </p:nvGrpSpPr>
                  <p:grpSpPr>
                    <a:xfrm>
                      <a:off x="5619182" y="1184853"/>
                      <a:ext cx="1173462" cy="446268"/>
                      <a:chOff x="5619184" y="1184853"/>
                      <a:chExt cx="924635" cy="501582"/>
                    </a:xfrm>
                  </p:grpSpPr>
                  <p:sp>
                    <p:nvSpPr>
                      <p:cNvPr id="59" name="Can 58"/>
                      <p:cNvSpPr/>
                      <p:nvPr/>
                    </p:nvSpPr>
                    <p:spPr>
                      <a:xfrm>
                        <a:off x="5619184" y="1362334"/>
                        <a:ext cx="923701" cy="324101"/>
                      </a:xfrm>
                      <a:prstGeom prst="can">
                        <a:avLst>
                          <a:gd name="adj" fmla="val 50000"/>
                        </a:avLst>
                      </a:prstGeom>
                      <a:solidFill>
                        <a:srgbClr val="31859C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defTabSz="4572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60" name="Can 59"/>
                      <p:cNvSpPr/>
                      <p:nvPr/>
                    </p:nvSpPr>
                    <p:spPr>
                      <a:xfrm>
                        <a:off x="5620117" y="1184853"/>
                        <a:ext cx="923702" cy="324103"/>
                      </a:xfrm>
                      <a:prstGeom prst="can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73000">
                            <a:srgbClr val="31859C"/>
                          </a:gs>
                          <a:gs pos="49000">
                            <a:srgbClr val="CFFFF7"/>
                          </a:gs>
                          <a:gs pos="27000">
                            <a:srgbClr val="31859C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defTabSz="45720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sp>
                  <p:nvSpPr>
                    <p:cNvPr id="58" name="Oval 57"/>
                    <p:cNvSpPr/>
                    <p:nvPr/>
                  </p:nvSpPr>
                  <p:spPr>
                    <a:xfrm>
                      <a:off x="5627524" y="1194218"/>
                      <a:ext cx="1141818" cy="145636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45720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solidFill>
                          <a:prstClr val="white"/>
                        </a:solidFill>
                        <a:latin typeface="Calibri"/>
                      </a:endParaRPr>
                    </a:p>
                  </p:txBody>
                </p:sp>
              </p:grpSp>
              <p:pic>
                <p:nvPicPr>
                  <p:cNvPr id="61" name="Picture 60"/>
                  <p:cNvPicPr>
                    <a:picLocks noChangeAspect="1"/>
                  </p:cNvPicPr>
                  <p:nvPr/>
                </p:nvPicPr>
                <p:blipFill>
                  <a:blip r:embed="rId7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2868433" y="2974134"/>
                    <a:ext cx="220712" cy="381079"/>
                  </a:xfrm>
                  <a:prstGeom prst="rect">
                    <a:avLst/>
                  </a:prstGeom>
                </p:spPr>
              </p:pic>
              <p:sp>
                <p:nvSpPr>
                  <p:cNvPr id="62" name="Oval 61"/>
                  <p:cNvSpPr/>
                  <p:nvPr/>
                </p:nvSpPr>
                <p:spPr>
                  <a:xfrm>
                    <a:off x="2829635" y="2493589"/>
                    <a:ext cx="764466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56" name="Group 155"/>
              <p:cNvGrpSpPr/>
              <p:nvPr/>
            </p:nvGrpSpPr>
            <p:grpSpPr>
              <a:xfrm>
                <a:off x="2849804" y="2297060"/>
                <a:ext cx="772499" cy="769441"/>
                <a:chOff x="285478" y="1050308"/>
                <a:chExt cx="772499" cy="769441"/>
              </a:xfrm>
            </p:grpSpPr>
            <p:sp>
              <p:nvSpPr>
                <p:cNvPr id="157" name="Can 156"/>
                <p:cNvSpPr/>
                <p:nvPr/>
              </p:nvSpPr>
              <p:spPr>
                <a:xfrm>
                  <a:off x="285478" y="1333788"/>
                  <a:ext cx="763067" cy="391413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8" name="TextBox 157"/>
                <p:cNvSpPr txBox="1"/>
                <p:nvPr/>
              </p:nvSpPr>
              <p:spPr>
                <a:xfrm>
                  <a:off x="370557" y="1050308"/>
                  <a:ext cx="687420" cy="769441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50" b="1" dirty="0" smtClean="0">
                      <a:solidFill>
                        <a:srgbClr val="F2F2F2"/>
                      </a:solidFill>
                      <a:latin typeface="Calibri"/>
                    </a:rPr>
                    <a:t>Front</a:t>
                  </a:r>
                </a:p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50" b="1" dirty="0" smtClean="0">
                      <a:solidFill>
                        <a:srgbClr val="F2F2F2"/>
                      </a:solidFill>
                      <a:latin typeface="Calibri"/>
                    </a:rPr>
                    <a:t>office service</a:t>
                  </a:r>
                  <a:endParaRPr lang="en-US" sz="1050" b="1" dirty="0">
                    <a:solidFill>
                      <a:srgbClr val="F2F2F2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5808387" y="1748686"/>
              <a:ext cx="727016" cy="1786625"/>
              <a:chOff x="5808387" y="1748686"/>
              <a:chExt cx="727016" cy="1786625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5818733" y="2078597"/>
                <a:ext cx="715429" cy="1456714"/>
                <a:chOff x="4601489" y="1980405"/>
                <a:chExt cx="715429" cy="1456714"/>
              </a:xfrm>
            </p:grpSpPr>
            <p:sp>
              <p:nvSpPr>
                <p:cNvPr id="118" name="Can 117"/>
                <p:cNvSpPr/>
                <p:nvPr/>
              </p:nvSpPr>
              <p:spPr>
                <a:xfrm>
                  <a:off x="4601489" y="2015067"/>
                  <a:ext cx="714446" cy="1422052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119" name="Picture 118"/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641470" y="3004687"/>
                  <a:ext cx="205439" cy="353780"/>
                </a:xfrm>
                <a:prstGeom prst="rect">
                  <a:avLst/>
                </a:prstGeom>
              </p:spPr>
            </p:pic>
            <p:sp>
              <p:nvSpPr>
                <p:cNvPr id="120" name="Oval 119"/>
                <p:cNvSpPr/>
                <p:nvPr/>
              </p:nvSpPr>
              <p:spPr>
                <a:xfrm>
                  <a:off x="4605354" y="1980405"/>
                  <a:ext cx="711564" cy="203676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122" name="Group 121"/>
                <p:cNvGrpSpPr/>
                <p:nvPr/>
              </p:nvGrpSpPr>
              <p:grpSpPr>
                <a:xfrm>
                  <a:off x="4911977" y="3064772"/>
                  <a:ext cx="347038" cy="291272"/>
                  <a:chOff x="5619184" y="1184853"/>
                  <a:chExt cx="924635" cy="501582"/>
                </a:xfrm>
              </p:grpSpPr>
              <p:sp>
                <p:nvSpPr>
                  <p:cNvPr id="126" name="Can 125"/>
                  <p:cNvSpPr/>
                  <p:nvPr/>
                </p:nvSpPr>
                <p:spPr>
                  <a:xfrm>
                    <a:off x="5619184" y="1362334"/>
                    <a:ext cx="923701" cy="32410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7" name="Can 126"/>
                  <p:cNvSpPr/>
                  <p:nvPr/>
                </p:nvSpPr>
                <p:spPr>
                  <a:xfrm>
                    <a:off x="5620117" y="1184853"/>
                    <a:ext cx="923702" cy="324103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123" name="Can 122"/>
                <p:cNvSpPr/>
                <p:nvPr/>
              </p:nvSpPr>
              <p:spPr>
                <a:xfrm>
                  <a:off x="4912329" y="2967402"/>
                  <a:ext cx="346687" cy="188208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73000">
                      <a:srgbClr val="31859C"/>
                    </a:gs>
                    <a:gs pos="49000">
                      <a:srgbClr val="CFFFF7"/>
                    </a:gs>
                    <a:gs pos="27000">
                      <a:srgbClr val="31859C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4" name="Can 123"/>
                <p:cNvSpPr/>
                <p:nvPr/>
              </p:nvSpPr>
              <p:spPr>
                <a:xfrm>
                  <a:off x="4916562" y="2874273"/>
                  <a:ext cx="346687" cy="188208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73000">
                      <a:srgbClr val="31859C"/>
                    </a:gs>
                    <a:gs pos="49000">
                      <a:srgbClr val="CFFFF7"/>
                    </a:gs>
                    <a:gs pos="27000">
                      <a:srgbClr val="31859C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 flipV="1">
                  <a:off x="4918680" y="2862830"/>
                  <a:ext cx="337680" cy="95290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71" name="Group 170"/>
              <p:cNvGrpSpPr/>
              <p:nvPr/>
            </p:nvGrpSpPr>
            <p:grpSpPr>
              <a:xfrm>
                <a:off x="5808387" y="1748686"/>
                <a:ext cx="727016" cy="861775"/>
                <a:chOff x="285478" y="1030301"/>
                <a:chExt cx="763067" cy="861775"/>
              </a:xfrm>
            </p:grpSpPr>
            <p:sp>
              <p:nvSpPr>
                <p:cNvPr id="172" name="Can 171"/>
                <p:cNvSpPr/>
                <p:nvPr/>
              </p:nvSpPr>
              <p:spPr>
                <a:xfrm>
                  <a:off x="285478" y="1333788"/>
                  <a:ext cx="763067" cy="39741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3" name="TextBox 172"/>
                <p:cNvSpPr txBox="1"/>
                <p:nvPr/>
              </p:nvSpPr>
              <p:spPr>
                <a:xfrm>
                  <a:off x="326183" y="1030301"/>
                  <a:ext cx="687420" cy="861775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dirty="0" smtClean="0">
                      <a:solidFill>
                        <a:srgbClr val="F2F2F2"/>
                      </a:solidFill>
                      <a:latin typeface="Calibri"/>
                    </a:rPr>
                    <a:t>Front</a:t>
                  </a:r>
                </a:p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dirty="0" smtClean="0">
                      <a:solidFill>
                        <a:srgbClr val="F2F2F2"/>
                      </a:solidFill>
                      <a:latin typeface="Calibri"/>
                    </a:rPr>
                    <a:t>office service</a:t>
                  </a:r>
                  <a:endParaRPr lang="en-US" sz="1200" b="1" dirty="0">
                    <a:solidFill>
                      <a:srgbClr val="F2F2F2"/>
                    </a:solidFill>
                    <a:latin typeface="Calibri"/>
                  </a:endParaRPr>
                </a:p>
              </p:txBody>
            </p:sp>
          </p:grpSp>
        </p:grpSp>
      </p:grpSp>
      <p:grpSp>
        <p:nvGrpSpPr>
          <p:cNvPr id="31" name="Group 30"/>
          <p:cNvGrpSpPr/>
          <p:nvPr/>
        </p:nvGrpSpPr>
        <p:grpSpPr>
          <a:xfrm>
            <a:off x="4463344" y="1354376"/>
            <a:ext cx="941562" cy="1347907"/>
            <a:chOff x="4628554" y="1805833"/>
            <a:chExt cx="772094" cy="1797210"/>
          </a:xfrm>
        </p:grpSpPr>
        <p:grpSp>
          <p:nvGrpSpPr>
            <p:cNvPr id="14" name="Group 13"/>
            <p:cNvGrpSpPr/>
            <p:nvPr/>
          </p:nvGrpSpPr>
          <p:grpSpPr>
            <a:xfrm>
              <a:off x="4633400" y="2277553"/>
              <a:ext cx="735789" cy="1325490"/>
              <a:chOff x="4601489" y="2111628"/>
              <a:chExt cx="715429" cy="1325490"/>
            </a:xfrm>
          </p:grpSpPr>
          <p:sp>
            <p:nvSpPr>
              <p:cNvPr id="86" name="Can 85"/>
              <p:cNvSpPr/>
              <p:nvPr/>
            </p:nvSpPr>
            <p:spPr>
              <a:xfrm>
                <a:off x="4601489" y="2142067"/>
                <a:ext cx="714446" cy="1295051"/>
              </a:xfrm>
              <a:prstGeom prst="can">
                <a:avLst>
                  <a:gd name="adj" fmla="val 20211"/>
                </a:avLst>
              </a:prstGeom>
              <a:pattFill prst="ltUpDiag">
                <a:fgClr>
                  <a:srgbClr val="31859C"/>
                </a:fgClr>
                <a:bgClr>
                  <a:prstClr val="white"/>
                </a:bgClr>
              </a:patt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641470" y="3004687"/>
                <a:ext cx="205439" cy="353780"/>
              </a:xfrm>
              <a:prstGeom prst="rect">
                <a:avLst/>
              </a:prstGeom>
            </p:spPr>
          </p:pic>
          <p:sp>
            <p:nvSpPr>
              <p:cNvPr id="88" name="Oval 87"/>
              <p:cNvSpPr/>
              <p:nvPr/>
            </p:nvSpPr>
            <p:spPr>
              <a:xfrm>
                <a:off x="4605354" y="2111628"/>
                <a:ext cx="711564" cy="203676"/>
              </a:xfrm>
              <a:prstGeom prst="ellipse">
                <a:avLst/>
              </a:prstGeom>
              <a:gradFill>
                <a:gsLst>
                  <a:gs pos="0">
                    <a:srgbClr val="41B3D3"/>
                  </a:gs>
                  <a:gs pos="64000">
                    <a:srgbClr val="31859C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4911977" y="3064772"/>
                <a:ext cx="347038" cy="291272"/>
                <a:chOff x="5619184" y="1184853"/>
                <a:chExt cx="924635" cy="501582"/>
              </a:xfrm>
            </p:grpSpPr>
            <p:sp>
              <p:nvSpPr>
                <p:cNvPr id="94" name="Can 93"/>
                <p:cNvSpPr/>
                <p:nvPr/>
              </p:nvSpPr>
              <p:spPr>
                <a:xfrm>
                  <a:off x="5619184" y="1362334"/>
                  <a:ext cx="923701" cy="32410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5" name="Can 94"/>
                <p:cNvSpPr/>
                <p:nvPr/>
              </p:nvSpPr>
              <p:spPr>
                <a:xfrm>
                  <a:off x="5620117" y="1184853"/>
                  <a:ext cx="923702" cy="324103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73000">
                      <a:srgbClr val="31859C"/>
                    </a:gs>
                    <a:gs pos="49000">
                      <a:srgbClr val="CFFFF7"/>
                    </a:gs>
                    <a:gs pos="27000">
                      <a:srgbClr val="31859C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92" name="Can 91"/>
              <p:cNvSpPr/>
              <p:nvPr/>
            </p:nvSpPr>
            <p:spPr>
              <a:xfrm>
                <a:off x="4912329" y="2967402"/>
                <a:ext cx="346687" cy="188208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73000">
                    <a:srgbClr val="31859C"/>
                  </a:gs>
                  <a:gs pos="49000">
                    <a:srgbClr val="CFFFF7"/>
                  </a:gs>
                  <a:gs pos="27000">
                    <a:srgbClr val="31859C"/>
                  </a:gs>
                </a:gsLst>
                <a:lin ang="0" scaled="1"/>
                <a:tileRect/>
              </a:gra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Can 106"/>
              <p:cNvSpPr/>
              <p:nvPr/>
            </p:nvSpPr>
            <p:spPr>
              <a:xfrm>
                <a:off x="4916562" y="2874273"/>
                <a:ext cx="346687" cy="188208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73000">
                    <a:srgbClr val="31859C"/>
                  </a:gs>
                  <a:gs pos="49000">
                    <a:srgbClr val="CFFFF7"/>
                  </a:gs>
                  <a:gs pos="27000">
                    <a:srgbClr val="31859C"/>
                  </a:gs>
                </a:gsLst>
                <a:lin ang="0" scaled="1"/>
                <a:tileRect/>
              </a:gra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 flipV="1">
                <a:off x="4918680" y="2862830"/>
                <a:ext cx="337680" cy="95290"/>
              </a:xfrm>
              <a:prstGeom prst="ellipse">
                <a:avLst/>
              </a:prstGeom>
              <a:gradFill>
                <a:gsLst>
                  <a:gs pos="0">
                    <a:srgbClr val="41B3D3"/>
                  </a:gs>
                  <a:gs pos="64000">
                    <a:srgbClr val="31859C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4628554" y="1805833"/>
              <a:ext cx="772094" cy="861774"/>
              <a:chOff x="285478" y="992219"/>
              <a:chExt cx="787694" cy="953413"/>
            </a:xfrm>
          </p:grpSpPr>
          <p:sp>
            <p:nvSpPr>
              <p:cNvPr id="166" name="Can 165"/>
              <p:cNvSpPr/>
              <p:nvPr/>
            </p:nvSpPr>
            <p:spPr>
              <a:xfrm>
                <a:off x="285478" y="1333788"/>
                <a:ext cx="763067" cy="397411"/>
              </a:xfrm>
              <a:prstGeom prst="can">
                <a:avLst>
                  <a:gd name="adj" fmla="val 50000"/>
                </a:avLst>
              </a:prstGeom>
              <a:solidFill>
                <a:srgbClr val="31859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385752" y="992219"/>
                <a:ext cx="687420" cy="953413"/>
              </a:xfrm>
              <a:prstGeom prst="rect">
                <a:avLst/>
              </a:prstGeom>
              <a:noFill/>
              <a:scene3d>
                <a:camera prst="isometricOffAxis1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 smtClean="0">
                    <a:solidFill>
                      <a:srgbClr val="F2F2F2"/>
                    </a:solidFill>
                    <a:latin typeface="Calibri"/>
                  </a:rPr>
                  <a:t>Front</a:t>
                </a: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 smtClean="0">
                    <a:solidFill>
                      <a:srgbClr val="F2F2F2"/>
                    </a:solidFill>
                    <a:latin typeface="Calibri"/>
                  </a:rPr>
                  <a:t>office service</a:t>
                </a:r>
                <a:endParaRPr lang="en-US" sz="1200" b="1" dirty="0">
                  <a:solidFill>
                    <a:srgbClr val="F2F2F2"/>
                  </a:solidFill>
                  <a:latin typeface="Calibri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156399" y="1616879"/>
            <a:ext cx="998704" cy="1104758"/>
            <a:chOff x="3459701" y="2155839"/>
            <a:chExt cx="750574" cy="1473010"/>
          </a:xfrm>
        </p:grpSpPr>
        <p:grpSp>
          <p:nvGrpSpPr>
            <p:cNvPr id="13" name="Group 12"/>
            <p:cNvGrpSpPr/>
            <p:nvPr/>
          </p:nvGrpSpPr>
          <p:grpSpPr>
            <a:xfrm>
              <a:off x="3473610" y="2447293"/>
              <a:ext cx="715431" cy="1181556"/>
              <a:chOff x="3441699" y="2277708"/>
              <a:chExt cx="715431" cy="1181556"/>
            </a:xfrm>
          </p:grpSpPr>
          <p:sp>
            <p:nvSpPr>
              <p:cNvPr id="64" name="Can 63"/>
              <p:cNvSpPr/>
              <p:nvPr/>
            </p:nvSpPr>
            <p:spPr>
              <a:xfrm>
                <a:off x="3441699" y="2332567"/>
                <a:ext cx="714446" cy="1126697"/>
              </a:xfrm>
              <a:prstGeom prst="can">
                <a:avLst>
                  <a:gd name="adj" fmla="val 20211"/>
                </a:avLst>
              </a:prstGeom>
              <a:pattFill prst="ltUpDiag">
                <a:fgClr>
                  <a:srgbClr val="31859C"/>
                </a:fgClr>
                <a:bgClr>
                  <a:prstClr val="white"/>
                </a:bgClr>
              </a:patt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481680" y="3026833"/>
                <a:ext cx="205439" cy="353780"/>
              </a:xfrm>
              <a:prstGeom prst="rect">
                <a:avLst/>
              </a:prstGeom>
            </p:spPr>
          </p:pic>
          <p:sp>
            <p:nvSpPr>
              <p:cNvPr id="71" name="Oval 70"/>
              <p:cNvSpPr/>
              <p:nvPr/>
            </p:nvSpPr>
            <p:spPr>
              <a:xfrm>
                <a:off x="3445566" y="2277708"/>
                <a:ext cx="711564" cy="203676"/>
              </a:xfrm>
              <a:prstGeom prst="ellipse">
                <a:avLst/>
              </a:prstGeom>
              <a:gradFill>
                <a:gsLst>
                  <a:gs pos="0">
                    <a:srgbClr val="41B3D3"/>
                  </a:gs>
                  <a:gs pos="64000">
                    <a:srgbClr val="31859C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3752187" y="2982342"/>
                <a:ext cx="347039" cy="395848"/>
                <a:chOff x="3752187" y="2982342"/>
                <a:chExt cx="347039" cy="395848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3752187" y="3086918"/>
                  <a:ext cx="347038" cy="291272"/>
                  <a:chOff x="5619184" y="1184853"/>
                  <a:chExt cx="924635" cy="501582"/>
                </a:xfrm>
              </p:grpSpPr>
              <p:sp>
                <p:nvSpPr>
                  <p:cNvPr id="68" name="Can 67"/>
                  <p:cNvSpPr/>
                  <p:nvPr/>
                </p:nvSpPr>
                <p:spPr>
                  <a:xfrm>
                    <a:off x="5619184" y="1362334"/>
                    <a:ext cx="923701" cy="32410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9" name="Can 68"/>
                  <p:cNvSpPr/>
                  <p:nvPr/>
                </p:nvSpPr>
                <p:spPr>
                  <a:xfrm>
                    <a:off x="5620117" y="1184853"/>
                    <a:ext cx="923702" cy="324103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73" name="Can 72"/>
                <p:cNvSpPr/>
                <p:nvPr/>
              </p:nvSpPr>
              <p:spPr>
                <a:xfrm>
                  <a:off x="3752539" y="2989548"/>
                  <a:ext cx="346687" cy="188208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73000">
                      <a:srgbClr val="31859C"/>
                    </a:gs>
                    <a:gs pos="49000">
                      <a:srgbClr val="CFFFF7"/>
                    </a:gs>
                    <a:gs pos="27000">
                      <a:srgbClr val="31859C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 flipV="1">
                  <a:off x="3754658" y="2982342"/>
                  <a:ext cx="337680" cy="95290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3459701" y="2155839"/>
              <a:ext cx="750574" cy="561692"/>
              <a:chOff x="285478" y="1038920"/>
              <a:chExt cx="783526" cy="748288"/>
            </a:xfrm>
          </p:grpSpPr>
          <p:sp>
            <p:nvSpPr>
              <p:cNvPr id="160" name="Can 159"/>
              <p:cNvSpPr/>
              <p:nvPr/>
            </p:nvSpPr>
            <p:spPr>
              <a:xfrm>
                <a:off x="285478" y="1333789"/>
                <a:ext cx="763067" cy="451047"/>
              </a:xfrm>
              <a:prstGeom prst="can">
                <a:avLst>
                  <a:gd name="adj" fmla="val 50000"/>
                </a:avLst>
              </a:prstGeom>
              <a:solidFill>
                <a:srgbClr val="31859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381584" y="1038920"/>
                <a:ext cx="687420" cy="748288"/>
              </a:xfrm>
              <a:prstGeom prst="rect">
                <a:avLst/>
              </a:prstGeom>
              <a:noFill/>
              <a:scene3d>
                <a:camera prst="isometricOffAxis1To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 dirty="0" smtClean="0">
                    <a:solidFill>
                      <a:srgbClr val="F2F2F2"/>
                    </a:solidFill>
                    <a:latin typeface="Calibri"/>
                  </a:rPr>
                  <a:t>Front</a:t>
                </a: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 smtClean="0">
                    <a:solidFill>
                      <a:srgbClr val="F2F2F2"/>
                    </a:solidFill>
                    <a:latin typeface="Calibri"/>
                  </a:rPr>
                  <a:t>office service</a:t>
                </a:r>
                <a:endParaRPr lang="en-US" sz="1000" b="1" dirty="0">
                  <a:solidFill>
                    <a:srgbClr val="F2F2F2"/>
                  </a:solidFill>
                  <a:latin typeface="Calibri"/>
                </a:endParaRPr>
              </a:p>
            </p:txBody>
          </p:sp>
        </p:grpSp>
      </p:grpSp>
      <p:sp>
        <p:nvSpPr>
          <p:cNvPr id="272" name="Title 1"/>
          <p:cNvSpPr>
            <a:spLocks noGrp="1"/>
          </p:cNvSpPr>
          <p:nvPr>
            <p:ph type="title"/>
          </p:nvPr>
        </p:nvSpPr>
        <p:spPr>
          <a:xfrm>
            <a:off x="101546" y="141999"/>
            <a:ext cx="8089161" cy="68425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DIAS overview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0770" y="1349828"/>
            <a:ext cx="1463230" cy="2526846"/>
            <a:chOff x="60770" y="1799771"/>
            <a:chExt cx="1463230" cy="3369128"/>
          </a:xfrm>
        </p:grpSpPr>
        <p:sp>
          <p:nvSpPr>
            <p:cNvPr id="175" name="TextBox 174"/>
            <p:cNvSpPr txBox="1"/>
            <p:nvPr/>
          </p:nvSpPr>
          <p:spPr>
            <a:xfrm>
              <a:off x="60770" y="2232406"/>
              <a:ext cx="1240682" cy="861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Third-party</a:t>
              </a:r>
            </a:p>
            <a:p>
              <a:pPr algn="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 funded</a:t>
              </a:r>
            </a:p>
          </p:txBody>
        </p:sp>
        <p:sp>
          <p:nvSpPr>
            <p:cNvPr id="182" name="Left Brace 181"/>
            <p:cNvSpPr/>
            <p:nvPr/>
          </p:nvSpPr>
          <p:spPr>
            <a:xfrm>
              <a:off x="1314740" y="1799771"/>
              <a:ext cx="199104" cy="1574812"/>
            </a:xfrm>
            <a:prstGeom prst="leftBrace">
              <a:avLst>
                <a:gd name="adj1" fmla="val 53656"/>
                <a:gd name="adj2" fmla="val 48829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08643" y="3937838"/>
              <a:ext cx="1081314" cy="861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DIAS</a:t>
              </a:r>
              <a:r>
                <a:rPr lang="en-US" dirty="0">
                  <a:solidFill>
                    <a:srgbClr val="000000"/>
                  </a:solidFill>
                  <a:latin typeface="Calibri"/>
                </a:rPr>
                <a:t> </a:t>
              </a:r>
              <a:endParaRPr lang="en-US" dirty="0" smtClean="0">
                <a:solidFill>
                  <a:srgbClr val="000000"/>
                </a:solidFill>
                <a:latin typeface="Calibri"/>
              </a:endParaRPr>
            </a:p>
            <a:p>
              <a:pPr algn="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funded</a:t>
              </a:r>
            </a:p>
          </p:txBody>
        </p:sp>
        <p:sp>
          <p:nvSpPr>
            <p:cNvPr id="185" name="Left Brace 184"/>
            <p:cNvSpPr/>
            <p:nvPr/>
          </p:nvSpPr>
          <p:spPr>
            <a:xfrm>
              <a:off x="1276640" y="3488870"/>
              <a:ext cx="247360" cy="1680029"/>
            </a:xfrm>
            <a:prstGeom prst="leftBrace">
              <a:avLst>
                <a:gd name="adj1" fmla="val 53656"/>
                <a:gd name="adj2" fmla="val 48829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6836665" y="1801992"/>
            <a:ext cx="4308879" cy="528969"/>
            <a:chOff x="2161144" y="2128261"/>
            <a:chExt cx="4225631" cy="705292"/>
          </a:xfrm>
        </p:grpSpPr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61144" y="2266819"/>
              <a:ext cx="570971" cy="566734"/>
            </a:xfrm>
            <a:prstGeom prst="rect">
              <a:avLst/>
            </a:prstGeom>
          </p:spPr>
        </p:pic>
        <p:sp>
          <p:nvSpPr>
            <p:cNvPr id="187" name="TextBox 186"/>
            <p:cNvSpPr txBox="1"/>
            <p:nvPr/>
          </p:nvSpPr>
          <p:spPr>
            <a:xfrm>
              <a:off x="2724860" y="2128261"/>
              <a:ext cx="3661915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31859C"/>
                  </a:solidFill>
                  <a:latin typeface="Calibri"/>
                </a:rPr>
                <a:t>Third-Party</a:t>
              </a:r>
              <a:endParaRPr lang="en-US" sz="1600" dirty="0">
                <a:solidFill>
                  <a:srgbClr val="31859C"/>
                </a:solidFill>
                <a:latin typeface="Calibri"/>
              </a:endParaRP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1099262" y="4239903"/>
            <a:ext cx="2111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DIAS Consortium</a:t>
            </a:r>
            <a:endParaRPr lang="en-US" sz="140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62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.potx" id="{4035F37E-B9D1-4636-97E4-60CF27A625BA}" vid="{04ACA1D1-02E6-4B19-B828-578536E3047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1231</TotalTime>
  <Words>483</Words>
  <Application>Microsoft Macintosh PowerPoint</Application>
  <PresentationFormat>On-screen Show (16:9)</PresentationFormat>
  <Paragraphs>106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ESA Presentation</vt:lpstr>
      <vt:lpstr>Copernicus Data Access  DIAS Introduction  </vt:lpstr>
      <vt:lpstr>DIAS Context : Data distribution</vt:lpstr>
      <vt:lpstr>User community</vt:lpstr>
      <vt:lpstr>Data offer</vt:lpstr>
      <vt:lpstr>Data timeliness</vt:lpstr>
      <vt:lpstr>Exploitation ratio</vt:lpstr>
      <vt:lpstr>Copernicus Distribution</vt:lpstr>
      <vt:lpstr>Data and Information Access Services</vt:lpstr>
      <vt:lpstr>DIAS overview</vt:lpstr>
      <vt:lpstr>Operational Scenarios Actors</vt:lpstr>
      <vt:lpstr>DIAS: scenario </vt:lpstr>
      <vt:lpstr>Copernicus DIAS </vt:lpstr>
      <vt:lpstr>Copernicus DIAS – ESA Implementation Approach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ESA/PB-EO/168/RoomDoc(2016)xx</dc:title>
  <dc:creator>Veronique Eliet</dc:creator>
  <cp:lastModifiedBy>eric mnjx</cp:lastModifiedBy>
  <cp:revision>124</cp:revision>
  <cp:lastPrinted>2015-11-19T14:55:01Z</cp:lastPrinted>
  <dcterms:created xsi:type="dcterms:W3CDTF">2015-07-01T15:01:13Z</dcterms:created>
  <dcterms:modified xsi:type="dcterms:W3CDTF">2017-09-07T12:07:54Z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Issue Date">
    <vt:filetime>2015-06-30T22:00:00Z</vt:filetime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