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60" r:id="rId4"/>
    <p:sldId id="259" r:id="rId5"/>
    <p:sldId id="263" r:id="rId6"/>
    <p:sldId id="262" r:id="rId7"/>
    <p:sldId id="264" r:id="rId8"/>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lvl1pPr>
    <a:lvl2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lvl2pPr>
    <a:lvl3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lvl3pPr>
    <a:lvl4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lvl4pPr>
    <a:lvl5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a:tcStyle>
        <a:tcBdr/>
        <a:fill>
          <a:solidFill>
            <a:srgbClr val="FFFFFF"/>
          </a:solidFill>
        </a:fill>
      </a:tcStyle>
    </a:band2H>
    <a:firstCo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venir Heavy"/>
          <a:ea typeface="Avenir Heavy"/>
          <a:cs typeface="Avenir Heavy"/>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venir Heavy"/>
          <a:ea typeface="Avenir Heavy"/>
          <a:cs typeface="Avenir Heavy"/>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venir Heavy"/>
          <a:ea typeface="Avenir Heavy"/>
          <a:cs typeface="Avenir Heavy"/>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2"/>
    <p:restoredTop sz="94643"/>
  </p:normalViewPr>
  <p:slideViewPr>
    <p:cSldViewPr snapToGrid="0" snapToObjects="1">
      <p:cViewPr varScale="1">
        <p:scale>
          <a:sx n="55" d="100"/>
          <a:sy n="55" d="100"/>
        </p:scale>
        <p:origin x="-1123" y="-82"/>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Shape 28"/>
          <p:cNvSpPr>
            <a:spLocks noGrp="1" noRot="1" noChangeAspect="1"/>
          </p:cNvSpPr>
          <p:nvPr>
            <p:ph type="sldImg"/>
          </p:nvPr>
        </p:nvSpPr>
        <p:spPr>
          <a:xfrm>
            <a:off x="1143000" y="685800"/>
            <a:ext cx="4572000" cy="3429000"/>
          </a:xfrm>
          <a:prstGeom prst="rect">
            <a:avLst/>
          </a:prstGeom>
        </p:spPr>
        <p:txBody>
          <a:bodyPr/>
          <a:lstStyle/>
          <a:p>
            <a:endParaRPr/>
          </a:p>
        </p:txBody>
      </p:sp>
      <p:sp>
        <p:nvSpPr>
          <p:cNvPr id="29" name="Shape 2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886777850"/>
      </p:ext>
    </p:extLst>
  </p:cSld>
  <p:clrMap bg1="lt1" tx1="dk1" bg2="lt2" tx2="dk2" accent1="accent1" accent2="accent2" accent3="accent3" accent4="accent4" accent5="accent5" accent6="accent6" hlink="hlink" folHlink="folHlink"/>
  <p:notesStyle>
    <a:lvl1pPr defTabSz="457200" latinLnBrk="0">
      <a:lnSpc>
        <a:spcPct val="125000"/>
      </a:lnSpc>
      <a:defRPr sz="2400">
        <a:latin typeface="+mn-lt"/>
        <a:ea typeface="+mn-ea"/>
        <a:cs typeface="+mn-cs"/>
        <a:sym typeface="Avenir Roman"/>
      </a:defRPr>
    </a:lvl1pPr>
    <a:lvl2pPr indent="228600" defTabSz="457200" latinLnBrk="0">
      <a:lnSpc>
        <a:spcPct val="125000"/>
      </a:lnSpc>
      <a:defRPr sz="2400">
        <a:latin typeface="+mn-lt"/>
        <a:ea typeface="+mn-ea"/>
        <a:cs typeface="+mn-cs"/>
        <a:sym typeface="Avenir Roman"/>
      </a:defRPr>
    </a:lvl2pPr>
    <a:lvl3pPr indent="457200" defTabSz="457200" latinLnBrk="0">
      <a:lnSpc>
        <a:spcPct val="125000"/>
      </a:lnSpc>
      <a:defRPr sz="2400">
        <a:latin typeface="+mn-lt"/>
        <a:ea typeface="+mn-ea"/>
        <a:cs typeface="+mn-cs"/>
        <a:sym typeface="Avenir Roman"/>
      </a:defRPr>
    </a:lvl3pPr>
    <a:lvl4pPr indent="685800" defTabSz="457200" latinLnBrk="0">
      <a:lnSpc>
        <a:spcPct val="125000"/>
      </a:lnSpc>
      <a:defRPr sz="2400">
        <a:latin typeface="+mn-lt"/>
        <a:ea typeface="+mn-ea"/>
        <a:cs typeface="+mn-cs"/>
        <a:sym typeface="Avenir Roman"/>
      </a:defRPr>
    </a:lvl4pPr>
    <a:lvl5pPr indent="914400" defTabSz="457200" latinLnBrk="0">
      <a:lnSpc>
        <a:spcPct val="125000"/>
      </a:lnSpc>
      <a:defRPr sz="2400">
        <a:latin typeface="+mn-lt"/>
        <a:ea typeface="+mn-ea"/>
        <a:cs typeface="+mn-cs"/>
        <a:sym typeface="Avenir Roman"/>
      </a:defRPr>
    </a:lvl5pPr>
    <a:lvl6pPr indent="1143000" defTabSz="457200" latinLnBrk="0">
      <a:lnSpc>
        <a:spcPct val="125000"/>
      </a:lnSpc>
      <a:defRPr sz="2400">
        <a:latin typeface="+mn-lt"/>
        <a:ea typeface="+mn-ea"/>
        <a:cs typeface="+mn-cs"/>
        <a:sym typeface="Avenir Roman"/>
      </a:defRPr>
    </a:lvl6pPr>
    <a:lvl7pPr indent="1371600" defTabSz="457200" latinLnBrk="0">
      <a:lnSpc>
        <a:spcPct val="125000"/>
      </a:lnSpc>
      <a:defRPr sz="2400">
        <a:latin typeface="+mn-lt"/>
        <a:ea typeface="+mn-ea"/>
        <a:cs typeface="+mn-cs"/>
        <a:sym typeface="Avenir Roman"/>
      </a:defRPr>
    </a:lvl7pPr>
    <a:lvl8pPr indent="1600200" defTabSz="457200" latinLnBrk="0">
      <a:lnSpc>
        <a:spcPct val="125000"/>
      </a:lnSpc>
      <a:defRPr sz="2400">
        <a:latin typeface="+mn-lt"/>
        <a:ea typeface="+mn-ea"/>
        <a:cs typeface="+mn-cs"/>
        <a:sym typeface="Avenir Roman"/>
      </a:defRPr>
    </a:lvl8pPr>
    <a:lvl9pPr indent="1828800" defTabSz="457200" latinLnBrk="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4" name="Shape 14"/>
          <p:cNvSpPr>
            <a:spLocks noGrp="1"/>
          </p:cNvSpPr>
          <p:nvPr>
            <p:ph type="sldNum" sz="quarter" idx="2"/>
          </p:nvPr>
        </p:nvSpPr>
        <p:spPr>
          <a:xfrm>
            <a:off x="4419600" y="6356350"/>
            <a:ext cx="2133600" cy="368300"/>
          </a:xfrm>
          <a:prstGeom prst="rect">
            <a:avLst/>
          </a:prstGeom>
          <a:noFill/>
          <a:ln w="12700">
            <a:noFill/>
          </a:ln>
        </p:spPr>
        <p:txBody>
          <a:bodyPr wrap="none" lIns="45718" tIns="45718" rIns="45718" bIns="45718"/>
          <a:lstStyle>
            <a:lvl1pPr algn="r" defTabSz="457200">
              <a:defRPr sz="1000" i="0">
                <a:solidFill>
                  <a:srgbClr val="002569"/>
                </a:solid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1" name="Shape 21"/>
          <p:cNvSpPr>
            <a:spLocks noGrp="1"/>
          </p:cNvSpPr>
          <p:nvPr>
            <p:ph type="sldNum" sz="quarter" idx="2"/>
          </p:nvPr>
        </p:nvSpPr>
        <p:spPr>
          <a:prstGeom prst="rect">
            <a:avLst/>
          </a:prstGeom>
        </p:spPr>
        <p:txBody>
          <a:bodyPr/>
          <a:lstStyle/>
          <a:p>
            <a:fld id="{86CB4B4D-7CA3-9044-876B-883B54F8677D}" type="slidenum">
              <a:t>‹#›</a:t>
            </a:fld>
            <a:endParaRPr/>
          </a:p>
        </p:txBody>
      </p:sp>
      <p:sp>
        <p:nvSpPr>
          <p:cNvPr id="22" name="Shape 22"/>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8763000" y="6629400"/>
            <a:ext cx="304800" cy="190500"/>
          </a:xfrm>
          <a:prstGeom prst="rect">
            <a:avLst/>
          </a:prstGeom>
          <a:solidFill>
            <a:srgbClr val="FFFFFF">
              <a:alpha val="49000"/>
            </a:srgbClr>
          </a:solidFill>
          <a:ln w="25400">
            <a:solidFill>
              <a:srgbClr val="1F497D">
                <a:alpha val="60000"/>
              </a:srgbClr>
            </a:solidFill>
            <a:miter lim="400000"/>
          </a:ln>
        </p:spPr>
        <p:txBody>
          <a:bodyPr lIns="0" tIns="0" rIns="0" bIns="0">
            <a:spAutoFit/>
          </a:bodyPr>
          <a:lstStyle>
            <a:lvl1pPr algn="ctr" defTabSz="914400">
              <a:spcBef>
                <a:spcPts val="600"/>
              </a:spcBef>
              <a:defRPr sz="1100" i="1">
                <a:solidFill>
                  <a:srgbClr val="1F497D"/>
                </a:solidFill>
                <a:latin typeface="+mj-lt"/>
                <a:ea typeface="+mj-ea"/>
                <a:cs typeface="+mj-cs"/>
                <a:sym typeface="Helvetica"/>
              </a:defRPr>
            </a:lvl1pPr>
          </a:lstStyle>
          <a:p>
            <a:fld id="{86CB4B4D-7CA3-9044-876B-883B54F8677D}" type="slidenum">
              <a:t>‹#›</a:t>
            </a:fld>
            <a:endParaRPr/>
          </a:p>
        </p:txBody>
      </p:sp>
      <p:sp>
        <p:nvSpPr>
          <p:cNvPr id="3" name="Shape 3"/>
          <p:cNvSpPr>
            <a:spLocks noGrp="1"/>
          </p:cNvSpPr>
          <p:nvPr>
            <p:ph type="body" idx="1"/>
          </p:nvPr>
        </p:nvSpPr>
        <p:spPr>
          <a:xfrm>
            <a:off x="457200" y="1600200"/>
            <a:ext cx="8153400" cy="4724400"/>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grpSp>
        <p:nvGrpSpPr>
          <p:cNvPr id="6" name="Group 6"/>
          <p:cNvGrpSpPr/>
          <p:nvPr/>
        </p:nvGrpSpPr>
        <p:grpSpPr>
          <a:xfrm>
            <a:off x="76199" y="6629400"/>
            <a:ext cx="2796209" cy="187286"/>
            <a:chOff x="0" y="0"/>
            <a:chExt cx="2498034" cy="187285"/>
          </a:xfrm>
        </p:grpSpPr>
        <p:sp>
          <p:nvSpPr>
            <p:cNvPr id="4" name="Shape 4"/>
            <p:cNvSpPr/>
            <p:nvPr/>
          </p:nvSpPr>
          <p:spPr>
            <a:xfrm>
              <a:off x="0" y="0"/>
              <a:ext cx="2362200" cy="187285"/>
            </a:xfrm>
            <a:prstGeom prst="roundRect">
              <a:avLst>
                <a:gd name="adj" fmla="val 16667"/>
              </a:avLst>
            </a:prstGeom>
            <a:solidFill>
              <a:srgbClr val="FFFFFF">
                <a:alpha val="49000"/>
              </a:srgbClr>
            </a:solidFill>
            <a:ln w="25400" cap="flat">
              <a:solidFill>
                <a:srgbClr val="1F497D">
                  <a:alpha val="60000"/>
                </a:srgbClr>
              </a:solidFill>
              <a:prstDash val="solid"/>
              <a:round/>
            </a:ln>
            <a:effectLst/>
          </p:spPr>
          <p:txBody>
            <a:bodyPr wrap="square" lIns="45718" tIns="45718" rIns="45718" bIns="45718" numCol="1" anchor="t">
              <a:noAutofit/>
            </a:bodyPr>
            <a:lstStyle/>
            <a:p>
              <a:pPr algn="ctr" defTabSz="914400">
                <a:defRPr sz="1100" i="1">
                  <a:solidFill>
                    <a:srgbClr val="1F497D"/>
                  </a:solidFill>
                  <a:latin typeface="+mj-lt"/>
                  <a:ea typeface="+mj-ea"/>
                  <a:cs typeface="+mj-cs"/>
                  <a:sym typeface="Helvetica"/>
                </a:defRPr>
              </a:pPr>
              <a:endParaRPr/>
            </a:p>
          </p:txBody>
        </p:sp>
        <p:sp>
          <p:nvSpPr>
            <p:cNvPr id="5" name="Shape 5"/>
            <p:cNvSpPr/>
            <p:nvPr/>
          </p:nvSpPr>
          <p:spPr>
            <a:xfrm>
              <a:off x="9141" y="9143"/>
              <a:ext cx="2488893" cy="16927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t">
              <a:spAutoFit/>
            </a:bodyPr>
            <a:lstStyle>
              <a:lvl1pPr algn="ctr" defTabSz="914400">
                <a:defRPr sz="1100" i="1">
                  <a:solidFill>
                    <a:srgbClr val="1F497D"/>
                  </a:solidFill>
                  <a:latin typeface="+mj-lt"/>
                  <a:ea typeface="+mj-ea"/>
                  <a:cs typeface="+mj-cs"/>
                  <a:sym typeface="Helvetica"/>
                </a:defRPr>
              </a:lvl1pPr>
            </a:lstStyle>
            <a:p>
              <a:r>
                <a:rPr dirty="0"/>
                <a:t>CEOS </a:t>
              </a:r>
              <a:r>
                <a:rPr dirty="0" smtClean="0"/>
                <a:t>LSI-VC-</a:t>
              </a:r>
              <a:r>
                <a:rPr lang="en-US" dirty="0" smtClean="0"/>
                <a:t>4</a:t>
              </a:r>
              <a:r>
                <a:rPr lang="en-US" smtClean="0"/>
                <a:t>,</a:t>
              </a:r>
              <a:r>
                <a:rPr smtClean="0"/>
                <a:t> </a:t>
              </a:r>
              <a:r>
                <a:rPr lang="en-US" smtClean="0"/>
                <a:t>6-8</a:t>
              </a:r>
              <a:r>
                <a:rPr smtClean="0"/>
                <a:t> </a:t>
              </a:r>
              <a:r>
                <a:rPr lang="en-US" smtClean="0"/>
                <a:t>September 2017</a:t>
              </a:r>
              <a:endParaRPr dirty="0"/>
            </a:p>
          </p:txBody>
        </p:sp>
      </p:grpSp>
      <p:sp>
        <p:nvSpPr>
          <p:cNvPr id="7" name="Shape 7"/>
          <p:cNvSpPr>
            <a:spLocks noGrp="1"/>
          </p:cNvSpPr>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p>
            <a:r>
              <a:t>Title Text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marL="0" marR="0" indent="0" algn="r" defTabSz="914400" rtl="0" latinLnBrk="0">
        <a:lnSpc>
          <a:spcPct val="100000"/>
        </a:lnSpc>
        <a:spcBef>
          <a:spcPts val="0"/>
        </a:spcBef>
        <a:spcAft>
          <a:spcPts val="0"/>
        </a:spcAft>
        <a:buClrTx/>
        <a:buSzTx/>
        <a:buFontTx/>
        <a:buNone/>
        <a:tabLst/>
        <a:defRPr sz="3200" b="1" i="0" u="none" strike="noStrike" cap="none" spc="0" baseline="0">
          <a:ln>
            <a:noFill/>
          </a:ln>
          <a:solidFill>
            <a:srgbClr val="FFFFFF"/>
          </a:solidFill>
          <a:uFillTx/>
          <a:latin typeface="Arial"/>
          <a:ea typeface="Arial"/>
          <a:cs typeface="Arial"/>
          <a:sym typeface="Arial"/>
        </a:defRPr>
      </a:lvl1pPr>
      <a:lvl2pPr marL="0" marR="0" indent="0" algn="r" defTabSz="914400" rtl="0" latinLnBrk="0">
        <a:lnSpc>
          <a:spcPct val="100000"/>
        </a:lnSpc>
        <a:spcBef>
          <a:spcPts val="0"/>
        </a:spcBef>
        <a:spcAft>
          <a:spcPts val="0"/>
        </a:spcAft>
        <a:buClrTx/>
        <a:buSzTx/>
        <a:buFontTx/>
        <a:buNone/>
        <a:tabLst/>
        <a:defRPr sz="3200" b="1" i="0" u="none" strike="noStrike" cap="none" spc="0" baseline="0">
          <a:ln>
            <a:noFill/>
          </a:ln>
          <a:solidFill>
            <a:srgbClr val="FFFFFF"/>
          </a:solidFill>
          <a:uFillTx/>
          <a:latin typeface="Arial"/>
          <a:ea typeface="Arial"/>
          <a:cs typeface="Arial"/>
          <a:sym typeface="Arial"/>
        </a:defRPr>
      </a:lvl2pPr>
      <a:lvl3pPr marL="0" marR="0" indent="0" algn="r" defTabSz="914400" rtl="0" latinLnBrk="0">
        <a:lnSpc>
          <a:spcPct val="100000"/>
        </a:lnSpc>
        <a:spcBef>
          <a:spcPts val="0"/>
        </a:spcBef>
        <a:spcAft>
          <a:spcPts val="0"/>
        </a:spcAft>
        <a:buClrTx/>
        <a:buSzTx/>
        <a:buFontTx/>
        <a:buNone/>
        <a:tabLst/>
        <a:defRPr sz="3200" b="1" i="0" u="none" strike="noStrike" cap="none" spc="0" baseline="0">
          <a:ln>
            <a:noFill/>
          </a:ln>
          <a:solidFill>
            <a:srgbClr val="FFFFFF"/>
          </a:solidFill>
          <a:uFillTx/>
          <a:latin typeface="Arial"/>
          <a:ea typeface="Arial"/>
          <a:cs typeface="Arial"/>
          <a:sym typeface="Arial"/>
        </a:defRPr>
      </a:lvl3pPr>
      <a:lvl4pPr marL="0" marR="0" indent="0" algn="r" defTabSz="914400" rtl="0" latinLnBrk="0">
        <a:lnSpc>
          <a:spcPct val="100000"/>
        </a:lnSpc>
        <a:spcBef>
          <a:spcPts val="0"/>
        </a:spcBef>
        <a:spcAft>
          <a:spcPts val="0"/>
        </a:spcAft>
        <a:buClrTx/>
        <a:buSzTx/>
        <a:buFontTx/>
        <a:buNone/>
        <a:tabLst/>
        <a:defRPr sz="3200" b="1" i="0" u="none" strike="noStrike" cap="none" spc="0" baseline="0">
          <a:ln>
            <a:noFill/>
          </a:ln>
          <a:solidFill>
            <a:srgbClr val="FFFFFF"/>
          </a:solidFill>
          <a:uFillTx/>
          <a:latin typeface="Arial"/>
          <a:ea typeface="Arial"/>
          <a:cs typeface="Arial"/>
          <a:sym typeface="Arial"/>
        </a:defRPr>
      </a:lvl4pPr>
      <a:lvl5pPr marL="0" marR="0" indent="0" algn="r" defTabSz="914400" rtl="0" latinLnBrk="0">
        <a:lnSpc>
          <a:spcPct val="100000"/>
        </a:lnSpc>
        <a:spcBef>
          <a:spcPts val="0"/>
        </a:spcBef>
        <a:spcAft>
          <a:spcPts val="0"/>
        </a:spcAft>
        <a:buClrTx/>
        <a:buSzTx/>
        <a:buFontTx/>
        <a:buNone/>
        <a:tabLst/>
        <a:defRPr sz="3200" b="1" i="0" u="none" strike="noStrike" cap="none" spc="0" baseline="0">
          <a:ln>
            <a:noFill/>
          </a:ln>
          <a:solidFill>
            <a:srgbClr val="FFFFFF"/>
          </a:solidFill>
          <a:uFillTx/>
          <a:latin typeface="Arial"/>
          <a:ea typeface="Arial"/>
          <a:cs typeface="Arial"/>
          <a:sym typeface="Arial"/>
        </a:defRPr>
      </a:lvl5pPr>
      <a:lvl6pPr marL="0" marR="0" indent="0" algn="r" defTabSz="914400" rtl="0" latinLnBrk="0">
        <a:lnSpc>
          <a:spcPct val="100000"/>
        </a:lnSpc>
        <a:spcBef>
          <a:spcPts val="0"/>
        </a:spcBef>
        <a:spcAft>
          <a:spcPts val="0"/>
        </a:spcAft>
        <a:buClrTx/>
        <a:buSzTx/>
        <a:buFontTx/>
        <a:buNone/>
        <a:tabLst/>
        <a:defRPr sz="3200" b="1" i="0" u="none" strike="noStrike" cap="none" spc="0" baseline="0">
          <a:ln>
            <a:noFill/>
          </a:ln>
          <a:solidFill>
            <a:srgbClr val="FFFFFF"/>
          </a:solidFill>
          <a:uFillTx/>
          <a:latin typeface="Arial"/>
          <a:ea typeface="Arial"/>
          <a:cs typeface="Arial"/>
          <a:sym typeface="Arial"/>
        </a:defRPr>
      </a:lvl6pPr>
      <a:lvl7pPr marL="0" marR="0" indent="0" algn="r" defTabSz="914400" rtl="0" latinLnBrk="0">
        <a:lnSpc>
          <a:spcPct val="100000"/>
        </a:lnSpc>
        <a:spcBef>
          <a:spcPts val="0"/>
        </a:spcBef>
        <a:spcAft>
          <a:spcPts val="0"/>
        </a:spcAft>
        <a:buClrTx/>
        <a:buSzTx/>
        <a:buFontTx/>
        <a:buNone/>
        <a:tabLst/>
        <a:defRPr sz="3200" b="1" i="0" u="none" strike="noStrike" cap="none" spc="0" baseline="0">
          <a:ln>
            <a:noFill/>
          </a:ln>
          <a:solidFill>
            <a:srgbClr val="FFFFFF"/>
          </a:solidFill>
          <a:uFillTx/>
          <a:latin typeface="Arial"/>
          <a:ea typeface="Arial"/>
          <a:cs typeface="Arial"/>
          <a:sym typeface="Arial"/>
        </a:defRPr>
      </a:lvl7pPr>
      <a:lvl8pPr marL="0" marR="0" indent="0" algn="r" defTabSz="914400" rtl="0" latinLnBrk="0">
        <a:lnSpc>
          <a:spcPct val="100000"/>
        </a:lnSpc>
        <a:spcBef>
          <a:spcPts val="0"/>
        </a:spcBef>
        <a:spcAft>
          <a:spcPts val="0"/>
        </a:spcAft>
        <a:buClrTx/>
        <a:buSzTx/>
        <a:buFontTx/>
        <a:buNone/>
        <a:tabLst/>
        <a:defRPr sz="3200" b="1" i="0" u="none" strike="noStrike" cap="none" spc="0" baseline="0">
          <a:ln>
            <a:noFill/>
          </a:ln>
          <a:solidFill>
            <a:srgbClr val="FFFFFF"/>
          </a:solidFill>
          <a:uFillTx/>
          <a:latin typeface="Arial"/>
          <a:ea typeface="Arial"/>
          <a:cs typeface="Arial"/>
          <a:sym typeface="Arial"/>
        </a:defRPr>
      </a:lvl8pPr>
      <a:lvl9pPr marL="0" marR="0" indent="0" algn="r" defTabSz="914400" rtl="0" latinLnBrk="0">
        <a:lnSpc>
          <a:spcPct val="100000"/>
        </a:lnSpc>
        <a:spcBef>
          <a:spcPts val="0"/>
        </a:spcBef>
        <a:spcAft>
          <a:spcPts val="0"/>
        </a:spcAft>
        <a:buClrTx/>
        <a:buSzTx/>
        <a:buFontTx/>
        <a:buNone/>
        <a:tabLst/>
        <a:defRPr sz="3200" b="1" i="0" u="none" strike="noStrike" cap="none" spc="0" baseline="0">
          <a:ln>
            <a:noFill/>
          </a:ln>
          <a:solidFill>
            <a:srgbClr val="FFFFFF"/>
          </a:solidFill>
          <a:uFillTx/>
          <a:latin typeface="Arial"/>
          <a:ea typeface="Arial"/>
          <a:cs typeface="Arial"/>
          <a:sym typeface="Arial"/>
        </a:defRPr>
      </a:lvl9pPr>
    </p:titleStyle>
    <p:bodyStyle>
      <a:lvl1pPr marL="342900" marR="0" indent="-342900" algn="l" defTabSz="914400" rtl="0" latinLnBrk="0">
        <a:lnSpc>
          <a:spcPct val="100000"/>
        </a:lnSpc>
        <a:spcBef>
          <a:spcPts val="500"/>
        </a:spcBef>
        <a:spcAft>
          <a:spcPts val="0"/>
        </a:spcAft>
        <a:buClrTx/>
        <a:buSzPct val="100000"/>
        <a:buFont typeface="Arial"/>
        <a:buChar char="•"/>
        <a:tabLst/>
        <a:defRPr sz="2000" b="0" i="0" u="none" strike="noStrike" cap="none" spc="0" baseline="0">
          <a:ln>
            <a:noFill/>
          </a:ln>
          <a:solidFill>
            <a:srgbClr val="002569"/>
          </a:solidFill>
          <a:uFillTx/>
          <a:latin typeface="+mj-lt"/>
          <a:ea typeface="+mj-ea"/>
          <a:cs typeface="+mj-cs"/>
          <a:sym typeface="Helvetica"/>
        </a:defRPr>
      </a:lvl1pPr>
      <a:lvl2pPr marL="768926" marR="0" indent="-311726" algn="l" defTabSz="914400" rtl="0" latinLnBrk="0">
        <a:lnSpc>
          <a:spcPct val="100000"/>
        </a:lnSpc>
        <a:spcBef>
          <a:spcPts val="500"/>
        </a:spcBef>
        <a:spcAft>
          <a:spcPts val="0"/>
        </a:spcAft>
        <a:buClrTx/>
        <a:buSzPct val="100000"/>
        <a:buFont typeface="Arial"/>
        <a:buChar char="o"/>
        <a:tabLst/>
        <a:defRPr sz="2000" b="0" i="0" u="none" strike="noStrike" cap="none" spc="0" baseline="0">
          <a:ln>
            <a:noFill/>
          </a:ln>
          <a:solidFill>
            <a:srgbClr val="002569"/>
          </a:solidFill>
          <a:uFillTx/>
          <a:latin typeface="+mj-lt"/>
          <a:ea typeface="+mj-ea"/>
          <a:cs typeface="+mj-cs"/>
          <a:sym typeface="Helvetica"/>
        </a:defRPr>
      </a:lvl2pPr>
      <a:lvl3pPr marL="1188719" marR="0" indent="-274319" algn="l" defTabSz="914400" rtl="0" latinLnBrk="0">
        <a:lnSpc>
          <a:spcPct val="100000"/>
        </a:lnSpc>
        <a:spcBef>
          <a:spcPts val="500"/>
        </a:spcBef>
        <a:spcAft>
          <a:spcPts val="0"/>
        </a:spcAft>
        <a:buClrTx/>
        <a:buSzPct val="100000"/>
        <a:buFont typeface="Arial"/>
        <a:buChar char="▪"/>
        <a:tabLst/>
        <a:defRPr sz="2000" b="0" i="0" u="none" strike="noStrike" cap="none" spc="0" baseline="0">
          <a:ln>
            <a:noFill/>
          </a:ln>
          <a:solidFill>
            <a:srgbClr val="002569"/>
          </a:solidFill>
          <a:uFillTx/>
          <a:latin typeface="+mj-lt"/>
          <a:ea typeface="+mj-ea"/>
          <a:cs typeface="+mj-cs"/>
          <a:sym typeface="Helvetica"/>
        </a:defRPr>
      </a:lvl3pPr>
      <a:lvl4pPr marL="1676400" marR="0" indent="-304800" algn="l" defTabSz="914400" rtl="0" latinLnBrk="0">
        <a:lnSpc>
          <a:spcPct val="100000"/>
        </a:lnSpc>
        <a:spcBef>
          <a:spcPts val="500"/>
        </a:spcBef>
        <a:spcAft>
          <a:spcPts val="0"/>
        </a:spcAft>
        <a:buClrTx/>
        <a:buSzPct val="100000"/>
        <a:buFont typeface="Arial"/>
        <a:buChar char="▪"/>
        <a:tabLst/>
        <a:defRPr sz="2000" b="0" i="0" u="none" strike="noStrike" cap="none" spc="0" baseline="0">
          <a:ln>
            <a:noFill/>
          </a:ln>
          <a:solidFill>
            <a:srgbClr val="002569"/>
          </a:solidFill>
          <a:uFillTx/>
          <a:latin typeface="+mj-lt"/>
          <a:ea typeface="+mj-ea"/>
          <a:cs typeface="+mj-cs"/>
          <a:sym typeface="Helvetica"/>
        </a:defRPr>
      </a:lvl4pPr>
      <a:lvl5pPr marL="2171700" marR="0" indent="-342900" algn="l" defTabSz="914400" rtl="0" latinLnBrk="0">
        <a:lnSpc>
          <a:spcPct val="100000"/>
        </a:lnSpc>
        <a:spcBef>
          <a:spcPts val="500"/>
        </a:spcBef>
        <a:spcAft>
          <a:spcPts val="0"/>
        </a:spcAft>
        <a:buClrTx/>
        <a:buSzPct val="100000"/>
        <a:buFont typeface="Arial"/>
        <a:buChar char="•"/>
        <a:tabLst/>
        <a:defRPr sz="2000" b="0" i="0" u="none" strike="noStrike" cap="none" spc="0" baseline="0">
          <a:ln>
            <a:noFill/>
          </a:ln>
          <a:solidFill>
            <a:srgbClr val="002569"/>
          </a:solidFill>
          <a:uFillTx/>
          <a:latin typeface="+mj-lt"/>
          <a:ea typeface="+mj-ea"/>
          <a:cs typeface="+mj-cs"/>
          <a:sym typeface="Helvetica"/>
        </a:defRPr>
      </a:lvl5pPr>
      <a:lvl6pPr marL="0" marR="0" indent="0" algn="l" defTabSz="914400" rtl="0" latinLnBrk="0">
        <a:lnSpc>
          <a:spcPct val="100000"/>
        </a:lnSpc>
        <a:spcBef>
          <a:spcPts val="500"/>
        </a:spcBef>
        <a:spcAft>
          <a:spcPts val="0"/>
        </a:spcAft>
        <a:buClrTx/>
        <a:buSzTx/>
        <a:buFont typeface="Arial"/>
        <a:buNone/>
        <a:tabLst/>
        <a:defRPr sz="2000" b="0" i="0" u="none" strike="noStrike" cap="none" spc="0" baseline="0">
          <a:ln>
            <a:noFill/>
          </a:ln>
          <a:solidFill>
            <a:srgbClr val="002569"/>
          </a:solidFill>
          <a:uFillTx/>
          <a:latin typeface="+mj-lt"/>
          <a:ea typeface="+mj-ea"/>
          <a:cs typeface="+mj-cs"/>
          <a:sym typeface="Helvetica"/>
        </a:defRPr>
      </a:lvl6pPr>
      <a:lvl7pPr marL="0" marR="0" indent="0" algn="l" defTabSz="914400" rtl="0" latinLnBrk="0">
        <a:lnSpc>
          <a:spcPct val="100000"/>
        </a:lnSpc>
        <a:spcBef>
          <a:spcPts val="500"/>
        </a:spcBef>
        <a:spcAft>
          <a:spcPts val="0"/>
        </a:spcAft>
        <a:buClrTx/>
        <a:buSzTx/>
        <a:buFont typeface="Arial"/>
        <a:buNone/>
        <a:tabLst/>
        <a:defRPr sz="2000" b="0" i="0" u="none" strike="noStrike" cap="none" spc="0" baseline="0">
          <a:ln>
            <a:noFill/>
          </a:ln>
          <a:solidFill>
            <a:srgbClr val="002569"/>
          </a:solidFill>
          <a:uFillTx/>
          <a:latin typeface="+mj-lt"/>
          <a:ea typeface="+mj-ea"/>
          <a:cs typeface="+mj-cs"/>
          <a:sym typeface="Helvetica"/>
        </a:defRPr>
      </a:lvl7pPr>
      <a:lvl8pPr marL="0" marR="0" indent="0" algn="l" defTabSz="914400" rtl="0" latinLnBrk="0">
        <a:lnSpc>
          <a:spcPct val="100000"/>
        </a:lnSpc>
        <a:spcBef>
          <a:spcPts val="500"/>
        </a:spcBef>
        <a:spcAft>
          <a:spcPts val="0"/>
        </a:spcAft>
        <a:buClrTx/>
        <a:buSzTx/>
        <a:buFont typeface="Arial"/>
        <a:buNone/>
        <a:tabLst/>
        <a:defRPr sz="2000" b="0" i="0" u="none" strike="noStrike" cap="none" spc="0" baseline="0">
          <a:ln>
            <a:noFill/>
          </a:ln>
          <a:solidFill>
            <a:srgbClr val="002569"/>
          </a:solidFill>
          <a:uFillTx/>
          <a:latin typeface="+mj-lt"/>
          <a:ea typeface="+mj-ea"/>
          <a:cs typeface="+mj-cs"/>
          <a:sym typeface="Helvetica"/>
        </a:defRPr>
      </a:lvl8pPr>
      <a:lvl9pPr marL="0" marR="0" indent="0" algn="l" defTabSz="914400" rtl="0" latinLnBrk="0">
        <a:lnSpc>
          <a:spcPct val="100000"/>
        </a:lnSpc>
        <a:spcBef>
          <a:spcPts val="500"/>
        </a:spcBef>
        <a:spcAft>
          <a:spcPts val="0"/>
        </a:spcAft>
        <a:buClrTx/>
        <a:buSzTx/>
        <a:buFont typeface="Arial"/>
        <a:buNone/>
        <a:tabLst/>
        <a:defRPr sz="2000" b="0" i="0" u="none" strike="noStrike" cap="none" spc="0" baseline="0">
          <a:ln>
            <a:noFill/>
          </a:ln>
          <a:solidFill>
            <a:srgbClr val="002569"/>
          </a:solidFill>
          <a:uFillTx/>
          <a:latin typeface="+mj-lt"/>
          <a:ea typeface="+mj-ea"/>
          <a:cs typeface="+mj-cs"/>
          <a:sym typeface="Helvetica"/>
        </a:defRPr>
      </a:lvl9pPr>
    </p:bodyStyle>
    <p:otherStyle>
      <a:lvl1pPr marL="0" marR="0" indent="0" algn="ctr" defTabSz="914400" rtl="0" latinLnBrk="0">
        <a:lnSpc>
          <a:spcPct val="100000"/>
        </a:lnSpc>
        <a:spcBef>
          <a:spcPts val="600"/>
        </a:spcBef>
        <a:spcAft>
          <a:spcPts val="0"/>
        </a:spcAft>
        <a:buClrTx/>
        <a:buSzTx/>
        <a:buFontTx/>
        <a:buNone/>
        <a:tabLst/>
        <a:defRPr sz="1100" b="0" i="1" u="none" strike="noStrike" cap="none" spc="0" baseline="0">
          <a:ln>
            <a:noFill/>
          </a:ln>
          <a:solidFill>
            <a:schemeClr val="tx1"/>
          </a:solidFill>
          <a:uFillTx/>
          <a:latin typeface="+mn-lt"/>
          <a:ea typeface="+mn-ea"/>
          <a:cs typeface="+mn-cs"/>
          <a:sym typeface="Helvetica"/>
        </a:defRPr>
      </a:lvl1pPr>
      <a:lvl2pPr marL="0" marR="0" indent="0" algn="ctr" defTabSz="914400" rtl="0" latinLnBrk="0">
        <a:lnSpc>
          <a:spcPct val="100000"/>
        </a:lnSpc>
        <a:spcBef>
          <a:spcPts val="600"/>
        </a:spcBef>
        <a:spcAft>
          <a:spcPts val="0"/>
        </a:spcAft>
        <a:buClrTx/>
        <a:buSzTx/>
        <a:buFontTx/>
        <a:buNone/>
        <a:tabLst/>
        <a:defRPr sz="1100" b="0" i="1" u="none" strike="noStrike" cap="none" spc="0" baseline="0">
          <a:ln>
            <a:noFill/>
          </a:ln>
          <a:solidFill>
            <a:schemeClr val="tx1"/>
          </a:solidFill>
          <a:uFillTx/>
          <a:latin typeface="+mn-lt"/>
          <a:ea typeface="+mn-ea"/>
          <a:cs typeface="+mn-cs"/>
          <a:sym typeface="Helvetica"/>
        </a:defRPr>
      </a:lvl2pPr>
      <a:lvl3pPr marL="0" marR="0" indent="0" algn="ctr" defTabSz="914400" rtl="0" latinLnBrk="0">
        <a:lnSpc>
          <a:spcPct val="100000"/>
        </a:lnSpc>
        <a:spcBef>
          <a:spcPts val="600"/>
        </a:spcBef>
        <a:spcAft>
          <a:spcPts val="0"/>
        </a:spcAft>
        <a:buClrTx/>
        <a:buSzTx/>
        <a:buFontTx/>
        <a:buNone/>
        <a:tabLst/>
        <a:defRPr sz="1100" b="0" i="1" u="none" strike="noStrike" cap="none" spc="0" baseline="0">
          <a:ln>
            <a:noFill/>
          </a:ln>
          <a:solidFill>
            <a:schemeClr val="tx1"/>
          </a:solidFill>
          <a:uFillTx/>
          <a:latin typeface="+mn-lt"/>
          <a:ea typeface="+mn-ea"/>
          <a:cs typeface="+mn-cs"/>
          <a:sym typeface="Helvetica"/>
        </a:defRPr>
      </a:lvl3pPr>
      <a:lvl4pPr marL="0" marR="0" indent="0" algn="ctr" defTabSz="914400" rtl="0" latinLnBrk="0">
        <a:lnSpc>
          <a:spcPct val="100000"/>
        </a:lnSpc>
        <a:spcBef>
          <a:spcPts val="600"/>
        </a:spcBef>
        <a:spcAft>
          <a:spcPts val="0"/>
        </a:spcAft>
        <a:buClrTx/>
        <a:buSzTx/>
        <a:buFontTx/>
        <a:buNone/>
        <a:tabLst/>
        <a:defRPr sz="1100" b="0" i="1" u="none" strike="noStrike" cap="none" spc="0" baseline="0">
          <a:ln>
            <a:noFill/>
          </a:ln>
          <a:solidFill>
            <a:schemeClr val="tx1"/>
          </a:solidFill>
          <a:uFillTx/>
          <a:latin typeface="+mn-lt"/>
          <a:ea typeface="+mn-ea"/>
          <a:cs typeface="+mn-cs"/>
          <a:sym typeface="Helvetica"/>
        </a:defRPr>
      </a:lvl4pPr>
      <a:lvl5pPr marL="0" marR="0" indent="0" algn="ctr" defTabSz="914400" rtl="0" latinLnBrk="0">
        <a:lnSpc>
          <a:spcPct val="100000"/>
        </a:lnSpc>
        <a:spcBef>
          <a:spcPts val="600"/>
        </a:spcBef>
        <a:spcAft>
          <a:spcPts val="0"/>
        </a:spcAft>
        <a:buClrTx/>
        <a:buSzTx/>
        <a:buFontTx/>
        <a:buNone/>
        <a:tabLst/>
        <a:defRPr sz="1100" b="0" i="1" u="none" strike="noStrike" cap="none" spc="0" baseline="0">
          <a:ln>
            <a:noFill/>
          </a:ln>
          <a:solidFill>
            <a:schemeClr val="tx1"/>
          </a:solidFill>
          <a:uFillTx/>
          <a:latin typeface="+mn-lt"/>
          <a:ea typeface="+mn-ea"/>
          <a:cs typeface="+mn-cs"/>
          <a:sym typeface="Helvetica"/>
        </a:defRPr>
      </a:lvl5pPr>
      <a:lvl6pPr marL="0" marR="0" indent="0" algn="ctr" defTabSz="914400" rtl="0" latinLnBrk="0">
        <a:lnSpc>
          <a:spcPct val="100000"/>
        </a:lnSpc>
        <a:spcBef>
          <a:spcPts val="600"/>
        </a:spcBef>
        <a:spcAft>
          <a:spcPts val="0"/>
        </a:spcAft>
        <a:buClrTx/>
        <a:buSzTx/>
        <a:buFontTx/>
        <a:buNone/>
        <a:tabLst/>
        <a:defRPr sz="1100" b="0" i="1" u="none" strike="noStrike" cap="none" spc="0" baseline="0">
          <a:ln>
            <a:noFill/>
          </a:ln>
          <a:solidFill>
            <a:schemeClr val="tx1"/>
          </a:solidFill>
          <a:uFillTx/>
          <a:latin typeface="+mn-lt"/>
          <a:ea typeface="+mn-ea"/>
          <a:cs typeface="+mn-cs"/>
          <a:sym typeface="Helvetica"/>
        </a:defRPr>
      </a:lvl6pPr>
      <a:lvl7pPr marL="0" marR="0" indent="0" algn="ctr" defTabSz="914400" rtl="0" latinLnBrk="0">
        <a:lnSpc>
          <a:spcPct val="100000"/>
        </a:lnSpc>
        <a:spcBef>
          <a:spcPts val="600"/>
        </a:spcBef>
        <a:spcAft>
          <a:spcPts val="0"/>
        </a:spcAft>
        <a:buClrTx/>
        <a:buSzTx/>
        <a:buFontTx/>
        <a:buNone/>
        <a:tabLst/>
        <a:defRPr sz="1100" b="0" i="1" u="none" strike="noStrike" cap="none" spc="0" baseline="0">
          <a:ln>
            <a:noFill/>
          </a:ln>
          <a:solidFill>
            <a:schemeClr val="tx1"/>
          </a:solidFill>
          <a:uFillTx/>
          <a:latin typeface="+mn-lt"/>
          <a:ea typeface="+mn-ea"/>
          <a:cs typeface="+mn-cs"/>
          <a:sym typeface="Helvetica"/>
        </a:defRPr>
      </a:lvl7pPr>
      <a:lvl8pPr marL="0" marR="0" indent="0" algn="ctr" defTabSz="914400" rtl="0" latinLnBrk="0">
        <a:lnSpc>
          <a:spcPct val="100000"/>
        </a:lnSpc>
        <a:spcBef>
          <a:spcPts val="600"/>
        </a:spcBef>
        <a:spcAft>
          <a:spcPts val="0"/>
        </a:spcAft>
        <a:buClrTx/>
        <a:buSzTx/>
        <a:buFontTx/>
        <a:buNone/>
        <a:tabLst/>
        <a:defRPr sz="1100" b="0" i="1" u="none" strike="noStrike" cap="none" spc="0" baseline="0">
          <a:ln>
            <a:noFill/>
          </a:ln>
          <a:solidFill>
            <a:schemeClr val="tx1"/>
          </a:solidFill>
          <a:uFillTx/>
          <a:latin typeface="+mn-lt"/>
          <a:ea typeface="+mn-ea"/>
          <a:cs typeface="+mn-cs"/>
          <a:sym typeface="Helvetica"/>
        </a:defRPr>
      </a:lvl8pPr>
      <a:lvl9pPr marL="0" marR="0" indent="0" algn="ctr" defTabSz="914400" rtl="0" latinLnBrk="0">
        <a:lnSpc>
          <a:spcPct val="100000"/>
        </a:lnSpc>
        <a:spcBef>
          <a:spcPts val="600"/>
        </a:spcBef>
        <a:spcAft>
          <a:spcPts val="0"/>
        </a:spcAft>
        <a:buClrTx/>
        <a:buSzTx/>
        <a:buFontTx/>
        <a:buNone/>
        <a:tabLst/>
        <a:defRPr sz="1100" b="0" i="1" u="none" strike="noStrike" cap="none" spc="0" baseline="0">
          <a:ln>
            <a:noFill/>
          </a:ln>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hape 31"/>
          <p:cNvSpPr>
            <a:spLocks noGrp="1"/>
          </p:cNvSpPr>
          <p:nvPr>
            <p:ph type="title" idx="4294967295"/>
          </p:nvPr>
        </p:nvSpPr>
        <p:spPr>
          <a:xfrm>
            <a:off x="622788" y="2514600"/>
            <a:ext cx="6082813" cy="1905000"/>
          </a:xfrm>
          <a:prstGeom prst="rect">
            <a:avLst/>
          </a:prstGeom>
        </p:spPr>
        <p:txBody>
          <a:bodyPr lIns="0" tIns="0" rIns="0" bIns="0" anchor="t">
            <a:normAutofit fontScale="90000"/>
          </a:bodyPr>
          <a:lstStyle>
            <a:lvl1pPr algn="l">
              <a:defRPr sz="4200">
                <a:latin typeface="+mj-lt"/>
                <a:ea typeface="+mj-ea"/>
                <a:cs typeface="+mj-cs"/>
                <a:sym typeface="Helvetica"/>
              </a:defRPr>
            </a:lvl1pPr>
          </a:lstStyle>
          <a:p>
            <a:r>
              <a:rPr lang="en-AU" dirty="0" smtClean="0"/>
              <a:t>Extension of ARD concept to Atmosphere and Oceans</a:t>
            </a:r>
            <a:endParaRPr dirty="0"/>
          </a:p>
        </p:txBody>
      </p:sp>
      <p:sp>
        <p:nvSpPr>
          <p:cNvPr id="32" name="Shape 32"/>
          <p:cNvSpPr/>
          <p:nvPr/>
        </p:nvSpPr>
        <p:spPr>
          <a:xfrm>
            <a:off x="622789" y="4572000"/>
            <a:ext cx="4810858" cy="1661993"/>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defTabSz="914400">
              <a:lnSpc>
                <a:spcPct val="150000"/>
              </a:lnSpc>
              <a:defRPr>
                <a:solidFill>
                  <a:srgbClr val="FFFFFF"/>
                </a:solidFill>
                <a:latin typeface="+mj-lt"/>
                <a:ea typeface="+mj-ea"/>
                <a:cs typeface="+mj-cs"/>
                <a:sym typeface="Helvetica"/>
              </a:defRPr>
            </a:pPr>
            <a:r>
              <a:rPr lang="en-AU" dirty="0" smtClean="0"/>
              <a:t>SIT-TW</a:t>
            </a:r>
            <a:endParaRPr dirty="0"/>
          </a:p>
          <a:p>
            <a:pPr defTabSz="914400">
              <a:lnSpc>
                <a:spcPct val="150000"/>
              </a:lnSpc>
              <a:defRPr>
                <a:solidFill>
                  <a:srgbClr val="FFFFFF"/>
                </a:solidFill>
                <a:latin typeface="+mj-lt"/>
                <a:ea typeface="+mj-ea"/>
                <a:cs typeface="+mj-cs"/>
                <a:sym typeface="Helvetica"/>
              </a:defRPr>
            </a:pPr>
            <a:r>
              <a:rPr dirty="0"/>
              <a:t>Session </a:t>
            </a:r>
            <a:r>
              <a:rPr lang="en-US" dirty="0"/>
              <a:t>2</a:t>
            </a:r>
            <a:r>
              <a:rPr dirty="0" smtClean="0"/>
              <a:t>: </a:t>
            </a:r>
            <a:r>
              <a:rPr dirty="0"/>
              <a:t>Item </a:t>
            </a:r>
            <a:r>
              <a:rPr lang="en-US" dirty="0"/>
              <a:t>1</a:t>
            </a:r>
            <a:endParaRPr dirty="0"/>
          </a:p>
          <a:p>
            <a:pPr defTabSz="914400">
              <a:lnSpc>
                <a:spcPct val="150000"/>
              </a:lnSpc>
              <a:defRPr>
                <a:solidFill>
                  <a:srgbClr val="FFFFFF"/>
                </a:solidFill>
                <a:latin typeface="+mj-lt"/>
                <a:ea typeface="+mj-ea"/>
                <a:cs typeface="+mj-cs"/>
                <a:sym typeface="Helvetica"/>
              </a:defRPr>
            </a:pPr>
            <a:r>
              <a:rPr dirty="0"/>
              <a:t>Frascati, Italy</a:t>
            </a:r>
          </a:p>
          <a:p>
            <a:pPr defTabSz="914400">
              <a:lnSpc>
                <a:spcPct val="150000"/>
              </a:lnSpc>
              <a:defRPr>
                <a:solidFill>
                  <a:srgbClr val="FFFFFF"/>
                </a:solidFill>
                <a:latin typeface="+mj-lt"/>
                <a:ea typeface="+mj-ea"/>
                <a:cs typeface="+mj-cs"/>
                <a:sym typeface="Helvetica"/>
              </a:defRPr>
            </a:pPr>
            <a:r>
              <a:rPr lang="en-US" dirty="0" smtClean="0"/>
              <a:t>12</a:t>
            </a:r>
            <a:r>
              <a:rPr dirty="0" smtClean="0"/>
              <a:t> </a:t>
            </a:r>
            <a:r>
              <a:rPr lang="en-US" dirty="0" smtClean="0"/>
              <a:t>September </a:t>
            </a:r>
            <a:r>
              <a:rPr dirty="0" smtClean="0"/>
              <a:t>2017</a:t>
            </a:r>
            <a:endParaRPr dirty="0"/>
          </a:p>
        </p:txBody>
      </p:sp>
      <p:pic>
        <p:nvPicPr>
          <p:cNvPr id="33" name="image3.png"/>
          <p:cNvPicPr>
            <a:picLocks noChangeAspect="1"/>
          </p:cNvPicPr>
          <p:nvPr/>
        </p:nvPicPr>
        <p:blipFill>
          <a:blip r:embed="rId2">
            <a:extLst/>
          </a:blip>
          <a:stretch>
            <a:fillRect/>
          </a:stretch>
        </p:blipFill>
        <p:spPr>
          <a:xfrm>
            <a:off x="622789" y="1217404"/>
            <a:ext cx="2507907" cy="993133"/>
          </a:xfrm>
          <a:prstGeom prst="rect">
            <a:avLst/>
          </a:prstGeom>
          <a:ln w="12700">
            <a:miter lim="400000"/>
          </a:ln>
        </p:spPr>
      </p:pic>
      <p:sp>
        <p:nvSpPr>
          <p:cNvPr id="34" name="Shape 34"/>
          <p:cNvSpPr/>
          <p:nvPr/>
        </p:nvSpPr>
        <p:spPr>
          <a:xfrm>
            <a:off x="622788" y="2246633"/>
            <a:ext cx="2806213" cy="1524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defTabSz="914400">
              <a:defRPr sz="1000">
                <a:solidFill>
                  <a:srgbClr val="FFFFFF"/>
                </a:solidFill>
                <a:latin typeface="+mj-lt"/>
                <a:ea typeface="+mj-ea"/>
                <a:cs typeface="+mj-cs"/>
                <a:sym typeface="Helvetica"/>
              </a:defRPr>
            </a:lvl1pPr>
          </a:lstStyle>
          <a:p>
            <a:r>
              <a:t>Committee on Earth Observation Satellites</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sldNum" sz="quarter" idx="2"/>
          </p:nvPr>
        </p:nvSpPr>
        <p:spPr>
          <a:xfrm>
            <a:off x="8772142" y="6638542"/>
            <a:ext cx="286515" cy="19050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a:t>
            </a:fld>
            <a:endParaRPr/>
          </a:p>
        </p:txBody>
      </p:sp>
      <p:sp>
        <p:nvSpPr>
          <p:cNvPr id="43" name="Shape 43"/>
          <p:cNvSpPr>
            <a:spLocks noGrp="1"/>
          </p:cNvSpPr>
          <p:nvPr>
            <p:ph type="body" idx="1"/>
          </p:nvPr>
        </p:nvSpPr>
        <p:spPr>
          <a:xfrm>
            <a:off x="544310" y="1653747"/>
            <a:ext cx="8153401" cy="4724401"/>
          </a:xfrm>
          <a:prstGeom prst="rect">
            <a:avLst/>
          </a:prstGeom>
        </p:spPr>
        <p:txBody>
          <a:bodyPr/>
          <a:lstStyle/>
          <a:p>
            <a:r>
              <a:rPr lang="en-US" dirty="0" smtClean="0"/>
              <a:t>To inform discussion of the “why”, “how”, and “who” of generalizing CEOS’ Analysis Ready Data efforts beyond Land to Atmosphere and Oceans. I.e.:</a:t>
            </a:r>
            <a:endParaRPr lang="en-US" dirty="0"/>
          </a:p>
          <a:p>
            <a:endParaRPr lang="en-US" dirty="0" smtClean="0"/>
          </a:p>
          <a:p>
            <a:pPr lvl="1"/>
            <a:r>
              <a:rPr lang="en-AU" dirty="0" smtClean="0"/>
              <a:t>What is the argument for extending the work to other domains? If ARD is to be broadened then we should be clear on </a:t>
            </a:r>
            <a:r>
              <a:rPr lang="en-AU" i="1" dirty="0" smtClean="0"/>
              <a:t>why</a:t>
            </a:r>
            <a:r>
              <a:rPr lang="en-AU" dirty="0" smtClean="0"/>
              <a:t>.</a:t>
            </a:r>
          </a:p>
          <a:p>
            <a:pPr lvl="1"/>
            <a:endParaRPr lang="en-AU" dirty="0"/>
          </a:p>
          <a:p>
            <a:pPr lvl="1"/>
            <a:r>
              <a:rPr lang="en-AU" dirty="0" smtClean="0"/>
              <a:t>If ARD is to be generalised, </a:t>
            </a:r>
            <a:r>
              <a:rPr lang="en-AU" i="1" dirty="0" smtClean="0"/>
              <a:t>how </a:t>
            </a:r>
            <a:r>
              <a:rPr lang="en-AU" dirty="0" smtClean="0"/>
              <a:t> would we go about it – what are the broad steps and strategies?</a:t>
            </a:r>
          </a:p>
          <a:p>
            <a:pPr lvl="1"/>
            <a:endParaRPr lang="en-AU" dirty="0"/>
          </a:p>
          <a:p>
            <a:pPr lvl="1"/>
            <a:r>
              <a:rPr lang="en-AU" i="1" dirty="0" smtClean="0"/>
              <a:t>Who </a:t>
            </a:r>
            <a:r>
              <a:rPr lang="en-AU" dirty="0" smtClean="0"/>
              <a:t>would lead the components of the work? Which CEOS instruments would endorse, lead and contribute to the work?</a:t>
            </a:r>
          </a:p>
          <a:p>
            <a:pPr lvl="1"/>
            <a:endParaRPr dirty="0"/>
          </a:p>
        </p:txBody>
      </p:sp>
      <p:sp>
        <p:nvSpPr>
          <p:cNvPr id="44" name="Shape 44"/>
          <p:cNvSpPr/>
          <p:nvPr/>
        </p:nvSpPr>
        <p:spPr>
          <a:xfrm>
            <a:off x="2036134" y="166575"/>
            <a:ext cx="5353493" cy="82225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lvl1pPr defTabSz="914400">
              <a:spcBef>
                <a:spcPts val="500"/>
              </a:spcBef>
              <a:defRPr sz="2400">
                <a:solidFill>
                  <a:srgbClr val="FFFFFF"/>
                </a:solidFill>
                <a:latin typeface="+mj-lt"/>
                <a:ea typeface="+mj-ea"/>
                <a:cs typeface="+mj-cs"/>
                <a:sym typeface="Helvetica"/>
              </a:defRPr>
            </a:lvl1pPr>
          </a:lstStyle>
          <a:p>
            <a:r>
              <a:rPr lang="en-US" dirty="0" smtClean="0"/>
              <a:t>Objective</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sldNum" sz="quarter" idx="2"/>
          </p:nvPr>
        </p:nvSpPr>
        <p:spPr>
          <a:xfrm>
            <a:off x="8772142" y="6638542"/>
            <a:ext cx="286515" cy="19050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3</a:t>
            </a:fld>
            <a:endParaRPr/>
          </a:p>
        </p:txBody>
      </p:sp>
      <p:sp>
        <p:nvSpPr>
          <p:cNvPr id="43" name="Shape 43"/>
          <p:cNvSpPr>
            <a:spLocks noGrp="1"/>
          </p:cNvSpPr>
          <p:nvPr>
            <p:ph type="body" idx="1"/>
          </p:nvPr>
        </p:nvSpPr>
        <p:spPr>
          <a:xfrm>
            <a:off x="544310" y="1653747"/>
            <a:ext cx="8153401" cy="4724401"/>
          </a:xfrm>
          <a:prstGeom prst="rect">
            <a:avLst/>
          </a:prstGeom>
        </p:spPr>
        <p:txBody>
          <a:bodyPr>
            <a:normAutofit fontScale="92500" lnSpcReduction="20000"/>
          </a:bodyPr>
          <a:lstStyle/>
          <a:p>
            <a:pPr marL="0" indent="0">
              <a:buNone/>
            </a:pPr>
            <a:r>
              <a:rPr lang="en-US" dirty="0" smtClean="0"/>
              <a:t>ARD is a key element of future data architectures (FDA-AHT)</a:t>
            </a:r>
          </a:p>
          <a:p>
            <a:pPr lvl="1"/>
            <a:r>
              <a:rPr lang="en-AU" i="1" dirty="0" smtClean="0"/>
              <a:t>Analysis Ready Data: Preparation and distribution of trusted, calibrated, well documented data from multiple sensors in an analysis ready form for land, inland water, coastal and ocean applications -- </a:t>
            </a:r>
            <a:r>
              <a:rPr lang="en-AU" dirty="0" smtClean="0"/>
              <a:t>from the draft report, V0.9</a:t>
            </a:r>
            <a:endParaRPr lang="en-US" dirty="0" smtClean="0"/>
          </a:p>
          <a:p>
            <a:pPr marL="0" indent="0">
              <a:buNone/>
            </a:pPr>
            <a:r>
              <a:rPr lang="en-US" dirty="0" smtClean="0"/>
              <a:t>The key elements of this argument seem to be:</a:t>
            </a:r>
          </a:p>
          <a:p>
            <a:pPr lvl="1"/>
            <a:r>
              <a:rPr lang="en-US" dirty="0" smtClean="0"/>
              <a:t>Much greater exploitation of EO data, (also, exploitation of much more EO data), is essential to the success of EO programs. To deliver real benefits the data must be richly exploited in ways that cannot be foreseen</a:t>
            </a:r>
            <a:r>
              <a:rPr lang="en-US" dirty="0"/>
              <a:t>.</a:t>
            </a:r>
            <a:endParaRPr lang="en-US" dirty="0" smtClean="0"/>
          </a:p>
          <a:p>
            <a:pPr lvl="1"/>
            <a:r>
              <a:rPr lang="en-AU" dirty="0" smtClean="0"/>
              <a:t>Future data architectures are needed that make this greater exploitation possible. </a:t>
            </a:r>
          </a:p>
          <a:p>
            <a:pPr lvl="1"/>
            <a:r>
              <a:rPr lang="en-AU" dirty="0" smtClean="0"/>
              <a:t>A key element of such architectures is that they have direct access to data – at a machine-to-machine level. The data must be Analysis Ready</a:t>
            </a:r>
          </a:p>
          <a:p>
            <a:pPr marL="0" indent="0">
              <a:buNone/>
            </a:pPr>
            <a:r>
              <a:rPr lang="en-AU" dirty="0" smtClean="0"/>
              <a:t>In addition, adding new data types will strengthen CEOS ARD efforts as a whole, bringing greater effort and expertise to the work, mainly by </a:t>
            </a:r>
            <a:r>
              <a:rPr lang="en-AU" i="1" dirty="0" smtClean="0"/>
              <a:t>aligning </a:t>
            </a:r>
            <a:r>
              <a:rPr lang="en-AU" dirty="0" smtClean="0"/>
              <a:t>the efforts of more CEOS agencies.</a:t>
            </a:r>
          </a:p>
          <a:p>
            <a:endParaRPr dirty="0"/>
          </a:p>
        </p:txBody>
      </p:sp>
      <p:sp>
        <p:nvSpPr>
          <p:cNvPr id="44" name="Shape 44"/>
          <p:cNvSpPr/>
          <p:nvPr/>
        </p:nvSpPr>
        <p:spPr>
          <a:xfrm>
            <a:off x="2036134" y="166575"/>
            <a:ext cx="5353493" cy="82225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lnSpcReduction="10000"/>
          </a:bodyPr>
          <a:lstStyle>
            <a:lvl1pPr defTabSz="914400">
              <a:spcBef>
                <a:spcPts val="500"/>
              </a:spcBef>
              <a:defRPr sz="2400">
                <a:solidFill>
                  <a:srgbClr val="FFFFFF"/>
                </a:solidFill>
                <a:latin typeface="+mj-lt"/>
                <a:ea typeface="+mj-ea"/>
                <a:cs typeface="+mj-cs"/>
                <a:sym typeface="Helvetica"/>
              </a:defRPr>
            </a:lvl1pPr>
          </a:lstStyle>
          <a:p>
            <a:r>
              <a:rPr lang="en-US" dirty="0" smtClean="0"/>
              <a:t>Why do it? What are the arguments for extending ARD to other domains?</a:t>
            </a:r>
          </a:p>
        </p:txBody>
      </p:sp>
    </p:spTree>
    <p:extLst>
      <p:ext uri="{BB962C8B-B14F-4D97-AF65-F5344CB8AC3E}">
        <p14:creationId xmlns:p14="http://schemas.microsoft.com/office/powerpoint/2010/main" val="3209912841"/>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sldNum" sz="quarter" idx="2"/>
          </p:nvPr>
        </p:nvSpPr>
        <p:spPr>
          <a:xfrm>
            <a:off x="8772142" y="6638542"/>
            <a:ext cx="286515" cy="19050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4</a:t>
            </a:fld>
            <a:endParaRPr/>
          </a:p>
        </p:txBody>
      </p:sp>
      <p:sp>
        <p:nvSpPr>
          <p:cNvPr id="43" name="Shape 43"/>
          <p:cNvSpPr>
            <a:spLocks noGrp="1"/>
          </p:cNvSpPr>
          <p:nvPr>
            <p:ph type="body" idx="1"/>
          </p:nvPr>
        </p:nvSpPr>
        <p:spPr>
          <a:xfrm>
            <a:off x="544310" y="1653747"/>
            <a:ext cx="8153401" cy="4724401"/>
          </a:xfrm>
          <a:prstGeom prst="rect">
            <a:avLst/>
          </a:prstGeom>
        </p:spPr>
        <p:txBody>
          <a:bodyPr>
            <a:normAutofit fontScale="77500" lnSpcReduction="20000"/>
          </a:bodyPr>
          <a:lstStyle/>
          <a:p>
            <a:pPr marL="0" indent="0">
              <a:buNone/>
            </a:pPr>
            <a:r>
              <a:rPr lang="en-AU" dirty="0" smtClean="0"/>
              <a:t>NO </a:t>
            </a:r>
            <a:r>
              <a:rPr lang="en-AU" dirty="0" smtClean="0"/>
              <a:t>CHANGE is required or desirable to the core principles, that is, ARD are:</a:t>
            </a:r>
          </a:p>
          <a:p>
            <a:pPr lvl="1"/>
            <a:r>
              <a:rPr lang="en-AU" dirty="0" smtClean="0"/>
              <a:t>Measurements </a:t>
            </a:r>
            <a:r>
              <a:rPr lang="en-AU" dirty="0" smtClean="0"/>
              <a:t>of physical properties  (i.e., radiometric and other calibrations are needed)</a:t>
            </a:r>
          </a:p>
          <a:p>
            <a:pPr lvl="1"/>
            <a:r>
              <a:rPr lang="en-AU" dirty="0" smtClean="0"/>
              <a:t>Of </a:t>
            </a:r>
            <a:r>
              <a:rPr lang="en-AU" dirty="0" smtClean="0"/>
              <a:t>the Land, Water or Atmosphere </a:t>
            </a:r>
          </a:p>
          <a:p>
            <a:pPr lvl="1"/>
            <a:r>
              <a:rPr lang="en-AU" dirty="0" smtClean="0"/>
              <a:t>Taken </a:t>
            </a:r>
            <a:r>
              <a:rPr lang="en-AU" dirty="0" smtClean="0"/>
              <a:t>at known locations (geolocation corrections)</a:t>
            </a:r>
          </a:p>
          <a:p>
            <a:pPr lvl="1"/>
            <a:r>
              <a:rPr lang="en-AU" dirty="0" smtClean="0"/>
              <a:t>Of </a:t>
            </a:r>
            <a:r>
              <a:rPr lang="en-AU" dirty="0" smtClean="0"/>
              <a:t>known quality (pixel quality flags)</a:t>
            </a:r>
          </a:p>
          <a:p>
            <a:pPr lvl="1"/>
            <a:r>
              <a:rPr lang="en-AU" dirty="0" smtClean="0"/>
              <a:t>With </a:t>
            </a:r>
            <a:r>
              <a:rPr lang="en-AU" dirty="0" smtClean="0"/>
              <a:t>known methods lineage (general metadata)</a:t>
            </a:r>
          </a:p>
          <a:p>
            <a:pPr marL="0" indent="0">
              <a:buNone/>
            </a:pPr>
            <a:r>
              <a:rPr lang="en-AU" dirty="0" smtClean="0"/>
              <a:t>Seek Plenary endorsement </a:t>
            </a:r>
            <a:r>
              <a:rPr lang="en-AU" i="1" u="sng" dirty="0" smtClean="0"/>
              <a:t>to investigate broadening the ARD work </a:t>
            </a:r>
            <a:r>
              <a:rPr lang="en-AU" dirty="0" smtClean="0"/>
              <a:t>to Oceans and Atmosphere</a:t>
            </a:r>
          </a:p>
          <a:p>
            <a:pPr marL="0" indent="0">
              <a:buNone/>
            </a:pPr>
            <a:r>
              <a:rPr lang="en-AU" dirty="0" smtClean="0"/>
              <a:t>Expand </a:t>
            </a:r>
            <a:r>
              <a:rPr lang="en-AU" dirty="0" smtClean="0"/>
              <a:t>the </a:t>
            </a:r>
            <a:r>
              <a:rPr lang="en-AU" dirty="0" smtClean="0"/>
              <a:t>CARD ecosystem to include CARD4L, CARD4A, CARD4O</a:t>
            </a:r>
            <a:endParaRPr lang="en-AU" dirty="0" smtClean="0"/>
          </a:p>
          <a:p>
            <a:pPr lvl="1"/>
            <a:r>
              <a:rPr lang="en-AU" dirty="0" smtClean="0"/>
              <a:t>Generalise the </a:t>
            </a:r>
            <a:r>
              <a:rPr lang="en-AU" dirty="0" smtClean="0"/>
              <a:t>CARD4L definition </a:t>
            </a:r>
            <a:r>
              <a:rPr lang="en-AU" dirty="0" smtClean="0"/>
              <a:t>statement to </a:t>
            </a:r>
            <a:r>
              <a:rPr lang="en-AU" dirty="0" smtClean="0"/>
              <a:t>be inclusive, e.g.,</a:t>
            </a:r>
          </a:p>
          <a:p>
            <a:pPr lvl="2"/>
            <a:r>
              <a:rPr lang="en-AU" dirty="0" smtClean="0"/>
              <a:t>Supersede “CARD4L” with “CARD</a:t>
            </a:r>
            <a:r>
              <a:rPr lang="en-AU" dirty="0" smtClean="0"/>
              <a:t>”</a:t>
            </a:r>
            <a:endParaRPr lang="en-AU" dirty="0" smtClean="0"/>
          </a:p>
          <a:p>
            <a:pPr lvl="1"/>
            <a:r>
              <a:rPr lang="en-AU" dirty="0" smtClean="0"/>
              <a:t>Identify </a:t>
            </a:r>
            <a:r>
              <a:rPr lang="en-AU" dirty="0" smtClean="0"/>
              <a:t>new </a:t>
            </a:r>
            <a:r>
              <a:rPr lang="en-AU" dirty="0" smtClean="0"/>
              <a:t>Product Families, </a:t>
            </a:r>
            <a:r>
              <a:rPr lang="en-AU" dirty="0" err="1" smtClean="0"/>
              <a:t>eg</a:t>
            </a:r>
            <a:r>
              <a:rPr lang="en-AU" dirty="0" smtClean="0"/>
              <a:t>., Sea Surface Temperature</a:t>
            </a:r>
          </a:p>
          <a:p>
            <a:pPr lvl="1"/>
            <a:r>
              <a:rPr lang="en-AU" dirty="0" smtClean="0"/>
              <a:t>Develop new Product Family Specifications for Ocean and Atmosphere datasets</a:t>
            </a:r>
          </a:p>
          <a:p>
            <a:pPr marL="0" indent="0">
              <a:buNone/>
            </a:pPr>
            <a:r>
              <a:rPr lang="en-AU" dirty="0" smtClean="0"/>
              <a:t>Progress the Assessment and Accreditation elements of the framework as a whole, rather than just for Land.</a:t>
            </a:r>
          </a:p>
          <a:p>
            <a:pPr marL="0" indent="0">
              <a:buNone/>
            </a:pPr>
            <a:endParaRPr lang="en-AU" dirty="0" smtClean="0"/>
          </a:p>
          <a:p>
            <a:pPr marL="0" indent="0">
              <a:buNone/>
            </a:pPr>
            <a:r>
              <a:rPr lang="en-AU" b="1" u="sng" dirty="0"/>
              <a:t>CARD will become a ubiquitous element of CEOS’ work – appearing </a:t>
            </a:r>
            <a:r>
              <a:rPr lang="en-AU" b="1" u="sng" dirty="0" smtClean="0"/>
              <a:t>everywhere</a:t>
            </a:r>
          </a:p>
        </p:txBody>
      </p:sp>
      <p:sp>
        <p:nvSpPr>
          <p:cNvPr id="44" name="Shape 44"/>
          <p:cNvSpPr/>
          <p:nvPr/>
        </p:nvSpPr>
        <p:spPr>
          <a:xfrm>
            <a:off x="2036134" y="166575"/>
            <a:ext cx="5353493" cy="82225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lnSpcReduction="10000"/>
          </a:bodyPr>
          <a:lstStyle>
            <a:lvl1pPr defTabSz="914400">
              <a:spcBef>
                <a:spcPts val="500"/>
              </a:spcBef>
              <a:defRPr sz="2400">
                <a:solidFill>
                  <a:srgbClr val="FFFFFF"/>
                </a:solidFill>
                <a:latin typeface="+mj-lt"/>
                <a:ea typeface="+mj-ea"/>
                <a:cs typeface="+mj-cs"/>
                <a:sym typeface="Helvetica"/>
              </a:defRPr>
            </a:lvl1pPr>
          </a:lstStyle>
          <a:p>
            <a:r>
              <a:rPr lang="en-US" dirty="0" smtClean="0"/>
              <a:t>How to do it? What are the key steps and strategies? Some thoughts:</a:t>
            </a:r>
          </a:p>
        </p:txBody>
      </p:sp>
    </p:spTree>
    <p:extLst>
      <p:ext uri="{BB962C8B-B14F-4D97-AF65-F5344CB8AC3E}">
        <p14:creationId xmlns:p14="http://schemas.microsoft.com/office/powerpoint/2010/main" val="3164657612"/>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sldNum" sz="quarter" idx="2"/>
          </p:nvPr>
        </p:nvSpPr>
        <p:spPr>
          <a:xfrm>
            <a:off x="8772142" y="6638542"/>
            <a:ext cx="286515" cy="19050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5</a:t>
            </a:fld>
            <a:endParaRPr/>
          </a:p>
        </p:txBody>
      </p:sp>
      <p:sp>
        <p:nvSpPr>
          <p:cNvPr id="43" name="Shape 43"/>
          <p:cNvSpPr>
            <a:spLocks noGrp="1"/>
          </p:cNvSpPr>
          <p:nvPr>
            <p:ph type="body" idx="1"/>
          </p:nvPr>
        </p:nvSpPr>
        <p:spPr>
          <a:xfrm>
            <a:off x="544310" y="1653747"/>
            <a:ext cx="8153401" cy="4724401"/>
          </a:xfrm>
          <a:prstGeom prst="rect">
            <a:avLst/>
          </a:prstGeom>
        </p:spPr>
        <p:txBody>
          <a:bodyPr>
            <a:normAutofit fontScale="85000" lnSpcReduction="10000"/>
          </a:bodyPr>
          <a:lstStyle/>
          <a:p>
            <a:r>
              <a:rPr lang="en-AU" sz="2500" dirty="0" smtClean="0"/>
              <a:t>Endorse the </a:t>
            </a:r>
            <a:r>
              <a:rPr lang="en-AU" sz="2500" dirty="0" smtClean="0"/>
              <a:t>approach:</a:t>
            </a:r>
            <a:endParaRPr lang="en-AU" sz="2500" dirty="0" smtClean="0"/>
          </a:p>
          <a:p>
            <a:pPr lvl="1"/>
            <a:r>
              <a:rPr lang="en-AU" sz="2500" u="sng" dirty="0" smtClean="0"/>
              <a:t>Principals</a:t>
            </a:r>
            <a:r>
              <a:rPr lang="en-AU" sz="2500" dirty="0" smtClean="0"/>
              <a:t> </a:t>
            </a:r>
            <a:r>
              <a:rPr lang="en-AU" sz="2500" dirty="0" smtClean="0"/>
              <a:t>– Plenary decision. </a:t>
            </a:r>
            <a:r>
              <a:rPr lang="en-AU" sz="2500" dirty="0"/>
              <a:t> </a:t>
            </a:r>
            <a:endParaRPr lang="en-AU" sz="2500" dirty="0" smtClean="0"/>
          </a:p>
          <a:p>
            <a:pPr lvl="1"/>
            <a:endParaRPr lang="en-AU" sz="2500" dirty="0" smtClean="0"/>
          </a:p>
          <a:p>
            <a:r>
              <a:rPr lang="en-AU" sz="2500" dirty="0" smtClean="0"/>
              <a:t>Monitor and guide the implementation as an on-going </a:t>
            </a:r>
            <a:r>
              <a:rPr lang="en-AU" sz="2500" dirty="0" smtClean="0"/>
              <a:t>function:</a:t>
            </a:r>
            <a:endParaRPr lang="en-AU" sz="2500" dirty="0" smtClean="0"/>
          </a:p>
          <a:p>
            <a:pPr lvl="1"/>
            <a:r>
              <a:rPr lang="en-AU" sz="2500" u="sng" dirty="0"/>
              <a:t>SIT</a:t>
            </a:r>
            <a:r>
              <a:rPr lang="en-AU" sz="2500" dirty="0"/>
              <a:t> – standing item on meeting </a:t>
            </a:r>
            <a:r>
              <a:rPr lang="en-AU" sz="2500" dirty="0" smtClean="0"/>
              <a:t>agendas</a:t>
            </a:r>
          </a:p>
          <a:p>
            <a:pPr marL="457200" lvl="1" indent="0">
              <a:buNone/>
            </a:pPr>
            <a:endParaRPr lang="en-AU" sz="2500" dirty="0" smtClean="0"/>
          </a:p>
          <a:p>
            <a:r>
              <a:rPr lang="en-AU" sz="2500" dirty="0" smtClean="0"/>
              <a:t>Lead the further </a:t>
            </a:r>
            <a:r>
              <a:rPr lang="en-AU" sz="2500" dirty="0" smtClean="0"/>
              <a:t>implementation and development: </a:t>
            </a:r>
          </a:p>
          <a:p>
            <a:pPr marL="0" indent="0">
              <a:buNone/>
            </a:pPr>
            <a:r>
              <a:rPr lang="en-AU" sz="1800" dirty="0" smtClean="0"/>
              <a:t>(</a:t>
            </a:r>
            <a:r>
              <a:rPr lang="en-AU" sz="1800" dirty="0" smtClean="0"/>
              <a:t>of </a:t>
            </a:r>
            <a:r>
              <a:rPr lang="en-AU" sz="1800" dirty="0" smtClean="0"/>
              <a:t>the ARD Strategy and Framework, working across CEOS thematic </a:t>
            </a:r>
            <a:r>
              <a:rPr lang="en-AU" sz="1800" dirty="0" smtClean="0"/>
              <a:t>teams</a:t>
            </a:r>
            <a:r>
              <a:rPr lang="en-AU" sz="1800" dirty="0" smtClean="0"/>
              <a:t>, and </a:t>
            </a:r>
            <a:r>
              <a:rPr lang="en-AU" sz="1800" dirty="0" smtClean="0"/>
              <a:t>Manage </a:t>
            </a:r>
            <a:r>
              <a:rPr lang="en-AU" sz="1800" dirty="0" smtClean="0"/>
              <a:t>the expanded framework (initially</a:t>
            </a:r>
            <a:r>
              <a:rPr lang="en-AU" sz="1800" dirty="0" smtClean="0"/>
              <a:t>))</a:t>
            </a:r>
            <a:endParaRPr lang="en-AU" sz="2500" dirty="0" smtClean="0"/>
          </a:p>
          <a:p>
            <a:pPr lvl="1"/>
            <a:r>
              <a:rPr lang="en-AU" sz="2500" u="sng" dirty="0" smtClean="0"/>
              <a:t>CARD  sub-team of  the FDA-AHT</a:t>
            </a:r>
            <a:r>
              <a:rPr lang="en-AU" sz="2500" dirty="0" smtClean="0"/>
              <a:t> </a:t>
            </a:r>
            <a:endParaRPr lang="en-AU" sz="2500" dirty="0" smtClean="0"/>
          </a:p>
          <a:p>
            <a:pPr lvl="1"/>
            <a:r>
              <a:rPr lang="en-AU" sz="2500" dirty="0" smtClean="0"/>
              <a:t>R</a:t>
            </a:r>
            <a:r>
              <a:rPr lang="en-AU" sz="2500" dirty="0" smtClean="0"/>
              <a:t>evisit </a:t>
            </a:r>
            <a:r>
              <a:rPr lang="en-AU" sz="2500" dirty="0" smtClean="0"/>
              <a:t>the role and membership of FDA to ensure that it has the appropriate mandate and </a:t>
            </a:r>
            <a:r>
              <a:rPr lang="en-AU" sz="2500" dirty="0" smtClean="0"/>
              <a:t>capability.</a:t>
            </a:r>
          </a:p>
          <a:p>
            <a:pPr lvl="1"/>
            <a:r>
              <a:rPr lang="en-AU" sz="2500" dirty="0" smtClean="0"/>
              <a:t>Expect </a:t>
            </a:r>
            <a:r>
              <a:rPr lang="en-AU" sz="2500" dirty="0" smtClean="0"/>
              <a:t>this team to be needed until the CARD framework is mature (3-4 years). </a:t>
            </a:r>
          </a:p>
        </p:txBody>
      </p:sp>
      <p:sp>
        <p:nvSpPr>
          <p:cNvPr id="44" name="Shape 44"/>
          <p:cNvSpPr/>
          <p:nvPr/>
        </p:nvSpPr>
        <p:spPr>
          <a:xfrm>
            <a:off x="2036134" y="166575"/>
            <a:ext cx="5353493" cy="82225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lnSpcReduction="10000"/>
          </a:bodyPr>
          <a:lstStyle>
            <a:lvl1pPr defTabSz="914400">
              <a:spcBef>
                <a:spcPts val="500"/>
              </a:spcBef>
              <a:defRPr sz="2400">
                <a:solidFill>
                  <a:srgbClr val="FFFFFF"/>
                </a:solidFill>
                <a:latin typeface="+mj-lt"/>
                <a:ea typeface="+mj-ea"/>
                <a:cs typeface="+mj-cs"/>
                <a:sym typeface="Helvetica"/>
              </a:defRPr>
            </a:lvl1pPr>
          </a:lstStyle>
          <a:p>
            <a:r>
              <a:rPr lang="en-US" dirty="0" smtClean="0"/>
              <a:t>Who?</a:t>
            </a:r>
          </a:p>
          <a:p>
            <a:r>
              <a:rPr lang="en-US" dirty="0" smtClean="0"/>
              <a:t>Some roles </a:t>
            </a:r>
            <a:r>
              <a:rPr lang="en-US" dirty="0" smtClean="0"/>
              <a:t>and who would fill them  </a:t>
            </a:r>
            <a:endParaRPr lang="en-US" dirty="0" smtClean="0"/>
          </a:p>
        </p:txBody>
      </p:sp>
    </p:spTree>
    <p:extLst>
      <p:ext uri="{BB962C8B-B14F-4D97-AF65-F5344CB8AC3E}">
        <p14:creationId xmlns:p14="http://schemas.microsoft.com/office/powerpoint/2010/main" val="2477128501"/>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sldNum" sz="quarter" idx="2"/>
          </p:nvPr>
        </p:nvSpPr>
        <p:spPr>
          <a:xfrm>
            <a:off x="8772142" y="6638542"/>
            <a:ext cx="286515" cy="19050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6</a:t>
            </a:fld>
            <a:endParaRPr/>
          </a:p>
        </p:txBody>
      </p:sp>
      <p:sp>
        <p:nvSpPr>
          <p:cNvPr id="43" name="Shape 43"/>
          <p:cNvSpPr>
            <a:spLocks noGrp="1"/>
          </p:cNvSpPr>
          <p:nvPr>
            <p:ph type="body" idx="1"/>
          </p:nvPr>
        </p:nvSpPr>
        <p:spPr>
          <a:xfrm>
            <a:off x="544310" y="1653747"/>
            <a:ext cx="8153401" cy="4724401"/>
          </a:xfrm>
          <a:prstGeom prst="rect">
            <a:avLst/>
          </a:prstGeom>
        </p:spPr>
        <p:txBody>
          <a:bodyPr>
            <a:noAutofit/>
          </a:bodyPr>
          <a:lstStyle/>
          <a:p>
            <a:r>
              <a:rPr lang="en-AU" sz="2100" dirty="0" smtClean="0"/>
              <a:t>Implement </a:t>
            </a:r>
            <a:r>
              <a:rPr lang="en-AU" sz="2100" dirty="0" smtClean="0"/>
              <a:t>the framework – developing PFS and proposing ARD datasets </a:t>
            </a:r>
          </a:p>
          <a:p>
            <a:pPr lvl="1"/>
            <a:r>
              <a:rPr lang="en-AU" sz="2100" dirty="0" smtClean="0"/>
              <a:t>Atmospheric </a:t>
            </a:r>
            <a:r>
              <a:rPr lang="en-AU" sz="2100" dirty="0"/>
              <a:t>Composition (</a:t>
            </a:r>
            <a:r>
              <a:rPr lang="en-AU" sz="2100" dirty="0" smtClean="0"/>
              <a:t>AC-VC); Land </a:t>
            </a:r>
            <a:r>
              <a:rPr lang="en-AU" sz="2100" dirty="0"/>
              <a:t>Surface Imaging (LSI-VC</a:t>
            </a:r>
            <a:r>
              <a:rPr lang="en-AU" sz="2100" dirty="0" smtClean="0"/>
              <a:t>); Ocean </a:t>
            </a:r>
            <a:r>
              <a:rPr lang="en-AU" sz="2100" dirty="0"/>
              <a:t>Colour Radiometry (OCR-VC</a:t>
            </a:r>
            <a:r>
              <a:rPr lang="en-AU" sz="2100" dirty="0" smtClean="0"/>
              <a:t>); Ocean </a:t>
            </a:r>
            <a:r>
              <a:rPr lang="en-AU" sz="2100" dirty="0"/>
              <a:t>Surface Topography (OST-VC</a:t>
            </a:r>
            <a:r>
              <a:rPr lang="en-AU" sz="2100" dirty="0" smtClean="0"/>
              <a:t>); Ocean </a:t>
            </a:r>
            <a:r>
              <a:rPr lang="en-AU" sz="2100" dirty="0"/>
              <a:t>Surface Vector Wind (OSVW-VC</a:t>
            </a:r>
            <a:r>
              <a:rPr lang="en-AU" sz="2100" dirty="0" smtClean="0"/>
              <a:t>); Precipitation </a:t>
            </a:r>
            <a:r>
              <a:rPr lang="en-AU" sz="2100" dirty="0"/>
              <a:t>(P-VC</a:t>
            </a:r>
            <a:r>
              <a:rPr lang="en-AU" sz="2100" dirty="0" smtClean="0"/>
              <a:t>); Sea </a:t>
            </a:r>
            <a:r>
              <a:rPr lang="en-AU" sz="2100" dirty="0"/>
              <a:t>Surface Temperature (SST-VC</a:t>
            </a:r>
            <a:r>
              <a:rPr lang="en-AU" sz="2100" dirty="0" smtClean="0"/>
              <a:t>); </a:t>
            </a:r>
          </a:p>
          <a:p>
            <a:pPr lvl="1"/>
            <a:r>
              <a:rPr lang="en-AU" sz="2100" dirty="0" smtClean="0"/>
              <a:t>WGISS </a:t>
            </a:r>
            <a:r>
              <a:rPr lang="en-AU" sz="2100" dirty="0" smtClean="0"/>
              <a:t>– e.g., technical elements such as standardisation for machine to machine interoperability</a:t>
            </a:r>
          </a:p>
          <a:p>
            <a:pPr lvl="1"/>
            <a:r>
              <a:rPr lang="en-AU" sz="2100" dirty="0" smtClean="0"/>
              <a:t>WGCV – e.g., supporting the assessment </a:t>
            </a:r>
            <a:r>
              <a:rPr lang="en-AU" sz="2100" dirty="0" smtClean="0"/>
              <a:t>framework</a:t>
            </a:r>
            <a:endParaRPr lang="en-AU" sz="2100" dirty="0" smtClean="0"/>
          </a:p>
          <a:p>
            <a:r>
              <a:rPr lang="en-AU" sz="2100" dirty="0" smtClean="0"/>
              <a:t>Support the framework technically through demonstration and tools, such as a list of PFS and compliant datasets</a:t>
            </a:r>
          </a:p>
          <a:p>
            <a:pPr lvl="1"/>
            <a:r>
              <a:rPr lang="en-AU" sz="2100" dirty="0" smtClean="0"/>
              <a:t>CEOS-SEO</a:t>
            </a:r>
          </a:p>
        </p:txBody>
      </p:sp>
      <p:sp>
        <p:nvSpPr>
          <p:cNvPr id="44" name="Shape 44"/>
          <p:cNvSpPr/>
          <p:nvPr/>
        </p:nvSpPr>
        <p:spPr>
          <a:xfrm>
            <a:off x="2036134" y="166575"/>
            <a:ext cx="5353493" cy="82225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lnSpcReduction="10000"/>
          </a:bodyPr>
          <a:lstStyle>
            <a:lvl1pPr defTabSz="914400">
              <a:spcBef>
                <a:spcPts val="500"/>
              </a:spcBef>
              <a:defRPr sz="2400">
                <a:solidFill>
                  <a:srgbClr val="FFFFFF"/>
                </a:solidFill>
                <a:latin typeface="+mj-lt"/>
                <a:ea typeface="+mj-ea"/>
                <a:cs typeface="+mj-cs"/>
                <a:sym typeface="Helvetica"/>
              </a:defRPr>
            </a:lvl1pPr>
          </a:lstStyle>
          <a:p>
            <a:r>
              <a:rPr lang="en-US" dirty="0" smtClean="0"/>
              <a:t>Who?</a:t>
            </a:r>
          </a:p>
          <a:p>
            <a:r>
              <a:rPr lang="en-US" dirty="0"/>
              <a:t>Some roles and who would fill them  </a:t>
            </a:r>
          </a:p>
        </p:txBody>
      </p:sp>
    </p:spTree>
    <p:extLst>
      <p:ext uri="{BB962C8B-B14F-4D97-AF65-F5344CB8AC3E}">
        <p14:creationId xmlns:p14="http://schemas.microsoft.com/office/powerpoint/2010/main" val="914343196"/>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sldNum" sz="quarter" idx="2"/>
          </p:nvPr>
        </p:nvSpPr>
        <p:spPr>
          <a:xfrm>
            <a:off x="8772142" y="6638542"/>
            <a:ext cx="286515" cy="19050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7</a:t>
            </a:fld>
            <a:endParaRPr/>
          </a:p>
        </p:txBody>
      </p:sp>
      <p:sp>
        <p:nvSpPr>
          <p:cNvPr id="43" name="Shape 43"/>
          <p:cNvSpPr>
            <a:spLocks noGrp="1"/>
          </p:cNvSpPr>
          <p:nvPr>
            <p:ph type="body" idx="1"/>
          </p:nvPr>
        </p:nvSpPr>
        <p:spPr>
          <a:xfrm>
            <a:off x="544310" y="1653747"/>
            <a:ext cx="8153401" cy="4724401"/>
          </a:xfrm>
          <a:prstGeom prst="rect">
            <a:avLst/>
          </a:prstGeom>
        </p:spPr>
        <p:txBody>
          <a:bodyPr>
            <a:noAutofit/>
          </a:bodyPr>
          <a:lstStyle/>
          <a:p>
            <a:pPr marL="457200" indent="-457200">
              <a:buFont typeface="+mj-lt"/>
              <a:buAutoNum type="arabicPeriod"/>
            </a:pPr>
            <a:r>
              <a:rPr lang="en-AU" sz="2100" i="1" dirty="0" smtClean="0"/>
              <a:t>Discuss</a:t>
            </a:r>
            <a:r>
              <a:rPr lang="en-AU" sz="2100" dirty="0" smtClean="0"/>
              <a:t> the points put forward, and</a:t>
            </a:r>
            <a:endParaRPr lang="en-AU" sz="2100" i="1" dirty="0" smtClean="0"/>
          </a:p>
          <a:p>
            <a:pPr marL="457200" indent="-457200">
              <a:buFont typeface="+mj-lt"/>
              <a:buAutoNum type="arabicPeriod"/>
            </a:pPr>
            <a:r>
              <a:rPr lang="en-AU" sz="2100" i="1" dirty="0" smtClean="0"/>
              <a:t>Endorse </a:t>
            </a:r>
            <a:r>
              <a:rPr lang="en-AU" sz="2100" dirty="0" smtClean="0"/>
              <a:t>further work to broaden CEOS’ work beyond CARD4L, with initial leadershi</a:t>
            </a:r>
            <a:r>
              <a:rPr lang="en-AU" sz="2100" dirty="0" smtClean="0"/>
              <a:t>p from LSI-VC, </a:t>
            </a:r>
            <a:br>
              <a:rPr lang="en-AU" sz="2100" dirty="0" smtClean="0"/>
            </a:br>
            <a:r>
              <a:rPr lang="en-AU" sz="2100" b="1" dirty="0" smtClean="0"/>
              <a:t>OR</a:t>
            </a:r>
            <a:r>
              <a:rPr lang="en-AU" sz="2100" dirty="0" smtClean="0"/>
              <a:t> </a:t>
            </a:r>
          </a:p>
          <a:p>
            <a:pPr marL="457200" indent="-457200">
              <a:buFont typeface="+mj-lt"/>
              <a:buAutoNum type="arabicPeriod"/>
            </a:pPr>
            <a:r>
              <a:rPr lang="en-AU" sz="2100" i="1" dirty="0" smtClean="0"/>
              <a:t>Endorse an approach to Plenary </a:t>
            </a:r>
            <a:r>
              <a:rPr lang="en-AU" sz="2100" dirty="0" smtClean="0"/>
              <a:t>to agree to look into the possibility of a broader CEOS ARD strategy. </a:t>
            </a:r>
            <a:endParaRPr lang="en-AU" sz="2100" dirty="0" smtClean="0"/>
          </a:p>
        </p:txBody>
      </p:sp>
      <p:sp>
        <p:nvSpPr>
          <p:cNvPr id="44" name="Shape 44"/>
          <p:cNvSpPr/>
          <p:nvPr/>
        </p:nvSpPr>
        <p:spPr>
          <a:xfrm>
            <a:off x="2036134" y="166575"/>
            <a:ext cx="5353493" cy="82225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lnSpcReduction="10000"/>
          </a:bodyPr>
          <a:lstStyle>
            <a:lvl1pPr defTabSz="914400">
              <a:spcBef>
                <a:spcPts val="500"/>
              </a:spcBef>
              <a:defRPr sz="2400">
                <a:solidFill>
                  <a:srgbClr val="FFFFFF"/>
                </a:solidFill>
                <a:latin typeface="+mj-lt"/>
                <a:ea typeface="+mj-ea"/>
                <a:cs typeface="+mj-cs"/>
                <a:sym typeface="Helvetica"/>
              </a:defRPr>
            </a:lvl1pPr>
          </a:lstStyle>
          <a:p>
            <a:r>
              <a:rPr lang="en-US" dirty="0" smtClean="0"/>
              <a:t>Conclusion:</a:t>
            </a:r>
            <a:endParaRPr lang="en-US" dirty="0" smtClean="0"/>
          </a:p>
          <a:p>
            <a:r>
              <a:rPr lang="en-US" dirty="0" smtClean="0"/>
              <a:t>The Workshop should:</a:t>
            </a:r>
            <a:endParaRPr lang="en-US" dirty="0"/>
          </a:p>
        </p:txBody>
      </p:sp>
    </p:spTree>
    <p:extLst>
      <p:ext uri="{BB962C8B-B14F-4D97-AF65-F5344CB8AC3E}">
        <p14:creationId xmlns:p14="http://schemas.microsoft.com/office/powerpoint/2010/main" val="3880138500"/>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8697</TotalTime>
  <Words>733</Words>
  <Application>Microsoft Office PowerPoint</Application>
  <PresentationFormat>On-screen Show (4:3)</PresentationFormat>
  <Paragraphs>70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vt:lpstr>
      <vt:lpstr>Extension of ARD concept to Atmosphere and Oceans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Moderate Resolution Sensor Interoperability: Framework</dc:title>
  <dc:creator>Helder, Dennis</dc:creator>
  <cp:lastModifiedBy>Geoscience Australia</cp:lastModifiedBy>
  <cp:revision>45</cp:revision>
  <dcterms:modified xsi:type="dcterms:W3CDTF">2017-09-05T19:41:21Z</dcterms:modified>
</cp:coreProperties>
</file>