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8"/>
  </p:notesMasterIdLst>
  <p:sldIdLst>
    <p:sldId id="590" r:id="rId3"/>
    <p:sldId id="591" r:id="rId4"/>
    <p:sldId id="623" r:id="rId5"/>
    <p:sldId id="627" r:id="rId6"/>
    <p:sldId id="592" r:id="rId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7036"/>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49"/>
    <p:restoredTop sz="86392" autoAdjust="0"/>
  </p:normalViewPr>
  <p:slideViewPr>
    <p:cSldViewPr>
      <p:cViewPr varScale="1">
        <p:scale>
          <a:sx n="99" d="100"/>
          <a:sy n="99" d="100"/>
        </p:scale>
        <p:origin x="12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2225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992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97863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41977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smtClean="0"/>
              <a:t>Datacube Training Workshop</a:t>
            </a:r>
            <a:endParaRPr lang="en-AU"/>
          </a:p>
        </p:txBody>
      </p:sp>
    </p:spTree>
    <p:extLst>
      <p:ext uri="{BB962C8B-B14F-4D97-AF65-F5344CB8AC3E}">
        <p14:creationId xmlns:p14="http://schemas.microsoft.com/office/powerpoint/2010/main" val="26947107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82"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smtClean="0">
                <a:solidFill>
                  <a:srgbClr val="FFFFFF"/>
                </a:solidFill>
                <a:latin typeface="Arial" charset="0"/>
                <a:ea typeface="+mn-ea"/>
                <a:cs typeface="+mn-cs"/>
              </a:rPr>
              <a:t>Phone: +61 2 6249 9111</a:t>
            </a:r>
          </a:p>
          <a:p>
            <a:pPr defTabSz="914400" rtl="0" fontAlgn="base">
              <a:spcAft>
                <a:spcPct val="0"/>
              </a:spcAft>
            </a:pPr>
            <a:r>
              <a:rPr lang="en-AU" kern="1200" dirty="0" smtClean="0">
                <a:solidFill>
                  <a:srgbClr val="FFFFFF"/>
                </a:solidFill>
                <a:latin typeface="Arial" charset="0"/>
                <a:ea typeface="+mn-ea"/>
                <a:cs typeface="+mn-cs"/>
              </a:rPr>
              <a:t>Web: </a:t>
            </a:r>
            <a:r>
              <a:rPr lang="en-AU" kern="1200" dirty="0" err="1" smtClean="0">
                <a:solidFill>
                  <a:srgbClr val="FFFFFF"/>
                </a:solidFill>
                <a:latin typeface="Arial" charset="0"/>
                <a:ea typeface="+mn-ea"/>
                <a:cs typeface="+mn-cs"/>
              </a:rPr>
              <a:t>www.ga.gov.au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Email: </a:t>
            </a:r>
            <a:r>
              <a:rPr lang="en-AU" kern="1200" dirty="0" err="1" smtClean="0">
                <a:solidFill>
                  <a:srgbClr val="FFFFFF"/>
                </a:solidFill>
                <a:latin typeface="Arial" charset="0"/>
                <a:ea typeface="+mn-ea"/>
                <a:cs typeface="+mn-cs"/>
              </a:rPr>
              <a:t>feedback@ga.gov.au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Address: </a:t>
            </a:r>
            <a:r>
              <a:rPr lang="en-AU" kern="1200" dirty="0" err="1" smtClean="0">
                <a:solidFill>
                  <a:srgbClr val="FFFFFF"/>
                </a:solidFill>
                <a:latin typeface="Arial" charset="0"/>
                <a:ea typeface="+mn-ea"/>
                <a:cs typeface="+mn-cs"/>
              </a:rPr>
              <a:t>Cnr</a:t>
            </a:r>
            <a:r>
              <a:rPr lang="en-AU" kern="1200" dirty="0" smtClean="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smtClean="0">
                <a:solidFill>
                  <a:srgbClr val="FFFFFF"/>
                </a:solidFill>
                <a:latin typeface="Arial" charset="0"/>
                <a:ea typeface="+mn-ea"/>
                <a:cs typeface="+mn-cs"/>
              </a:rPr>
              <a:t>Postal Address: GPO Box 378, Canberra ACT 2601</a:t>
            </a: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676400"/>
            <a:ext cx="8305800"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smtClean="0">
                <a:solidFill>
                  <a:srgbClr val="FFFFFF"/>
                </a:solidFill>
              </a:rPr>
              <a:t>ARD </a:t>
            </a:r>
            <a:r>
              <a:rPr lang="en-US" sz="3200" b="1" dirty="0" smtClean="0">
                <a:solidFill>
                  <a:srgbClr val="FFFFFF"/>
                </a:solidFill>
              </a:rPr>
              <a:t>Needs and Plans for </a:t>
            </a:r>
            <a:r>
              <a:rPr lang="en-US" sz="3200" b="1" smtClean="0">
                <a:solidFill>
                  <a:srgbClr val="FFFFFF"/>
                </a:solidFill>
              </a:rPr>
              <a:t>Thematic Pilots </a:t>
            </a:r>
            <a:endParaRPr sz="2400" b="0" i="1" dirty="0">
              <a:solidFill>
                <a:srgbClr val="FFFFFF"/>
              </a:solidFill>
            </a:endParaRPr>
          </a:p>
        </p:txBody>
      </p:sp>
      <p:sp>
        <p:nvSpPr>
          <p:cNvPr id="11" name="Shape 11"/>
          <p:cNvSpPr/>
          <p:nvPr/>
        </p:nvSpPr>
        <p:spPr>
          <a:xfrm>
            <a:off x="533400" y="2667000"/>
            <a:ext cx="5867400"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defRPr>
                <a:solidFill>
                  <a:srgbClr val="000000"/>
                </a:solidFill>
              </a:defRPr>
            </a:pPr>
            <a:r>
              <a:rPr lang="en-US" sz="2000" dirty="0" smtClean="0">
                <a:solidFill>
                  <a:srgbClr val="FFFFFF"/>
                </a:solidFill>
                <a:latin typeface="Arial Bold"/>
                <a:ea typeface="Arial Bold"/>
                <a:cs typeface="Arial Bold"/>
                <a:sym typeface="Arial Bold"/>
              </a:rPr>
              <a:t>Session 2: Analysis Ready Data</a:t>
            </a:r>
          </a:p>
          <a:p>
            <a:pPr defTabSz="914400">
              <a:defRPr>
                <a:solidFill>
                  <a:srgbClr val="000000"/>
                </a:solidFill>
              </a:defRPr>
            </a:pPr>
            <a:r>
              <a:rPr lang="en-US" sz="2000" dirty="0" smtClean="0">
                <a:solidFill>
                  <a:srgbClr val="FFFFFF"/>
                </a:solidFill>
                <a:latin typeface="Arial Bold"/>
                <a:ea typeface="Arial Bold"/>
                <a:cs typeface="Arial Bold"/>
                <a:sym typeface="Arial Bold"/>
              </a:rPr>
              <a:t>Agenda Item #6</a:t>
            </a:r>
          </a:p>
          <a:p>
            <a:pPr defTabSz="914400">
              <a:defRPr>
                <a:solidFill>
                  <a:srgbClr val="000000"/>
                </a:solidFill>
              </a:defRPr>
            </a:pPr>
            <a:endParaRPr lang="en-US" sz="2000" dirty="0" smtClean="0">
              <a:solidFill>
                <a:srgbClr val="FFFFFF"/>
              </a:solidFill>
              <a:latin typeface="Arial Bold"/>
              <a:ea typeface="Arial Bold"/>
              <a:cs typeface="Arial Bold"/>
              <a:sym typeface="Arial Bold"/>
            </a:endParaRPr>
          </a:p>
          <a:p>
            <a:pPr defTabSz="914400">
              <a:defRPr>
                <a:solidFill>
                  <a:srgbClr val="000000"/>
                </a:solidFill>
              </a:defRPr>
            </a:pPr>
            <a:r>
              <a:rPr lang="en-US" sz="2000" dirty="0" smtClean="0">
                <a:solidFill>
                  <a:srgbClr val="FFFFFF"/>
                </a:solidFill>
                <a:latin typeface="Arial Bold"/>
                <a:ea typeface="Arial Bold"/>
                <a:cs typeface="Arial Bold"/>
                <a:sym typeface="Arial Bold"/>
              </a:rPr>
              <a:t>September </a:t>
            </a:r>
            <a:r>
              <a:rPr lang="en-US" sz="2000" dirty="0">
                <a:solidFill>
                  <a:srgbClr val="FFFFFF"/>
                </a:solidFill>
                <a:latin typeface="Arial Bold"/>
                <a:ea typeface="Arial Bold"/>
                <a:cs typeface="Arial Bold"/>
                <a:sym typeface="Arial Bold"/>
              </a:rPr>
              <a:t>6</a:t>
            </a:r>
            <a:r>
              <a:rPr lang="en-US" sz="2000" dirty="0" smtClean="0">
                <a:solidFill>
                  <a:srgbClr val="FFFFFF"/>
                </a:solidFill>
                <a:latin typeface="Arial Bold"/>
                <a:ea typeface="Arial Bold"/>
                <a:cs typeface="Arial Bold"/>
                <a:sym typeface="Arial Bold"/>
              </a:rPr>
              <a:t>, </a:t>
            </a:r>
            <a:r>
              <a:rPr lang="en-US" sz="2000" dirty="0">
                <a:solidFill>
                  <a:srgbClr val="FFFFFF"/>
                </a:solidFill>
                <a:latin typeface="Arial Bold"/>
                <a:ea typeface="Arial Bold"/>
                <a:cs typeface="Arial Bold"/>
                <a:sym typeface="Arial Bold"/>
              </a:rPr>
              <a:t>2017</a:t>
            </a:r>
          </a:p>
          <a:p>
            <a:pPr defTabSz="914400">
              <a:defRPr>
                <a:solidFill>
                  <a:srgbClr val="000000"/>
                </a:solidFill>
              </a:defRPr>
            </a:pPr>
            <a:r>
              <a:rPr lang="en-US" sz="2000" dirty="0" smtClean="0">
                <a:solidFill>
                  <a:srgbClr val="FFFFFF"/>
                </a:solidFill>
                <a:latin typeface="Arial Bold"/>
                <a:ea typeface="Arial Bold"/>
                <a:cs typeface="Arial Bold"/>
                <a:sym typeface="Arial Bold"/>
              </a:rPr>
              <a:t>CEOS </a:t>
            </a:r>
            <a:r>
              <a:rPr lang="en-US" sz="2000" dirty="0">
                <a:solidFill>
                  <a:srgbClr val="FFFFFF"/>
                </a:solidFill>
                <a:latin typeface="Arial Bold"/>
                <a:ea typeface="Arial Bold"/>
                <a:cs typeface="Arial Bold"/>
                <a:sym typeface="Arial Bold"/>
              </a:rPr>
              <a:t>LSI-VC-4 / SDCG-12 / </a:t>
            </a:r>
            <a:r>
              <a:rPr lang="en-US" sz="2000" dirty="0" smtClean="0">
                <a:solidFill>
                  <a:srgbClr val="FFFFFF"/>
                </a:solidFill>
                <a:latin typeface="Arial Bold"/>
                <a:ea typeface="Arial Bold"/>
                <a:cs typeface="Arial Bold"/>
                <a:sym typeface="Arial Bold"/>
              </a:rPr>
              <a:t>GEOGLAM </a:t>
            </a:r>
            <a:br>
              <a:rPr lang="en-US" sz="2000" dirty="0" smtClean="0">
                <a:solidFill>
                  <a:srgbClr val="FFFFFF"/>
                </a:solidFill>
                <a:latin typeface="Arial Bold"/>
                <a:ea typeface="Arial Bold"/>
                <a:cs typeface="Arial Bold"/>
                <a:sym typeface="Arial Bold"/>
              </a:rPr>
            </a:br>
            <a:r>
              <a:rPr lang="en-US" sz="2000" dirty="0" smtClean="0">
                <a:solidFill>
                  <a:srgbClr val="FFFFFF"/>
                </a:solidFill>
                <a:latin typeface="Arial Bold"/>
                <a:ea typeface="Arial Bold"/>
                <a:cs typeface="Arial Bold"/>
                <a:sym typeface="Arial Bold"/>
              </a:rPr>
              <a:t>Joint Meeting</a:t>
            </a:r>
          </a:p>
          <a:p>
            <a:pPr defTabSz="914400">
              <a:defRPr>
                <a:solidFill>
                  <a:srgbClr val="000000"/>
                </a:solidFill>
              </a:defRPr>
            </a:pPr>
            <a:r>
              <a:rPr lang="en-US" sz="2000" dirty="0" err="1" smtClean="0">
                <a:solidFill>
                  <a:srgbClr val="FFFFFF"/>
                </a:solidFill>
                <a:latin typeface="Arial Bold"/>
                <a:ea typeface="Arial Bold"/>
                <a:cs typeface="Arial Bold"/>
                <a:sym typeface="Arial Bold"/>
              </a:rPr>
              <a:t>Frascati</a:t>
            </a:r>
            <a:r>
              <a:rPr lang="en-US" sz="2000" dirty="0" smtClean="0">
                <a:solidFill>
                  <a:srgbClr val="FFFFFF"/>
                </a:solidFill>
                <a:latin typeface="Arial Bold"/>
                <a:ea typeface="Arial Bold"/>
                <a:cs typeface="Arial Bold"/>
                <a:sym typeface="Arial Bold"/>
              </a:rPr>
              <a:t>, Italy (ESA-ESRIN)</a:t>
            </a:r>
            <a:endParaRPr lang="en-US" sz="2000" dirty="0">
              <a:solidFill>
                <a:srgbClr val="FFFFFF"/>
              </a:solidFill>
              <a:latin typeface="Arial Bold"/>
              <a:ea typeface="Arial Bold"/>
              <a:cs typeface="Arial Bold"/>
              <a:sym typeface="Arial Bold"/>
            </a:endParaRPr>
          </a:p>
          <a:p>
            <a:pPr defTabSz="914400">
              <a:defRPr>
                <a:solidFill>
                  <a:srgbClr val="000000"/>
                </a:solidFill>
              </a:defRPr>
            </a:pPr>
            <a:endParaRPr lang="en-US" sz="2000" dirty="0">
              <a:solidFill>
                <a:srgbClr val="FFFFFF"/>
              </a:solidFill>
              <a:latin typeface="Arial Bold"/>
              <a:ea typeface="Arial Bold"/>
              <a:cs typeface="Arial Bold"/>
              <a:sym typeface="Arial Bold"/>
            </a:endParaRPr>
          </a:p>
          <a:p>
            <a:pPr defTabSz="914400">
              <a:defRPr>
                <a:solidFill>
                  <a:srgbClr val="000000"/>
                </a:solidFill>
              </a:defRPr>
            </a:pPr>
            <a:r>
              <a:rPr lang="en-US" sz="2000" dirty="0">
                <a:solidFill>
                  <a:srgbClr val="FFFFFF"/>
                </a:solidFill>
                <a:latin typeface="Arial Bold"/>
                <a:ea typeface="Arial Bold"/>
                <a:cs typeface="Arial Bold"/>
                <a:sym typeface="Arial Bold"/>
              </a:rPr>
              <a:t>Brian Killough</a:t>
            </a:r>
          </a:p>
          <a:p>
            <a:pPr defTabSz="914400">
              <a:defRPr>
                <a:solidFill>
                  <a:srgbClr val="000000"/>
                </a:solidFill>
              </a:defRPr>
            </a:pPr>
            <a:r>
              <a:rPr lang="en-US" sz="2000" dirty="0">
                <a:solidFill>
                  <a:srgbClr val="FFFFFF"/>
                </a:solidFill>
                <a:latin typeface="Arial Bold"/>
                <a:ea typeface="Arial Bold"/>
                <a:cs typeface="Arial Bold"/>
                <a:sym typeface="Arial Bold"/>
              </a:rPr>
              <a:t>CEOS Systems Engineering Office</a:t>
            </a:r>
          </a:p>
          <a:p>
            <a:pPr defTabSz="914400">
              <a:defRPr>
                <a:solidFill>
                  <a:srgbClr val="000000"/>
                </a:solidFill>
              </a:defRPr>
            </a:pPr>
            <a:r>
              <a:rPr lang="en-US" sz="2000" dirty="0">
                <a:solidFill>
                  <a:srgbClr val="FFFFFF"/>
                </a:solidFill>
                <a:latin typeface="Arial Bold"/>
                <a:ea typeface="Arial Bold"/>
                <a:cs typeface="Arial Bold"/>
                <a:sym typeface="Arial Bold"/>
              </a:rPr>
              <a:t>NASA Langley Research </a:t>
            </a:r>
            <a:r>
              <a:rPr lang="en-US" sz="2000" dirty="0" smtClean="0">
                <a:solidFill>
                  <a:srgbClr val="FFFFFF"/>
                </a:solidFill>
                <a:latin typeface="Arial Bold"/>
                <a:ea typeface="Arial Bold"/>
                <a:cs typeface="Arial Bold"/>
                <a:sym typeface="Arial Bold"/>
              </a:rPr>
              <a:t>Center</a:t>
            </a:r>
            <a:endParaRPr lang="en-US"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extLst>
      <p:ext uri="{BB962C8B-B14F-4D97-AF65-F5344CB8AC3E}">
        <p14:creationId xmlns:p14="http://schemas.microsoft.com/office/powerpoint/2010/main" val="82500964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13567"/>
            <a:ext cx="5562600" cy="584775"/>
          </a:xfrm>
        </p:spPr>
        <p:txBody>
          <a:bodyPr wrap="square">
            <a:spAutoFit/>
          </a:bodyPr>
          <a:lstStyle/>
          <a:p>
            <a:pPr algn="l" eaLnBrk="1" hangingPunct="1"/>
            <a:r>
              <a:rPr lang="en-US" b="1" dirty="0" smtClean="0">
                <a:latin typeface="Tahoma" charset="0"/>
                <a:ea typeface="ＭＳ Ｐゴシック" charset="0"/>
                <a:cs typeface="ＭＳ Ｐゴシック" charset="0"/>
              </a:rPr>
              <a:t>General ARD Summary</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380343"/>
            <a:ext cx="8610600" cy="490457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ARD is needed to support all of the Data Cube pilot projects</a:t>
            </a:r>
            <a:r>
              <a:rPr lang="en-US" kern="1200" dirty="0" smtClean="0">
                <a:latin typeface="Calibri" charset="0"/>
                <a:ea typeface="ＭＳ Ｐゴシック" charset="0"/>
                <a:cs typeface="Calibri" charset="0"/>
              </a:rPr>
              <a:t>. To date, we have interactions with 29 countries and are actively working on ~5 Data Cube pilots that use ARD. </a:t>
            </a:r>
            <a:endParaRPr lang="en-US"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Countries have expressed a strong desire to minimize pre-processing burden and to help them obtain the “best” ARD for their application needs</a:t>
            </a:r>
            <a:r>
              <a:rPr lang="en-US" kern="1200" dirty="0" smtClean="0">
                <a:latin typeface="Calibri" charset="0"/>
                <a:ea typeface="ＭＳ Ｐゴシック" charset="0"/>
                <a:cs typeface="Calibri" charset="0"/>
              </a:rPr>
              <a:t>.</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Most countries have requested Landsat, but interest in Sentinel data is growing </a:t>
            </a:r>
            <a:r>
              <a:rPr lang="is-IS" kern="1200" dirty="0" smtClean="0">
                <a:latin typeface="Calibri" charset="0"/>
                <a:ea typeface="ＭＳ Ｐゴシック" charset="0"/>
                <a:cs typeface="Calibri" charset="0"/>
              </a:rPr>
              <a:t>…</a:t>
            </a:r>
            <a:endParaRPr lang="en-US"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Radar data is becoming a popular request, as many regions have issues with clouds and would like increased temporal sampling for change detection.</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CEOS Agencies can add significant “value” by routinely producing and offering ARD to users</a:t>
            </a:r>
            <a:r>
              <a:rPr lang="en-US" kern="1200" dirty="0" smtClean="0">
                <a:latin typeface="Calibri" charset="0"/>
                <a:ea typeface="ＭＳ Ｐゴシック" charset="0"/>
                <a:cs typeface="Calibri" charset="0"/>
              </a:rPr>
              <a:t>.</a:t>
            </a:r>
            <a:endParaRPr lang="en-US"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202744960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13567"/>
            <a:ext cx="5562600" cy="584775"/>
          </a:xfrm>
        </p:spPr>
        <p:txBody>
          <a:bodyPr wrap="square">
            <a:spAutoFit/>
          </a:bodyPr>
          <a:lstStyle/>
          <a:p>
            <a:pPr algn="l" eaLnBrk="1" hangingPunct="1"/>
            <a:r>
              <a:rPr lang="en-US" b="1" dirty="0" smtClean="0">
                <a:latin typeface="Tahoma" charset="0"/>
                <a:ea typeface="ＭＳ Ｐゴシック" charset="0"/>
                <a:cs typeface="ＭＳ Ｐゴシック" charset="0"/>
              </a:rPr>
              <a:t>ARD Preparation</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380343"/>
            <a:ext cx="8610600" cy="490457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sz="2200" b="1" kern="1200" dirty="0" smtClean="0">
                <a:latin typeface="Calibri" charset="0"/>
                <a:ea typeface="ＭＳ Ｐゴシック" charset="0"/>
                <a:cs typeface="Calibri" charset="0"/>
              </a:rPr>
              <a:t>Landsat </a:t>
            </a:r>
            <a:r>
              <a:rPr lang="en-US" sz="2200" kern="1200" dirty="0" smtClean="0">
                <a:latin typeface="Calibri" charset="0"/>
                <a:ea typeface="ＭＳ Ｐゴシック" charset="0"/>
                <a:cs typeface="Calibri" charset="0"/>
              </a:rPr>
              <a:t>ARD is “surface reflectance”, but some users have expressed a desire for ”enhanced” products that correct for solar illumination and BRDF. We have yet to develop a concise algorithm to create this product from current SR products but we are exploring options with CSIRO (Peter </a:t>
            </a:r>
            <a:r>
              <a:rPr lang="en-US" sz="2200" kern="1200" dirty="0" err="1" smtClean="0">
                <a:latin typeface="Calibri" charset="0"/>
                <a:ea typeface="ＭＳ Ｐゴシック" charset="0"/>
                <a:cs typeface="Calibri" charset="0"/>
              </a:rPr>
              <a:t>Caccetta</a:t>
            </a:r>
            <a:r>
              <a:rPr lang="en-US" sz="2200" kern="1200" dirty="0" smtClean="0">
                <a:latin typeface="Calibri" charset="0"/>
                <a:ea typeface="ＭＳ Ｐゴシック" charset="0"/>
                <a:cs typeface="Calibri" charset="0"/>
              </a:rPr>
              <a:t>) and Jeff </a:t>
            </a:r>
            <a:r>
              <a:rPr lang="en-US" sz="2200" kern="1200" dirty="0" err="1" smtClean="0">
                <a:latin typeface="Calibri" charset="0"/>
                <a:ea typeface="ＭＳ Ｐゴシック" charset="0"/>
                <a:cs typeface="Calibri" charset="0"/>
              </a:rPr>
              <a:t>Masek</a:t>
            </a:r>
            <a:r>
              <a:rPr lang="en-US" sz="2200" kern="1200" dirty="0" smtClean="0">
                <a:latin typeface="Calibri" charset="0"/>
                <a:ea typeface="ＭＳ Ｐゴシック" charset="0"/>
                <a:cs typeface="Calibri" charset="0"/>
              </a:rPr>
              <a:t> (NASA).</a:t>
            </a:r>
          </a:p>
          <a:p>
            <a:pPr marL="295275" indent="-295275" algn="l" defTabSz="914400" rtl="0">
              <a:buSzPct val="120000"/>
              <a:buFont typeface="Wingdings" charset="2"/>
              <a:buChar char="§"/>
            </a:pPr>
            <a:r>
              <a:rPr lang="en-US" sz="2200" kern="1200" dirty="0" smtClean="0">
                <a:latin typeface="Calibri" charset="0"/>
                <a:ea typeface="ＭＳ Ｐゴシック" charset="0"/>
                <a:cs typeface="Calibri" charset="0"/>
              </a:rPr>
              <a:t>We have developed Python algorithms to prepare </a:t>
            </a:r>
            <a:r>
              <a:rPr lang="en-US" sz="2200" b="1" kern="1200" dirty="0" smtClean="0">
                <a:latin typeface="Calibri" charset="0"/>
                <a:ea typeface="ＭＳ Ｐゴシック" charset="0"/>
                <a:cs typeface="Calibri" charset="0"/>
              </a:rPr>
              <a:t>Sentinel-1</a:t>
            </a:r>
            <a:r>
              <a:rPr lang="en-US" sz="2200" kern="1200" dirty="0" smtClean="0">
                <a:latin typeface="Calibri" charset="0"/>
                <a:ea typeface="ＭＳ Ｐゴシック" charset="0"/>
                <a:cs typeface="Calibri" charset="0"/>
              </a:rPr>
              <a:t> GRD products (VV and VH gamma-</a:t>
            </a:r>
            <a:r>
              <a:rPr lang="en-US" sz="2200" kern="1200" dirty="0" err="1" smtClean="0">
                <a:latin typeface="Calibri" charset="0"/>
                <a:ea typeface="ＭＳ Ｐゴシック" charset="0"/>
                <a:cs typeface="Calibri" charset="0"/>
              </a:rPr>
              <a:t>nought</a:t>
            </a:r>
            <a:r>
              <a:rPr lang="en-US" sz="2200" kern="1200" dirty="0" smtClean="0">
                <a:latin typeface="Calibri" charset="0"/>
                <a:ea typeface="ＭＳ Ｐゴシック" charset="0"/>
                <a:cs typeface="Calibri" charset="0"/>
              </a:rPr>
              <a:t>). We are working on algorithms to prepare Sentinel-1 SLC products (VV, VH, phase angle, anisotropy, entropy). </a:t>
            </a:r>
          </a:p>
          <a:p>
            <a:pPr marL="295275" indent="-295275" algn="l" defTabSz="914400" rtl="0">
              <a:buSzPct val="120000"/>
              <a:buFont typeface="Wingdings" charset="2"/>
              <a:buChar char="§"/>
            </a:pPr>
            <a:r>
              <a:rPr lang="en-US" sz="2200" kern="1200" dirty="0" smtClean="0">
                <a:latin typeface="Calibri" charset="0"/>
                <a:ea typeface="ＭＳ Ｐゴシック" charset="0"/>
                <a:cs typeface="Calibri" charset="0"/>
              </a:rPr>
              <a:t>We have </a:t>
            </a:r>
            <a:r>
              <a:rPr lang="en-US" sz="2200" kern="1200" dirty="0" smtClean="0">
                <a:latin typeface="Calibri" charset="0"/>
                <a:ea typeface="ＭＳ Ｐゴシック" charset="0"/>
                <a:cs typeface="Calibri" charset="0"/>
              </a:rPr>
              <a:t>had limited progress </a:t>
            </a:r>
            <a:r>
              <a:rPr lang="en-US" sz="2200" kern="1200" dirty="0" smtClean="0">
                <a:latin typeface="Calibri" charset="0"/>
                <a:ea typeface="ＭＳ Ｐゴシック" charset="0"/>
                <a:cs typeface="Calibri" charset="0"/>
              </a:rPr>
              <a:t>testing</a:t>
            </a:r>
            <a:r>
              <a:rPr lang="en-US" sz="2200" kern="1200" dirty="0" smtClean="0">
                <a:latin typeface="Calibri" charset="0"/>
                <a:ea typeface="ＭＳ Ｐゴシック" charset="0"/>
                <a:cs typeface="Calibri" charset="0"/>
              </a:rPr>
              <a:t> </a:t>
            </a:r>
            <a:r>
              <a:rPr lang="en-US" sz="2200" b="1" kern="1200" dirty="0" smtClean="0">
                <a:latin typeface="Calibri" charset="0"/>
                <a:ea typeface="ＭＳ Ｐゴシック" charset="0"/>
                <a:cs typeface="Calibri" charset="0"/>
              </a:rPr>
              <a:t>Sentinel-2 </a:t>
            </a:r>
            <a:r>
              <a:rPr lang="en-US" sz="2200" kern="1200" dirty="0" smtClean="0">
                <a:latin typeface="Calibri" charset="0"/>
                <a:ea typeface="ＭＳ Ｐゴシック" charset="0"/>
                <a:cs typeface="Calibri" charset="0"/>
              </a:rPr>
              <a:t>ARD. We are awaiting final decisions on the </a:t>
            </a:r>
            <a:r>
              <a:rPr lang="en-US" sz="2200" kern="1200" dirty="0" smtClean="0">
                <a:latin typeface="Calibri" charset="0"/>
                <a:ea typeface="ＭＳ Ｐゴシック" charset="0"/>
                <a:cs typeface="Calibri" charset="0"/>
              </a:rPr>
              <a:t>atmospheric correction algorithm </a:t>
            </a:r>
            <a:r>
              <a:rPr lang="en-US" sz="2200" kern="1200" dirty="0" smtClean="0">
                <a:latin typeface="Calibri" charset="0"/>
                <a:ea typeface="ＭＳ Ｐゴシック" charset="0"/>
                <a:cs typeface="Calibri" charset="0"/>
              </a:rPr>
              <a:t>and regular provisions of L2A products. We have requested sample L2A products to develop a Data Cube ingestion solution. None of our current Data Cube pilots have requested S2 data, but there has been some interest. </a:t>
            </a:r>
            <a:endParaRPr lang="en-US" sz="2200"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7998837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13567"/>
            <a:ext cx="5562600" cy="584775"/>
          </a:xfrm>
        </p:spPr>
        <p:txBody>
          <a:bodyPr wrap="square">
            <a:spAutoFit/>
          </a:bodyPr>
          <a:lstStyle/>
          <a:p>
            <a:pPr algn="l" eaLnBrk="1" hangingPunct="1"/>
            <a:r>
              <a:rPr lang="en-US" b="1" dirty="0" smtClean="0">
                <a:latin typeface="Tahoma" charset="0"/>
                <a:ea typeface="ＭＳ Ｐゴシック" charset="0"/>
                <a:cs typeface="ＭＳ Ｐゴシック" charset="0"/>
              </a:rPr>
              <a:t>Sentinel-1 SLC Product </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380343"/>
            <a:ext cx="8610600" cy="220105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sz="1800" kern="1200" dirty="0" smtClean="0">
                <a:latin typeface="Calibri" charset="0"/>
                <a:ea typeface="ＭＳ Ｐゴシック" charset="0"/>
                <a:cs typeface="Calibri" charset="0"/>
              </a:rPr>
              <a:t>The majority of S1 data products are GRD format, which tends to appeal to the majority of global users, but SLC data is </a:t>
            </a:r>
            <a:r>
              <a:rPr lang="en-US" sz="1800" kern="1200" dirty="0" smtClean="0">
                <a:latin typeface="Calibri" charset="0"/>
                <a:ea typeface="ＭＳ Ｐゴシック" charset="0"/>
                <a:cs typeface="Calibri" charset="0"/>
              </a:rPr>
              <a:t>powerful.</a:t>
            </a:r>
            <a:endParaRPr lang="en-US" sz="1800"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sz="1800" kern="1200" dirty="0" smtClean="0">
                <a:latin typeface="Calibri" charset="0"/>
                <a:ea typeface="ＭＳ Ｐゴシック" charset="0"/>
                <a:cs typeface="Calibri" charset="0"/>
              </a:rPr>
              <a:t>A recent presentation by </a:t>
            </a:r>
            <a:r>
              <a:rPr lang="en-US" sz="1800" b="1" kern="1200" dirty="0" smtClean="0">
                <a:latin typeface="Calibri" charset="0"/>
                <a:ea typeface="ＭＳ Ｐゴシック" charset="0"/>
                <a:cs typeface="Calibri" charset="0"/>
              </a:rPr>
              <a:t>Zheng-Shu Zhou </a:t>
            </a:r>
            <a:r>
              <a:rPr lang="en-US" sz="1800" kern="1200" dirty="0" smtClean="0">
                <a:latin typeface="Calibri" charset="0"/>
                <a:ea typeface="ＭＳ Ｐゴシック" charset="0"/>
                <a:cs typeface="Calibri" charset="0"/>
              </a:rPr>
              <a:t>(CSIRO) at IGARSS showed the benefit of phase information (phase angle, anisotropy, entropy), which is part of the larger (5GB) Sentinel-1 SLC product.</a:t>
            </a:r>
          </a:p>
          <a:p>
            <a:pPr marL="295275" indent="-295275" algn="l" defTabSz="914400" rtl="0">
              <a:buSzPct val="120000"/>
              <a:buFont typeface="Wingdings" charset="2"/>
              <a:buChar char="§"/>
            </a:pPr>
            <a:r>
              <a:rPr lang="en-US" sz="1800" kern="1200" dirty="0" smtClean="0">
                <a:latin typeface="Calibri" charset="0"/>
                <a:ea typeface="ＭＳ Ｐゴシック" charset="0"/>
                <a:cs typeface="Calibri" charset="0"/>
              </a:rPr>
              <a:t>With 5 “bands” of information (vs. 2 bands for GRD) and cloud-free images in a </a:t>
            </a:r>
            <a:r>
              <a:rPr lang="en-US" sz="1800" b="1" kern="1200" dirty="0" smtClean="0">
                <a:latin typeface="Calibri" charset="0"/>
                <a:ea typeface="ＭＳ Ｐゴシック" charset="0"/>
                <a:cs typeface="Calibri" charset="0"/>
              </a:rPr>
              <a:t>time series</a:t>
            </a:r>
            <a:r>
              <a:rPr lang="en-US" sz="1800" kern="1200" dirty="0" smtClean="0">
                <a:latin typeface="Calibri" charset="0"/>
                <a:ea typeface="ＭＳ Ｐゴシック" charset="0"/>
                <a:cs typeface="Calibri" charset="0"/>
              </a:rPr>
              <a:t>, it is possible to produce excellent land classification in high-cloud regions. </a:t>
            </a:r>
          </a:p>
          <a:p>
            <a:pPr marL="295275" indent="-295275" algn="l" defTabSz="914400" rtl="0">
              <a:buSzPct val="120000"/>
              <a:buFont typeface="Wingdings" charset="2"/>
              <a:buChar char="§"/>
            </a:pPr>
            <a:endParaRPr lang="en-US" sz="1800" kern="1200" dirty="0" smtClean="0">
              <a:latin typeface="Calibri" charset="0"/>
              <a:ea typeface="ＭＳ Ｐゴシック" charset="0"/>
              <a:cs typeface="Calibri" charset="0"/>
            </a:endParaRPr>
          </a:p>
        </p:txBody>
      </p:sp>
      <p:pic>
        <p:nvPicPr>
          <p:cNvPr id="2" name="Picture 1"/>
          <p:cNvPicPr>
            <a:picLocks noChangeAspect="1"/>
          </p:cNvPicPr>
          <p:nvPr/>
        </p:nvPicPr>
        <p:blipFill>
          <a:blip r:embed="rId3"/>
          <a:stretch>
            <a:fillRect/>
          </a:stretch>
        </p:blipFill>
        <p:spPr>
          <a:xfrm>
            <a:off x="429768" y="3853410"/>
            <a:ext cx="1856232" cy="2209800"/>
          </a:xfrm>
          <a:prstGeom prst="rect">
            <a:avLst/>
          </a:prstGeom>
        </p:spPr>
      </p:pic>
      <p:pic>
        <p:nvPicPr>
          <p:cNvPr id="3" name="Picture 2"/>
          <p:cNvPicPr>
            <a:picLocks noChangeAspect="1"/>
          </p:cNvPicPr>
          <p:nvPr/>
        </p:nvPicPr>
        <p:blipFill>
          <a:blip r:embed="rId4"/>
          <a:stretch>
            <a:fillRect/>
          </a:stretch>
        </p:blipFill>
        <p:spPr>
          <a:xfrm>
            <a:off x="2514600" y="3869790"/>
            <a:ext cx="1856232" cy="2209800"/>
          </a:xfrm>
          <a:prstGeom prst="rect">
            <a:avLst/>
          </a:prstGeom>
        </p:spPr>
      </p:pic>
      <p:pic>
        <p:nvPicPr>
          <p:cNvPr id="4" name="Picture 3"/>
          <p:cNvPicPr>
            <a:picLocks noChangeAspect="1"/>
          </p:cNvPicPr>
          <p:nvPr/>
        </p:nvPicPr>
        <p:blipFill>
          <a:blip r:embed="rId5"/>
          <a:stretch>
            <a:fillRect/>
          </a:stretch>
        </p:blipFill>
        <p:spPr>
          <a:xfrm>
            <a:off x="4648200" y="3881060"/>
            <a:ext cx="1860550" cy="2214940"/>
          </a:xfrm>
          <a:prstGeom prst="rect">
            <a:avLst/>
          </a:prstGeom>
        </p:spPr>
      </p:pic>
      <p:sp>
        <p:nvSpPr>
          <p:cNvPr id="8" name="Content Placeholder 2"/>
          <p:cNvSpPr txBox="1">
            <a:spLocks/>
          </p:cNvSpPr>
          <p:nvPr/>
        </p:nvSpPr>
        <p:spPr>
          <a:xfrm>
            <a:off x="6590728" y="3835109"/>
            <a:ext cx="2477072" cy="2413291"/>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dirty="0" smtClean="0">
                <a:latin typeface="Calibri" charset="0"/>
                <a:ea typeface="ＭＳ Ｐゴシック" charset="0"/>
                <a:cs typeface="Calibri" charset="0"/>
              </a:rPr>
              <a:t>Clustering algorithm results demonstrate the value of the SLC phase information and the value of time series cloud-free images to improve land classification </a:t>
            </a:r>
            <a:r>
              <a:rPr lang="en-US" sz="1600" smtClean="0">
                <a:latin typeface="Calibri" charset="0"/>
                <a:ea typeface="ＭＳ Ｐゴシック" charset="0"/>
                <a:cs typeface="Calibri" charset="0"/>
              </a:rPr>
              <a:t>discrimination.</a:t>
            </a:r>
            <a:endParaRPr lang="en-US" sz="1600" dirty="0" smtClean="0">
              <a:latin typeface="Calibri" charset="0"/>
              <a:ea typeface="ＭＳ Ｐゴシック" charset="0"/>
              <a:cs typeface="Calibri" charset="0"/>
            </a:endParaRPr>
          </a:p>
        </p:txBody>
      </p:sp>
      <p:sp>
        <p:nvSpPr>
          <p:cNvPr id="9" name="Content Placeholder 2"/>
          <p:cNvSpPr txBox="1">
            <a:spLocks/>
          </p:cNvSpPr>
          <p:nvPr/>
        </p:nvSpPr>
        <p:spPr>
          <a:xfrm>
            <a:off x="304800" y="6123060"/>
            <a:ext cx="2024507" cy="559263"/>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dirty="0" smtClean="0">
                <a:latin typeface="Calibri" charset="0"/>
                <a:ea typeface="ＭＳ Ｐゴシック" charset="0"/>
                <a:cs typeface="Calibri" charset="0"/>
              </a:rPr>
              <a:t>20160808 single day</a:t>
            </a:r>
            <a:br>
              <a:rPr lang="en-US" sz="1600" dirty="0" smtClean="0">
                <a:latin typeface="Calibri" charset="0"/>
                <a:ea typeface="ＭＳ Ｐゴシック" charset="0"/>
                <a:cs typeface="Calibri" charset="0"/>
              </a:rPr>
            </a:br>
            <a:r>
              <a:rPr lang="en-US" sz="1600" dirty="0" smtClean="0">
                <a:latin typeface="Calibri" charset="0"/>
                <a:ea typeface="ＭＳ Ｐゴシック" charset="0"/>
                <a:cs typeface="Calibri" charset="0"/>
              </a:rPr>
              <a:t>VV+VH</a:t>
            </a:r>
          </a:p>
        </p:txBody>
      </p:sp>
      <p:sp>
        <p:nvSpPr>
          <p:cNvPr id="10" name="Content Placeholder 2"/>
          <p:cNvSpPr txBox="1">
            <a:spLocks/>
          </p:cNvSpPr>
          <p:nvPr/>
        </p:nvSpPr>
        <p:spPr>
          <a:xfrm>
            <a:off x="2438400" y="6172200"/>
            <a:ext cx="2329307" cy="559263"/>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dirty="0" smtClean="0">
                <a:latin typeface="Calibri" charset="0"/>
                <a:ea typeface="ＭＳ Ｐゴシック" charset="0"/>
                <a:cs typeface="Calibri" charset="0"/>
              </a:rPr>
              <a:t>20160808 single day</a:t>
            </a:r>
            <a:br>
              <a:rPr lang="en-US" sz="1600" dirty="0" smtClean="0">
                <a:latin typeface="Calibri" charset="0"/>
                <a:ea typeface="ＭＳ Ｐゴシック" charset="0"/>
                <a:cs typeface="Calibri" charset="0"/>
              </a:rPr>
            </a:br>
            <a:r>
              <a:rPr lang="en-US" sz="1600" dirty="0" err="1" smtClean="0">
                <a:latin typeface="Calibri" charset="0"/>
                <a:ea typeface="ＭＳ Ｐゴシック" charset="0"/>
                <a:cs typeface="Calibri" charset="0"/>
              </a:rPr>
              <a:t>VV+VH+a+A+H</a:t>
            </a:r>
            <a:r>
              <a:rPr lang="en-US" sz="1600" dirty="0" smtClean="0">
                <a:latin typeface="Calibri" charset="0"/>
                <a:ea typeface="ＭＳ Ｐゴシック" charset="0"/>
                <a:cs typeface="Calibri" charset="0"/>
              </a:rPr>
              <a:t> </a:t>
            </a:r>
          </a:p>
        </p:txBody>
      </p:sp>
      <p:sp>
        <p:nvSpPr>
          <p:cNvPr id="11" name="Content Placeholder 2"/>
          <p:cNvSpPr txBox="1">
            <a:spLocks/>
          </p:cNvSpPr>
          <p:nvPr/>
        </p:nvSpPr>
        <p:spPr>
          <a:xfrm>
            <a:off x="4566221" y="6197060"/>
            <a:ext cx="2024507" cy="559263"/>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dirty="0" smtClean="0">
                <a:latin typeface="Calibri" charset="0"/>
                <a:ea typeface="ＭＳ Ｐゴシック" charset="0"/>
                <a:cs typeface="Calibri" charset="0"/>
              </a:rPr>
              <a:t>11 day time series</a:t>
            </a:r>
            <a:br>
              <a:rPr lang="en-US" sz="1600" dirty="0" smtClean="0">
                <a:latin typeface="Calibri" charset="0"/>
                <a:ea typeface="ＭＳ Ｐゴシック" charset="0"/>
                <a:cs typeface="Calibri" charset="0"/>
              </a:rPr>
            </a:br>
            <a:r>
              <a:rPr lang="en-US" sz="1600" dirty="0" err="1" smtClean="0">
                <a:latin typeface="Calibri" charset="0"/>
                <a:ea typeface="ＭＳ Ｐゴシック" charset="0"/>
                <a:cs typeface="Calibri" charset="0"/>
              </a:rPr>
              <a:t>VV+VH+a+A+H</a:t>
            </a:r>
            <a:endParaRPr lang="en-US" sz="16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138511937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09584"/>
            <a:ext cx="5562600" cy="584775"/>
          </a:xfrm>
        </p:spPr>
        <p:txBody>
          <a:bodyPr wrap="square">
            <a:spAutoFit/>
          </a:bodyPr>
          <a:lstStyle/>
          <a:p>
            <a:pPr algn="l" eaLnBrk="1" hangingPunct="1"/>
            <a:r>
              <a:rPr lang="en-US" b="1" smtClean="0">
                <a:latin typeface="Tahoma" charset="0"/>
                <a:ea typeface="ＭＳ Ｐゴシック" charset="0"/>
                <a:cs typeface="ＭＳ Ｐゴシック" charset="0"/>
              </a:rPr>
              <a:t>Thematic Summary</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380343"/>
            <a:ext cx="8610600" cy="433271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b="1" kern="1200" dirty="0" smtClean="0">
                <a:latin typeface="Calibri" charset="0"/>
                <a:ea typeface="ＭＳ Ｐゴシック" charset="0"/>
                <a:cs typeface="Calibri" charset="0"/>
              </a:rPr>
              <a:t>GFOI </a:t>
            </a:r>
            <a:r>
              <a:rPr lang="is-IS" kern="1200" dirty="0" smtClean="0">
                <a:latin typeface="Calibri" charset="0"/>
                <a:ea typeface="ＭＳ Ｐゴシック" charset="0"/>
                <a:cs typeface="Calibri" charset="0"/>
              </a:rPr>
              <a:t>… most countries work directly with FAO to develop UNFCCC reports and depend on FAO to support ARD creation and analysis products. The SDCG group is only testing ways to meet these needs with Data Cubes and ARD as this is NOT the “baseline” approach for country-level Carbon reporting.</a:t>
            </a:r>
          </a:p>
          <a:p>
            <a:pPr marL="295275" indent="-295275" algn="l" defTabSz="914400" rtl="0">
              <a:buSzPct val="120000"/>
              <a:buFont typeface="Wingdings" charset="2"/>
              <a:buChar char="§"/>
            </a:pPr>
            <a:r>
              <a:rPr lang="en-US" b="1" kern="1200" dirty="0" smtClean="0">
                <a:latin typeface="Calibri" charset="0"/>
                <a:ea typeface="ＭＳ Ｐゴシック" charset="0"/>
                <a:cs typeface="Calibri" charset="0"/>
              </a:rPr>
              <a:t>GEOGLAM </a:t>
            </a:r>
            <a:r>
              <a:rPr lang="is-IS" kern="1200" dirty="0" smtClean="0">
                <a:latin typeface="Calibri" charset="0"/>
                <a:ea typeface="ＭＳ Ｐゴシック" charset="0"/>
                <a:cs typeface="Calibri" charset="0"/>
              </a:rPr>
              <a:t>… most users obtain their own data and create ARD products. Thought it is not a formal part of GEOGLAM, many of the Data Cube pilots are using ARD to support agriculture applications.</a:t>
            </a:r>
            <a:endParaRPr lang="en-US" kern="1200" dirty="0" smtClean="0">
              <a:latin typeface="Calibri" charset="0"/>
              <a:ea typeface="ＭＳ Ｐゴシック" charset="0"/>
              <a:cs typeface="Calibri" charset="0"/>
            </a:endParaRPr>
          </a:p>
          <a:p>
            <a:pPr marL="295275" indent="-295275" algn="l" defTabSz="914400" rtl="0">
              <a:buSzPct val="120000"/>
              <a:buFont typeface="Wingdings" charset="2"/>
              <a:buChar char="§"/>
            </a:pPr>
            <a:endParaRPr lang="en-US"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81675107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11989</TotalTime>
  <Words>541</Words>
  <Application>Microsoft Macintosh PowerPoint</Application>
  <PresentationFormat>On-screen Show (4:3)</PresentationFormat>
  <Paragraphs>36</Paragraphs>
  <Slides>5</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Arial Bold</vt:lpstr>
      <vt:lpstr>Avenir Roman</vt:lpstr>
      <vt:lpstr>Calibri</vt:lpstr>
      <vt:lpstr>Droid Serif</vt:lpstr>
      <vt:lpstr>Helvetica</vt:lpstr>
      <vt:lpstr>ＭＳ Ｐゴシック</vt:lpstr>
      <vt:lpstr>Tahoma</vt:lpstr>
      <vt:lpstr>Times New Roman</vt:lpstr>
      <vt:lpstr>Wingdings</vt:lpstr>
      <vt:lpstr>Arial</vt:lpstr>
      <vt:lpstr>Default</vt:lpstr>
      <vt:lpstr>GA White Pages</vt:lpstr>
      <vt:lpstr>ARD Needs and Plans for Thematic Pilots </vt:lpstr>
      <vt:lpstr>General ARD Summary</vt:lpstr>
      <vt:lpstr>ARD Preparation</vt:lpstr>
      <vt:lpstr>Sentinel-1 SLC Product </vt:lpstr>
      <vt:lpstr>Thematic Summary</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821</cp:revision>
  <cp:lastPrinted>2015-02-04T17:36:21Z</cp:lastPrinted>
  <dcterms:modified xsi:type="dcterms:W3CDTF">2017-09-06T08:21:06Z</dcterms:modified>
</cp:coreProperties>
</file>