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0" r:id="rId4"/>
    <p:sldId id="259" r:id="rId5"/>
    <p:sldId id="263" r:id="rId6"/>
    <p:sldId id="262" r:id="rId7"/>
    <p:sldId id="264" r:id="rId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/>
    <p:restoredTop sz="94643"/>
  </p:normalViewPr>
  <p:slideViewPr>
    <p:cSldViewPr snapToGrid="0" snapToObjects="1">
      <p:cViewPr varScale="1">
        <p:scale>
          <a:sx n="55" d="100"/>
          <a:sy n="55" d="100"/>
        </p:scale>
        <p:origin x="-112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677785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xfrm>
            <a:off x="4419600" y="6356350"/>
            <a:ext cx="2133600" cy="368300"/>
          </a:xfrm>
          <a:prstGeom prst="rect">
            <a:avLst/>
          </a:prstGeom>
          <a:noFill/>
          <a:ln w="12700">
            <a:noFill/>
          </a:ln>
        </p:spPr>
        <p:txBody>
          <a:bodyPr wrap="none" lIns="45718" tIns="45718" rIns="45718" bIns="45718"/>
          <a:lstStyle>
            <a:lvl1pPr algn="r" defTabSz="457200">
              <a:defRPr sz="1000" i="0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90500"/>
          </a:xfrm>
          <a:prstGeom prst="rect">
            <a:avLst/>
          </a:prstGeom>
          <a:solidFill>
            <a:srgbClr val="FFFFFF">
              <a:alpha val="49000"/>
            </a:srgbClr>
          </a:solidFill>
          <a:ln w="25400">
            <a:solidFill>
              <a:srgbClr val="1F497D">
                <a:alpha val="60000"/>
              </a:srgbClr>
            </a:solidFill>
            <a:miter lim="400000"/>
          </a:ln>
        </p:spPr>
        <p:txBody>
          <a:bodyPr lIns="0" tIns="0" rIns="0" bIns="0">
            <a:spAutoFit/>
          </a:bodyPr>
          <a:lstStyle>
            <a:lvl1pPr algn="ctr" defTabSz="914400">
              <a:spcBef>
                <a:spcPts val="600"/>
              </a:spcBef>
              <a:defRPr sz="1100" i="1">
                <a:solidFill>
                  <a:srgbClr val="1F497D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76199" y="6629400"/>
            <a:ext cx="2796209" cy="187286"/>
            <a:chOff x="0" y="0"/>
            <a:chExt cx="2498034" cy="187285"/>
          </a:xfrm>
        </p:grpSpPr>
        <p:sp>
          <p:nvSpPr>
            <p:cNvPr id="4" name="Shape 4"/>
            <p:cNvSpPr/>
            <p:nvPr/>
          </p:nvSpPr>
          <p:spPr>
            <a:xfrm>
              <a:off x="0" y="0"/>
              <a:ext cx="2362200" cy="187285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49000"/>
              </a:srgbClr>
            </a:solidFill>
            <a:ln w="25400" cap="flat">
              <a:solidFill>
                <a:srgbClr val="1F497D">
                  <a:alpha val="60000"/>
                </a:srgbClr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 defTabSz="914400">
                <a:defRPr sz="1100" i="1">
                  <a:solidFill>
                    <a:srgbClr val="1F497D"/>
                  </a:solidFill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5" name="Shape 5"/>
            <p:cNvSpPr/>
            <p:nvPr/>
          </p:nvSpPr>
          <p:spPr>
            <a:xfrm>
              <a:off x="9141" y="9143"/>
              <a:ext cx="2488893" cy="1692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ctr" defTabSz="914400">
                <a:defRPr sz="1100" i="1">
                  <a:solidFill>
                    <a:srgbClr val="1F497D"/>
                  </a:solidFill>
                  <a:latin typeface="+mj-lt"/>
                  <a:ea typeface="+mj-ea"/>
                  <a:cs typeface="+mj-cs"/>
                  <a:sym typeface="Helvetica"/>
                </a:defRPr>
              </a:lvl1pPr>
            </a:lstStyle>
            <a:p>
              <a:r>
                <a:rPr dirty="0"/>
                <a:t>CEOS </a:t>
              </a:r>
              <a:r>
                <a:rPr dirty="0" smtClean="0"/>
                <a:t>LSI-VC-</a:t>
              </a:r>
              <a:r>
                <a:rPr lang="en-US" dirty="0" smtClean="0"/>
                <a:t>4</a:t>
              </a:r>
              <a:r>
                <a:rPr lang="en-US" smtClean="0"/>
                <a:t>,</a:t>
              </a:r>
              <a:r>
                <a:rPr smtClean="0"/>
                <a:t> </a:t>
              </a:r>
              <a:r>
                <a:rPr lang="en-US" smtClean="0"/>
                <a:t>6-8</a:t>
              </a:r>
              <a:r>
                <a:rPr smtClean="0"/>
                <a:t> </a:t>
              </a:r>
              <a:r>
                <a:rPr lang="en-US" smtClean="0"/>
                <a:t>September 2017</a:t>
              </a:r>
              <a:endParaRPr dirty="0"/>
            </a:p>
          </p:txBody>
        </p:sp>
      </p:grp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j-lt"/>
          <a:ea typeface="+mj-ea"/>
          <a:cs typeface="+mj-cs"/>
          <a:sym typeface="Helvetica"/>
        </a:defRPr>
      </a:lvl1pPr>
      <a:lvl2pPr marL="768926" marR="0" indent="-311726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o"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j-lt"/>
          <a:ea typeface="+mj-ea"/>
          <a:cs typeface="+mj-cs"/>
          <a:sym typeface="Helvetica"/>
        </a:defRPr>
      </a:lvl2pPr>
      <a:lvl3pPr marL="1188719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▪"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j-lt"/>
          <a:ea typeface="+mj-ea"/>
          <a:cs typeface="+mj-cs"/>
          <a:sym typeface="Helvetica"/>
        </a:defRPr>
      </a:lvl3pPr>
      <a:lvl4pPr marL="16764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▪"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j-lt"/>
          <a:ea typeface="+mj-ea"/>
          <a:cs typeface="+mj-cs"/>
          <a:sym typeface="Helvetica"/>
        </a:defRPr>
      </a:lvl4pPr>
      <a:lvl5pPr marL="21717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j-lt"/>
          <a:ea typeface="+mj-ea"/>
          <a:cs typeface="+mj-cs"/>
          <a:sym typeface="Helvetica"/>
        </a:defRPr>
      </a:lvl5pPr>
      <a:lvl6pPr marL="0" marR="0" indent="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 typeface="Arial"/>
        <a:buNone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j-lt"/>
          <a:ea typeface="+mj-ea"/>
          <a:cs typeface="+mj-cs"/>
          <a:sym typeface="Helvetica"/>
        </a:defRPr>
      </a:lvl6pPr>
      <a:lvl7pPr marL="0" marR="0" indent="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 typeface="Arial"/>
        <a:buNone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j-lt"/>
          <a:ea typeface="+mj-ea"/>
          <a:cs typeface="+mj-cs"/>
          <a:sym typeface="Helvetica"/>
        </a:defRPr>
      </a:lvl7pPr>
      <a:lvl8pPr marL="0" marR="0" indent="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 typeface="Arial"/>
        <a:buNone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j-lt"/>
          <a:ea typeface="+mj-ea"/>
          <a:cs typeface="+mj-cs"/>
          <a:sym typeface="Helvetica"/>
        </a:defRPr>
      </a:lvl8pPr>
      <a:lvl9pPr marL="0" marR="0" indent="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 typeface="Arial"/>
        <a:buNone/>
        <a:tabLst/>
        <a:defRPr sz="2000" b="0" i="0" u="none" strike="noStrike" cap="none" spc="0" baseline="0">
          <a:ln>
            <a:noFill/>
          </a:ln>
          <a:solidFill>
            <a:srgbClr val="002569"/>
          </a:solidFill>
          <a:uFillTx/>
          <a:latin typeface="+mj-lt"/>
          <a:ea typeface="+mj-ea"/>
          <a:cs typeface="+mj-cs"/>
          <a:sym typeface="Helvetica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ctr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1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 idx="4294967295"/>
          </p:nvPr>
        </p:nvSpPr>
        <p:spPr>
          <a:xfrm>
            <a:off x="622788" y="2514600"/>
            <a:ext cx="6082813" cy="1905000"/>
          </a:xfrm>
          <a:prstGeom prst="rect">
            <a:avLst/>
          </a:prstGeom>
        </p:spPr>
        <p:txBody>
          <a:bodyPr lIns="0" tIns="0" rIns="0" bIns="0" anchor="t">
            <a:normAutofit fontScale="90000"/>
          </a:bodyPr>
          <a:lstStyle>
            <a:lvl1pPr algn="l">
              <a:defRPr sz="42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AU" dirty="0" smtClean="0"/>
              <a:t>Extension of ARD concept to Atmosphere and Oceans?</a:t>
            </a:r>
            <a:endParaRPr dirty="0"/>
          </a:p>
        </p:txBody>
      </p:sp>
      <p:sp>
        <p:nvSpPr>
          <p:cNvPr id="32" name="Shape 32"/>
          <p:cNvSpPr/>
          <p:nvPr/>
        </p:nvSpPr>
        <p:spPr>
          <a:xfrm>
            <a:off x="622789" y="4572000"/>
            <a:ext cx="4810858" cy="1661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defTabSz="914400">
              <a:lnSpc>
                <a:spcPct val="150000"/>
              </a:lnSpc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AU" dirty="0" smtClean="0"/>
              <a:t>SIT-TW</a:t>
            </a:r>
            <a:endParaRPr dirty="0"/>
          </a:p>
          <a:p>
            <a:pPr defTabSz="914400">
              <a:lnSpc>
                <a:spcPct val="150000"/>
              </a:lnSpc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dirty="0"/>
              <a:t>Session </a:t>
            </a:r>
            <a:r>
              <a:rPr lang="en-US" dirty="0"/>
              <a:t>2</a:t>
            </a:r>
            <a:r>
              <a:rPr dirty="0" smtClean="0"/>
              <a:t>: </a:t>
            </a:r>
            <a:r>
              <a:rPr dirty="0"/>
              <a:t>Item </a:t>
            </a:r>
            <a:r>
              <a:rPr lang="en-US" dirty="0"/>
              <a:t>1</a:t>
            </a:r>
            <a:endParaRPr dirty="0"/>
          </a:p>
          <a:p>
            <a:pPr defTabSz="914400">
              <a:lnSpc>
                <a:spcPct val="150000"/>
              </a:lnSpc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dirty="0"/>
              <a:t>Frascati, Italy</a:t>
            </a:r>
          </a:p>
          <a:p>
            <a:pPr defTabSz="914400">
              <a:lnSpc>
                <a:spcPct val="150000"/>
              </a:lnSpc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en-US" dirty="0" smtClean="0"/>
              <a:t>12</a:t>
            </a:r>
            <a:r>
              <a:rPr dirty="0" smtClean="0"/>
              <a:t> </a:t>
            </a:r>
            <a:r>
              <a:rPr lang="en-US" dirty="0" smtClean="0"/>
              <a:t>September </a:t>
            </a:r>
            <a:r>
              <a:rPr dirty="0" smtClean="0"/>
              <a:t>2017</a:t>
            </a:r>
            <a:endParaRPr dirty="0"/>
          </a:p>
        </p:txBody>
      </p:sp>
      <p:pic>
        <p:nvPicPr>
          <p:cNvPr id="33" name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4"/>
            <a:ext cx="2507907" cy="993133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hape 34"/>
          <p:cNvSpPr/>
          <p:nvPr/>
        </p:nvSpPr>
        <p:spPr>
          <a:xfrm>
            <a:off x="622788" y="2246633"/>
            <a:ext cx="2806213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defTabSz="914400">
              <a:defRPr sz="1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Committee on Earth Observation Satellites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8772142" y="6638542"/>
            <a:ext cx="286515" cy="190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544310" y="1653747"/>
            <a:ext cx="8153401" cy="4724401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To inform discussion of the “why”, “how”, and “who” of generalizing CEOS’ Analysis Ready Data efforts beyond Land to Atmosphere and Oceans. I.e.:</a:t>
            </a:r>
            <a:endParaRPr lang="en-US" dirty="0"/>
          </a:p>
          <a:p>
            <a:endParaRPr lang="en-US" dirty="0" smtClean="0"/>
          </a:p>
          <a:p>
            <a:pPr lvl="1"/>
            <a:r>
              <a:rPr lang="en-AU" dirty="0" smtClean="0"/>
              <a:t>What is the argument for extending the work to other domains? If ARD is to be broadened then we should be clear on </a:t>
            </a:r>
            <a:r>
              <a:rPr lang="en-AU" i="1" dirty="0" smtClean="0"/>
              <a:t>why</a:t>
            </a:r>
            <a:r>
              <a:rPr lang="en-AU" dirty="0" smtClean="0"/>
              <a:t>.</a:t>
            </a:r>
          </a:p>
          <a:p>
            <a:pPr lvl="1"/>
            <a:endParaRPr lang="en-AU" dirty="0"/>
          </a:p>
          <a:p>
            <a:pPr lvl="1"/>
            <a:r>
              <a:rPr lang="en-AU" dirty="0" smtClean="0"/>
              <a:t>If ARD is to be generalised, </a:t>
            </a:r>
            <a:r>
              <a:rPr lang="en-AU" i="1" dirty="0" smtClean="0"/>
              <a:t>how </a:t>
            </a:r>
            <a:r>
              <a:rPr lang="en-AU" dirty="0" smtClean="0"/>
              <a:t> would we go about it – what are the broad steps and strategies?</a:t>
            </a:r>
          </a:p>
          <a:p>
            <a:pPr lvl="1"/>
            <a:endParaRPr lang="en-AU" dirty="0"/>
          </a:p>
          <a:p>
            <a:pPr lvl="1"/>
            <a:r>
              <a:rPr lang="en-AU" i="1" dirty="0" smtClean="0"/>
              <a:t>Who </a:t>
            </a:r>
            <a:r>
              <a:rPr lang="en-AU" dirty="0" smtClean="0"/>
              <a:t>would lead the components of the work? Which CEOS instruments would endorse, lead and contribute to the work?</a:t>
            </a:r>
          </a:p>
          <a:p>
            <a:pPr lvl="1"/>
            <a:endParaRPr dirty="0"/>
          </a:p>
        </p:txBody>
      </p:sp>
      <p:sp>
        <p:nvSpPr>
          <p:cNvPr id="44" name="Shape 44"/>
          <p:cNvSpPr/>
          <p:nvPr/>
        </p:nvSpPr>
        <p:spPr>
          <a:xfrm>
            <a:off x="2036134" y="166575"/>
            <a:ext cx="5353493" cy="822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>
            <a:lvl1pPr defTabSz="914400">
              <a:spcBef>
                <a:spcPts val="500"/>
              </a:spcBef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 smtClean="0"/>
              <a:t>Objective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8772142" y="6638542"/>
            <a:ext cx="286515" cy="190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544310" y="1653747"/>
            <a:ext cx="8153401" cy="4724401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ARD is a key element of future data architectures (FDA-AHT)</a:t>
            </a:r>
          </a:p>
          <a:p>
            <a:pPr lvl="1"/>
            <a:r>
              <a:rPr lang="en-AU" i="1" dirty="0" smtClean="0"/>
              <a:t>Analysis Ready Data: </a:t>
            </a:r>
            <a:br>
              <a:rPr lang="en-AU" i="1" dirty="0" smtClean="0"/>
            </a:br>
            <a:r>
              <a:rPr lang="en-AU" sz="1900" i="1" dirty="0" smtClean="0"/>
              <a:t>Preparation and distribution of trusted, calibrated, well documented data from multiple sensors in an analysis ready form for land, inland water, coastal and ocean applications -- </a:t>
            </a:r>
            <a:r>
              <a:rPr lang="en-AU" sz="1900" dirty="0" smtClean="0"/>
              <a:t>from the draft report, V0.9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Key arguments:</a:t>
            </a:r>
          </a:p>
          <a:p>
            <a:pPr lvl="1"/>
            <a:r>
              <a:rPr lang="en-US" dirty="0" smtClean="0"/>
              <a:t>Much greater exploitation of EO data (also, exploitation of </a:t>
            </a:r>
            <a:r>
              <a:rPr lang="en-US" i="1" dirty="0" smtClean="0"/>
              <a:t>much more EO data</a:t>
            </a:r>
            <a:r>
              <a:rPr lang="en-US" dirty="0" smtClean="0"/>
              <a:t>), is essential to the success of EO programs. </a:t>
            </a:r>
            <a:br>
              <a:rPr lang="en-US" dirty="0" smtClean="0"/>
            </a:br>
            <a:r>
              <a:rPr lang="en-US" dirty="0" smtClean="0"/>
              <a:t>To deliver real benefits the data must be richly exploited in ways that cannot be foreseen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AU" dirty="0" smtClean="0"/>
              <a:t>Future data architectures are needed that make this greater exploitation possible. </a:t>
            </a:r>
          </a:p>
          <a:p>
            <a:pPr lvl="1"/>
            <a:r>
              <a:rPr lang="en-AU" dirty="0" smtClean="0"/>
              <a:t>Architectures must have direct access to data – at a machine-to-machine level. The data must be Analysis Ready</a:t>
            </a:r>
          </a:p>
          <a:p>
            <a:pPr marL="0" indent="0">
              <a:buNone/>
            </a:pP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In addition, adding new ARD data types will strengthen CEOSs ARD efforts as a whole, bringing greater effort and expertise to the work, mainly by </a:t>
            </a:r>
            <a:r>
              <a:rPr lang="en-AU" i="1" dirty="0" smtClean="0"/>
              <a:t>aligning </a:t>
            </a:r>
            <a:r>
              <a:rPr lang="en-AU" dirty="0" smtClean="0"/>
              <a:t>the efforts of more CEOS agencies.</a:t>
            </a:r>
          </a:p>
        </p:txBody>
      </p:sp>
      <p:sp>
        <p:nvSpPr>
          <p:cNvPr id="44" name="Shape 44"/>
          <p:cNvSpPr/>
          <p:nvPr/>
        </p:nvSpPr>
        <p:spPr>
          <a:xfrm>
            <a:off x="2036134" y="166575"/>
            <a:ext cx="5353493" cy="822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 lnSpcReduction="10000"/>
          </a:bodyPr>
          <a:lstStyle>
            <a:lvl1pPr defTabSz="914400">
              <a:spcBef>
                <a:spcPts val="500"/>
              </a:spcBef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 smtClean="0"/>
              <a:t>Why do it? What are the arguments for extending ARD to other domains?</a:t>
            </a:r>
          </a:p>
        </p:txBody>
      </p:sp>
    </p:spTree>
    <p:extLst>
      <p:ext uri="{BB962C8B-B14F-4D97-AF65-F5344CB8AC3E}">
        <p14:creationId xmlns:p14="http://schemas.microsoft.com/office/powerpoint/2010/main" val="32099128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8772142" y="6638542"/>
            <a:ext cx="286515" cy="190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544310" y="1653747"/>
            <a:ext cx="8153401" cy="4724401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AU" dirty="0" smtClean="0"/>
              <a:t>Seek endorsement </a:t>
            </a:r>
            <a:r>
              <a:rPr lang="en-AU" i="1" u="sng" dirty="0" smtClean="0"/>
              <a:t>to investigate</a:t>
            </a:r>
            <a:r>
              <a:rPr lang="en-AU" i="1" dirty="0" smtClean="0"/>
              <a:t> broadening the ARD work </a:t>
            </a:r>
            <a:r>
              <a:rPr lang="en-AU" dirty="0" smtClean="0"/>
              <a:t>to Oceans and Atmosphere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NO CHANGE is required to the core principles, that is, ARD are:</a:t>
            </a:r>
          </a:p>
          <a:p>
            <a:pPr lvl="1"/>
            <a:r>
              <a:rPr lang="en-AU" dirty="0" smtClean="0"/>
              <a:t>Measurements of physical properties  (i.e., radiometric and other calibrations are needed)</a:t>
            </a:r>
          </a:p>
          <a:p>
            <a:pPr lvl="1"/>
            <a:r>
              <a:rPr lang="en-AU" dirty="0" smtClean="0"/>
              <a:t>Of the Land, Water or Atmosphere </a:t>
            </a:r>
          </a:p>
          <a:p>
            <a:pPr lvl="1"/>
            <a:r>
              <a:rPr lang="en-AU" dirty="0" smtClean="0"/>
              <a:t>Taken at known locations (geolocation corrections)</a:t>
            </a:r>
          </a:p>
          <a:p>
            <a:pPr lvl="1"/>
            <a:r>
              <a:rPr lang="en-AU" dirty="0" smtClean="0"/>
              <a:t>Of known quality (pixel quality flags)</a:t>
            </a:r>
          </a:p>
          <a:p>
            <a:pPr lvl="1"/>
            <a:r>
              <a:rPr lang="en-AU" dirty="0" smtClean="0"/>
              <a:t>With known methods lineage (general metadata)</a:t>
            </a:r>
            <a:br>
              <a:rPr lang="en-AU" dirty="0" smtClean="0"/>
            </a:b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Expand the CARD ecosystem to include CARD4L, CARD4A, CARD4O</a:t>
            </a:r>
          </a:p>
          <a:p>
            <a:pPr lvl="1"/>
            <a:r>
              <a:rPr lang="en-AU" dirty="0" smtClean="0"/>
              <a:t>Generalise the CARD4L definition statement to be inclusive, e.g.,</a:t>
            </a:r>
          </a:p>
          <a:p>
            <a:pPr lvl="2"/>
            <a:r>
              <a:rPr lang="en-AU" dirty="0" smtClean="0"/>
              <a:t>Supersede “CARD4L” with “CARD”</a:t>
            </a:r>
          </a:p>
          <a:p>
            <a:pPr lvl="1"/>
            <a:r>
              <a:rPr lang="en-AU" dirty="0" smtClean="0"/>
              <a:t>Develop new Product Family Specifications for Ocean and Atmosphere datasets</a:t>
            </a:r>
            <a:endParaRPr lang="en-AU" dirty="0"/>
          </a:p>
          <a:p>
            <a:pPr lvl="1"/>
            <a:r>
              <a:rPr lang="en-AU" dirty="0" smtClean="0"/>
              <a:t>Start with obvious cases, </a:t>
            </a:r>
            <a:r>
              <a:rPr lang="en-AU" dirty="0" err="1" smtClean="0"/>
              <a:t>eg</a:t>
            </a:r>
            <a:r>
              <a:rPr lang="en-AU" dirty="0" smtClean="0"/>
              <a:t>., Sea Surface Temperature  </a:t>
            </a:r>
            <a:br>
              <a:rPr lang="en-AU" dirty="0" smtClean="0"/>
            </a:b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Progress the Assessment and Accreditation elements of the framework as a whole, rather than just for Land.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b="1" u="sng" dirty="0"/>
              <a:t>CARD will become a ubiquitous element of CEOS’ work – appearing </a:t>
            </a:r>
            <a:r>
              <a:rPr lang="en-AU" b="1" u="sng" dirty="0" smtClean="0"/>
              <a:t>everywhere</a:t>
            </a:r>
          </a:p>
        </p:txBody>
      </p:sp>
      <p:sp>
        <p:nvSpPr>
          <p:cNvPr id="44" name="Shape 44"/>
          <p:cNvSpPr/>
          <p:nvPr/>
        </p:nvSpPr>
        <p:spPr>
          <a:xfrm>
            <a:off x="2036134" y="166575"/>
            <a:ext cx="5353493" cy="822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 lnSpcReduction="10000"/>
          </a:bodyPr>
          <a:lstStyle>
            <a:lvl1pPr defTabSz="914400">
              <a:spcBef>
                <a:spcPts val="500"/>
              </a:spcBef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 smtClean="0"/>
              <a:t>How to do it - what are the key steps and strategies? Some thoughts:</a:t>
            </a:r>
          </a:p>
        </p:txBody>
      </p:sp>
    </p:spTree>
    <p:extLst>
      <p:ext uri="{BB962C8B-B14F-4D97-AF65-F5344CB8AC3E}">
        <p14:creationId xmlns:p14="http://schemas.microsoft.com/office/powerpoint/2010/main" val="31646576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8772142" y="6638542"/>
            <a:ext cx="286515" cy="190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544310" y="1653747"/>
            <a:ext cx="8153401" cy="4724401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sz="2200" u="sng" dirty="0" smtClean="0"/>
              <a:t>Principals</a:t>
            </a:r>
            <a:r>
              <a:rPr lang="en-AU" sz="2200" dirty="0" smtClean="0"/>
              <a:t>: </a:t>
            </a:r>
          </a:p>
          <a:p>
            <a:pPr lvl="1"/>
            <a:r>
              <a:rPr lang="en-AU" sz="2200" dirty="0"/>
              <a:t>	</a:t>
            </a:r>
            <a:r>
              <a:rPr lang="en-AU" sz="2200" dirty="0" smtClean="0"/>
              <a:t>Endorse the proposal </a:t>
            </a:r>
            <a:r>
              <a:rPr lang="en-AU" sz="2200" i="1" u="sng" dirty="0" smtClean="0"/>
              <a:t>to </a:t>
            </a:r>
            <a:r>
              <a:rPr lang="en-AU" sz="2200" i="1" u="sng" dirty="0"/>
              <a:t>investigate</a:t>
            </a:r>
            <a:r>
              <a:rPr lang="en-AU" sz="2200" i="1" dirty="0"/>
              <a:t> broadening the ARD </a:t>
            </a:r>
            <a:r>
              <a:rPr lang="en-AU" sz="2200" i="1" dirty="0" smtClean="0"/>
              <a:t>work 	</a:t>
            </a:r>
            <a:r>
              <a:rPr lang="en-AU" sz="2200" dirty="0" smtClean="0"/>
              <a:t>to </a:t>
            </a:r>
            <a:r>
              <a:rPr lang="en-AU" sz="2200" dirty="0"/>
              <a:t>Oceans and </a:t>
            </a:r>
            <a:r>
              <a:rPr lang="en-AU" sz="2200" dirty="0" smtClean="0"/>
              <a:t>Atmosphere</a:t>
            </a:r>
          </a:p>
          <a:p>
            <a:pPr marL="0" indent="0">
              <a:buNone/>
            </a:pPr>
            <a:endParaRPr lang="en-AU" sz="2200" dirty="0" smtClean="0"/>
          </a:p>
          <a:p>
            <a:pPr marL="0" indent="0">
              <a:buNone/>
            </a:pPr>
            <a:r>
              <a:rPr lang="en-AU" sz="2200" u="sng" dirty="0" smtClean="0"/>
              <a:t>SIT:</a:t>
            </a:r>
            <a:endParaRPr lang="en-AU" sz="2200" dirty="0" smtClean="0"/>
          </a:p>
          <a:p>
            <a:pPr lvl="1"/>
            <a:r>
              <a:rPr lang="en-AU" sz="2200" dirty="0" smtClean="0"/>
              <a:t>Monitor and guide the implementation, as an on-going function</a:t>
            </a:r>
            <a:r>
              <a:rPr lang="en-AU" sz="2200" dirty="0"/>
              <a:t>. </a:t>
            </a:r>
            <a:r>
              <a:rPr lang="en-AU" sz="2200" dirty="0" smtClean="0"/>
              <a:t/>
            </a:r>
            <a:br>
              <a:rPr lang="en-AU" sz="2200" dirty="0" smtClean="0"/>
            </a:br>
            <a:r>
              <a:rPr lang="en-AU" sz="2200" dirty="0" smtClean="0"/>
              <a:t>(A standing </a:t>
            </a:r>
            <a:r>
              <a:rPr lang="en-AU" sz="2200" dirty="0"/>
              <a:t>item on meeting agendas</a:t>
            </a:r>
            <a:r>
              <a:rPr lang="en-AU" sz="2200" dirty="0" smtClean="0"/>
              <a:t>?)</a:t>
            </a:r>
          </a:p>
          <a:p>
            <a:pPr marL="0" lvl="1" indent="0">
              <a:buNone/>
            </a:pPr>
            <a:endParaRPr lang="en-AU" sz="2200" u="sng" dirty="0" smtClean="0"/>
          </a:p>
          <a:p>
            <a:pPr marL="0" lvl="1" indent="0">
              <a:buNone/>
            </a:pPr>
            <a:r>
              <a:rPr lang="en-AU" sz="2200" u="sng" dirty="0" smtClean="0"/>
              <a:t>CARD  </a:t>
            </a:r>
            <a:r>
              <a:rPr lang="en-AU" sz="2200" u="sng" dirty="0"/>
              <a:t>sub-team of  the </a:t>
            </a:r>
            <a:r>
              <a:rPr lang="en-AU" sz="2200" u="sng" dirty="0" smtClean="0"/>
              <a:t>FDA-AHT(?)</a:t>
            </a:r>
            <a:r>
              <a:rPr lang="en-AU" sz="2200" dirty="0" smtClean="0"/>
              <a:t> </a:t>
            </a:r>
            <a:endParaRPr lang="en-AU" sz="2200" dirty="0"/>
          </a:p>
          <a:p>
            <a:pPr lvl="1"/>
            <a:r>
              <a:rPr lang="en-AU" sz="2200" dirty="0" smtClean="0"/>
              <a:t>Lead the further implementation and development </a:t>
            </a:r>
            <a:r>
              <a:rPr lang="en-AU" sz="1900" dirty="0" smtClean="0"/>
              <a:t>of the ARD Strategy and Framework, working across CEOS thematic teams, and, Manage the expanded framework (initially))</a:t>
            </a:r>
            <a:endParaRPr lang="en-AU" sz="2200" dirty="0"/>
          </a:p>
          <a:p>
            <a:pPr lvl="1"/>
            <a:r>
              <a:rPr lang="en-AU" sz="2200" dirty="0" smtClean="0"/>
              <a:t>May need to </a:t>
            </a:r>
            <a:r>
              <a:rPr lang="en-AU" sz="2200" dirty="0"/>
              <a:t>r</a:t>
            </a:r>
            <a:r>
              <a:rPr lang="en-AU" sz="2200" dirty="0" smtClean="0"/>
              <a:t>evisit the role and membership of FDA to ensure that it has the appropriate mandate and capability.</a:t>
            </a:r>
          </a:p>
          <a:p>
            <a:pPr lvl="1"/>
            <a:r>
              <a:rPr lang="en-AU" sz="2200" dirty="0" smtClean="0"/>
              <a:t>Expect this team to be needed until the CARD framework is mature (3-4 years).</a:t>
            </a:r>
            <a:r>
              <a:rPr lang="en-AU" dirty="0" smtClean="0"/>
              <a:t> </a:t>
            </a:r>
          </a:p>
        </p:txBody>
      </p:sp>
      <p:sp>
        <p:nvSpPr>
          <p:cNvPr id="44" name="Shape 44"/>
          <p:cNvSpPr/>
          <p:nvPr/>
        </p:nvSpPr>
        <p:spPr>
          <a:xfrm>
            <a:off x="2036134" y="166575"/>
            <a:ext cx="5353493" cy="822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 lnSpcReduction="10000"/>
          </a:bodyPr>
          <a:lstStyle>
            <a:lvl1pPr defTabSz="914400">
              <a:spcBef>
                <a:spcPts val="500"/>
              </a:spcBef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 smtClean="0"/>
              <a:t>Who?</a:t>
            </a:r>
          </a:p>
          <a:p>
            <a:r>
              <a:rPr lang="en-US" dirty="0" smtClean="0"/>
              <a:t>Some roles and who would fill them  </a:t>
            </a:r>
          </a:p>
        </p:txBody>
      </p:sp>
    </p:spTree>
    <p:extLst>
      <p:ext uri="{BB962C8B-B14F-4D97-AF65-F5344CB8AC3E}">
        <p14:creationId xmlns:p14="http://schemas.microsoft.com/office/powerpoint/2010/main" val="24771285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8772142" y="6638542"/>
            <a:ext cx="286515" cy="190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544310" y="1653747"/>
            <a:ext cx="8153401" cy="472440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u="sng" dirty="0" smtClean="0"/>
              <a:t>Virtual constellations</a:t>
            </a:r>
            <a:r>
              <a:rPr lang="en-AU" dirty="0" smtClean="0"/>
              <a:t>:</a:t>
            </a:r>
          </a:p>
          <a:p>
            <a:pPr lvl="1"/>
            <a:r>
              <a:rPr lang="en-AU" dirty="0" smtClean="0"/>
              <a:t>Implement the framework – developing Product Family Specifications and proposing ARD datasets </a:t>
            </a:r>
          </a:p>
          <a:p>
            <a:pPr marL="0" indent="0">
              <a:buNone/>
            </a:pPr>
            <a:r>
              <a:rPr lang="en-AU" u="sng" dirty="0" smtClean="0"/>
              <a:t>WGISS</a:t>
            </a:r>
          </a:p>
          <a:p>
            <a:pPr lvl="1"/>
            <a:r>
              <a:rPr lang="en-AU" dirty="0" smtClean="0"/>
              <a:t>Advice on technical elements such as standardisation for machine to machine interoperability</a:t>
            </a:r>
          </a:p>
          <a:p>
            <a:pPr lvl="1"/>
            <a:r>
              <a:rPr lang="en-AU" dirty="0" smtClean="0"/>
              <a:t>WGCV – supporting the assessment framework</a:t>
            </a:r>
          </a:p>
          <a:p>
            <a:pPr marL="0" indent="0">
              <a:buNone/>
            </a:pPr>
            <a:r>
              <a:rPr lang="en-AU" u="sng" dirty="0" smtClean="0"/>
              <a:t>SEO</a:t>
            </a:r>
            <a:r>
              <a:rPr lang="en-AU" dirty="0" smtClean="0"/>
              <a:t> </a:t>
            </a:r>
          </a:p>
          <a:p>
            <a:pPr lvl="1"/>
            <a:r>
              <a:rPr lang="en-AU" dirty="0" smtClean="0"/>
              <a:t>Support the framework technically through demonstration and tools, such as a list of PFS and compliant datasets</a:t>
            </a:r>
          </a:p>
          <a:p>
            <a:pPr marL="457200" lvl="1" indent="0">
              <a:buNone/>
            </a:pPr>
            <a:endParaRPr lang="en-AU" u="sng" dirty="0" smtClean="0"/>
          </a:p>
        </p:txBody>
      </p:sp>
      <p:sp>
        <p:nvSpPr>
          <p:cNvPr id="44" name="Shape 44"/>
          <p:cNvSpPr/>
          <p:nvPr/>
        </p:nvSpPr>
        <p:spPr>
          <a:xfrm>
            <a:off x="2036134" y="166575"/>
            <a:ext cx="5353493" cy="822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 lnSpcReduction="10000"/>
          </a:bodyPr>
          <a:lstStyle>
            <a:lvl1pPr defTabSz="914400">
              <a:spcBef>
                <a:spcPts val="500"/>
              </a:spcBef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 smtClean="0"/>
              <a:t>Who?</a:t>
            </a:r>
          </a:p>
          <a:p>
            <a:r>
              <a:rPr lang="en-US" dirty="0"/>
              <a:t>Some roles and who would fill them  </a:t>
            </a:r>
          </a:p>
        </p:txBody>
      </p:sp>
    </p:spTree>
    <p:extLst>
      <p:ext uri="{BB962C8B-B14F-4D97-AF65-F5344CB8AC3E}">
        <p14:creationId xmlns:p14="http://schemas.microsoft.com/office/powerpoint/2010/main" val="9143431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8772142" y="6638542"/>
            <a:ext cx="286515" cy="1905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544310" y="1653747"/>
            <a:ext cx="8153401" cy="4724401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sz="2100" i="1" dirty="0" smtClean="0"/>
              <a:t>No change: Leave ARD as CARD4L until this is more mature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100" i="1" dirty="0" smtClean="0"/>
              <a:t>Investigate further and return to Plenary with a proposal</a:t>
            </a:r>
          </a:p>
          <a:p>
            <a:pPr marL="0" indent="0">
              <a:buNone/>
            </a:pPr>
            <a:r>
              <a:rPr lang="en-AU" sz="2100" i="1" dirty="0" smtClean="0"/>
              <a:t> </a:t>
            </a:r>
            <a:endParaRPr lang="en-AU" sz="2100" i="1" dirty="0" smtClean="0"/>
          </a:p>
          <a:p>
            <a:endParaRPr lang="en-AU" sz="2100" dirty="0" smtClean="0"/>
          </a:p>
        </p:txBody>
      </p:sp>
      <p:sp>
        <p:nvSpPr>
          <p:cNvPr id="44" name="Shape 44"/>
          <p:cNvSpPr/>
          <p:nvPr/>
        </p:nvSpPr>
        <p:spPr>
          <a:xfrm>
            <a:off x="2036134" y="166575"/>
            <a:ext cx="5353493" cy="822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>
            <a:lvl1pPr defTabSz="914400">
              <a:spcBef>
                <a:spcPts val="500"/>
              </a:spcBef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 smtClean="0"/>
              <a:t>Options?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1385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9000</TotalTime>
  <Words>351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</vt:lpstr>
      <vt:lpstr>Extension of ARD concept to Atmosphere and Oceans?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Moderate Resolution Sensor Interoperability: Framework</dc:title>
  <dc:creator>Helder, Dennis</dc:creator>
  <cp:lastModifiedBy>Geoscience Australia</cp:lastModifiedBy>
  <cp:revision>53</cp:revision>
  <dcterms:modified xsi:type="dcterms:W3CDTF">2017-09-07T07:30:09Z</dcterms:modified>
</cp:coreProperties>
</file>