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67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74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90C7-FF52-425B-98C3-573C2ED74EB5}" type="datetimeFigureOut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F3E4-285A-49E6-8943-85D0754738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95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A973-F671-43EC-8FD4-8045A6A78F42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73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26-4296-4376-84D6-9737D658276E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85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4668-35E4-473B-A00C-6F9523F7FBBE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5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0907-D294-4778-ABDE-E07CA50930C7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33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876C-826D-4549-86EB-F07AB4E2B9B1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32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A2A2-63B4-4D74-8B4A-DC17DFDBB2AD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03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F09B-C274-4BD9-84F5-C0CAB4A59771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52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85E0-B8B4-4204-B2ED-A8026EB01392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41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DDED-E796-443E-8C86-05501F5C14E8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60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46C74-AB78-4776-8897-2828514D3EE4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89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E049-6CBD-4AD8-927D-8AD2E718896C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9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9334-D695-427D-8F7A-FE48FBB43A04}" type="datetime1">
              <a:rPr kumimoji="1" lang="ja-JP" altLang="en-US" smtClean="0"/>
              <a:t>2018/2/20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6311" y="64813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26F0F-3D20-430C-A92B-567E33C3D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46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3889FE-F309-475E-8AF5-15095A4F963C}"/>
              </a:ext>
            </a:extLst>
          </p:cNvPr>
          <p:cNvSpPr txBox="1"/>
          <p:nvPr/>
        </p:nvSpPr>
        <p:spPr>
          <a:xfrm>
            <a:off x="237223" y="2205728"/>
            <a:ext cx="8669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</a:rPr>
              <a:t>Status Report about ALOS-2 PALSAR-2 ARD JJ-FAST Version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1EAC820-EC42-4D36-8F9B-772F4F94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1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7C09C55-B3D1-4996-9975-F166314F5AFF}"/>
              </a:ext>
            </a:extLst>
          </p:cNvPr>
          <p:cNvCxnSpPr/>
          <p:nvPr/>
        </p:nvCxnSpPr>
        <p:spPr>
          <a:xfrm>
            <a:off x="223365" y="2708304"/>
            <a:ext cx="864840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E8B7A7-EDF7-435C-8E00-40351C88743B}"/>
              </a:ext>
            </a:extLst>
          </p:cNvPr>
          <p:cNvSpPr txBox="1"/>
          <p:nvPr/>
        </p:nvSpPr>
        <p:spPr>
          <a:xfrm>
            <a:off x="790099" y="4129053"/>
            <a:ext cx="75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i="1" u="sng" dirty="0"/>
              <a:t>Toshio Okumura (RESTEC)</a:t>
            </a:r>
            <a:r>
              <a:rPr kumimoji="1" lang="en-US" altLang="ja-JP" sz="2000" i="1" dirty="0"/>
              <a:t>, Shin-ichi Sobue (JAXA), Takeo </a:t>
            </a:r>
            <a:r>
              <a:rPr kumimoji="1" lang="en-US" altLang="ja-JP" sz="2000" i="1" dirty="0" err="1"/>
              <a:t>Tadono</a:t>
            </a:r>
            <a:r>
              <a:rPr kumimoji="1" lang="en-US" altLang="ja-JP" sz="2000" i="1" dirty="0"/>
              <a:t> (JAXA)</a:t>
            </a:r>
          </a:p>
          <a:p>
            <a:pPr algn="ctr"/>
            <a:endParaRPr kumimoji="1" lang="en-US" altLang="ja-JP" sz="2000" dirty="0"/>
          </a:p>
          <a:p>
            <a:pPr algn="ctr"/>
            <a:r>
              <a:rPr kumimoji="1" lang="en-US" altLang="ja-JP" sz="2000" dirty="0"/>
              <a:t>21</a:t>
            </a:r>
            <a:r>
              <a:rPr kumimoji="1" lang="en-US" altLang="ja-JP" sz="2000" baseline="30000" dirty="0"/>
              <a:t>st</a:t>
            </a:r>
            <a:r>
              <a:rPr kumimoji="1" lang="en-US" altLang="ja-JP" sz="2000" dirty="0"/>
              <a:t> February 2018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032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EAD55F-B639-42D5-AB34-39C9D6794051}"/>
              </a:ext>
            </a:extLst>
          </p:cNvPr>
          <p:cNvSpPr txBox="1"/>
          <p:nvPr/>
        </p:nvSpPr>
        <p:spPr>
          <a:xfrm>
            <a:off x="258265" y="561127"/>
            <a:ext cx="86274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“N21E106_20170104_C065_RSP036.json”</a:t>
            </a:r>
          </a:p>
          <a:p>
            <a:endParaRPr kumimoji="1" lang="en-US" altLang="ja-JP" sz="1400" dirty="0"/>
          </a:p>
          <a:p>
            <a:r>
              <a:rPr kumimoji="1" lang="en-US" altLang="ja-JP" sz="1400" dirty="0"/>
              <a:t>{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file_name</a:t>
            </a:r>
            <a:r>
              <a:rPr kumimoji="1" lang="en-US" altLang="ja-JP" sz="1400" dirty="0"/>
              <a:t>": "N21E106_WBD349_D_R_RSP036_20170104_065_SARD000000144663-00014_RSP036_N25D",</a:t>
            </a:r>
          </a:p>
          <a:p>
            <a:r>
              <a:rPr kumimoji="1" lang="en-US" altLang="ja-JP" sz="1400" dirty="0"/>
              <a:t>  "product": "Tile",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obs_date</a:t>
            </a:r>
            <a:r>
              <a:rPr kumimoji="1" lang="en-US" altLang="ja-JP" sz="1400" dirty="0"/>
              <a:t>": "20170104",</a:t>
            </a:r>
          </a:p>
          <a:p>
            <a:r>
              <a:rPr kumimoji="1" lang="en-US" altLang="ja-JP" sz="1400" dirty="0"/>
              <a:t>  "polarization": "HH+HV",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rsp</a:t>
            </a:r>
            <a:r>
              <a:rPr kumimoji="1" lang="en-US" altLang="ja-JP" sz="1400" dirty="0"/>
              <a:t>": 36,</a:t>
            </a:r>
          </a:p>
          <a:p>
            <a:r>
              <a:rPr kumimoji="1" lang="en-US" altLang="ja-JP" sz="1400" dirty="0"/>
              <a:t>  "cycle": 65,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obs_mode</a:t>
            </a:r>
            <a:r>
              <a:rPr kumimoji="1" lang="en-US" altLang="ja-JP" sz="1400" dirty="0"/>
              <a:t>": "WBD",</a:t>
            </a:r>
          </a:p>
          <a:p>
            <a:r>
              <a:rPr kumimoji="1" lang="en-US" altLang="ja-JP" sz="1400" dirty="0"/>
              <a:t>  "off-</a:t>
            </a:r>
            <a:r>
              <a:rPr kumimoji="1" lang="en-US" altLang="ja-JP" sz="1400" dirty="0" err="1"/>
              <a:t>nadir_angle</a:t>
            </a:r>
            <a:r>
              <a:rPr kumimoji="1" lang="en-US" altLang="ja-JP" sz="1400" dirty="0"/>
              <a:t>": 34.9,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satellite_direction</a:t>
            </a:r>
            <a:r>
              <a:rPr kumimoji="1" lang="en-US" altLang="ja-JP" sz="1400" dirty="0"/>
              <a:t>": "D",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look_side</a:t>
            </a:r>
            <a:r>
              <a:rPr kumimoji="1" lang="en-US" altLang="ja-JP" sz="1400" dirty="0"/>
              <a:t>": "R",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replay_id</a:t>
            </a:r>
            <a:r>
              <a:rPr kumimoji="1" lang="en-US" altLang="ja-JP" sz="1400" dirty="0"/>
              <a:t>": "SARD000000144663-00014",</a:t>
            </a:r>
          </a:p>
          <a:p>
            <a:r>
              <a:rPr kumimoji="1" lang="en-US" altLang="ja-JP" sz="1400" dirty="0"/>
              <a:t>  "version": "2.0.0",</a:t>
            </a:r>
          </a:p>
          <a:p>
            <a:r>
              <a:rPr kumimoji="1" lang="en-US" altLang="ja-JP" sz="1400" dirty="0"/>
              <a:t>  "DEM": "SRTM1",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upper_left_latitude</a:t>
            </a:r>
            <a:r>
              <a:rPr kumimoji="1" lang="en-US" altLang="ja-JP" sz="1400" dirty="0"/>
              <a:t>": 21,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upper_left_longitude</a:t>
            </a:r>
            <a:r>
              <a:rPr kumimoji="1" lang="en-US" altLang="ja-JP" sz="1400" dirty="0"/>
              <a:t>": 106,</a:t>
            </a:r>
          </a:p>
          <a:p>
            <a:r>
              <a:rPr kumimoji="1" lang="en-US" altLang="ja-JP" sz="1400" dirty="0"/>
              <a:t>  "pixel": 2250,</a:t>
            </a:r>
          </a:p>
          <a:p>
            <a:r>
              <a:rPr kumimoji="1" lang="en-US" altLang="ja-JP" sz="1400" dirty="0"/>
              <a:t>  "line": 2250,</a:t>
            </a:r>
          </a:p>
          <a:p>
            <a:r>
              <a:rPr kumimoji="1" lang="en-US" altLang="ja-JP" sz="1400" dirty="0"/>
              <a:t>  "provider": "image courtesy of Japan Aerospace Exploration Agency",</a:t>
            </a:r>
          </a:p>
          <a:p>
            <a:r>
              <a:rPr kumimoji="1" lang="en-US" altLang="ja-JP" sz="1400" dirty="0"/>
              <a:t>  "satellite": "ALOS-2",</a:t>
            </a:r>
          </a:p>
          <a:p>
            <a:r>
              <a:rPr kumimoji="1" lang="en-US" altLang="ja-JP" sz="1400" dirty="0"/>
              <a:t>  "instrument": "PALSAR-2",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calibration_equation</a:t>
            </a:r>
            <a:r>
              <a:rPr kumimoji="1" lang="en-US" altLang="ja-JP" sz="1400" dirty="0"/>
              <a:t>": "gamma naught(dB) = 10.0*log10(DN^2) + CF1",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calibration_factor</a:t>
            </a:r>
            <a:r>
              <a:rPr kumimoji="1" lang="en-US" altLang="ja-JP" sz="1400" dirty="0"/>
              <a:t>(CF1)": -83.0,</a:t>
            </a:r>
          </a:p>
          <a:p>
            <a:r>
              <a:rPr kumimoji="1" lang="en-US" altLang="ja-JP" sz="1400" dirty="0"/>
              <a:t>  "</a:t>
            </a:r>
            <a:r>
              <a:rPr kumimoji="1" lang="en-US" altLang="ja-JP" sz="1400" dirty="0" err="1"/>
              <a:t>calibration_info_url</a:t>
            </a:r>
            <a:r>
              <a:rPr kumimoji="1" lang="en-US" altLang="ja-JP" sz="1400" dirty="0"/>
              <a:t>": "http://www.eorc.jaxa.jp/ALOS-2/en/calval/calval_index.htm"</a:t>
            </a:r>
          </a:p>
          <a:p>
            <a:r>
              <a:rPr kumimoji="1" lang="en-US" altLang="ja-JP" sz="1400" dirty="0"/>
              <a:t>}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F63764-6542-4C8D-9278-9D8A267F588D}"/>
              </a:ext>
            </a:extLst>
          </p:cNvPr>
          <p:cNvSpPr txBox="1"/>
          <p:nvPr/>
        </p:nvSpPr>
        <p:spPr>
          <a:xfrm>
            <a:off x="251285" y="27924"/>
            <a:ext cx="198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Sample data</a:t>
            </a:r>
            <a:endParaRPr kumimoji="1" lang="ja-JP" altLang="en-US" sz="2800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F2DC32-7640-4E8A-B7A0-E18390D5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27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F63764-6542-4C8D-9278-9D8A267F588D}"/>
              </a:ext>
            </a:extLst>
          </p:cNvPr>
          <p:cNvSpPr txBox="1"/>
          <p:nvPr/>
        </p:nvSpPr>
        <p:spPr>
          <a:xfrm>
            <a:off x="251285" y="27924"/>
            <a:ext cx="295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Prototype and Trial</a:t>
            </a:r>
            <a:endParaRPr kumimoji="1" lang="ja-JP" altLang="en-US" sz="2800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C71A71-9BC4-468B-9ECF-FEB693F1FE6B}"/>
              </a:ext>
            </a:extLst>
          </p:cNvPr>
          <p:cNvSpPr txBox="1"/>
          <p:nvPr/>
        </p:nvSpPr>
        <p:spPr>
          <a:xfrm>
            <a:off x="251285" y="559698"/>
            <a:ext cx="8662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JAXA has already prototyped the dataset and provided it to 2 countries which are Vietnam and Indonesia based on a MOU between 2 agencies.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The provided dataset was taken from cycle 62 started from November 2016.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JAXA is implementing a data transfer tool on the counter part’s server in order to transfer the dataset automatically.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For Vietnam, JAXA is implementing a rice detection tool on the Vietnam data cube.</a:t>
            </a:r>
            <a:endParaRPr kumimoji="1" lang="ja-JP" altLang="en-US" sz="24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B776310-B000-40B6-922D-90145973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6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F63764-6542-4C8D-9278-9D8A267F588D}"/>
              </a:ext>
            </a:extLst>
          </p:cNvPr>
          <p:cNvSpPr txBox="1"/>
          <p:nvPr/>
        </p:nvSpPr>
        <p:spPr>
          <a:xfrm>
            <a:off x="251285" y="27924"/>
            <a:ext cx="295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Prototype and Trial</a:t>
            </a:r>
            <a:endParaRPr kumimoji="1" lang="ja-JP" altLang="en-US" sz="2800" u="sng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4F9CE6-FB34-4D21-9D2B-84288F44C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925" y="587790"/>
            <a:ext cx="4385804" cy="619781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4DE4CE8-6868-4DCA-A165-85BE5F4B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047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F63764-6542-4C8D-9278-9D8A267F588D}"/>
              </a:ext>
            </a:extLst>
          </p:cNvPr>
          <p:cNvSpPr txBox="1"/>
          <p:nvPr/>
        </p:nvSpPr>
        <p:spPr>
          <a:xfrm>
            <a:off x="251285" y="27924"/>
            <a:ext cx="295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Prototype and Trial</a:t>
            </a:r>
            <a:endParaRPr kumimoji="1" lang="ja-JP" altLang="en-US" sz="2800" u="sng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827920-E6F6-48F0-9EB0-0AEE99A8D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5" y="551144"/>
            <a:ext cx="8641430" cy="599325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D47ADDE-F747-49BF-9D9F-E3E9116B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02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F63764-6542-4C8D-9278-9D8A267F588D}"/>
              </a:ext>
            </a:extLst>
          </p:cNvPr>
          <p:cNvSpPr txBox="1"/>
          <p:nvPr/>
        </p:nvSpPr>
        <p:spPr>
          <a:xfrm>
            <a:off x="251285" y="27924"/>
            <a:ext cx="295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Prototype and Trial</a:t>
            </a:r>
            <a:endParaRPr kumimoji="1" lang="ja-JP" altLang="en-US" sz="2800" u="sng" dirty="0"/>
          </a:p>
        </p:txBody>
      </p:sp>
      <p:pic>
        <p:nvPicPr>
          <p:cNvPr id="4" name="図 1">
            <a:extLst>
              <a:ext uri="{FF2B5EF4-FFF2-40B4-BE49-F238E27FC236}">
                <a16:creationId xmlns:a16="http://schemas.microsoft.com/office/drawing/2014/main" id="{07064D70-2752-4446-8655-A288F5CF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0" y="1383998"/>
            <a:ext cx="7662863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A60AA166-8BBF-412F-AEC7-FFC10081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765175"/>
            <a:ext cx="360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r>
              <a:rPr kumimoji="1" lang="en-US" altLang="ja-JP" dirty="0"/>
              <a:t>Vietnam Data Cube scheme</a:t>
            </a:r>
            <a:endParaRPr kumimoji="1" lang="ja-JP" altLang="en-US" dirty="0"/>
          </a:p>
        </p:txBody>
      </p: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32608F61-DC4C-44EC-8C76-A80D26B99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10" y="3170262"/>
            <a:ext cx="380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charset="-128"/>
                <a:sym typeface="Times New Roman" panose="02020603050405020304" pitchFamily="18" charset="0"/>
              </a:defRPr>
            </a:lvl9pPr>
          </a:lstStyle>
          <a:p>
            <a:r>
              <a:rPr kumimoji="1" lang="en-US" altLang="ja-JP" sz="1800" dirty="0">
                <a:solidFill>
                  <a:srgbClr val="FF0000"/>
                </a:solidFill>
              </a:rPr>
              <a:t>under the MOU contracted with VNSC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FFE270-2B84-493F-8B80-1BE6D35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30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F63764-6542-4C8D-9278-9D8A267F588D}"/>
              </a:ext>
            </a:extLst>
          </p:cNvPr>
          <p:cNvSpPr txBox="1"/>
          <p:nvPr/>
        </p:nvSpPr>
        <p:spPr>
          <a:xfrm>
            <a:off x="251285" y="27924"/>
            <a:ext cx="295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Prototype and Trial</a:t>
            </a:r>
            <a:endParaRPr kumimoji="1" lang="ja-JP" altLang="en-US" sz="2800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43056AA-9FE9-45FE-8901-0DF43DEFB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" y="551144"/>
            <a:ext cx="9134707" cy="564571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6B70FD-5351-40F5-91D0-4FDF874A9C08}"/>
              </a:ext>
            </a:extLst>
          </p:cNvPr>
          <p:cNvSpPr txBox="1"/>
          <p:nvPr/>
        </p:nvSpPr>
        <p:spPr>
          <a:xfrm>
            <a:off x="160544" y="1893584"/>
            <a:ext cx="90762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ALOS-2 PALSAR-2</a:t>
            </a:r>
            <a:endParaRPr kumimoji="1" lang="ja-JP" altLang="en-US" sz="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640A81-8284-46DA-A966-859FF671D330}"/>
              </a:ext>
            </a:extLst>
          </p:cNvPr>
          <p:cNvSpPr txBox="1"/>
          <p:nvPr/>
        </p:nvSpPr>
        <p:spPr>
          <a:xfrm>
            <a:off x="62821" y="6306856"/>
            <a:ext cx="367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This picture is for illustration purpose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BEA40A-C1A7-4177-9E3D-ACCC557E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46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F63764-6542-4C8D-9278-9D8A267F588D}"/>
              </a:ext>
            </a:extLst>
          </p:cNvPr>
          <p:cNvSpPr txBox="1"/>
          <p:nvPr/>
        </p:nvSpPr>
        <p:spPr>
          <a:xfrm>
            <a:off x="251285" y="27924"/>
            <a:ext cx="361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Summary of ARD status</a:t>
            </a:r>
            <a:endParaRPr kumimoji="1" lang="ja-JP" altLang="en-US" sz="2800" u="sng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C71A71-9BC4-468B-9ECF-FEB693F1FE6B}"/>
              </a:ext>
            </a:extLst>
          </p:cNvPr>
          <p:cNvSpPr txBox="1"/>
          <p:nvPr/>
        </p:nvSpPr>
        <p:spPr>
          <a:xfrm>
            <a:off x="251285" y="559698"/>
            <a:ext cx="8662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JAXA has designed the ARD for ALOS-2 PALSAR-2 JJ-FAST Version.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JAXA has prototyped the ARD and provided it to Vietnam and Indonesia under the MOU.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JAXA provides not only the dataset but also rice detection tool for Vietnam data cube. 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D069D9-9403-4DFF-ABBB-421BD33A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87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8F04A4-B083-4748-87DF-AE9FCA43FDB9}"/>
              </a:ext>
            </a:extLst>
          </p:cNvPr>
          <p:cNvSpPr txBox="1"/>
          <p:nvPr/>
        </p:nvSpPr>
        <p:spPr>
          <a:xfrm>
            <a:off x="0" y="55969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 ALOS-2 PALSAR-2 ARD JJ-FAST Version is a dataset which is provided by JAXA (Japan Aerospace Exploration Agency) through the JJ-FAST (JICA-JAXA Forest Early Warning system in the Tropics). The product provided by JJ-FAST is different from JAXA’s standard product. For detail information about JJ-FAST, please see “http://www.eorc.jaxa.jp/</a:t>
            </a:r>
            <a:r>
              <a:rPr kumimoji="1" lang="en-US" altLang="ja-JP" sz="2400" dirty="0" err="1"/>
              <a:t>jjfast</a:t>
            </a:r>
            <a:r>
              <a:rPr kumimoji="1" lang="en-US" altLang="ja-JP" sz="2400" dirty="0"/>
              <a:t>/”. 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 The dataset is </a:t>
            </a:r>
            <a:r>
              <a:rPr kumimoji="1" lang="en-US" altLang="ja-JP" sz="2400" dirty="0" err="1"/>
              <a:t>ScanSAR</a:t>
            </a:r>
            <a:r>
              <a:rPr kumimoji="1" lang="en-US" altLang="ja-JP" sz="2400" dirty="0"/>
              <a:t> dual polarization mode. The dataset consists of 5 files which are HH polarization imagery, HV polarization imagery, local incidence angle imagery, mask information imagery and meta-information file.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 Noteworthy is that the dataset is divided into </a:t>
            </a:r>
            <a:r>
              <a:rPr kumimoji="1" lang="en-US" altLang="ja-JP" sz="2400" b="1" u="sng" dirty="0"/>
              <a:t>1 degree tile</a:t>
            </a:r>
            <a:r>
              <a:rPr kumimoji="1" lang="en-US" altLang="ja-JP" sz="2400" dirty="0"/>
              <a:t> from a data processed for each path (strip) obtained by ALOS-2 PALSAR-2, whereas the standard product is provided in a scene based on a orbit and frame.</a:t>
            </a:r>
          </a:p>
          <a:p>
            <a:r>
              <a:rPr kumimoji="1" lang="en-US" altLang="ja-JP" sz="2400" dirty="0"/>
              <a:t> And the dataset is </a:t>
            </a:r>
            <a:r>
              <a:rPr kumimoji="1" lang="en-US" altLang="ja-JP" sz="2400" b="1" u="sng" dirty="0"/>
              <a:t>Ortho-rectified/slope-corrected amplitude image (γ0)</a:t>
            </a:r>
            <a:r>
              <a:rPr kumimoji="1" lang="en-US" altLang="ja-JP" sz="2400" dirty="0"/>
              <a:t>.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171F15-319B-491C-A5EB-EF7B39247B54}"/>
              </a:ext>
            </a:extLst>
          </p:cNvPr>
          <p:cNvSpPr txBox="1"/>
          <p:nvPr/>
        </p:nvSpPr>
        <p:spPr>
          <a:xfrm>
            <a:off x="251285" y="27924"/>
            <a:ext cx="3707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Overview of the Dataset</a:t>
            </a:r>
            <a:endParaRPr kumimoji="1" lang="ja-JP" altLang="en-US" sz="2800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D7D922-19B0-4B8C-BA41-4F4CC185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89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179A78-4835-41C2-BD53-04A85820C6B8}"/>
              </a:ext>
            </a:extLst>
          </p:cNvPr>
          <p:cNvSpPr txBox="1"/>
          <p:nvPr/>
        </p:nvSpPr>
        <p:spPr>
          <a:xfrm>
            <a:off x="251285" y="27924"/>
            <a:ext cx="3707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Overview of the Dataset</a:t>
            </a:r>
            <a:endParaRPr kumimoji="1" lang="ja-JP" altLang="en-US" sz="28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1E32F4-361D-449B-8755-BDFE9BFD2985}"/>
              </a:ext>
            </a:extLst>
          </p:cNvPr>
          <p:cNvSpPr txBox="1"/>
          <p:nvPr/>
        </p:nvSpPr>
        <p:spPr>
          <a:xfrm>
            <a:off x="2974758" y="473214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Sample image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  <a:r>
              <a:rPr kumimoji="1" lang="ja-JP" altLang="en-US" dirty="0"/>
              <a:t> </a:t>
            </a:r>
            <a:r>
              <a:rPr kumimoji="1" lang="en-US" altLang="ja-JP" dirty="0"/>
              <a:t>JJ-FAST</a:t>
            </a:r>
            <a:r>
              <a:rPr kumimoji="1" lang="ja-JP" altLang="en-US" dirty="0"/>
              <a:t> </a:t>
            </a:r>
            <a:r>
              <a:rPr kumimoji="1" lang="en-US" altLang="ja-JP" dirty="0"/>
              <a:t>product</a:t>
            </a:r>
            <a:endParaRPr kumimoji="1" lang="ja-JP" altLang="en-US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6485FD6-8EBD-4295-B393-50C498548D3F}"/>
              </a:ext>
            </a:extLst>
          </p:cNvPr>
          <p:cNvCxnSpPr>
            <a:cxnSpLocks/>
          </p:cNvCxnSpPr>
          <p:nvPr/>
        </p:nvCxnSpPr>
        <p:spPr>
          <a:xfrm>
            <a:off x="3519917" y="3857385"/>
            <a:ext cx="0" cy="11724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5A52EA-908D-4A6E-A748-FAF0F5906F47}"/>
              </a:ext>
            </a:extLst>
          </p:cNvPr>
          <p:cNvSpPr txBox="1"/>
          <p:nvPr/>
        </p:nvSpPr>
        <p:spPr>
          <a:xfrm>
            <a:off x="3520793" y="4320475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5deg</a:t>
            </a:r>
            <a:endParaRPr kumimoji="1" lang="ja-JP" altLang="en-US" sz="1000" dirty="0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1E215216-DBBE-48C2-B91F-EEB4E5B110AF}"/>
              </a:ext>
            </a:extLst>
          </p:cNvPr>
          <p:cNvGrpSpPr/>
          <p:nvPr/>
        </p:nvGrpSpPr>
        <p:grpSpPr>
          <a:xfrm>
            <a:off x="571169" y="898095"/>
            <a:ext cx="2919901" cy="4455041"/>
            <a:chOff x="1075915" y="1483705"/>
            <a:chExt cx="2919901" cy="4455041"/>
          </a:xfrm>
        </p:grpSpPr>
        <p:pic>
          <p:nvPicPr>
            <p:cNvPr id="7" name="Picture 10" descr="E:\JJFAST\work2\RSP035_N20E100-105.jpg">
              <a:extLst>
                <a:ext uri="{FF2B5EF4-FFF2-40B4-BE49-F238E27FC236}">
                  <a16:creationId xmlns:a16="http://schemas.microsoft.com/office/drawing/2014/main" id="{730AC160-A711-43CA-AB41-92CC4804EE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47"/>
            <a:stretch/>
          </p:blipFill>
          <p:spPr bwMode="auto">
            <a:xfrm>
              <a:off x="1352600" y="1762403"/>
              <a:ext cx="2626995" cy="1524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86120DC-073C-4802-87D7-51949C49D56D}"/>
                </a:ext>
              </a:extLst>
            </p:cNvPr>
            <p:cNvSpPr txBox="1"/>
            <p:nvPr/>
          </p:nvSpPr>
          <p:spPr>
            <a:xfrm>
              <a:off x="2802399" y="1483705"/>
              <a:ext cx="6522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/>
                <a:t>RSP035</a:t>
              </a:r>
              <a:endParaRPr kumimoji="1" lang="ja-JP" altLang="en-US" sz="1200" dirty="0"/>
            </a:p>
          </p:txBody>
        </p:sp>
        <p:pic>
          <p:nvPicPr>
            <p:cNvPr id="6" name="Picture 6" descr="E:\JJFAST\work2\RSP035_N15E100-105.jpg">
              <a:extLst>
                <a:ext uri="{FF2B5EF4-FFF2-40B4-BE49-F238E27FC236}">
                  <a16:creationId xmlns:a16="http://schemas.microsoft.com/office/drawing/2014/main" id="{2A970B20-CF15-480F-8B4A-63E52F33D8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89"/>
            <a:stretch/>
          </p:blipFill>
          <p:spPr bwMode="auto">
            <a:xfrm>
              <a:off x="1335035" y="3261667"/>
              <a:ext cx="2656579" cy="149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E:\JJFAST\work2\RSP035_N10E100-105.jpg">
              <a:extLst>
                <a:ext uri="{FF2B5EF4-FFF2-40B4-BE49-F238E27FC236}">
                  <a16:creationId xmlns:a16="http://schemas.microsoft.com/office/drawing/2014/main" id="{2D6FCAF7-4653-4B38-81FE-87DF9C9CDB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81"/>
            <a:stretch/>
          </p:blipFill>
          <p:spPr bwMode="auto">
            <a:xfrm>
              <a:off x="1336270" y="4442995"/>
              <a:ext cx="2659546" cy="149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AD52446-A6EF-4B8F-B13C-0FD3F2AB04D9}"/>
                </a:ext>
              </a:extLst>
            </p:cNvPr>
            <p:cNvSpPr txBox="1"/>
            <p:nvPr/>
          </p:nvSpPr>
          <p:spPr>
            <a:xfrm>
              <a:off x="1075915" y="1935938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/>
                <a:t>N20</a:t>
              </a:r>
              <a:endParaRPr kumimoji="1" lang="ja-JP" altLang="en-US" sz="12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50B3390-6506-45EB-A8B3-D56B097DCE26}"/>
                </a:ext>
              </a:extLst>
            </p:cNvPr>
            <p:cNvSpPr txBox="1"/>
            <p:nvPr/>
          </p:nvSpPr>
          <p:spPr>
            <a:xfrm>
              <a:off x="1075915" y="3123167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/>
                <a:t>N15</a:t>
              </a:r>
              <a:endParaRPr kumimoji="1" lang="ja-JP" altLang="en-US" sz="1200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869C6E9E-B8F4-462A-B346-5B4E779157E1}"/>
                </a:ext>
              </a:extLst>
            </p:cNvPr>
            <p:cNvSpPr txBox="1"/>
            <p:nvPr/>
          </p:nvSpPr>
          <p:spPr>
            <a:xfrm>
              <a:off x="1096815" y="4304692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/>
                <a:t>N10</a:t>
              </a:r>
              <a:endParaRPr kumimoji="1" lang="ja-JP" altLang="en-US" sz="1200" dirty="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7B1CDD9-A907-4AF0-8B21-C225B410FFDB}"/>
                </a:ext>
              </a:extLst>
            </p:cNvPr>
            <p:cNvSpPr txBox="1"/>
            <p:nvPr/>
          </p:nvSpPr>
          <p:spPr>
            <a:xfrm>
              <a:off x="1225675" y="5620623"/>
              <a:ext cx="495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/>
                <a:t>E100</a:t>
              </a:r>
              <a:endParaRPr kumimoji="1" lang="ja-JP" altLang="en-US" sz="1200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59C21CE-9E1C-4F5F-B780-3E20A5566239}"/>
                </a:ext>
              </a:extLst>
            </p:cNvPr>
            <p:cNvSpPr txBox="1"/>
            <p:nvPr/>
          </p:nvSpPr>
          <p:spPr>
            <a:xfrm>
              <a:off x="2410274" y="5615397"/>
              <a:ext cx="495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chemeClr val="bg1"/>
                  </a:solidFill>
                </a:rPr>
                <a:t>E105</a:t>
              </a:r>
              <a:endParaRPr kumimoji="1" lang="ja-JP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14DB06E4-69E5-4CA1-84BC-0276F0C32CAC}"/>
              </a:ext>
            </a:extLst>
          </p:cNvPr>
          <p:cNvGrpSpPr/>
          <p:nvPr/>
        </p:nvGrpSpPr>
        <p:grpSpPr>
          <a:xfrm>
            <a:off x="4934253" y="1440068"/>
            <a:ext cx="3178705" cy="3696245"/>
            <a:chOff x="4996665" y="2133725"/>
            <a:chExt cx="3026954" cy="3519787"/>
          </a:xfrm>
        </p:grpSpPr>
        <p:pic>
          <p:nvPicPr>
            <p:cNvPr id="19" name="Picture 2" descr="E:\JJFAST\JJFAST_work\20180219_1degMesh\RSP035_N10E100.jpg">
              <a:extLst>
                <a:ext uri="{FF2B5EF4-FFF2-40B4-BE49-F238E27FC236}">
                  <a16:creationId xmlns:a16="http://schemas.microsoft.com/office/drawing/2014/main" id="{4CF94632-6278-478F-8AC3-8B8457725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3" r="19797"/>
            <a:stretch/>
          </p:blipFill>
          <p:spPr bwMode="auto">
            <a:xfrm>
              <a:off x="4998784" y="4451166"/>
              <a:ext cx="1516314" cy="120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E:\JJFAST\JJFAST_work\20180219_1degMesh\RSP035_N10E105.jpg">
              <a:extLst>
                <a:ext uri="{FF2B5EF4-FFF2-40B4-BE49-F238E27FC236}">
                  <a16:creationId xmlns:a16="http://schemas.microsoft.com/office/drawing/2014/main" id="{796EF5EB-DDFC-426D-B0B0-D335036644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6" t="4303"/>
            <a:stretch/>
          </p:blipFill>
          <p:spPr bwMode="auto">
            <a:xfrm>
              <a:off x="6511251" y="4450181"/>
              <a:ext cx="1512367" cy="120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E:\JJFAST\JJFAST_work\20180219_1degMesh\RSP035_N15E100.jpg">
              <a:extLst>
                <a:ext uri="{FF2B5EF4-FFF2-40B4-BE49-F238E27FC236}">
                  <a16:creationId xmlns:a16="http://schemas.microsoft.com/office/drawing/2014/main" id="{F60D123D-1420-4E4B-83DE-0F8D6AE65F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1" r="20006" b="5266"/>
            <a:stretch/>
          </p:blipFill>
          <p:spPr bwMode="auto">
            <a:xfrm>
              <a:off x="4998885" y="3326687"/>
              <a:ext cx="1512367" cy="113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E:\JJFAST\JJFAST_work\20180219_1degMesh\RSP035_N15E105.jpg">
              <a:extLst>
                <a:ext uri="{FF2B5EF4-FFF2-40B4-BE49-F238E27FC236}">
                  <a16:creationId xmlns:a16="http://schemas.microsoft.com/office/drawing/2014/main" id="{18B15DDC-FDBE-456E-BDEC-1438463219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6" t="4561" b="5266"/>
            <a:stretch/>
          </p:blipFill>
          <p:spPr bwMode="auto">
            <a:xfrm>
              <a:off x="6511252" y="3326688"/>
              <a:ext cx="1512367" cy="1132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E:\JJFAST\JJFAST_work\20180219_1degMesh\RSP035_N20E100.jpg">
              <a:extLst>
                <a:ext uri="{FF2B5EF4-FFF2-40B4-BE49-F238E27FC236}">
                  <a16:creationId xmlns:a16="http://schemas.microsoft.com/office/drawing/2014/main" id="{9073CC8A-BF7E-478C-82BD-9FFD50C771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97" b="4561"/>
            <a:stretch/>
          </p:blipFill>
          <p:spPr bwMode="auto">
            <a:xfrm>
              <a:off x="4996665" y="2133794"/>
              <a:ext cx="1516318" cy="1199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7" descr="E:\JJFAST\JJFAST_work\20180219_1degMesh\RSP035_N20E105.jpg">
              <a:extLst>
                <a:ext uri="{FF2B5EF4-FFF2-40B4-BE49-F238E27FC236}">
                  <a16:creationId xmlns:a16="http://schemas.microsoft.com/office/drawing/2014/main" id="{2B4AF655-1814-4C28-A2D7-2D6BFB921C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6" b="4561"/>
            <a:stretch/>
          </p:blipFill>
          <p:spPr bwMode="auto">
            <a:xfrm>
              <a:off x="6511252" y="2133725"/>
              <a:ext cx="1512366" cy="1199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ED147293-94B3-4112-A77B-4945E66D9B80}"/>
                </a:ext>
              </a:extLst>
            </p:cNvPr>
            <p:cNvCxnSpPr/>
            <p:nvPr/>
          </p:nvCxnSpPr>
          <p:spPr>
            <a:xfrm>
              <a:off x="5600700" y="21875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301410FC-7BA8-453F-961B-9B90505EEA2A}"/>
                </a:ext>
              </a:extLst>
            </p:cNvPr>
            <p:cNvCxnSpPr/>
            <p:nvPr/>
          </p:nvCxnSpPr>
          <p:spPr>
            <a:xfrm>
              <a:off x="5826125" y="21748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C6611407-4111-433A-90FA-411CB3ECF4B7}"/>
                </a:ext>
              </a:extLst>
            </p:cNvPr>
            <p:cNvCxnSpPr/>
            <p:nvPr/>
          </p:nvCxnSpPr>
          <p:spPr>
            <a:xfrm>
              <a:off x="6054725" y="21748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E3661F83-6179-4991-9502-F6049B5E6FA1}"/>
                </a:ext>
              </a:extLst>
            </p:cNvPr>
            <p:cNvCxnSpPr/>
            <p:nvPr/>
          </p:nvCxnSpPr>
          <p:spPr>
            <a:xfrm>
              <a:off x="6283325" y="21748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F0EF0A1D-A2AC-45C5-BB29-80418766B45B}"/>
                </a:ext>
              </a:extLst>
            </p:cNvPr>
            <p:cNvCxnSpPr/>
            <p:nvPr/>
          </p:nvCxnSpPr>
          <p:spPr>
            <a:xfrm>
              <a:off x="6508750" y="21748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D085DD29-29AB-415A-A960-B45156345C8B}"/>
                </a:ext>
              </a:extLst>
            </p:cNvPr>
            <p:cNvCxnSpPr/>
            <p:nvPr/>
          </p:nvCxnSpPr>
          <p:spPr>
            <a:xfrm>
              <a:off x="6734175" y="21748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519613CF-51D2-4903-A159-1D9D1A9AF080}"/>
                </a:ext>
              </a:extLst>
            </p:cNvPr>
            <p:cNvCxnSpPr/>
            <p:nvPr/>
          </p:nvCxnSpPr>
          <p:spPr>
            <a:xfrm>
              <a:off x="6962775" y="21748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083E5D08-DF26-4165-B8D8-1775EE6A01D7}"/>
                </a:ext>
              </a:extLst>
            </p:cNvPr>
            <p:cNvCxnSpPr/>
            <p:nvPr/>
          </p:nvCxnSpPr>
          <p:spPr>
            <a:xfrm>
              <a:off x="7191375" y="21748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66580B72-8B34-46F1-B8EC-E435A67AC784}"/>
                </a:ext>
              </a:extLst>
            </p:cNvPr>
            <p:cNvCxnSpPr/>
            <p:nvPr/>
          </p:nvCxnSpPr>
          <p:spPr>
            <a:xfrm>
              <a:off x="7410450" y="21748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E3208D8A-76DD-4176-AD54-D0773C2F987E}"/>
                </a:ext>
              </a:extLst>
            </p:cNvPr>
            <p:cNvCxnSpPr/>
            <p:nvPr/>
          </p:nvCxnSpPr>
          <p:spPr>
            <a:xfrm>
              <a:off x="7648575" y="2174875"/>
              <a:ext cx="0" cy="34278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11EF6629-D208-45C9-A847-58232B20436A}"/>
                </a:ext>
              </a:extLst>
            </p:cNvPr>
            <p:cNvCxnSpPr>
              <a:cxnSpLocks/>
            </p:cNvCxnSpPr>
            <p:nvPr/>
          </p:nvCxnSpPr>
          <p:spPr>
            <a:xfrm>
              <a:off x="5359400" y="2422525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53F92351-3EA4-4169-AC83-EF1BA88E8C8F}"/>
                </a:ext>
              </a:extLst>
            </p:cNvPr>
            <p:cNvCxnSpPr>
              <a:cxnSpLocks/>
            </p:cNvCxnSpPr>
            <p:nvPr/>
          </p:nvCxnSpPr>
          <p:spPr>
            <a:xfrm>
              <a:off x="5362575" y="2647950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91309F2-3016-4DEE-A73B-FD85986D9197}"/>
                </a:ext>
              </a:extLst>
            </p:cNvPr>
            <p:cNvCxnSpPr>
              <a:cxnSpLocks/>
            </p:cNvCxnSpPr>
            <p:nvPr/>
          </p:nvCxnSpPr>
          <p:spPr>
            <a:xfrm>
              <a:off x="5365750" y="2873375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921FCDAC-70E2-4935-B884-E43A0BF7FA27}"/>
                </a:ext>
              </a:extLst>
            </p:cNvPr>
            <p:cNvCxnSpPr>
              <a:cxnSpLocks/>
            </p:cNvCxnSpPr>
            <p:nvPr/>
          </p:nvCxnSpPr>
          <p:spPr>
            <a:xfrm>
              <a:off x="5368925" y="3105150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C9A69D08-1C77-42CC-8372-BFA1CF8A747E}"/>
                </a:ext>
              </a:extLst>
            </p:cNvPr>
            <p:cNvCxnSpPr>
              <a:cxnSpLocks/>
            </p:cNvCxnSpPr>
            <p:nvPr/>
          </p:nvCxnSpPr>
          <p:spPr>
            <a:xfrm>
              <a:off x="5365750" y="3327400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9BA3D479-0140-42F2-8E16-2DB7C234A464}"/>
                </a:ext>
              </a:extLst>
            </p:cNvPr>
            <p:cNvCxnSpPr>
              <a:cxnSpLocks/>
            </p:cNvCxnSpPr>
            <p:nvPr/>
          </p:nvCxnSpPr>
          <p:spPr>
            <a:xfrm>
              <a:off x="5362575" y="3556000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EB9E8A13-95AA-47CF-8123-1AFE6FCC6F78}"/>
                </a:ext>
              </a:extLst>
            </p:cNvPr>
            <p:cNvCxnSpPr>
              <a:cxnSpLocks/>
            </p:cNvCxnSpPr>
            <p:nvPr/>
          </p:nvCxnSpPr>
          <p:spPr>
            <a:xfrm>
              <a:off x="5359400" y="3784600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634E0B0E-D8D5-4F01-8787-B4DAC1147783}"/>
                </a:ext>
              </a:extLst>
            </p:cNvPr>
            <p:cNvCxnSpPr>
              <a:cxnSpLocks/>
            </p:cNvCxnSpPr>
            <p:nvPr/>
          </p:nvCxnSpPr>
          <p:spPr>
            <a:xfrm>
              <a:off x="5362575" y="4013200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08345520-FDBA-43E1-84AA-F8070612281D}"/>
                </a:ext>
              </a:extLst>
            </p:cNvPr>
            <p:cNvCxnSpPr>
              <a:cxnSpLocks/>
            </p:cNvCxnSpPr>
            <p:nvPr/>
          </p:nvCxnSpPr>
          <p:spPr>
            <a:xfrm>
              <a:off x="5365750" y="4241800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F22FF9FE-A203-4C89-8F71-2A772694B0E8}"/>
                </a:ext>
              </a:extLst>
            </p:cNvPr>
            <p:cNvCxnSpPr>
              <a:cxnSpLocks/>
            </p:cNvCxnSpPr>
            <p:nvPr/>
          </p:nvCxnSpPr>
          <p:spPr>
            <a:xfrm>
              <a:off x="5368925" y="4470400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502EC9A6-FD8C-415F-A498-8DD221076EC9}"/>
                </a:ext>
              </a:extLst>
            </p:cNvPr>
            <p:cNvCxnSpPr>
              <a:cxnSpLocks/>
            </p:cNvCxnSpPr>
            <p:nvPr/>
          </p:nvCxnSpPr>
          <p:spPr>
            <a:xfrm>
              <a:off x="5372100" y="4686300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3B332E26-B699-4804-9B6C-B32A0BE13C96}"/>
                </a:ext>
              </a:extLst>
            </p:cNvPr>
            <p:cNvCxnSpPr>
              <a:cxnSpLocks/>
            </p:cNvCxnSpPr>
            <p:nvPr/>
          </p:nvCxnSpPr>
          <p:spPr>
            <a:xfrm>
              <a:off x="5375275" y="4905375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5B9E42D2-4463-4010-9074-B936EFE3E731}"/>
                </a:ext>
              </a:extLst>
            </p:cNvPr>
            <p:cNvCxnSpPr>
              <a:cxnSpLocks/>
            </p:cNvCxnSpPr>
            <p:nvPr/>
          </p:nvCxnSpPr>
          <p:spPr>
            <a:xfrm>
              <a:off x="5378450" y="5133975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BB9DB6E6-0E78-46EE-B742-8E0776FD4F2F}"/>
                </a:ext>
              </a:extLst>
            </p:cNvPr>
            <p:cNvCxnSpPr>
              <a:cxnSpLocks/>
            </p:cNvCxnSpPr>
            <p:nvPr/>
          </p:nvCxnSpPr>
          <p:spPr>
            <a:xfrm>
              <a:off x="5381625" y="5362575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94DF2C18-14BD-4A58-983A-CA4FC48E30E9}"/>
                </a:ext>
              </a:extLst>
            </p:cNvPr>
            <p:cNvCxnSpPr>
              <a:cxnSpLocks/>
            </p:cNvCxnSpPr>
            <p:nvPr/>
          </p:nvCxnSpPr>
          <p:spPr>
            <a:xfrm>
              <a:off x="5384800" y="5591175"/>
              <a:ext cx="228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57094B11-0FC1-4ECA-8024-169F2F0D3003}"/>
                </a:ext>
              </a:extLst>
            </p:cNvPr>
            <p:cNvSpPr/>
            <p:nvPr/>
          </p:nvSpPr>
          <p:spPr>
            <a:xfrm>
              <a:off x="5372100" y="2187575"/>
              <a:ext cx="1136651" cy="1140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46C4F295-AF70-46A4-80B7-E385A1EFAC3C}"/>
                </a:ext>
              </a:extLst>
            </p:cNvPr>
            <p:cNvSpPr/>
            <p:nvPr/>
          </p:nvSpPr>
          <p:spPr>
            <a:xfrm>
              <a:off x="6508750" y="2194224"/>
              <a:ext cx="1136651" cy="1140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8787F8D0-8D8D-4DE8-B8CC-1B1565C622AF}"/>
                </a:ext>
              </a:extLst>
            </p:cNvPr>
            <p:cNvSpPr/>
            <p:nvPr/>
          </p:nvSpPr>
          <p:spPr>
            <a:xfrm>
              <a:off x="5375275" y="3327643"/>
              <a:ext cx="1136651" cy="1140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9CB70A56-4B87-4EFE-8C84-86EC39916AA5}"/>
                </a:ext>
              </a:extLst>
            </p:cNvPr>
            <p:cNvSpPr/>
            <p:nvPr/>
          </p:nvSpPr>
          <p:spPr>
            <a:xfrm>
              <a:off x="6511925" y="3327942"/>
              <a:ext cx="1136651" cy="1140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35734B0D-86ED-4EB0-9B5D-1EB3F213D24B}"/>
                </a:ext>
              </a:extLst>
            </p:cNvPr>
            <p:cNvSpPr/>
            <p:nvPr/>
          </p:nvSpPr>
          <p:spPr>
            <a:xfrm>
              <a:off x="5376859" y="4467468"/>
              <a:ext cx="1136651" cy="11161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640ADC91-554F-4756-99D6-0451BB38E949}"/>
                </a:ext>
              </a:extLst>
            </p:cNvPr>
            <p:cNvSpPr/>
            <p:nvPr/>
          </p:nvSpPr>
          <p:spPr>
            <a:xfrm>
              <a:off x="6515100" y="4474360"/>
              <a:ext cx="1136651" cy="11111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5F8346AE-EDBE-4A04-BA74-838DF65F826D}"/>
              </a:ext>
            </a:extLst>
          </p:cNvPr>
          <p:cNvCxnSpPr/>
          <p:nvPr/>
        </p:nvCxnSpPr>
        <p:spPr>
          <a:xfrm>
            <a:off x="7824571" y="4850067"/>
            <a:ext cx="0" cy="2462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410CE79-7A93-486E-A8CA-CE02EB9F2239}"/>
              </a:ext>
            </a:extLst>
          </p:cNvPr>
          <p:cNvSpPr txBox="1"/>
          <p:nvPr/>
        </p:nvSpPr>
        <p:spPr>
          <a:xfrm>
            <a:off x="7821258" y="4850066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1</a:t>
            </a:r>
            <a:r>
              <a:rPr kumimoji="1" lang="en-US" altLang="ja-JP" sz="1000" dirty="0"/>
              <a:t>deg</a:t>
            </a:r>
            <a:endParaRPr kumimoji="1" lang="ja-JP" altLang="en-US" sz="1000" dirty="0"/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8F6DEA13-B675-4959-A999-39539070D359}"/>
              </a:ext>
            </a:extLst>
          </p:cNvPr>
          <p:cNvSpPr/>
          <p:nvPr/>
        </p:nvSpPr>
        <p:spPr>
          <a:xfrm>
            <a:off x="3940124" y="2814556"/>
            <a:ext cx="1151660" cy="90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01BBC3D-D28F-4634-9E62-BE94FD8E4444}"/>
              </a:ext>
            </a:extLst>
          </p:cNvPr>
          <p:cNvSpPr txBox="1"/>
          <p:nvPr/>
        </p:nvSpPr>
        <p:spPr>
          <a:xfrm>
            <a:off x="1911690" y="5702654"/>
            <a:ext cx="5804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At first path processed imagery is divided into 5 degree tile.</a:t>
            </a:r>
          </a:p>
          <a:p>
            <a:r>
              <a:rPr kumimoji="1" lang="en-US" altLang="ja-JP" dirty="0"/>
              <a:t>Then the 5 degree tile is divided into 1 degree tile.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320F17A-5468-423F-9E9E-77E7D594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82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179A78-4835-41C2-BD53-04A85820C6B8}"/>
              </a:ext>
            </a:extLst>
          </p:cNvPr>
          <p:cNvSpPr txBox="1"/>
          <p:nvPr/>
        </p:nvSpPr>
        <p:spPr>
          <a:xfrm>
            <a:off x="251285" y="27924"/>
            <a:ext cx="321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Dataset specification</a:t>
            </a:r>
            <a:endParaRPr kumimoji="1" lang="ja-JP" altLang="en-US" sz="2800" u="sng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A9A94DF6-98D6-47A5-8923-572C69FA6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83965"/>
              </p:ext>
            </p:extLst>
          </p:nvPr>
        </p:nvGraphicFramePr>
        <p:xfrm>
          <a:off x="251286" y="552103"/>
          <a:ext cx="8648410" cy="6133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4963">
                  <a:extLst>
                    <a:ext uri="{9D8B030D-6E8A-4147-A177-3AD203B41FA5}">
                      <a16:colId xmlns:a16="http://schemas.microsoft.com/office/drawing/2014/main" val="3136357454"/>
                    </a:ext>
                  </a:extLst>
                </a:gridCol>
                <a:gridCol w="5823447">
                  <a:extLst>
                    <a:ext uri="{9D8B030D-6E8A-4147-A177-3AD203B41FA5}">
                      <a16:colId xmlns:a16="http://schemas.microsoft.com/office/drawing/2014/main" val="3154034524"/>
                    </a:ext>
                  </a:extLst>
                </a:gridCol>
              </a:tblGrid>
              <a:tr h="3971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Map projection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Latitude/Longitude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053703846"/>
                  </a:ext>
                </a:extLst>
              </a:tr>
              <a:tr h="414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effectLst/>
                          <a:latin typeface="+mn-lt"/>
                        </a:rPr>
                        <a:t>Datum+Ellipsoid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</a:rPr>
                        <a:t>ITRF97 + GRS80</a:t>
                      </a:r>
                      <a:endParaRPr lang="ja-JP" sz="20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688109010"/>
                  </a:ext>
                </a:extLst>
              </a:tr>
              <a:tr h="414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Data unit (one tile)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1deg. grid in latitude-longitude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296448345"/>
                  </a:ext>
                </a:extLst>
              </a:tr>
              <a:tr h="553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</a:rPr>
                        <a:t>Number of pixels for one tile</a:t>
                      </a:r>
                      <a:endParaRPr lang="ja-JP" sz="20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</a:rPr>
                        <a:t>2250 pixels x 2250 lines</a:t>
                      </a:r>
                      <a:endParaRPr lang="ja-JP" sz="20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530368967"/>
                  </a:ext>
                </a:extLst>
              </a:tr>
              <a:tr h="414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</a:rPr>
                        <a:t>Size of one pixel</a:t>
                      </a:r>
                      <a:endParaRPr lang="ja-JP" sz="20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</a:rPr>
                        <a:t>1.6 arcsec (approx. 50m)</a:t>
                      </a:r>
                      <a:endParaRPr lang="ja-JP" sz="20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799431318"/>
                  </a:ext>
                </a:extLst>
              </a:tr>
              <a:tr h="508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</a:rPr>
                        <a:t>Data size</a:t>
                      </a:r>
                      <a:endParaRPr lang="ja-JP" sz="20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</a:rPr>
                        <a:t>42MB/tile</a:t>
                      </a:r>
                      <a:endParaRPr lang="ja-JP" sz="2000" kern="10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3805679079"/>
                  </a:ext>
                </a:extLst>
              </a:tr>
              <a:tr h="14913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Content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1. backscattering coefficient for each polarization</a:t>
                      </a:r>
                      <a:endParaRPr lang="ja-JP" sz="2000" kern="100" dirty="0">
                        <a:effectLst/>
                        <a:latin typeface="+mn-lt"/>
                      </a:endParaRPr>
                    </a:p>
                    <a:p>
                      <a:pPr indent="69850"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 (HH and HV)</a:t>
                      </a:r>
                      <a:br>
                        <a:rPr lang="en-US" sz="2000" kern="0" dirty="0">
                          <a:effectLst/>
                          <a:latin typeface="+mn-lt"/>
                        </a:rPr>
                      </a:br>
                      <a:r>
                        <a:rPr lang="en-US" sz="2000" kern="0" dirty="0">
                          <a:effectLst/>
                          <a:latin typeface="+mn-lt"/>
                        </a:rPr>
                        <a:t>2. Local incidence angle </a:t>
                      </a:r>
                      <a:br>
                        <a:rPr lang="en-US" sz="2000" kern="0" dirty="0">
                          <a:effectLst/>
                          <a:latin typeface="+mn-lt"/>
                        </a:rPr>
                      </a:br>
                      <a:r>
                        <a:rPr lang="en-US" sz="2000" kern="0" dirty="0">
                          <a:effectLst/>
                          <a:latin typeface="+mn-lt"/>
                        </a:rPr>
                        <a:t>3. Processing mask information</a:t>
                      </a:r>
                      <a:br>
                        <a:rPr lang="en-US" sz="2000" kern="0" dirty="0">
                          <a:effectLst/>
                          <a:latin typeface="+mn-lt"/>
                        </a:rPr>
                      </a:br>
                      <a:r>
                        <a:rPr lang="en-US" sz="2000" kern="0" dirty="0">
                          <a:effectLst/>
                          <a:latin typeface="+mn-lt"/>
                        </a:rPr>
                        <a:t>4. catalog file (meta-information)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2648670558"/>
                  </a:ext>
                </a:extLst>
              </a:tr>
              <a:tr h="414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Original SAR data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PALSAR-2 </a:t>
                      </a:r>
                      <a:r>
                        <a:rPr lang="en-US" sz="2000" kern="0" dirty="0" err="1">
                          <a:effectLst/>
                          <a:latin typeface="+mn-lt"/>
                        </a:rPr>
                        <a:t>ScanSAR</a:t>
                      </a:r>
                      <a:r>
                        <a:rPr lang="en-US" sz="2000" kern="0" dirty="0">
                          <a:effectLst/>
                          <a:latin typeface="+mn-lt"/>
                        </a:rPr>
                        <a:t> (Dual Pol.)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4096470812"/>
                  </a:ext>
                </a:extLst>
              </a:tr>
              <a:tr h="414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Pre-Processing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Radiometric calibration,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effectLst/>
                          <a:latin typeface="+mn-lt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Ortho-rectified/slope-corrected amplitude image (γ0)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092592391"/>
                  </a:ext>
                </a:extLst>
              </a:tr>
              <a:tr h="414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DEM for processing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SRTM-1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2446498418"/>
                  </a:ext>
                </a:extLst>
              </a:tr>
              <a:tr h="4140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SAR algorithm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</a:rPr>
                        <a:t>Sigma-SAR </a:t>
                      </a:r>
                      <a:endParaRPr lang="ja-JP" sz="2000" kern="1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1162263499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9E00B6-36A4-4587-A229-B0535958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29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179A78-4835-41C2-BD53-04A85820C6B8}"/>
              </a:ext>
            </a:extLst>
          </p:cNvPr>
          <p:cNvSpPr txBox="1"/>
          <p:nvPr/>
        </p:nvSpPr>
        <p:spPr>
          <a:xfrm>
            <a:off x="251285" y="27924"/>
            <a:ext cx="3056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File name &amp; Format</a:t>
            </a:r>
            <a:endParaRPr kumimoji="1" lang="ja-JP" altLang="en-US" sz="2800" u="sng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61FD81C-200C-44FC-9CB3-7935D829E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07802"/>
              </p:ext>
            </p:extLst>
          </p:nvPr>
        </p:nvGraphicFramePr>
        <p:xfrm>
          <a:off x="251285" y="551144"/>
          <a:ext cx="8641430" cy="4401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9187">
                  <a:extLst>
                    <a:ext uri="{9D8B030D-6E8A-4147-A177-3AD203B41FA5}">
                      <a16:colId xmlns:a16="http://schemas.microsoft.com/office/drawing/2014/main" val="1237507991"/>
                    </a:ext>
                  </a:extLst>
                </a:gridCol>
                <a:gridCol w="3364060">
                  <a:extLst>
                    <a:ext uri="{9D8B030D-6E8A-4147-A177-3AD203B41FA5}">
                      <a16:colId xmlns:a16="http://schemas.microsoft.com/office/drawing/2014/main" val="3524460791"/>
                    </a:ext>
                  </a:extLst>
                </a:gridCol>
                <a:gridCol w="1808183">
                  <a:extLst>
                    <a:ext uri="{9D8B030D-6E8A-4147-A177-3AD203B41FA5}">
                      <a16:colId xmlns:a16="http://schemas.microsoft.com/office/drawing/2014/main" val="4235864668"/>
                    </a:ext>
                  </a:extLst>
                </a:gridCol>
              </a:tblGrid>
              <a:tr h="637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Data list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File name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Format</a:t>
                      </a:r>
                      <a:br>
                        <a:rPr lang="en-US" sz="2000" u="none" strike="noStrike" dirty="0">
                          <a:effectLst/>
                          <a:latin typeface="+mn-lt"/>
                        </a:rPr>
                      </a:b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Data type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69301915"/>
                  </a:ext>
                </a:extLst>
              </a:tr>
              <a:tr h="752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Backscattering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cofficient</a:t>
                      </a:r>
                      <a:br>
                        <a:rPr lang="en-US" sz="2000" u="none" strike="noStrike" dirty="0">
                          <a:effectLst/>
                          <a:latin typeface="+mn-lt"/>
                        </a:rPr>
                      </a:b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(HH pol)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LLLLLLL_YYMMDD_sl_HH.tif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GeoTiff</a:t>
                      </a:r>
                      <a:br>
                        <a:rPr lang="en-US" sz="2000" u="none" strike="noStrike" dirty="0">
                          <a:effectLst/>
                          <a:latin typeface="+mn-lt"/>
                        </a:rPr>
                      </a:b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16bit-unsigned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2523615"/>
                  </a:ext>
                </a:extLst>
              </a:tr>
              <a:tr h="752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Backscattering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cofficient</a:t>
                      </a: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br>
                        <a:rPr lang="en-US" sz="2000" u="none" strike="noStrike" dirty="0">
                          <a:effectLst/>
                          <a:latin typeface="+mn-lt"/>
                        </a:rPr>
                      </a:b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 (HV pol)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LLLLLLL_YYMMDD_sl_HV.tif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GeoTiff</a:t>
                      </a:r>
                      <a:br>
                        <a:rPr lang="en-US" sz="2000" u="none" strike="noStrike" dirty="0">
                          <a:effectLst/>
                          <a:latin typeface="+mn-lt"/>
                        </a:rPr>
                      </a:b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16bit-unsigned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81410456"/>
                  </a:ext>
                </a:extLst>
              </a:tr>
              <a:tr h="752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Local incidence angle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LLLLLLL_YYMMDD_linci.tif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GeoTiff</a:t>
                      </a:r>
                      <a:br>
                        <a:rPr lang="en-US" sz="2000" u="none" strike="noStrike" dirty="0">
                          <a:effectLst/>
                          <a:latin typeface="+mn-lt"/>
                        </a:rPr>
                      </a:b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8bit –unsigned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8238608"/>
                  </a:ext>
                </a:extLst>
              </a:tr>
              <a:tr h="752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Processing mask information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LLLLLLL_YYMMDD_MASK.tif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GeoTiff</a:t>
                      </a:r>
                      <a:br>
                        <a:rPr lang="en-US" sz="2000" u="none" strike="noStrike" dirty="0">
                          <a:effectLst/>
                          <a:latin typeface="+mn-lt"/>
                        </a:rPr>
                      </a:b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8bit –unsigned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13189562"/>
                  </a:ext>
                </a:extLst>
              </a:tr>
              <a:tr h="752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catalog file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LLLLLLL_YYMMDD.json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latin typeface="+mn-lt"/>
                        </a:rPr>
                        <a:t>json</a:t>
                      </a:r>
                      <a:br>
                        <a:rPr lang="en-US" sz="2000" u="none" strike="noStrike" dirty="0">
                          <a:effectLst/>
                          <a:latin typeface="+mn-lt"/>
                        </a:rPr>
                      </a:br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 ascii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33050678"/>
                  </a:ext>
                </a:extLst>
              </a:tr>
            </a:tbl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B79DB0-F14A-43DC-B4FC-A7EDEC1BEF38}"/>
              </a:ext>
            </a:extLst>
          </p:cNvPr>
          <p:cNvSpPr/>
          <p:nvPr/>
        </p:nvSpPr>
        <p:spPr>
          <a:xfrm>
            <a:off x="0" y="52350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16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LLLLLLL: latitude/longitude  of the upper left corner of the tile</a:t>
            </a:r>
          </a:p>
          <a:p>
            <a:pPr lvl="0" algn="just">
              <a:spcAft>
                <a:spcPts val="0"/>
              </a:spcAft>
            </a:pPr>
            <a:r>
              <a:rPr lang="en-US" altLang="ja-JP" sz="16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e.g. latitude 0 degree north, longitude 100 degrees east: LLLLLLL = "N00E100"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495300" algn="just">
              <a:spcAft>
                <a:spcPts val="0"/>
              </a:spcAft>
            </a:pPr>
            <a:r>
              <a:rPr lang="en-US" altLang="ja-JP" sz="16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71450" lvl="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16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YYMMDD: observation year + month + date of the original SAR image</a:t>
            </a:r>
          </a:p>
          <a:p>
            <a:pPr lvl="0" algn="just">
              <a:spcAft>
                <a:spcPts val="0"/>
              </a:spcAft>
            </a:pPr>
            <a:r>
              <a:rPr lang="en-US" altLang="ja-JP" sz="16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   e.g., 2017-Jan-1st : YYMMDD = "170101"</a:t>
            </a:r>
            <a:endParaRPr lang="ja-JP" altLang="ja-JP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71417D-31C0-41E6-810F-E66116D4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5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179A78-4835-41C2-BD53-04A85820C6B8}"/>
              </a:ext>
            </a:extLst>
          </p:cNvPr>
          <p:cNvSpPr txBox="1"/>
          <p:nvPr/>
        </p:nvSpPr>
        <p:spPr>
          <a:xfrm>
            <a:off x="251285" y="27924"/>
            <a:ext cx="245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Content of data</a:t>
            </a:r>
            <a:endParaRPr kumimoji="1" lang="ja-JP" altLang="en-US" sz="28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F5E892-2E0E-476D-B116-91689189E97D}"/>
              </a:ext>
            </a:extLst>
          </p:cNvPr>
          <p:cNvSpPr txBox="1"/>
          <p:nvPr/>
        </p:nvSpPr>
        <p:spPr>
          <a:xfrm>
            <a:off x="251285" y="551144"/>
            <a:ext cx="86355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Backscattering coefficient</a:t>
            </a:r>
          </a:p>
          <a:p>
            <a:pPr lvl="1"/>
            <a:r>
              <a:rPr kumimoji="1" lang="en-US" altLang="ja-JP" dirty="0"/>
              <a:t>Data are stored as digital number </a:t>
            </a:r>
            <a:r>
              <a:rPr kumimoji="1" lang="en-US" altLang="ja-JP" b="1" u="sng" dirty="0"/>
              <a:t>(DN) </a:t>
            </a:r>
            <a:r>
              <a:rPr kumimoji="1" lang="en-US" altLang="ja-JP" dirty="0"/>
              <a:t>in unsigned 16bit. The DN values can be converted to gamma naught values in decibel unit </a:t>
            </a:r>
            <a:r>
              <a:rPr kumimoji="1" lang="en-US" altLang="ja-JP" b="1" u="sng" dirty="0"/>
              <a:t>(dB) </a:t>
            </a:r>
            <a:r>
              <a:rPr kumimoji="1" lang="en-US" altLang="ja-JP" dirty="0"/>
              <a:t>using the following equation:</a:t>
            </a:r>
          </a:p>
          <a:p>
            <a:pPr lvl="1"/>
            <a:endParaRPr kumimoji="1"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kumimoji="1" lang="en-US" altLang="ja-JP" dirty="0"/>
              <a:t>where, CF is a calibration factor, and &lt;&gt; is the ensemble averaging. The CF value is “-83.0 dB”.</a:t>
            </a:r>
          </a:p>
          <a:p>
            <a:pPr lvl="1"/>
            <a:r>
              <a:rPr kumimoji="1" lang="en-US" altLang="ja-JP" dirty="0"/>
              <a:t>*Where, no data is 1.</a:t>
            </a:r>
          </a:p>
          <a:p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Local incidence angle</a:t>
            </a:r>
          </a:p>
          <a:p>
            <a:pPr lvl="1"/>
            <a:r>
              <a:rPr kumimoji="1" lang="en-US" altLang="ja-JP" dirty="0"/>
              <a:t>It is the angle between the radar direction and zenith. Pixel value is local incidence angle. </a:t>
            </a:r>
          </a:p>
          <a:p>
            <a:pPr lvl="1"/>
            <a:r>
              <a:rPr kumimoji="1" lang="en-US" altLang="ja-JP" dirty="0"/>
              <a:t>*Where, no data is 1.</a:t>
            </a:r>
          </a:p>
          <a:p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dirty="0"/>
              <a:t>Processing mask information</a:t>
            </a: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7ACABE-23AE-4E69-B14B-EDB1980DD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59" y="1505542"/>
            <a:ext cx="3067050" cy="352425"/>
          </a:xfrm>
          <a:prstGeom prst="rect">
            <a:avLst/>
          </a:prstGeom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DFACF7D-E4D2-499C-9D90-D0F7A82F1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69211"/>
              </p:ext>
            </p:extLst>
          </p:nvPr>
        </p:nvGraphicFramePr>
        <p:xfrm>
          <a:off x="3420275" y="4474030"/>
          <a:ext cx="2785081" cy="2249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1380">
                  <a:extLst>
                    <a:ext uri="{9D8B030D-6E8A-4147-A177-3AD203B41FA5}">
                      <a16:colId xmlns:a16="http://schemas.microsoft.com/office/drawing/2014/main" val="3846941986"/>
                    </a:ext>
                  </a:extLst>
                </a:gridCol>
                <a:gridCol w="1863701">
                  <a:extLst>
                    <a:ext uri="{9D8B030D-6E8A-4147-A177-3AD203B41FA5}">
                      <a16:colId xmlns:a16="http://schemas.microsoft.com/office/drawing/2014/main" val="436649705"/>
                    </a:ext>
                  </a:extLst>
                </a:gridCol>
              </a:tblGrid>
              <a:tr h="374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value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Category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20627066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 dirty="0">
                          <a:effectLst/>
                        </a:rPr>
                        <a:t>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Land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2610100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No data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03774392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3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Ocean / Water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4179989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150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Shadowing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0024144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u="none" strike="noStrike">
                          <a:effectLst/>
                        </a:rPr>
                        <a:t>255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 Lay over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1944156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D4FEE1B-42DF-405B-91F4-DC2FD02C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0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179A78-4835-41C2-BD53-04A85820C6B8}"/>
              </a:ext>
            </a:extLst>
          </p:cNvPr>
          <p:cNvSpPr txBox="1"/>
          <p:nvPr/>
        </p:nvSpPr>
        <p:spPr>
          <a:xfrm>
            <a:off x="251285" y="27924"/>
            <a:ext cx="2487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Meta data (1/2)</a:t>
            </a:r>
            <a:endParaRPr kumimoji="1" lang="ja-JP" altLang="en-US" sz="2800" u="sng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4940B40-FA7B-4EAC-91AA-699D1C4D0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07375"/>
              </p:ext>
            </p:extLst>
          </p:nvPr>
        </p:nvGraphicFramePr>
        <p:xfrm>
          <a:off x="236371" y="1295400"/>
          <a:ext cx="8671258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0276">
                  <a:extLst>
                    <a:ext uri="{9D8B030D-6E8A-4147-A177-3AD203B41FA5}">
                      <a16:colId xmlns:a16="http://schemas.microsoft.com/office/drawing/2014/main" val="3507054954"/>
                    </a:ext>
                  </a:extLst>
                </a:gridCol>
                <a:gridCol w="5830982">
                  <a:extLst>
                    <a:ext uri="{9D8B030D-6E8A-4147-A177-3AD203B41FA5}">
                      <a16:colId xmlns:a16="http://schemas.microsoft.com/office/drawing/2014/main" val="112478425"/>
                    </a:ext>
                  </a:extLst>
                </a:gridCol>
              </a:tblGrid>
              <a:tr h="27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Tag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Description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924138614"/>
                  </a:ext>
                </a:extLst>
              </a:tr>
              <a:tr h="27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product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Path or Tile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1527471550"/>
                  </a:ext>
                </a:extLst>
              </a:tr>
              <a:tr h="27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obs_date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Observation date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2719304150"/>
                  </a:ext>
                </a:extLst>
              </a:tr>
              <a:tr h="27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polarization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Types of polarization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601752526"/>
                  </a:ext>
                </a:extLst>
              </a:tr>
              <a:tr h="27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rsp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Number of Path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2826077359"/>
                  </a:ext>
                </a:extLst>
              </a:tr>
              <a:tr h="27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cycle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Observation cycle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2660801001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obs_mode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Observation Mode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1203888330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off-nadir_angle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Off-nadir angle [deg]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1606202634"/>
                  </a:ext>
                </a:extLst>
              </a:tr>
              <a:tr h="7398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satellite_direction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Orbit Direction</a:t>
                      </a:r>
                      <a:br>
                        <a:rPr lang="en-US" sz="2000" kern="0">
                          <a:effectLst/>
                        </a:rPr>
                      </a:br>
                      <a:r>
                        <a:rPr lang="en-US" sz="2000" kern="0">
                          <a:effectLst/>
                        </a:rPr>
                        <a:t> D: Descending</a:t>
                      </a:r>
                      <a:br>
                        <a:rPr lang="en-US" sz="2000" kern="0">
                          <a:effectLst/>
                        </a:rPr>
                      </a:br>
                      <a:r>
                        <a:rPr lang="en-US" sz="2000" kern="0">
                          <a:effectLst/>
                        </a:rPr>
                        <a:t> A: Ascending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3132856106"/>
                  </a:ext>
                </a:extLst>
              </a:tr>
              <a:tr h="7398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 err="1">
                          <a:effectLst/>
                        </a:rPr>
                        <a:t>look_side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Observation Direction</a:t>
                      </a:r>
                      <a:br>
                        <a:rPr lang="en-US" sz="2000" kern="0" dirty="0">
                          <a:effectLst/>
                        </a:rPr>
                      </a:br>
                      <a:r>
                        <a:rPr lang="en-US" sz="2000" kern="0" dirty="0">
                          <a:effectLst/>
                        </a:rPr>
                        <a:t> L: Left looking</a:t>
                      </a:r>
                      <a:br>
                        <a:rPr lang="en-US" sz="2000" kern="0" dirty="0">
                          <a:effectLst/>
                        </a:rPr>
                      </a:br>
                      <a:r>
                        <a:rPr lang="en-US" sz="2000" kern="0" dirty="0">
                          <a:effectLst/>
                        </a:rPr>
                        <a:t> R: Right looking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1895730410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3ECE37-A7EB-4728-B72C-D668B855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97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179A78-4835-41C2-BD53-04A85820C6B8}"/>
              </a:ext>
            </a:extLst>
          </p:cNvPr>
          <p:cNvSpPr txBox="1"/>
          <p:nvPr/>
        </p:nvSpPr>
        <p:spPr>
          <a:xfrm>
            <a:off x="251285" y="27924"/>
            <a:ext cx="2487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Meta data (2/2)</a:t>
            </a:r>
            <a:endParaRPr kumimoji="1" lang="ja-JP" altLang="en-US" sz="2800" u="sng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4940B40-FA7B-4EAC-91AA-699D1C4D0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207278"/>
              </p:ext>
            </p:extLst>
          </p:nvPr>
        </p:nvGraphicFramePr>
        <p:xfrm>
          <a:off x="236371" y="1295400"/>
          <a:ext cx="8671258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0276">
                  <a:extLst>
                    <a:ext uri="{9D8B030D-6E8A-4147-A177-3AD203B41FA5}">
                      <a16:colId xmlns:a16="http://schemas.microsoft.com/office/drawing/2014/main" val="3507054954"/>
                    </a:ext>
                  </a:extLst>
                </a:gridCol>
                <a:gridCol w="5830982">
                  <a:extLst>
                    <a:ext uri="{9D8B030D-6E8A-4147-A177-3AD203B41FA5}">
                      <a16:colId xmlns:a16="http://schemas.microsoft.com/office/drawing/2014/main" val="112478425"/>
                    </a:ext>
                  </a:extLst>
                </a:gridCol>
              </a:tblGrid>
              <a:tr h="276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Tag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Description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924138614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replay_id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Downlink ID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4029921217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version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Software release and revision number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1040113732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DEM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Digital Elevation Model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1732200232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upper_left_latitude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Upper left latitude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1177416232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upper_left_longitude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Upper left longitude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672542776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pixel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Number of pixels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491826738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line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Number of lines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998245536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provider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"JAXA"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2158625962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satellite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"ALOS-2"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3013706156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instrument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"PALSAR-2"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622178759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calibration_equation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Equation for converting DN to dB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2895290808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calibration_factor(CF1)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Calibration Factor for the calibration equation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2620903621"/>
                  </a:ext>
                </a:extLst>
              </a:tr>
              <a:tr h="186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calibration_info_url</a:t>
                      </a:r>
                      <a:endParaRPr lang="ja-JP" sz="18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URL about the calibration equation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9894" marR="49894" marT="0" marB="0" anchor="ctr"/>
                </a:tc>
                <a:extLst>
                  <a:ext uri="{0D108BD9-81ED-4DB2-BD59-A6C34878D82A}">
                    <a16:rowId xmlns:a16="http://schemas.microsoft.com/office/drawing/2014/main" val="2549260660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67A5593-2144-400B-8614-6E9C79F0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38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529778-8FAC-49B2-BA6E-137B7AD4F678}"/>
              </a:ext>
            </a:extLst>
          </p:cNvPr>
          <p:cNvSpPr txBox="1"/>
          <p:nvPr/>
        </p:nvSpPr>
        <p:spPr>
          <a:xfrm>
            <a:off x="251285" y="27924"/>
            <a:ext cx="198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/>
              <a:t>Sample data</a:t>
            </a:r>
            <a:endParaRPr kumimoji="1" lang="ja-JP" altLang="en-US" sz="2800" u="sng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26FE144-8D39-40C6-9EF8-CE354468ABE4}"/>
              </a:ext>
            </a:extLst>
          </p:cNvPr>
          <p:cNvGrpSpPr/>
          <p:nvPr/>
        </p:nvGrpSpPr>
        <p:grpSpPr>
          <a:xfrm>
            <a:off x="904007" y="3763151"/>
            <a:ext cx="3342775" cy="3002023"/>
            <a:chOff x="-29487" y="3721739"/>
            <a:chExt cx="3342775" cy="3002023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ECA1F94-AB3A-4280-BE9A-29A2BAF3D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45" y="3721739"/>
              <a:ext cx="2695884" cy="2700000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E690C7C-345E-40DA-B7FA-53D535555E3C}"/>
                </a:ext>
              </a:extLst>
            </p:cNvPr>
            <p:cNvSpPr/>
            <p:nvPr/>
          </p:nvSpPr>
          <p:spPr>
            <a:xfrm>
              <a:off x="-29487" y="6415985"/>
              <a:ext cx="33427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/>
                <a:t>N21E106_20170104_C065_RSP036_linci.tif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CA693A0-3F8A-48B0-8952-93D79AAE2653}"/>
              </a:ext>
            </a:extLst>
          </p:cNvPr>
          <p:cNvGrpSpPr/>
          <p:nvPr/>
        </p:nvGrpSpPr>
        <p:grpSpPr>
          <a:xfrm>
            <a:off x="4895970" y="3763151"/>
            <a:ext cx="3480633" cy="3002023"/>
            <a:chOff x="4181683" y="3721739"/>
            <a:chExt cx="3480633" cy="300202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F9CECCD-73EC-4CE1-A471-0EC2A8B45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721739"/>
              <a:ext cx="2700000" cy="270000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1430682-9739-40C5-B1FE-F3E5C8807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41"/>
            <a:stretch/>
          </p:blipFill>
          <p:spPr>
            <a:xfrm>
              <a:off x="6423186" y="5881941"/>
              <a:ext cx="781050" cy="435096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482F26C-7E2B-4C56-89F5-A0E62CCA0050}"/>
                </a:ext>
              </a:extLst>
            </p:cNvPr>
            <p:cNvSpPr/>
            <p:nvPr/>
          </p:nvSpPr>
          <p:spPr>
            <a:xfrm>
              <a:off x="4181683" y="6415985"/>
              <a:ext cx="34806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/>
                <a:t>N21E106_20170104_C065_RSP036_MASK.tif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1F7A281-CEDC-41A5-B47E-D9A6F184F4A9}"/>
              </a:ext>
            </a:extLst>
          </p:cNvPr>
          <p:cNvGrpSpPr/>
          <p:nvPr/>
        </p:nvGrpSpPr>
        <p:grpSpPr>
          <a:xfrm>
            <a:off x="838285" y="600401"/>
            <a:ext cx="3474221" cy="2982719"/>
            <a:chOff x="-124977" y="537184"/>
            <a:chExt cx="3474221" cy="2982719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5DB3EAD6-AC87-47D4-92D9-56C721ECE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250" y="537184"/>
              <a:ext cx="2691768" cy="2700000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5F5F918-7248-4F1A-AA32-027359A6DC80}"/>
                </a:ext>
              </a:extLst>
            </p:cNvPr>
            <p:cNvSpPr/>
            <p:nvPr/>
          </p:nvSpPr>
          <p:spPr>
            <a:xfrm>
              <a:off x="-124977" y="3212126"/>
              <a:ext cx="34742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ja-JP" sz="1400" dirty="0"/>
                <a:t>N21E106_20170104_C065_RSP036_sl_H</a:t>
              </a:r>
              <a:r>
                <a:rPr lang="en-US" altLang="ja-JP" sz="1400" dirty="0"/>
                <a:t>H</a:t>
              </a:r>
              <a:r>
                <a:rPr lang="pt-BR" altLang="ja-JP" sz="1400" dirty="0"/>
                <a:t>.tif</a:t>
              </a:r>
              <a:endParaRPr lang="ja-JP" altLang="en-US" sz="1400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9734765-258C-4C29-8D38-4046C6620469}"/>
              </a:ext>
            </a:extLst>
          </p:cNvPr>
          <p:cNvGrpSpPr/>
          <p:nvPr/>
        </p:nvGrpSpPr>
        <p:grpSpPr>
          <a:xfrm>
            <a:off x="4935607" y="551144"/>
            <a:ext cx="3446649" cy="2975706"/>
            <a:chOff x="4251552" y="180322"/>
            <a:chExt cx="3446649" cy="297570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D71DDF7-F87F-443C-B98F-4A6EDE1B1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1042" y="180322"/>
              <a:ext cx="2687671" cy="2700000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108032E-6669-4EA1-A70D-3227936ACF9E}"/>
                </a:ext>
              </a:extLst>
            </p:cNvPr>
            <p:cNvSpPr/>
            <p:nvPr/>
          </p:nvSpPr>
          <p:spPr>
            <a:xfrm>
              <a:off x="4251552" y="2848251"/>
              <a:ext cx="3446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400" dirty="0"/>
                <a:t>N21E106_20170104_C065_RSP036_sl_HV.tif</a:t>
              </a:r>
            </a:p>
          </p:txBody>
        </p:sp>
      </p:grp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2ED6FDC5-471D-4D12-92EB-CC94BDF9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6F0F-3D20-430C-A92B-567E33C3D0C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182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1125</Words>
  <Application>Microsoft Office PowerPoint</Application>
  <PresentationFormat>画面に合わせる (4:3)</PresentationFormat>
  <Paragraphs>219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8" baseType="lpstr">
      <vt:lpstr>ＭＳ Ｐゴシック</vt:lpstr>
      <vt:lpstr>ＭＳ 明朝</vt:lpstr>
      <vt:lpstr>ヒラギノ明朝 ProN W3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TOSHIO OKUMURA</dc:creator>
  <cp:lastModifiedBy>TOSHIO OKUMURA</cp:lastModifiedBy>
  <cp:revision>34</cp:revision>
  <dcterms:created xsi:type="dcterms:W3CDTF">2018-02-18T09:44:20Z</dcterms:created>
  <dcterms:modified xsi:type="dcterms:W3CDTF">2018-02-20T09:33:22Z</dcterms:modified>
</cp:coreProperties>
</file>