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724" r:id="rId3"/>
    <p:sldMasterId id="2147483728" r:id="rId4"/>
    <p:sldMasterId id="2147483731" r:id="rId5"/>
    <p:sldMasterId id="2147483743" r:id="rId6"/>
  </p:sldMasterIdLst>
  <p:notesMasterIdLst>
    <p:notesMasterId r:id="rId15"/>
  </p:notesMasterIdLst>
  <p:sldIdLst>
    <p:sldId id="588" r:id="rId7"/>
    <p:sldId id="604" r:id="rId8"/>
    <p:sldId id="603" r:id="rId9"/>
    <p:sldId id="605" r:id="rId10"/>
    <p:sldId id="606" r:id="rId11"/>
    <p:sldId id="607" r:id="rId12"/>
    <p:sldId id="608" r:id="rId13"/>
    <p:sldId id="609" r:id="rId14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6666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35"/>
    <p:restoredTop sz="86392" autoAdjust="0"/>
  </p:normalViewPr>
  <p:slideViewPr>
    <p:cSldViewPr>
      <p:cViewPr>
        <p:scale>
          <a:sx n="91" d="100"/>
          <a:sy n="91" d="100"/>
        </p:scale>
        <p:origin x="1048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840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3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71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4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1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FFFFFF"/>
                </a:solidFill>
              </a:rPr>
              <a:t>Datacube Project – April 15</a:t>
            </a:r>
            <a:r>
              <a:rPr lang="en-AU" baseline="30000" smtClean="0">
                <a:solidFill>
                  <a:srgbClr val="FFFFFF"/>
                </a:solidFill>
              </a:rPr>
              <a:t>th</a:t>
            </a:r>
            <a:r>
              <a:rPr lang="en-AU" smtClean="0">
                <a:solidFill>
                  <a:srgbClr val="FFFFFF"/>
                </a:solidFill>
              </a:rPr>
              <a:t>, 2013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20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FFFFFF"/>
                </a:solidFill>
              </a:rPr>
              <a:t>Datacube Project – April 15</a:t>
            </a:r>
            <a:r>
              <a:rPr lang="en-AU" baseline="30000" smtClean="0">
                <a:solidFill>
                  <a:srgbClr val="FFFFFF"/>
                </a:solidFill>
              </a:rPr>
              <a:t>th</a:t>
            </a:r>
            <a:r>
              <a:rPr lang="en-AU" smtClean="0">
                <a:solidFill>
                  <a:srgbClr val="FFFFFF"/>
                </a:solidFill>
              </a:rPr>
              <a:t>, 2013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17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5925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5925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FFFFFF"/>
                </a:solidFill>
              </a:rPr>
              <a:t>Datacube Project – April 15</a:t>
            </a:r>
            <a:r>
              <a:rPr lang="en-AU" baseline="30000" smtClean="0">
                <a:solidFill>
                  <a:srgbClr val="FFFFFF"/>
                </a:solidFill>
              </a:rPr>
              <a:t>th</a:t>
            </a:r>
            <a:r>
              <a:rPr lang="en-AU" smtClean="0">
                <a:solidFill>
                  <a:srgbClr val="FFFFFF"/>
                </a:solidFill>
              </a:rPr>
              <a:t>, 2013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02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5374" y="1188720"/>
            <a:ext cx="9144000" cy="566928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/>
          </a:p>
        </p:txBody>
      </p:sp>
    </p:spTree>
    <p:extLst/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16E3AB-8152-4C0F-AF27-CE4ED75772B0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546850"/>
            <a:ext cx="1905000" cy="246221"/>
          </a:xfrm>
          <a:prstGeom prst="rect">
            <a:avLst/>
          </a:prstGeom>
        </p:spPr>
        <p:txBody>
          <a:bodyPr/>
          <a:lstStyle/>
          <a:p>
            <a:fld id="{1917B5BD-2987-4E60-A91D-AE799D5A13F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16E3AB-8152-4C0F-AF27-CE4ED75772B0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546850"/>
            <a:ext cx="1905000" cy="246221"/>
          </a:xfrm>
          <a:prstGeom prst="rect">
            <a:avLst/>
          </a:prstGeom>
        </p:spPr>
        <p:txBody>
          <a:bodyPr/>
          <a:lstStyle/>
          <a:p>
            <a:fld id="{1917B5BD-2987-4E60-A91D-AE799D5A13F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49E9-051C-A343-99D8-B09B3A0AB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EFB-12B4-584F-BFBB-FC81F3883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49E9-051C-A343-99D8-B09B3A0AB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EFB-12B4-584F-BFBB-FC81F3883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860550"/>
            <a:ext cx="7916862" cy="549275"/>
          </a:xfrm>
        </p:spPr>
        <p:txBody>
          <a:bodyPr lIns="90000" tIns="46800" rIns="90000" bIns="46800"/>
          <a:lstStyle>
            <a:lvl1pPr>
              <a:defRPr sz="300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AU" noProof="0" smtClean="0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82850"/>
            <a:ext cx="7916862" cy="396875"/>
          </a:xfrm>
        </p:spPr>
        <p:txBody>
          <a:bodyPr lIns="90000" tIns="46800" rIns="90000" bIns="46800">
            <a:spAutoFit/>
          </a:bodyPr>
          <a:lstStyle>
            <a:lvl1pPr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AU" noProof="0" smtClean="0"/>
          </a:p>
        </p:txBody>
      </p:sp>
    </p:spTree>
    <p:extLst>
      <p:ext uri="{BB962C8B-B14F-4D97-AF65-F5344CB8AC3E}">
        <p14:creationId xmlns:p14="http://schemas.microsoft.com/office/powerpoint/2010/main" val="245248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49E9-051C-A343-99D8-B09B3A0AB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EFB-12B4-584F-BFBB-FC81F3883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49E9-051C-A343-99D8-B09B3A0AB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EFB-12B4-584F-BFBB-FC81F3883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49E9-051C-A343-99D8-B09B3A0AB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EFB-12B4-584F-BFBB-FC81F3883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49E9-051C-A343-99D8-B09B3A0AB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EFB-12B4-584F-BFBB-FC81F3883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49E9-051C-A343-99D8-B09B3A0AB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EFB-12B4-584F-BFBB-FC81F3883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49E9-051C-A343-99D8-B09B3A0AB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EFB-12B4-584F-BFBB-FC81F3883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49E9-051C-A343-99D8-B09B3A0AB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EFB-12B4-584F-BFBB-FC81F3883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49E9-051C-A343-99D8-B09B3A0AB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EFB-12B4-584F-BFBB-FC81F3883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49E9-051C-A343-99D8-B09B3A0AB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EFB-12B4-584F-BFBB-FC81F3883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49E9-051C-A343-99D8-B09B3A0AB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EFB-12B4-584F-BFBB-FC81F3883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FFFFFF"/>
                </a:solidFill>
              </a:rPr>
              <a:t>Datacube Training Workshop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41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49E9-051C-A343-99D8-B09B3A0AB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EFB-12B4-584F-BFBB-FC81F3883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49E9-051C-A343-99D8-B09B3A0AB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EFB-12B4-584F-BFBB-FC81F3883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49E9-051C-A343-99D8-B09B3A0AB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EFB-12B4-584F-BFBB-FC81F3883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49E9-051C-A343-99D8-B09B3A0AB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EFB-12B4-584F-BFBB-FC81F3883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49E9-051C-A343-99D8-B09B3A0AB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EFB-12B4-584F-BFBB-FC81F3883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49E9-051C-A343-99D8-B09B3A0AB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EFB-12B4-584F-BFBB-FC81F3883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49E9-051C-A343-99D8-B09B3A0AB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EFB-12B4-584F-BFBB-FC81F3883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49E9-051C-A343-99D8-B09B3A0AB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EFB-12B4-584F-BFBB-FC81F3883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49E9-051C-A343-99D8-B09B3A0AB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EFB-12B4-584F-BFBB-FC81F3883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49E9-051C-A343-99D8-B09B3A0AB5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3EFB-12B4-584F-BFBB-FC81F3883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FFFFFF"/>
                </a:solidFill>
              </a:rPr>
              <a:t>Datacube Training Workshop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7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FFFFFF"/>
                </a:solidFill>
              </a:rPr>
              <a:t>Datacube Training Workshop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22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FFFFFF"/>
                </a:solidFill>
              </a:rPr>
              <a:t>Datacube Training Workshop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1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FFFFFF"/>
                </a:solidFill>
              </a:rPr>
              <a:t>Datacube Training Workshop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8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FFFFFF"/>
                </a:solidFill>
              </a:rPr>
              <a:t>Datacube Training Workshop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1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FFFFFF"/>
                </a:solidFill>
              </a:rPr>
              <a:t>Datacube Training Workshop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6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theme" Target="../theme/theme3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5374" y="1188720"/>
            <a:ext cx="9144000" cy="566928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5925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459538"/>
            <a:ext cx="47513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defTabSz="914400" rtl="0" fontAlgn="base">
              <a:spcAft>
                <a:spcPct val="0"/>
              </a:spcAft>
            </a:pPr>
            <a:r>
              <a:rPr lang="en-AU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Phone: +61 2 6249 9111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Web: </a:t>
            </a:r>
            <a:r>
              <a:rPr lang="en-AU" kern="1200" dirty="0" err="1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www.ga.gov.au</a:t>
            </a:r>
            <a:endParaRPr lang="en-AU" kern="1200" dirty="0" smtClean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pPr defTabSz="914400" rtl="0" fontAlgn="base">
              <a:spcAft>
                <a:spcPct val="0"/>
              </a:spcAft>
            </a:pPr>
            <a:r>
              <a:rPr lang="en-AU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Email: </a:t>
            </a:r>
            <a:r>
              <a:rPr lang="en-AU" kern="1200" dirty="0" err="1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feedback@ga.gov.au</a:t>
            </a:r>
            <a:endParaRPr lang="en-AU" kern="1200" dirty="0" smtClean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pPr defTabSz="914400" rtl="0" fontAlgn="base">
              <a:spcAft>
                <a:spcPct val="0"/>
              </a:spcAft>
            </a:pPr>
            <a:r>
              <a:rPr lang="en-AU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Address: </a:t>
            </a:r>
            <a:r>
              <a:rPr lang="en-AU" kern="1200" dirty="0" err="1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Cnr</a:t>
            </a:r>
            <a:r>
              <a:rPr lang="en-AU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 Jerrabomberra Avenue and Hindmarsh Drive, Symonston ACT 2609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Postal Address: GPO Box 378, Canberra ACT 2601</a:t>
            </a:r>
            <a:endParaRPr lang="en-AU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80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eaLnBrk="1" fontAlgn="base" hangingPunct="1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50963" indent="-271463" algn="l" rtl="0" eaLnBrk="1" fontAlgn="base" hangingPunct="1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6pPr>
      <a:lvl7pPr marL="27066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7pPr>
      <a:lvl8pPr marL="31638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8pPr>
      <a:lvl9pPr marL="36210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5374" y="1188720"/>
            <a:ext cx="9144000" cy="566928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4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5374" y="1188720"/>
            <a:ext cx="9144000" cy="566928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39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F20A49E9-051C-A343-99D8-B09B3A0AB50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"/>
                <a:cs typeface=""/>
              </a:rPr>
              <a:pPr defTabSz="914400" rtl="0"/>
              <a:t>2/19/18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140C3EFB-12B4-584F-BFBB-FC81F38837D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"/>
                <a:cs typeface=""/>
              </a:rPr>
              <a:pPr defTabSz="914400"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8816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F20A49E9-051C-A343-99D8-B09B3A0AB50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"/>
                <a:cs typeface=""/>
              </a:rPr>
              <a:pPr defTabSz="914400" rtl="0"/>
              <a:t>2/19/18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140C3EFB-12B4-584F-BFBB-FC81F38837D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"/>
                <a:cs typeface=""/>
              </a:rPr>
              <a:pPr defTabSz="914400"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3126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533400" y="1524000"/>
            <a:ext cx="8305800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b="1" dirty="0" smtClean="0">
                <a:solidFill>
                  <a:srgbClr val="FFFFFF"/>
                </a:solidFill>
              </a:rPr>
              <a:t>Status Report on ARD Usage </a:t>
            </a:r>
            <a:endParaRPr sz="2400" b="0" i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533400" y="3352800"/>
            <a:ext cx="8153400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LSI-VC Meeting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00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February </a:t>
            </a:r>
            <a:r>
              <a:rPr lang="en-US" sz="200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21, </a:t>
            </a:r>
            <a:r>
              <a:rPr lang="en-US" sz="200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2018 </a:t>
            </a:r>
            <a:r>
              <a:rPr lang="en-US" smtClean="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(14:30)</a:t>
            </a:r>
            <a:endParaRPr lang="en-US" dirty="0" smtClean="0">
              <a:solidFill>
                <a:srgbClr val="FFFF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Tokyo, Japan 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endParaRPr lang="en-US" sz="20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Brian Killough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Systems Engineering Office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NASA Langley Research </a:t>
            </a:r>
            <a:r>
              <a:rPr lang="en-US" sz="2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Center</a:t>
            </a:r>
            <a:br>
              <a:rPr lang="en-US" sz="2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</a:br>
            <a:endParaRPr lang="en-US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37467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447800"/>
            <a:ext cx="8712866" cy="5105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264536" indent="-265113" algn="l" defTabSz="914400" rtl="0">
              <a:buSzPct val="120000"/>
              <a:buFont typeface="Wingdings" charset="2"/>
              <a:buChar char="§"/>
            </a:pPr>
            <a:r>
              <a:rPr lang="en-AU" kern="1200" dirty="0" smtClean="0">
                <a:latin typeface="Calibri" charset="0"/>
                <a:ea typeface="ＭＳ Ｐゴシック" charset="0"/>
                <a:cs typeface="Calibri" charset="0"/>
              </a:rPr>
              <a:t>Analysis Ready Data (ARD) is no longer a desire of global users, but is now becoming a </a:t>
            </a:r>
            <a:r>
              <a:rPr lang="en-AU" b="1" kern="1200" dirty="0" smtClean="0">
                <a:latin typeface="Calibri" charset="0"/>
                <a:ea typeface="ＭＳ Ｐゴシック" charset="0"/>
                <a:cs typeface="Calibri" charset="0"/>
              </a:rPr>
              <a:t>requirement and an expectation</a:t>
            </a:r>
          </a:p>
          <a:p>
            <a:pPr marL="264536" indent="-265113" algn="l" defTabSz="914400" rtl="0">
              <a:buSzPct val="120000"/>
              <a:buFont typeface="Wingdings" charset="2"/>
              <a:buChar char="§"/>
            </a:pPr>
            <a:r>
              <a:rPr lang="en-AU" kern="1200" dirty="0" smtClean="0">
                <a:latin typeface="Calibri" charset="0"/>
                <a:ea typeface="ＭＳ Ｐゴシック" charset="0"/>
                <a:cs typeface="Calibri" charset="0"/>
              </a:rPr>
              <a:t>If we want our satellite data to get into the hands of more global users, we MUST give them ARD and make the effort</a:t>
            </a:r>
          </a:p>
          <a:p>
            <a:pPr marL="264536" indent="-265113" algn="l" defTabSz="914400" rtl="0">
              <a:buSzPct val="120000"/>
              <a:buFont typeface="Wingdings" charset="2"/>
              <a:buChar char="§"/>
            </a:pPr>
            <a:r>
              <a:rPr lang="en-AU" kern="1200" dirty="0" smtClean="0">
                <a:latin typeface="Calibri" charset="0"/>
                <a:ea typeface="ＭＳ Ｐゴシック" charset="0"/>
                <a:cs typeface="Calibri" charset="0"/>
              </a:rPr>
              <a:t>If we only give them unprocessed (Level-1) data, we are </a:t>
            </a:r>
            <a:r>
              <a:rPr lang="en-AU" b="1" kern="1200" dirty="0" smtClean="0">
                <a:latin typeface="Calibri" charset="0"/>
                <a:ea typeface="ＭＳ Ｐゴシック" charset="0"/>
                <a:cs typeface="Calibri" charset="0"/>
              </a:rPr>
              <a:t>restricting our potential users </a:t>
            </a:r>
            <a:r>
              <a:rPr lang="en-AU" kern="1200" dirty="0" smtClean="0">
                <a:latin typeface="Calibri" charset="0"/>
                <a:ea typeface="ＭＳ Ｐゴシック" charset="0"/>
                <a:cs typeface="Calibri" charset="0"/>
              </a:rPr>
              <a:t>to scientists and commercial entities with the resources and knowledge to handle the data</a:t>
            </a:r>
          </a:p>
          <a:p>
            <a:pPr marL="264536" indent="-265113" algn="l" defTabSz="914400" rtl="0">
              <a:buSzPct val="120000"/>
              <a:buFont typeface="Wingdings" charset="2"/>
              <a:buChar char="§"/>
            </a:pPr>
            <a:r>
              <a:rPr lang="en-AU" kern="1200" dirty="0" smtClean="0">
                <a:latin typeface="Calibri" charset="0"/>
                <a:ea typeface="ＭＳ Ｐゴシック" charset="0"/>
                <a:cs typeface="Calibri" charset="0"/>
              </a:rPr>
              <a:t>If we do not supply ARD, we also risk the use of non-ARD data being used for decision-making in inappropriate ways</a:t>
            </a:r>
          </a:p>
          <a:p>
            <a:pPr marL="264536" indent="-265113" algn="l" defTabSz="914400" rtl="0">
              <a:buSzPct val="120000"/>
              <a:buFont typeface="Wingdings" charset="2"/>
              <a:buChar char="§"/>
            </a:pPr>
            <a:r>
              <a:rPr lang="en-AU" kern="1200" dirty="0" smtClean="0">
                <a:latin typeface="Calibri" charset="0"/>
                <a:ea typeface="ＭＳ Ｐゴシック" charset="0"/>
                <a:cs typeface="Calibri" charset="0"/>
              </a:rPr>
              <a:t>All of the current CEOS-sponsored data cubes are using ARD.</a:t>
            </a:r>
          </a:p>
          <a:p>
            <a:pPr marL="264536" indent="-265113" algn="l" defTabSz="914400" rtl="0">
              <a:buSzPct val="120000"/>
              <a:buFont typeface="Wingdings" charset="2"/>
              <a:buChar char="§"/>
            </a:pPr>
            <a:r>
              <a:rPr lang="en-AU" kern="1200" dirty="0" smtClean="0">
                <a:latin typeface="Calibri" charset="0"/>
                <a:ea typeface="ＭＳ Ｐゴシック" charset="0"/>
                <a:cs typeface="Calibri" charset="0"/>
              </a:rPr>
              <a:t>CEOS, through the LSI-VC, is making great strides in the development of ARD definitions and guidelines and the </a:t>
            </a:r>
            <a:r>
              <a:rPr lang="en-AU" b="1" kern="1200" dirty="0" smtClean="0">
                <a:latin typeface="Calibri" charset="0"/>
                <a:ea typeface="ＭＳ Ｐゴシック" charset="0"/>
                <a:cs typeface="Calibri" charset="0"/>
              </a:rPr>
              <a:t>world is taking notice!</a:t>
            </a:r>
          </a:p>
          <a:p>
            <a:pPr marL="264536" indent="-265113" algn="l" defTabSz="914400" rtl="0">
              <a:buSzPct val="120000"/>
              <a:buFont typeface="Wingdings" charset="2"/>
              <a:buChar char="§"/>
            </a:pPr>
            <a:endParaRPr lang="en-AU" kern="1200" dirty="0" smtClean="0"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4800600" cy="646331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sz="3600" b="1" smtClean="0">
                <a:latin typeface="Tahoma" charset="0"/>
                <a:ea typeface="ＭＳ Ｐゴシック" charset="0"/>
                <a:cs typeface="ＭＳ Ｐゴシック" charset="0"/>
              </a:rPr>
              <a:t>Moving toward ARD </a:t>
            </a:r>
            <a:endParaRPr lang="en-US" sz="36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40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5410200" cy="646331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sz="3600" b="1" smtClean="0">
                <a:latin typeface="Tahoma" charset="0"/>
                <a:ea typeface="ＭＳ Ｐゴシック" charset="0"/>
                <a:cs typeface="ＭＳ Ｐゴシック" charset="0"/>
              </a:rPr>
              <a:t>Optica</a:t>
            </a:r>
            <a:r>
              <a:rPr lang="en-US" sz="3600" b="1" dirty="0">
                <a:latin typeface="Tahoma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3600" b="1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smtClean="0">
                <a:latin typeface="Tahoma" charset="0"/>
                <a:ea typeface="ＭＳ Ｐゴシック" charset="0"/>
                <a:cs typeface="ＭＳ Ｐゴシック" charset="0"/>
              </a:rPr>
              <a:t>ARD Progress</a:t>
            </a:r>
            <a:endParaRPr lang="en-US" sz="36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202534" y="1295400"/>
            <a:ext cx="8712866" cy="5356485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 defTabSz="914400" rtl="0">
              <a:buSzPct val="120000"/>
              <a:buFont typeface="Arial"/>
              <a:buNone/>
            </a:pPr>
            <a:r>
              <a:rPr lang="en-AU" sz="2000" b="1" kern="1200" dirty="0" smtClean="0">
                <a:latin typeface="Calibri" charset="0"/>
                <a:ea typeface="ＭＳ Ｐゴシック" charset="0"/>
                <a:cs typeface="Calibri" charset="0"/>
              </a:rPr>
              <a:t>Landsat</a:t>
            </a:r>
            <a:endParaRPr lang="en-AU" sz="2000" b="1" kern="1200" dirty="0">
              <a:latin typeface="Calibri" charset="0"/>
              <a:ea typeface="ＭＳ Ｐゴシック" charset="0"/>
              <a:cs typeface="Calibri" charset="0"/>
            </a:endParaRPr>
          </a:p>
          <a:p>
            <a:pPr marL="460375" lvl="1" indent="-279400" algn="l" defTabSz="914400" rtl="0">
              <a:buSzPct val="120000"/>
              <a:buFont typeface="Wingdings" charset="2"/>
              <a:buChar char="§"/>
            </a:pPr>
            <a:r>
              <a:rPr lang="en-AU" sz="2000" kern="1200" dirty="0" smtClean="0">
                <a:latin typeface="Calibri" charset="0"/>
                <a:ea typeface="ＭＳ Ｐゴシック" charset="0"/>
                <a:cs typeface="Calibri" charset="0"/>
              </a:rPr>
              <a:t>USGS is moving toward a new ”tile based” system that will produce non-overlapping ARD for easier analysis and ingestion into data cubes.</a:t>
            </a:r>
          </a:p>
          <a:p>
            <a:pPr marL="460375" lvl="1" indent="-279400" algn="l" defTabSz="914400" rtl="0">
              <a:buSzPct val="120000"/>
              <a:buFont typeface="Wingdings" charset="2"/>
              <a:buChar char="§"/>
            </a:pPr>
            <a:r>
              <a:rPr lang="en-AU" sz="2000" kern="1200" dirty="0" smtClean="0">
                <a:latin typeface="Calibri" charset="0"/>
                <a:ea typeface="ＭＳ Ｐゴシック" charset="0"/>
                <a:cs typeface="Calibri" charset="0"/>
              </a:rPr>
              <a:t>USGS has completed ARD processing for the CONUS USA. They are still processing the rest of the globe with plans for completion in late 2018.</a:t>
            </a:r>
          </a:p>
          <a:p>
            <a:pPr marL="690563" indent="-677863" algn="l" defTabSz="914400" rtl="0">
              <a:buSzPct val="120000"/>
              <a:buFont typeface="Arial"/>
              <a:buNone/>
            </a:pPr>
            <a:r>
              <a:rPr lang="en-AU" sz="2000" b="1" kern="1200" dirty="0" smtClean="0">
                <a:latin typeface="Calibri" charset="0"/>
                <a:ea typeface="ＭＳ Ｐゴシック" charset="0"/>
                <a:cs typeface="Calibri" charset="0"/>
              </a:rPr>
              <a:t>Sentinel-2</a:t>
            </a:r>
            <a:endParaRPr lang="en-AU" sz="2000" b="1" kern="1200" dirty="0">
              <a:latin typeface="Calibri" charset="0"/>
              <a:ea typeface="ＭＳ Ｐゴシック" charset="0"/>
              <a:cs typeface="Calibri" charset="0"/>
            </a:endParaRPr>
          </a:p>
          <a:p>
            <a:pPr marL="460375" lvl="1" indent="-223838" algn="l" defTabSz="914400" rtl="0">
              <a:buSzPct val="120000"/>
              <a:buFont typeface="Wingdings" charset="2"/>
              <a:buChar char="§"/>
            </a:pPr>
            <a:r>
              <a:rPr lang="en-AU" sz="2000" kern="1200" dirty="0" smtClean="0">
                <a:latin typeface="Calibri" charset="0"/>
                <a:ea typeface="ＭＳ Ｐゴシック" charset="0"/>
                <a:cs typeface="Calibri" charset="0"/>
              </a:rPr>
              <a:t>ESA-EC is still evaluating a number of atmospheric correction algorithms. We do not believe they have chosen a single version.</a:t>
            </a:r>
          </a:p>
          <a:p>
            <a:pPr marL="460375" lvl="1" indent="-223838" algn="l" defTabSz="914400" rtl="0">
              <a:buSzPct val="120000"/>
              <a:buFont typeface="Wingdings" charset="2"/>
              <a:buChar char="§"/>
            </a:pPr>
            <a:r>
              <a:rPr lang="en-AU" sz="2000" kern="1200" dirty="0" smtClean="0">
                <a:latin typeface="Calibri" charset="0"/>
                <a:ea typeface="ＭＳ Ｐゴシック" charset="0"/>
                <a:cs typeface="Calibri" charset="0"/>
              </a:rPr>
              <a:t>The Data Cube project has been reluctant to build S2 data cubes for countries due to the complexity of producing ARD. </a:t>
            </a:r>
          </a:p>
          <a:p>
            <a:pPr marL="460375" lvl="1" indent="-223838" algn="l" defTabSz="914400" rtl="0">
              <a:buSzPct val="120000"/>
              <a:buFont typeface="Wingdings" charset="2"/>
              <a:buChar char="§"/>
            </a:pPr>
            <a:r>
              <a:rPr lang="en-AU" sz="2000" kern="1200" dirty="0" smtClean="0">
                <a:latin typeface="Calibri" charset="0"/>
                <a:ea typeface="ＭＳ Ｐゴシック" charset="0"/>
                <a:cs typeface="Calibri" charset="0"/>
              </a:rPr>
              <a:t>The Swiss Data Cube team is using S2 ARD in their data cube and completed processing with the Sen2Cor algorithm (Sentinel Toolbox).</a:t>
            </a:r>
          </a:p>
          <a:p>
            <a:pPr marL="460375" lvl="1" indent="-223838" algn="l" defTabSz="914400" rtl="0">
              <a:buSzPct val="120000"/>
              <a:buFont typeface="Wingdings" charset="2"/>
              <a:buChar char="§"/>
            </a:pPr>
            <a:r>
              <a:rPr lang="en-AU" sz="2000" kern="1200" dirty="0" smtClean="0">
                <a:latin typeface="Calibri" charset="0"/>
                <a:ea typeface="ＭＳ Ｐゴシック" charset="0"/>
                <a:cs typeface="Calibri" charset="0"/>
              </a:rPr>
              <a:t>The U.K. Catapult team has developed an open source processing method based on ARCSI that is being used for their Wales and U.K. Data Cubes.</a:t>
            </a:r>
          </a:p>
        </p:txBody>
      </p:sp>
    </p:spTree>
    <p:extLst>
      <p:ext uri="{BB962C8B-B14F-4D97-AF65-F5344CB8AC3E}">
        <p14:creationId xmlns:p14="http://schemas.microsoft.com/office/powerpoint/2010/main" val="141319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5410200" cy="646331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sz="3600" b="1" dirty="0" smtClean="0">
                <a:latin typeface="Tahoma" charset="0"/>
                <a:ea typeface="ＭＳ Ｐゴシック" charset="0"/>
                <a:cs typeface="ＭＳ Ｐゴシック" charset="0"/>
              </a:rPr>
              <a:t>Radar ARD Progress</a:t>
            </a:r>
            <a:endParaRPr lang="en-US" sz="36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202534" y="1219200"/>
            <a:ext cx="8712866" cy="529431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690563" indent="-677863" algn="l" defTabSz="914400" rtl="0">
              <a:buSzPct val="120000"/>
              <a:buFont typeface="Arial"/>
              <a:buNone/>
            </a:pPr>
            <a:r>
              <a:rPr lang="en-AU" sz="1800" b="1" kern="1200" dirty="0" smtClean="0">
                <a:latin typeface="Calibri" charset="0"/>
                <a:ea typeface="ＭＳ Ｐゴシック" charset="0"/>
                <a:cs typeface="Calibri" charset="0"/>
              </a:rPr>
              <a:t>Sentinel-1</a:t>
            </a:r>
            <a:endParaRPr lang="en-AU" sz="1800" b="1" kern="1200" dirty="0">
              <a:latin typeface="Calibri" charset="0"/>
              <a:ea typeface="ＭＳ Ｐゴシック" charset="0"/>
              <a:cs typeface="Calibri" charset="0"/>
            </a:endParaRPr>
          </a:p>
          <a:p>
            <a:pPr marL="460375" lvl="1" indent="-279400" algn="l" defTabSz="914400" rtl="0">
              <a:buSzPct val="120000"/>
              <a:buFont typeface="Wingdings" charset="2"/>
              <a:buChar char="§"/>
            </a:pP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ESA/EC does not currently produce simple ARD (gamma nought intensity) from GRD data products. Due to the large file sizes (1GB each), this is a huge burden for common users.</a:t>
            </a:r>
          </a:p>
          <a:p>
            <a:pPr marL="460375" lvl="1" indent="-279400" algn="l" defTabSz="914400" rtl="0">
              <a:buSzPct val="120000"/>
              <a:buFont typeface="Wingdings" charset="2"/>
              <a:buChar char="§"/>
            </a:pP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The production of ARD for SLC data (includes phase content) may never be possible due to its complexity and choices in processing.</a:t>
            </a:r>
          </a:p>
          <a:p>
            <a:pPr marL="460375" lvl="1" indent="-279400" algn="l" defTabSz="914400" rtl="0">
              <a:buSzPct val="120000"/>
              <a:buFont typeface="Wingdings" charset="2"/>
              <a:buChar char="§"/>
            </a:pP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Google Earth Engine has created ARD from GRD data and provides gamma-nought intensity to its users. The SEO has recently developed a script (with support from Google) that will generate a </a:t>
            </a:r>
            <a:r>
              <a:rPr lang="en-AU" sz="1800" kern="1200" dirty="0" err="1" smtClean="0">
                <a:latin typeface="Calibri" charset="0"/>
                <a:ea typeface="ＭＳ Ｐゴシック" charset="0"/>
                <a:cs typeface="Calibri" charset="0"/>
              </a:rPr>
              <a:t>GeoTIFF</a:t>
            </a: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 export and then a data cube from these data holdings. This is currently the </a:t>
            </a:r>
            <a:r>
              <a:rPr lang="en-AU" sz="1800" u="sng" kern="1200" dirty="0" smtClean="0">
                <a:latin typeface="Calibri" charset="0"/>
                <a:ea typeface="ＭＳ Ｐゴシック" charset="0"/>
                <a:cs typeface="Calibri" charset="0"/>
              </a:rPr>
              <a:t>fastest method to achieve S1 data cubes </a:t>
            </a: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for global users.</a:t>
            </a:r>
          </a:p>
          <a:p>
            <a:pPr marL="0" indent="-577" algn="l" defTabSz="914400" rtl="0">
              <a:buSzPct val="120000"/>
              <a:buNone/>
            </a:pPr>
            <a:r>
              <a:rPr lang="en-US" sz="1800" b="1" kern="1200" dirty="0" smtClean="0">
                <a:latin typeface="Calibri" charset="0"/>
                <a:ea typeface="ＭＳ Ｐゴシック" charset="0"/>
                <a:cs typeface="Calibri" charset="0"/>
              </a:rPr>
              <a:t>ALOS</a:t>
            </a:r>
          </a:p>
          <a:p>
            <a:pPr marL="460375" lvl="1" indent="-223838" algn="l" defTabSz="914400" rtl="0">
              <a:buSzPct val="120000"/>
              <a:buFont typeface="Wingdings" charset="2"/>
              <a:buChar char="§"/>
            </a:pP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JAXA only produces annual PALSAR mosaics (25 meter) ARD products, which do NOT support </a:t>
            </a:r>
            <a:r>
              <a:rPr lang="en-US" sz="1800" u="sng" kern="1200" dirty="0" smtClean="0">
                <a:latin typeface="Calibri" charset="0"/>
                <a:ea typeface="ＭＳ Ｐゴシック" charset="0"/>
                <a:cs typeface="Calibri" charset="0"/>
              </a:rPr>
              <a:t>time series analyses or algorithm validation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.</a:t>
            </a:r>
          </a:p>
          <a:p>
            <a:pPr marL="460375" lvl="1" indent="-223838" algn="l" defTabSz="914400" rtl="0">
              <a:buSzPct val="120000"/>
              <a:buFont typeface="Wingdings" charset="2"/>
              <a:buChar char="§"/>
            </a:pP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JAXA is currently funding PALSAR ARD studies ...good news</a:t>
            </a:r>
          </a:p>
          <a:p>
            <a:pPr marL="460375" lvl="1" indent="-223838" algn="l" defTabSz="914400" rtl="0">
              <a:buSzPct val="120000"/>
              <a:buFont typeface="Wingdings" charset="2"/>
              <a:buChar char="§"/>
            </a:pPr>
            <a:r>
              <a:rPr lang="en-US" sz="1800" kern="1200" dirty="0">
                <a:latin typeface="Calibri" charset="0"/>
                <a:ea typeface="ＭＳ Ｐゴシック" charset="0"/>
                <a:cs typeface="Calibri" charset="0"/>
              </a:rPr>
              <a:t>M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any data cubes users have expressed the desire for L-band archive data to conduct time series analyses change detection and to validate algorithms at specific times. If such data was available, even at 30-meter scale, it would be a significant global impact.</a:t>
            </a:r>
          </a:p>
        </p:txBody>
      </p:sp>
    </p:spTree>
    <p:extLst>
      <p:ext uri="{BB962C8B-B14F-4D97-AF65-F5344CB8AC3E}">
        <p14:creationId xmlns:p14="http://schemas.microsoft.com/office/powerpoint/2010/main" val="37195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18" y="216849"/>
            <a:ext cx="3969631" cy="3046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919" y="197340"/>
            <a:ext cx="4034985" cy="3065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8" y="3446582"/>
            <a:ext cx="4013627" cy="30493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34819" y="3458503"/>
            <a:ext cx="41662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/>
            <a:r>
              <a:rPr lang="en-US" b="1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An </a:t>
            </a:r>
            <a:r>
              <a:rPr lang="en-US" b="1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Giang</a:t>
            </a:r>
            <a:r>
              <a:rPr lang="en-US" b="1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Province – Southern Vietnam</a:t>
            </a:r>
          </a:p>
          <a:p>
            <a:pPr algn="l" defTabSz="914400" rtl="0"/>
            <a:r>
              <a:rPr lang="en-US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Rice crop region near </a:t>
            </a:r>
            <a:r>
              <a:rPr lang="en-US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Bassac</a:t>
            </a:r>
            <a:r>
              <a:rPr lang="en-US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River</a:t>
            </a:r>
          </a:p>
          <a:p>
            <a:pPr algn="l" defTabSz="914400" rtl="0"/>
            <a:r>
              <a:rPr lang="en-US" b="1" kern="1200" dirty="0" smtClean="0">
                <a:solidFill>
                  <a:srgbClr val="0070C0"/>
                </a:solidFill>
                <a:latin typeface="Calibri" panose="020F0502020204030204"/>
                <a:ea typeface=""/>
                <a:cs typeface=""/>
              </a:rPr>
              <a:t>Sentinel-1 Median Mosaic</a:t>
            </a:r>
          </a:p>
          <a:p>
            <a:pPr algn="l" defTabSz="914400" rtl="0"/>
            <a:r>
              <a:rPr lang="en-US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RGB: VV – VH – VV/VH</a:t>
            </a:r>
          </a:p>
          <a:p>
            <a:pPr algn="l" defTabSz="914400" rtl="0"/>
            <a:endParaRPr lang="en-US" kern="1200" dirty="0" smtClean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  <a:p>
            <a:pPr algn="l" defTabSz="914400" rtl="0"/>
            <a:r>
              <a:rPr lang="en-US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May 2017 – Top Left</a:t>
            </a:r>
          </a:p>
          <a:p>
            <a:pPr algn="l" defTabSz="914400" rtl="0"/>
            <a:r>
              <a:rPr lang="en-US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June 2017 – Top Right</a:t>
            </a:r>
          </a:p>
          <a:p>
            <a:pPr algn="l" defTabSz="914400" rtl="0"/>
            <a:r>
              <a:rPr lang="en-US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July 2017 – Bottom Left</a:t>
            </a:r>
          </a:p>
          <a:p>
            <a:pPr algn="l" defTabSz="914400" rtl="0"/>
            <a:endParaRPr lang="en-US" kern="1200" dirty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  <a:p>
            <a:pPr algn="l" defTabSz="914400" rtl="0"/>
            <a:r>
              <a:rPr lang="en-US" i="1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* Generated from Google Earth Engine dataset and then analyzed in QGIS</a:t>
            </a:r>
            <a:endParaRPr lang="en-US" i="1" kern="1200" dirty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83833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2780" y="4035450"/>
            <a:ext cx="768852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/>
            <a:r>
              <a:rPr lang="en-US" sz="2400" b="1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An </a:t>
            </a:r>
            <a:r>
              <a:rPr lang="en-US" sz="2400" b="1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Giang</a:t>
            </a:r>
            <a:r>
              <a:rPr lang="en-US" sz="2400" b="1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Province – Southern Vietnam</a:t>
            </a:r>
          </a:p>
          <a:p>
            <a:pPr algn="l" defTabSz="914400" rtl="0"/>
            <a:r>
              <a:rPr lang="en-US" sz="24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Rice crop region near </a:t>
            </a:r>
            <a:r>
              <a:rPr lang="en-US" sz="2400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Bassac</a:t>
            </a:r>
            <a:r>
              <a:rPr lang="en-US" sz="24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River</a:t>
            </a:r>
          </a:p>
          <a:p>
            <a:pPr algn="l" defTabSz="914400" rtl="0"/>
            <a:r>
              <a:rPr lang="en-US" sz="2400" b="1" kern="1200" dirty="0" smtClean="0">
                <a:solidFill>
                  <a:srgbClr val="0070C0"/>
                </a:solidFill>
                <a:latin typeface="Calibri" panose="020F0502020204030204"/>
                <a:ea typeface=""/>
                <a:cs typeface=""/>
              </a:rPr>
              <a:t>Sentinel-1 Multi-Layer </a:t>
            </a:r>
            <a:r>
              <a:rPr lang="en-US" sz="2400" b="1" kern="1200" dirty="0" err="1" smtClean="0">
                <a:solidFill>
                  <a:srgbClr val="0070C0"/>
                </a:solidFill>
                <a:latin typeface="Calibri" panose="020F0502020204030204"/>
                <a:ea typeface=""/>
                <a:cs typeface=""/>
              </a:rPr>
              <a:t>GeoTIFF</a:t>
            </a:r>
            <a:r>
              <a:rPr lang="en-US" sz="2400" b="1" kern="1200" dirty="0" smtClean="0">
                <a:solidFill>
                  <a:srgbClr val="0070C0"/>
                </a:solidFill>
                <a:latin typeface="Calibri" panose="020F0502020204030204"/>
                <a:ea typeface=""/>
                <a:cs typeface=""/>
              </a:rPr>
              <a:t/>
            </a:r>
            <a:br>
              <a:rPr lang="en-US" sz="2400" b="1" kern="1200" dirty="0" smtClean="0">
                <a:solidFill>
                  <a:srgbClr val="0070C0"/>
                </a:solidFill>
                <a:latin typeface="Calibri" panose="020F0502020204030204"/>
                <a:ea typeface=""/>
                <a:cs typeface=""/>
              </a:rPr>
            </a:br>
            <a:endParaRPr lang="en-US" sz="2400" b="1" kern="1200" dirty="0" smtClean="0">
              <a:solidFill>
                <a:srgbClr val="0070C0"/>
              </a:solidFill>
              <a:latin typeface="Calibri" panose="020F0502020204030204"/>
              <a:ea typeface=""/>
              <a:cs typeface=""/>
            </a:endParaRPr>
          </a:p>
          <a:p>
            <a:pPr algn="l" defTabSz="914400" rtl="0"/>
            <a:r>
              <a:rPr lang="en-US" sz="24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May to July 2017 – Gray-</a:t>
            </a:r>
            <a:r>
              <a:rPr lang="en-US" sz="2400" kern="120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s</a:t>
            </a:r>
            <a:r>
              <a:rPr lang="en-US" sz="24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cale image of VV band</a:t>
            </a:r>
            <a:br>
              <a:rPr lang="en-US" sz="24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</a:br>
            <a:endParaRPr lang="en-US" sz="2400" kern="1200" dirty="0" smtClean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  <a:p>
            <a:pPr algn="l" defTabSz="914400" rtl="0"/>
            <a:r>
              <a:rPr lang="en-US" sz="2000" i="1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* Generated from Google Earth Engine and then analyzed in QGIS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22" y="135597"/>
            <a:ext cx="2769116" cy="3224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5647" y="3399076"/>
            <a:ext cx="855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/>
            <a:r>
              <a:rPr lang="en-US" kern="120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Layer 1</a:t>
            </a:r>
            <a:endParaRPr lang="en-US" kern="120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0336" y="3380669"/>
            <a:ext cx="972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/>
            <a:r>
              <a:rPr lang="en-US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Layer 11</a:t>
            </a:r>
            <a:endParaRPr lang="en-US" kern="1200" dirty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27723" y="3394959"/>
            <a:ext cx="972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/>
            <a:r>
              <a:rPr lang="en-US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Layer 21</a:t>
            </a:r>
            <a:endParaRPr lang="en-US" kern="1200" dirty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041" y="135597"/>
            <a:ext cx="2843365" cy="32247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35597"/>
            <a:ext cx="2438694" cy="322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16204" y="246190"/>
            <a:ext cx="31118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/>
            <a:r>
              <a:rPr lang="en-US" sz="2000" b="1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An </a:t>
            </a:r>
            <a:r>
              <a:rPr lang="en-US" sz="2000" b="1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Giang</a:t>
            </a:r>
            <a:r>
              <a:rPr lang="en-US" sz="2000" b="1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Province – Southern Vietnam</a:t>
            </a:r>
          </a:p>
          <a:p>
            <a:pPr algn="l" defTabSz="914400" rtl="0"/>
            <a:r>
              <a:rPr lang="en-US" sz="20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Rice crop region near </a:t>
            </a:r>
            <a:r>
              <a:rPr lang="en-US" sz="2000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Bassac</a:t>
            </a:r>
            <a:r>
              <a:rPr lang="en-US" sz="20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River</a:t>
            </a:r>
          </a:p>
          <a:p>
            <a:pPr algn="l" defTabSz="914400" rtl="0"/>
            <a:endParaRPr lang="en-US" sz="2000" b="1" kern="1200" dirty="0" smtClean="0">
              <a:solidFill>
                <a:srgbClr val="0070C0"/>
              </a:solidFill>
              <a:latin typeface="Calibri" panose="020F0502020204030204"/>
              <a:ea typeface=""/>
              <a:cs typeface=""/>
            </a:endParaRPr>
          </a:p>
          <a:p>
            <a:pPr algn="l" defTabSz="914400" rtl="0"/>
            <a:r>
              <a:rPr lang="en-US" sz="2000" b="1" kern="1200" dirty="0" smtClean="0">
                <a:solidFill>
                  <a:srgbClr val="0070C0"/>
                </a:solidFill>
                <a:latin typeface="Calibri" panose="020F0502020204030204"/>
                <a:ea typeface=""/>
                <a:cs typeface=""/>
              </a:rPr>
              <a:t>Sentinel-1 C-Band Radar</a:t>
            </a:r>
            <a:br>
              <a:rPr lang="en-US" sz="2000" b="1" kern="1200" dirty="0" smtClean="0">
                <a:solidFill>
                  <a:srgbClr val="0070C0"/>
                </a:solidFill>
                <a:latin typeface="Calibri" panose="020F0502020204030204"/>
                <a:ea typeface=""/>
                <a:cs typeface=""/>
              </a:rPr>
            </a:br>
            <a:r>
              <a:rPr lang="en-US" sz="2000" b="1" kern="1200" dirty="0" smtClean="0">
                <a:solidFill>
                  <a:srgbClr val="0070C0"/>
                </a:solidFill>
                <a:latin typeface="Calibri" panose="020F0502020204030204"/>
                <a:ea typeface=""/>
                <a:cs typeface=""/>
              </a:rPr>
              <a:t/>
            </a:r>
            <a:br>
              <a:rPr lang="en-US" sz="2000" b="1" kern="1200" dirty="0" smtClean="0">
                <a:solidFill>
                  <a:srgbClr val="0070C0"/>
                </a:solidFill>
                <a:latin typeface="Calibri" panose="020F0502020204030204"/>
                <a:ea typeface=""/>
                <a:cs typeface=""/>
              </a:rPr>
            </a:br>
            <a:r>
              <a:rPr lang="en-US" sz="20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Time series composite of VV-band for May to July 2017</a:t>
            </a:r>
            <a:br>
              <a:rPr lang="en-US" sz="20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</a:br>
            <a:endParaRPr lang="en-US" sz="2000" kern="1200" dirty="0" smtClean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  <a:p>
            <a:pPr algn="l" defTabSz="914400" rtl="0"/>
            <a:r>
              <a:rPr lang="en-US" i="1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* Generated from Google Earth Engine and then analyzed in QGIS. It is expected these products will be available in a Data Cube format in the future.</a:t>
            </a:r>
          </a:p>
          <a:p>
            <a:pPr algn="l" defTabSz="914400" rtl="0"/>
            <a:endParaRPr lang="en-US" sz="2000" kern="1200" dirty="0" smtClean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716" y="5876556"/>
            <a:ext cx="86923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/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RGB </a:t>
            </a:r>
            <a:r>
              <a:rPr lang="en-US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image: Red=May (Layer 1), Green=June(Layer 11), Blue=July (Layer 21)</a:t>
            </a:r>
          </a:p>
          <a:p>
            <a:pPr algn="l" defTabSz="914400" rtl="0"/>
            <a:r>
              <a:rPr lang="en-US" sz="1600" i="1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* The variations in color are consistent with rice crop planting dates. Red areas are earlier plantings (May) and Green/Blue areas are later plantings (June/July). White areas indicate non-rice.</a:t>
            </a:r>
            <a:endParaRPr lang="en-US" sz="1600" i="1" kern="1200" dirty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16" y="246190"/>
            <a:ext cx="5377684" cy="543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6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0423" y="152400"/>
            <a:ext cx="440055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/>
            <a:r>
              <a:rPr lang="en-US" sz="2800" b="1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Radar Time Series Forest/Land Change (</a:t>
            </a:r>
            <a:r>
              <a:rPr lang="en-US" sz="2800" b="1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Deutscher</a:t>
            </a:r>
            <a:r>
              <a:rPr lang="en-US" sz="2800" b="1" kern="120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</a:t>
            </a:r>
            <a:r>
              <a:rPr lang="en-US" sz="2800" b="1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Algorithm)</a:t>
            </a:r>
          </a:p>
          <a:p>
            <a:pPr algn="l" defTabSz="914400" rtl="0"/>
            <a:endParaRPr lang="en-US" sz="2800" b="1" kern="1200" dirty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  <a:p>
            <a:pPr algn="l" defTabSz="914400" rtl="0"/>
            <a:r>
              <a:rPr lang="en-US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A new method to find forest/land disturbance using radar time series. Calculations are based on the dual-pol coefficient of variation and backscatter trend.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3123" y="3454114"/>
            <a:ext cx="40422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/>
            <a:r>
              <a:rPr lang="en-US" sz="1600" b="1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Sentinel-1 Example</a:t>
            </a:r>
            <a:r>
              <a:rPr lang="en-US" sz="16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(left)</a:t>
            </a:r>
          </a:p>
          <a:p>
            <a:pPr algn="l" defTabSz="914400" rtl="0"/>
            <a:r>
              <a:rPr lang="en-US" sz="16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(a) Mean coefficient of variation (VV and VH) of entire time series</a:t>
            </a:r>
          </a:p>
          <a:p>
            <a:pPr algn="l" defTabSz="914400" rtl="0"/>
            <a:r>
              <a:rPr lang="en-US" sz="16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(b) Backscatter trend: (Mean of first 3 images) – (Mean of last 3 images) </a:t>
            </a:r>
          </a:p>
          <a:p>
            <a:pPr algn="l" defTabSz="914400" rtl="0"/>
            <a:r>
              <a:rPr lang="de-DE" sz="16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(c) </a:t>
            </a:r>
            <a:r>
              <a:rPr lang="de-DE" sz="1600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Product</a:t>
            </a:r>
            <a:r>
              <a:rPr lang="de-DE" sz="16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</a:t>
            </a:r>
            <a:r>
              <a:rPr lang="de-DE" sz="1600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of</a:t>
            </a:r>
            <a:r>
              <a:rPr lang="de-DE" sz="16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(a)*(b)</a:t>
            </a:r>
          </a:p>
          <a:p>
            <a:pPr algn="l" defTabSz="914400" rtl="0"/>
            <a:r>
              <a:rPr lang="en-US" sz="16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(d) Disturbance results using a threshold value. </a:t>
            </a:r>
            <a:r>
              <a:rPr lang="en-US" sz="1600" b="1" kern="1200" dirty="0" smtClean="0">
                <a:solidFill>
                  <a:srgbClr val="FF0000"/>
                </a:solidFill>
                <a:latin typeface="Calibri" panose="020F0502020204030204"/>
                <a:ea typeface=""/>
                <a:cs typeface=""/>
              </a:rPr>
              <a:t>RED</a:t>
            </a:r>
            <a:r>
              <a:rPr lang="en-US" sz="1600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= deforestation, BLACK = non-forest areas removed using GFW mask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0450" y="6327223"/>
            <a:ext cx="2951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/>
            <a:r>
              <a:rPr lang="en-US" sz="2400" b="1" kern="1200" dirty="0" smtClean="0">
                <a:solidFill>
                  <a:srgbClr val="FF0000"/>
                </a:solidFill>
                <a:latin typeface="Britannic Bold" charset="0"/>
                <a:ea typeface="Britannic Bold" charset="0"/>
                <a:cs typeface="Britannic Bold" charset="0"/>
              </a:rPr>
              <a:t>Under Evaluation ...</a:t>
            </a:r>
            <a:endParaRPr lang="en-US" sz="2400" b="1" kern="1200" dirty="0">
              <a:solidFill>
                <a:srgbClr val="FF0000"/>
              </a:solidFill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88900"/>
            <a:ext cx="4472631" cy="558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2513" y="5570531"/>
            <a:ext cx="4467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/>
            <a:r>
              <a:rPr lang="en-US" b="1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Comments: </a:t>
            </a:r>
            <a:r>
              <a:rPr lang="en-US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Vegetation loss (black) and vegetation gain (white) are easily delineated in figure </a:t>
            </a:r>
            <a:r>
              <a:rPr lang="de-DE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(c). A </a:t>
            </a:r>
            <a:r>
              <a:rPr lang="de-DE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forest</a:t>
            </a:r>
            <a:r>
              <a:rPr lang="de-DE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</a:t>
            </a:r>
            <a:r>
              <a:rPr lang="de-DE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mask</a:t>
            </a:r>
            <a:r>
              <a:rPr lang="de-DE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was </a:t>
            </a:r>
            <a:r>
              <a:rPr lang="de-DE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applied</a:t>
            </a:r>
            <a:r>
              <a:rPr lang="de-DE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</a:t>
            </a:r>
            <a:r>
              <a:rPr lang="de-DE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to</a:t>
            </a:r>
            <a:r>
              <a:rPr lang="de-DE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(d) </a:t>
            </a:r>
            <a:r>
              <a:rPr lang="de-DE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to</a:t>
            </a:r>
            <a:r>
              <a:rPr lang="de-DE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</a:t>
            </a:r>
            <a:r>
              <a:rPr lang="de-DE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detect</a:t>
            </a:r>
            <a:r>
              <a:rPr lang="de-DE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</a:t>
            </a:r>
            <a:r>
              <a:rPr lang="de-DE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only</a:t>
            </a:r>
            <a:r>
              <a:rPr lang="de-DE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</a:t>
            </a:r>
            <a:r>
              <a:rPr lang="de-DE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forest</a:t>
            </a:r>
            <a:r>
              <a:rPr lang="de-DE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</a:t>
            </a:r>
            <a:r>
              <a:rPr lang="de-DE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loss</a:t>
            </a:r>
            <a:r>
              <a:rPr lang="de-DE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(</a:t>
            </a:r>
            <a:r>
              <a:rPr lang="de-DE" kern="1200" dirty="0" err="1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red</a:t>
            </a:r>
            <a:r>
              <a:rPr lang="de-DE" kern="1200" dirty="0" smtClean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346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A White Pages">
  <a:themeElements>
    <a:clrScheme name="GA Whit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Whit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Whit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1_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13305</TotalTime>
  <Words>816</Words>
  <Application>Microsoft Macintosh PowerPoint</Application>
  <PresentationFormat>On-screen Show (4:3)</PresentationFormat>
  <Paragraphs>71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6" baseType="lpstr">
      <vt:lpstr>Arial Bold</vt:lpstr>
      <vt:lpstr>Avenir Roman</vt:lpstr>
      <vt:lpstr>Britannic Bold</vt:lpstr>
      <vt:lpstr>Calibri</vt:lpstr>
      <vt:lpstr>Calibri Light</vt:lpstr>
      <vt:lpstr>Droid Serif</vt:lpstr>
      <vt:lpstr>Helvetica</vt:lpstr>
      <vt:lpstr>ＭＳ Ｐゴシック</vt:lpstr>
      <vt:lpstr>Tahoma</vt:lpstr>
      <vt:lpstr>Times New Roman</vt:lpstr>
      <vt:lpstr>Wingdings</vt:lpstr>
      <vt:lpstr>Arial</vt:lpstr>
      <vt:lpstr>Default</vt:lpstr>
      <vt:lpstr>GA White Pages</vt:lpstr>
      <vt:lpstr>3_Default</vt:lpstr>
      <vt:lpstr>1_Default</vt:lpstr>
      <vt:lpstr>Office Theme</vt:lpstr>
      <vt:lpstr>1_Office Theme</vt:lpstr>
      <vt:lpstr>Status Report on ARD Usage </vt:lpstr>
      <vt:lpstr>Moving toward ARD </vt:lpstr>
      <vt:lpstr>Optical ARD Progress</vt:lpstr>
      <vt:lpstr>Radar ARD Progress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Brian Killough</cp:lastModifiedBy>
  <cp:revision>787</cp:revision>
  <cp:lastPrinted>2015-02-04T17:36:21Z</cp:lastPrinted>
  <dcterms:modified xsi:type="dcterms:W3CDTF">2018-02-19T21:41:50Z</dcterms:modified>
</cp:coreProperties>
</file>