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57" r:id="rId6"/>
    <p:sldId id="260"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92" d="100"/>
          <a:sy n="92" d="100"/>
        </p:scale>
        <p:origin x="96"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4E7791A-0095-4B35-B23D-7CA0C4E7B9E1}"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FFB570-CB31-43F3-9A61-2D30EC631729}" type="slidenum">
              <a:rPr lang="en-GB" smtClean="0"/>
              <a:t>‹#›</a:t>
            </a:fld>
            <a:endParaRPr lang="en-GB"/>
          </a:p>
        </p:txBody>
      </p:sp>
    </p:spTree>
    <p:extLst>
      <p:ext uri="{BB962C8B-B14F-4D97-AF65-F5344CB8AC3E}">
        <p14:creationId xmlns:p14="http://schemas.microsoft.com/office/powerpoint/2010/main" val="1894936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E7791A-0095-4B35-B23D-7CA0C4E7B9E1}"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FFB570-CB31-43F3-9A61-2D30EC631729}" type="slidenum">
              <a:rPr lang="en-GB" smtClean="0"/>
              <a:t>‹#›</a:t>
            </a:fld>
            <a:endParaRPr lang="en-GB"/>
          </a:p>
        </p:txBody>
      </p:sp>
    </p:spTree>
    <p:extLst>
      <p:ext uri="{BB962C8B-B14F-4D97-AF65-F5344CB8AC3E}">
        <p14:creationId xmlns:p14="http://schemas.microsoft.com/office/powerpoint/2010/main" val="187972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E7791A-0095-4B35-B23D-7CA0C4E7B9E1}"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FFB570-CB31-43F3-9A61-2D30EC631729}" type="slidenum">
              <a:rPr lang="en-GB" smtClean="0"/>
              <a:t>‹#›</a:t>
            </a:fld>
            <a:endParaRPr lang="en-GB"/>
          </a:p>
        </p:txBody>
      </p:sp>
    </p:spTree>
    <p:extLst>
      <p:ext uri="{BB962C8B-B14F-4D97-AF65-F5344CB8AC3E}">
        <p14:creationId xmlns:p14="http://schemas.microsoft.com/office/powerpoint/2010/main" val="52540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E7791A-0095-4B35-B23D-7CA0C4E7B9E1}"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FFB570-CB31-43F3-9A61-2D30EC631729}" type="slidenum">
              <a:rPr lang="en-GB" smtClean="0"/>
              <a:t>‹#›</a:t>
            </a:fld>
            <a:endParaRPr lang="en-GB"/>
          </a:p>
        </p:txBody>
      </p:sp>
    </p:spTree>
    <p:extLst>
      <p:ext uri="{BB962C8B-B14F-4D97-AF65-F5344CB8AC3E}">
        <p14:creationId xmlns:p14="http://schemas.microsoft.com/office/powerpoint/2010/main" val="402496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E7791A-0095-4B35-B23D-7CA0C4E7B9E1}"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FFB570-CB31-43F3-9A61-2D30EC631729}" type="slidenum">
              <a:rPr lang="en-GB" smtClean="0"/>
              <a:t>‹#›</a:t>
            </a:fld>
            <a:endParaRPr lang="en-GB"/>
          </a:p>
        </p:txBody>
      </p:sp>
    </p:spTree>
    <p:extLst>
      <p:ext uri="{BB962C8B-B14F-4D97-AF65-F5344CB8AC3E}">
        <p14:creationId xmlns:p14="http://schemas.microsoft.com/office/powerpoint/2010/main" val="2605209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4E7791A-0095-4B35-B23D-7CA0C4E7B9E1}" type="datetimeFigureOut">
              <a:rPr lang="en-GB" smtClean="0"/>
              <a:t>12/02/2019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FFB570-CB31-43F3-9A61-2D30EC631729}" type="slidenum">
              <a:rPr lang="en-GB" smtClean="0"/>
              <a:t>‹#›</a:t>
            </a:fld>
            <a:endParaRPr lang="en-GB"/>
          </a:p>
        </p:txBody>
      </p:sp>
    </p:spTree>
    <p:extLst>
      <p:ext uri="{BB962C8B-B14F-4D97-AF65-F5344CB8AC3E}">
        <p14:creationId xmlns:p14="http://schemas.microsoft.com/office/powerpoint/2010/main" val="4286043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4E7791A-0095-4B35-B23D-7CA0C4E7B9E1}" type="datetimeFigureOut">
              <a:rPr lang="en-GB" smtClean="0"/>
              <a:t>12/02/2019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FFB570-CB31-43F3-9A61-2D30EC631729}" type="slidenum">
              <a:rPr lang="en-GB" smtClean="0"/>
              <a:t>‹#›</a:t>
            </a:fld>
            <a:endParaRPr lang="en-GB"/>
          </a:p>
        </p:txBody>
      </p:sp>
    </p:spTree>
    <p:extLst>
      <p:ext uri="{BB962C8B-B14F-4D97-AF65-F5344CB8AC3E}">
        <p14:creationId xmlns:p14="http://schemas.microsoft.com/office/powerpoint/2010/main" val="41426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4E7791A-0095-4B35-B23D-7CA0C4E7B9E1}" type="datetimeFigureOut">
              <a:rPr lang="en-GB" smtClean="0"/>
              <a:t>12/02/2019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FFB570-CB31-43F3-9A61-2D30EC631729}" type="slidenum">
              <a:rPr lang="en-GB" smtClean="0"/>
              <a:t>‹#›</a:t>
            </a:fld>
            <a:endParaRPr lang="en-GB"/>
          </a:p>
        </p:txBody>
      </p:sp>
    </p:spTree>
    <p:extLst>
      <p:ext uri="{BB962C8B-B14F-4D97-AF65-F5344CB8AC3E}">
        <p14:creationId xmlns:p14="http://schemas.microsoft.com/office/powerpoint/2010/main" val="3686618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7791A-0095-4B35-B23D-7CA0C4E7B9E1}" type="datetimeFigureOut">
              <a:rPr lang="en-GB" smtClean="0"/>
              <a:t>12/02/2019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FFB570-CB31-43F3-9A61-2D30EC631729}" type="slidenum">
              <a:rPr lang="en-GB" smtClean="0"/>
              <a:t>‹#›</a:t>
            </a:fld>
            <a:endParaRPr lang="en-GB"/>
          </a:p>
        </p:txBody>
      </p:sp>
    </p:spTree>
    <p:extLst>
      <p:ext uri="{BB962C8B-B14F-4D97-AF65-F5344CB8AC3E}">
        <p14:creationId xmlns:p14="http://schemas.microsoft.com/office/powerpoint/2010/main" val="4134131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E7791A-0095-4B35-B23D-7CA0C4E7B9E1}" type="datetimeFigureOut">
              <a:rPr lang="en-GB" smtClean="0"/>
              <a:t>12/02/2019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FFB570-CB31-43F3-9A61-2D30EC631729}" type="slidenum">
              <a:rPr lang="en-GB" smtClean="0"/>
              <a:t>‹#›</a:t>
            </a:fld>
            <a:endParaRPr lang="en-GB"/>
          </a:p>
        </p:txBody>
      </p:sp>
    </p:spTree>
    <p:extLst>
      <p:ext uri="{BB962C8B-B14F-4D97-AF65-F5344CB8AC3E}">
        <p14:creationId xmlns:p14="http://schemas.microsoft.com/office/powerpoint/2010/main" val="37291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E7791A-0095-4B35-B23D-7CA0C4E7B9E1}" type="datetimeFigureOut">
              <a:rPr lang="en-GB" smtClean="0"/>
              <a:t>12/02/2019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FFB570-CB31-43F3-9A61-2D30EC631729}" type="slidenum">
              <a:rPr lang="en-GB" smtClean="0"/>
              <a:t>‹#›</a:t>
            </a:fld>
            <a:endParaRPr lang="en-GB"/>
          </a:p>
        </p:txBody>
      </p:sp>
    </p:spTree>
    <p:extLst>
      <p:ext uri="{BB962C8B-B14F-4D97-AF65-F5344CB8AC3E}">
        <p14:creationId xmlns:p14="http://schemas.microsoft.com/office/powerpoint/2010/main" val="1415617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7791A-0095-4B35-B23D-7CA0C4E7B9E1}" type="datetimeFigureOut">
              <a:rPr lang="en-GB" smtClean="0"/>
              <a:t>12/02/2019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FB570-CB31-43F3-9A61-2D30EC631729}" type="slidenum">
              <a:rPr lang="en-GB" smtClean="0"/>
              <a:t>‹#›</a:t>
            </a:fld>
            <a:endParaRPr lang="en-GB"/>
          </a:p>
        </p:txBody>
      </p:sp>
    </p:spTree>
    <p:extLst>
      <p:ext uri="{BB962C8B-B14F-4D97-AF65-F5344CB8AC3E}">
        <p14:creationId xmlns:p14="http://schemas.microsoft.com/office/powerpoint/2010/main" val="4082735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7249"/>
            <a:ext cx="9144000" cy="2387600"/>
          </a:xfrm>
        </p:spPr>
        <p:txBody>
          <a:bodyPr/>
          <a:lstStyle/>
          <a:p>
            <a:r>
              <a:rPr lang="en-GB" dirty="0" smtClean="0"/>
              <a:t>CEOS 2019-2021 Work Plan</a:t>
            </a:r>
            <a:br>
              <a:rPr lang="en-GB" dirty="0" smtClean="0"/>
            </a:br>
            <a:r>
              <a:rPr lang="en-GB" dirty="0" smtClean="0"/>
              <a:t>LSI-VC Deliverables</a:t>
            </a:r>
            <a:endParaRPr lang="en-GB" dirty="0"/>
          </a:p>
        </p:txBody>
      </p:sp>
      <p:sp>
        <p:nvSpPr>
          <p:cNvPr id="3" name="Subtitle 2"/>
          <p:cNvSpPr>
            <a:spLocks noGrp="1"/>
          </p:cNvSpPr>
          <p:nvPr>
            <p:ph type="subTitle" idx="1"/>
          </p:nvPr>
        </p:nvSpPr>
        <p:spPr>
          <a:xfrm>
            <a:off x="1524000" y="2222426"/>
            <a:ext cx="9144000" cy="1655762"/>
          </a:xfrm>
        </p:spPr>
        <p:txBody>
          <a:bodyPr/>
          <a:lstStyle/>
          <a:p>
            <a:r>
              <a:rPr lang="en-GB" dirty="0" smtClean="0"/>
              <a:t>Session 10: CEOS WP Review</a:t>
            </a:r>
            <a:endParaRPr lang="en-GB" dirty="0"/>
          </a:p>
        </p:txBody>
      </p:sp>
      <p:pic>
        <p:nvPicPr>
          <p:cNvPr id="4" name="Picture 3"/>
          <p:cNvPicPr>
            <a:picLocks noChangeAspect="1"/>
          </p:cNvPicPr>
          <p:nvPr/>
        </p:nvPicPr>
        <p:blipFill>
          <a:blip r:embed="rId2"/>
          <a:stretch>
            <a:fillRect/>
          </a:stretch>
        </p:blipFill>
        <p:spPr>
          <a:xfrm>
            <a:off x="3179846" y="3485398"/>
            <a:ext cx="6153150" cy="2486025"/>
          </a:xfrm>
          <a:prstGeom prst="rect">
            <a:avLst/>
          </a:prstGeom>
        </p:spPr>
      </p:pic>
    </p:spTree>
    <p:extLst>
      <p:ext uri="{BB962C8B-B14F-4D97-AF65-F5344CB8AC3E}">
        <p14:creationId xmlns:p14="http://schemas.microsoft.com/office/powerpoint/2010/main" val="2464463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WP issues/decisions for LSI-VC</a:t>
            </a:r>
            <a:endParaRPr lang="en-GB" dirty="0"/>
          </a:p>
        </p:txBody>
      </p:sp>
      <p:sp>
        <p:nvSpPr>
          <p:cNvPr id="3" name="Content Placeholder 2"/>
          <p:cNvSpPr>
            <a:spLocks noGrp="1"/>
          </p:cNvSpPr>
          <p:nvPr>
            <p:ph idx="1"/>
          </p:nvPr>
        </p:nvSpPr>
        <p:spPr/>
        <p:txBody>
          <a:bodyPr/>
          <a:lstStyle/>
          <a:p>
            <a:r>
              <a:rPr lang="en-GB" dirty="0" smtClean="0"/>
              <a:t>AGRI-12</a:t>
            </a:r>
          </a:p>
          <a:p>
            <a:endParaRPr lang="en-GB" dirty="0"/>
          </a:p>
          <a:p>
            <a:endParaRPr lang="en-GB" dirty="0" smtClean="0"/>
          </a:p>
          <a:p>
            <a:endParaRPr lang="en-GB" dirty="0"/>
          </a:p>
          <a:p>
            <a:pPr marL="0" indent="0">
              <a:buNone/>
            </a:pPr>
            <a:r>
              <a:rPr lang="en-GB" dirty="0" smtClean="0"/>
              <a:t>Can AGRI-12 be included as a deliverable on “</a:t>
            </a:r>
            <a:r>
              <a:rPr lang="en-GB" dirty="0"/>
              <a:t>LSI-VC and CEOS AHWG on </a:t>
            </a:r>
            <a:r>
              <a:rPr lang="en-GB" dirty="0" smtClean="0"/>
              <a:t>GEOGLAM”?</a:t>
            </a:r>
          </a:p>
          <a:p>
            <a:endParaRPr lang="en-GB" dirty="0" smtClean="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631080388"/>
              </p:ext>
            </p:extLst>
          </p:nvPr>
        </p:nvGraphicFramePr>
        <p:xfrm>
          <a:off x="1118757" y="2326526"/>
          <a:ext cx="10664535" cy="1335084"/>
        </p:xfrm>
        <a:graphic>
          <a:graphicData uri="http://schemas.openxmlformats.org/drawingml/2006/table">
            <a:tbl>
              <a:tblPr/>
              <a:tblGrid>
                <a:gridCol w="475091">
                  <a:extLst>
                    <a:ext uri="{9D8B030D-6E8A-4147-A177-3AD203B41FA5}">
                      <a16:colId xmlns:a16="http://schemas.microsoft.com/office/drawing/2014/main" val="2489178417"/>
                    </a:ext>
                  </a:extLst>
                </a:gridCol>
                <a:gridCol w="2087899">
                  <a:extLst>
                    <a:ext uri="{9D8B030D-6E8A-4147-A177-3AD203B41FA5}">
                      <a16:colId xmlns:a16="http://schemas.microsoft.com/office/drawing/2014/main" val="143339870"/>
                    </a:ext>
                  </a:extLst>
                </a:gridCol>
                <a:gridCol w="212541">
                  <a:extLst>
                    <a:ext uri="{9D8B030D-6E8A-4147-A177-3AD203B41FA5}">
                      <a16:colId xmlns:a16="http://schemas.microsoft.com/office/drawing/2014/main" val="3513721974"/>
                    </a:ext>
                  </a:extLst>
                </a:gridCol>
                <a:gridCol w="175033">
                  <a:extLst>
                    <a:ext uri="{9D8B030D-6E8A-4147-A177-3AD203B41FA5}">
                      <a16:colId xmlns:a16="http://schemas.microsoft.com/office/drawing/2014/main" val="2068372497"/>
                    </a:ext>
                  </a:extLst>
                </a:gridCol>
                <a:gridCol w="400076">
                  <a:extLst>
                    <a:ext uri="{9D8B030D-6E8A-4147-A177-3AD203B41FA5}">
                      <a16:colId xmlns:a16="http://schemas.microsoft.com/office/drawing/2014/main" val="2961358904"/>
                    </a:ext>
                  </a:extLst>
                </a:gridCol>
                <a:gridCol w="7313895">
                  <a:extLst>
                    <a:ext uri="{9D8B030D-6E8A-4147-A177-3AD203B41FA5}">
                      <a16:colId xmlns:a16="http://schemas.microsoft.com/office/drawing/2014/main" val="1989955751"/>
                    </a:ext>
                  </a:extLst>
                </a:gridCol>
              </a:tblGrid>
              <a:tr h="1008956">
                <a:tc>
                  <a:txBody>
                    <a:bodyPr/>
                    <a:lstStyle/>
                    <a:p>
                      <a:r>
                        <a:rPr lang="en-GB" sz="1400" dirty="0">
                          <a:effectLst/>
                          <a:latin typeface="Calibri" panose="020F0502020204030204" pitchFamily="34" charset="0"/>
                        </a:rPr>
                        <a:t>AGRI-12:</a:t>
                      </a:r>
                      <a:r>
                        <a:rPr lang="en-GB" sz="1400" dirty="0">
                          <a:effectLst/>
                        </a:rPr>
                        <a:t> </a:t>
                      </a:r>
                    </a:p>
                  </a:txBody>
                  <a:tcPr marL="54924" marR="54924" marT="27462" marB="2746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6D7A8"/>
                    </a:solidFill>
                  </a:tcPr>
                </a:tc>
                <a:tc>
                  <a:txBody>
                    <a:bodyPr/>
                    <a:lstStyle/>
                    <a:p>
                      <a:r>
                        <a:rPr lang="en-GB" sz="1400" dirty="0">
                          <a:effectLst/>
                          <a:latin typeface="Calibri" panose="020F0502020204030204" pitchFamily="34" charset="0"/>
                        </a:rPr>
                        <a:t>Characterize requirements and describe work plan for developing long-term interoperable moderate resolution surface reflectance (or NDVI)</a:t>
                      </a:r>
                      <a:r>
                        <a:rPr lang="en-GB" sz="1400" dirty="0">
                          <a:effectLst/>
                        </a:rPr>
                        <a:t> </a:t>
                      </a:r>
                    </a:p>
                  </a:txBody>
                  <a:tcPr marL="54924" marR="54924" marT="27462" marB="2746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GB" sz="1400" dirty="0">
                          <a:effectLst/>
                          <a:latin typeface="Calibri" panose="020F0502020204030204" pitchFamily="34" charset="0"/>
                        </a:rPr>
                        <a:t>Open</a:t>
                      </a:r>
                      <a:r>
                        <a:rPr lang="en-GB" sz="1400" dirty="0">
                          <a:effectLst/>
                        </a:rPr>
                        <a:t> </a:t>
                      </a:r>
                    </a:p>
                  </a:txBody>
                  <a:tcPr marL="54924" marR="54924" marT="27462" marB="2746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GB" sz="1400" dirty="0">
                          <a:effectLst/>
                          <a:latin typeface="Calibri" panose="020F0502020204030204" pitchFamily="34" charset="0"/>
                        </a:rPr>
                        <a:t>2019</a:t>
                      </a:r>
                      <a:endParaRPr lang="en-GB" sz="1400" dirty="0">
                        <a:effectLst/>
                      </a:endParaRPr>
                    </a:p>
                  </a:txBody>
                  <a:tcPr marL="54924" marR="54924" marT="27462" marB="2746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GB" sz="1400" dirty="0">
                          <a:effectLst/>
                          <a:latin typeface="Calibri" panose="020F0502020204030204" pitchFamily="34" charset="0"/>
                        </a:rPr>
                        <a:t>2020-Q1</a:t>
                      </a:r>
                      <a:r>
                        <a:rPr lang="en-GB" sz="1400" dirty="0">
                          <a:effectLst/>
                        </a:rPr>
                        <a:t> </a:t>
                      </a:r>
                    </a:p>
                  </a:txBody>
                  <a:tcPr marL="54924" marR="54924" marT="27462" marB="2746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GB" sz="1400" dirty="0">
                          <a:effectLst/>
                          <a:latin typeface="Calibri" panose="020F0502020204030204" pitchFamily="34" charset="0"/>
                        </a:rPr>
                        <a:t>A work plan will be established by LSI-VC and CEOS AHWG on GEOGLAM. This is not a task to develop the dataset itself! A requirement across multiple vegetation monitoring communities is long-term NDVI time series. With the data deluge resulting from Sentinel-2 and Landsat-8, there are ample opportunities to move this method into the moderate resolution domain. To maximize value, it should be made interoperable with historical observations in the 250-1000m resolution time series. </a:t>
                      </a:r>
                      <a:endParaRPr lang="en-GB" sz="1400" dirty="0">
                        <a:effectLst/>
                      </a:endParaRPr>
                    </a:p>
                  </a:txBody>
                  <a:tcPr marL="54924" marR="54924" marT="27462" marB="2746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243484586"/>
                  </a:ext>
                </a:extLst>
              </a:tr>
            </a:tbl>
          </a:graphicData>
        </a:graphic>
      </p:graphicFrame>
    </p:spTree>
    <p:extLst>
      <p:ext uri="{BB962C8B-B14F-4D97-AF65-F5344CB8AC3E}">
        <p14:creationId xmlns:p14="http://schemas.microsoft.com/office/powerpoint/2010/main" val="1431061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57" y="22222"/>
            <a:ext cx="11714018" cy="1325563"/>
          </a:xfrm>
        </p:spPr>
        <p:txBody>
          <a:bodyPr/>
          <a:lstStyle/>
          <a:p>
            <a:r>
              <a:rPr lang="en-GB" dirty="0" smtClean="0">
                <a:solidFill>
                  <a:srgbClr val="FF0000"/>
                </a:solidFill>
              </a:rPr>
              <a:t>Summary of LSI-VC CEOS WP input required ASAP</a:t>
            </a:r>
            <a:endParaRPr lang="en-GB" dirty="0">
              <a:solidFill>
                <a:srgbClr val="FF0000"/>
              </a:solidFill>
            </a:endParaRPr>
          </a:p>
        </p:txBody>
      </p:sp>
      <p:sp>
        <p:nvSpPr>
          <p:cNvPr id="3" name="Content Placeholder 2"/>
          <p:cNvSpPr>
            <a:spLocks noGrp="1"/>
          </p:cNvSpPr>
          <p:nvPr>
            <p:ph idx="1"/>
          </p:nvPr>
        </p:nvSpPr>
        <p:spPr>
          <a:xfrm>
            <a:off x="838200" y="1461943"/>
            <a:ext cx="10515600" cy="4351338"/>
          </a:xfrm>
        </p:spPr>
        <p:txBody>
          <a:bodyPr/>
          <a:lstStyle/>
          <a:p>
            <a:r>
              <a:rPr lang="en-GB" dirty="0" smtClean="0"/>
              <a:t>Confirm deliverable status as described in this </a:t>
            </a:r>
            <a:r>
              <a:rPr lang="en-GB" dirty="0" err="1" smtClean="0"/>
              <a:t>slideset</a:t>
            </a:r>
            <a:endParaRPr lang="en-GB" dirty="0" smtClean="0"/>
          </a:p>
          <a:p>
            <a:r>
              <a:rPr lang="en-GB" dirty="0" smtClean="0"/>
              <a:t>Provide lead person names for VC-30, VC-31, “Pilot approaches … gaps/opportunities” </a:t>
            </a:r>
          </a:p>
          <a:p>
            <a:r>
              <a:rPr lang="en-GB" dirty="0" smtClean="0"/>
              <a:t>State LSI-VC position on AGRI-12 as proposed by GEOGLAM Ad-hoc WG</a:t>
            </a:r>
          </a:p>
          <a:p>
            <a:endParaRPr lang="en-GB" dirty="0"/>
          </a:p>
        </p:txBody>
      </p:sp>
    </p:spTree>
    <p:extLst>
      <p:ext uri="{BB962C8B-B14F-4D97-AF65-F5344CB8AC3E}">
        <p14:creationId xmlns:p14="http://schemas.microsoft.com/office/powerpoint/2010/main" val="3160634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42"/>
            <a:ext cx="10515600" cy="1325563"/>
          </a:xfrm>
        </p:spPr>
        <p:txBody>
          <a:bodyPr/>
          <a:lstStyle/>
          <a:p>
            <a:r>
              <a:rPr lang="en-GB" dirty="0" smtClean="0"/>
              <a:t>LSI-VC CEOS WP 2018-2020 deliverables</a:t>
            </a:r>
            <a:endParaRPr lang="en-GB" dirty="0"/>
          </a:p>
        </p:txBody>
      </p:sp>
      <p:grpSp>
        <p:nvGrpSpPr>
          <p:cNvPr id="6" name="Group 5"/>
          <p:cNvGrpSpPr/>
          <p:nvPr/>
        </p:nvGrpSpPr>
        <p:grpSpPr>
          <a:xfrm>
            <a:off x="958904" y="1111448"/>
            <a:ext cx="9756000" cy="5608554"/>
            <a:chOff x="958904" y="1527088"/>
            <a:chExt cx="9756000" cy="5608554"/>
          </a:xfrm>
        </p:grpSpPr>
        <p:pic>
          <p:nvPicPr>
            <p:cNvPr id="4" name="Picture 3"/>
            <p:cNvPicPr>
              <a:picLocks noChangeAspect="1"/>
            </p:cNvPicPr>
            <p:nvPr/>
          </p:nvPicPr>
          <p:blipFill>
            <a:blip r:embed="rId2"/>
            <a:stretch>
              <a:fillRect/>
            </a:stretch>
          </p:blipFill>
          <p:spPr>
            <a:xfrm>
              <a:off x="969295" y="1527088"/>
              <a:ext cx="9720000" cy="1799746"/>
            </a:xfrm>
            <a:prstGeom prst="rect">
              <a:avLst/>
            </a:prstGeom>
          </p:spPr>
        </p:pic>
        <p:pic>
          <p:nvPicPr>
            <p:cNvPr id="5" name="Picture 4"/>
            <p:cNvPicPr>
              <a:picLocks noChangeAspect="1"/>
            </p:cNvPicPr>
            <p:nvPr/>
          </p:nvPicPr>
          <p:blipFill>
            <a:blip r:embed="rId3"/>
            <a:stretch>
              <a:fillRect/>
            </a:stretch>
          </p:blipFill>
          <p:spPr>
            <a:xfrm>
              <a:off x="958904" y="3207098"/>
              <a:ext cx="9756000" cy="3928544"/>
            </a:xfrm>
            <a:prstGeom prst="rect">
              <a:avLst/>
            </a:prstGeom>
          </p:spPr>
        </p:pic>
      </p:grpSp>
    </p:spTree>
    <p:extLst>
      <p:ext uri="{BB962C8B-B14F-4D97-AF65-F5344CB8AC3E}">
        <p14:creationId xmlns:p14="http://schemas.microsoft.com/office/powerpoint/2010/main" val="3678640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159"/>
            <a:ext cx="10515600" cy="1325563"/>
          </a:xfrm>
        </p:spPr>
        <p:txBody>
          <a:bodyPr/>
          <a:lstStyle/>
          <a:p>
            <a:r>
              <a:rPr lang="en-GB" dirty="0" smtClean="0"/>
              <a:t>LSI-VC CEOS WP 2018-2020 deliverables</a:t>
            </a:r>
            <a:endParaRPr lang="en-GB" dirty="0"/>
          </a:p>
        </p:txBody>
      </p:sp>
      <p:pic>
        <p:nvPicPr>
          <p:cNvPr id="4" name="Picture 3"/>
          <p:cNvPicPr>
            <a:picLocks noChangeAspect="1"/>
          </p:cNvPicPr>
          <p:nvPr/>
        </p:nvPicPr>
        <p:blipFill>
          <a:blip r:embed="rId2"/>
          <a:stretch>
            <a:fillRect/>
          </a:stretch>
        </p:blipFill>
        <p:spPr>
          <a:xfrm>
            <a:off x="1008351" y="887116"/>
            <a:ext cx="9720000" cy="4106752"/>
          </a:xfrm>
          <a:prstGeom prst="rect">
            <a:avLst/>
          </a:prstGeom>
        </p:spPr>
      </p:pic>
      <p:pic>
        <p:nvPicPr>
          <p:cNvPr id="5" name="Picture 4"/>
          <p:cNvPicPr>
            <a:picLocks noChangeAspect="1"/>
          </p:cNvPicPr>
          <p:nvPr/>
        </p:nvPicPr>
        <p:blipFill>
          <a:blip r:embed="rId3"/>
          <a:stretch>
            <a:fillRect/>
          </a:stretch>
        </p:blipFill>
        <p:spPr>
          <a:xfrm>
            <a:off x="977177" y="4948421"/>
            <a:ext cx="9808585" cy="2356785"/>
          </a:xfrm>
          <a:prstGeom prst="rect">
            <a:avLst/>
          </a:prstGeom>
        </p:spPr>
      </p:pic>
    </p:spTree>
    <p:extLst>
      <p:ext uri="{BB962C8B-B14F-4D97-AF65-F5344CB8AC3E}">
        <p14:creationId xmlns:p14="http://schemas.microsoft.com/office/powerpoint/2010/main" val="77318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3527" cy="4351338"/>
          </a:xfrm>
        </p:spPr>
        <p:txBody>
          <a:bodyPr/>
          <a:lstStyle/>
          <a:p>
            <a:pPr marL="0" indent="0">
              <a:buNone/>
            </a:pPr>
            <a:r>
              <a:rPr lang="en-GB" dirty="0" smtClean="0"/>
              <a:t>8 deliverables (</a:t>
            </a:r>
            <a:r>
              <a:rPr lang="en-GB" dirty="0" smtClean="0"/>
              <a:t>VC-30, VC-31, VC-32, VC-33, VC-34, VC-36, VC-37, FDA-7)</a:t>
            </a:r>
            <a:r>
              <a:rPr lang="en-GB" dirty="0" smtClean="0"/>
              <a:t>  </a:t>
            </a:r>
          </a:p>
          <a:p>
            <a:r>
              <a:rPr lang="en-GB" dirty="0" smtClean="0"/>
              <a:t>4 </a:t>
            </a:r>
            <a:r>
              <a:rPr lang="en-GB" i="1" dirty="0" smtClean="0">
                <a:solidFill>
                  <a:srgbClr val="FF0000"/>
                </a:solidFill>
              </a:rPr>
              <a:t>Completed</a:t>
            </a:r>
            <a:r>
              <a:rPr lang="en-GB" dirty="0" smtClean="0"/>
              <a:t> (</a:t>
            </a:r>
            <a:r>
              <a:rPr lang="en-GB" dirty="0" smtClean="0"/>
              <a:t>VC-32, VC-34, VC-36, FDA-7)</a:t>
            </a:r>
          </a:p>
          <a:p>
            <a:r>
              <a:rPr lang="en-GB" dirty="0" smtClean="0"/>
              <a:t>1   </a:t>
            </a:r>
            <a:r>
              <a:rPr lang="en-GB" i="1" dirty="0" smtClean="0">
                <a:solidFill>
                  <a:srgbClr val="FF0000"/>
                </a:solidFill>
              </a:rPr>
              <a:t>On track</a:t>
            </a:r>
            <a:r>
              <a:rPr lang="en-GB" dirty="0" smtClean="0"/>
              <a:t> (VC-37)</a:t>
            </a:r>
          </a:p>
          <a:p>
            <a:r>
              <a:rPr lang="en-GB" dirty="0" smtClean="0"/>
              <a:t>3   </a:t>
            </a:r>
            <a:r>
              <a:rPr lang="en-GB" i="1" dirty="0" smtClean="0">
                <a:solidFill>
                  <a:srgbClr val="FF0000"/>
                </a:solidFill>
              </a:rPr>
              <a:t>+12 months</a:t>
            </a:r>
            <a:r>
              <a:rPr lang="en-GB" dirty="0" smtClean="0"/>
              <a:t> (VC-30, VC-31, VC-33)</a:t>
            </a:r>
          </a:p>
          <a:p>
            <a:endParaRPr lang="en-GB" i="1" dirty="0">
              <a:solidFill>
                <a:srgbClr val="FF0000"/>
              </a:solidFill>
            </a:endParaRPr>
          </a:p>
          <a:p>
            <a:endParaRPr lang="en-GB" i="1" dirty="0" smtClean="0">
              <a:solidFill>
                <a:srgbClr val="FF0000"/>
              </a:solidFill>
            </a:endParaRPr>
          </a:p>
          <a:p>
            <a:pPr marL="1828800" lvl="4" indent="0">
              <a:buNone/>
            </a:pPr>
            <a:r>
              <a:rPr lang="en-GB" sz="2800" dirty="0" smtClean="0"/>
              <a:t>4 deliverables carried through to 2019-2021 WP (VC-30, VC-31, VC-33, VC-37)</a:t>
            </a:r>
          </a:p>
          <a:p>
            <a:pPr marL="1828800" lvl="4" indent="0">
              <a:buNone/>
            </a:pPr>
            <a:endParaRPr lang="en-GB" i="1" dirty="0" smtClean="0">
              <a:solidFill>
                <a:srgbClr val="FF0000"/>
              </a:solidFill>
            </a:endParaRPr>
          </a:p>
        </p:txBody>
      </p:sp>
      <p:sp>
        <p:nvSpPr>
          <p:cNvPr id="4" name="Title 1"/>
          <p:cNvSpPr>
            <a:spLocks noGrp="1"/>
          </p:cNvSpPr>
          <p:nvPr>
            <p:ph type="title"/>
          </p:nvPr>
        </p:nvSpPr>
        <p:spPr>
          <a:xfrm>
            <a:off x="838200" y="-19342"/>
            <a:ext cx="10515600" cy="1325563"/>
          </a:xfrm>
        </p:spPr>
        <p:txBody>
          <a:bodyPr/>
          <a:lstStyle/>
          <a:p>
            <a:r>
              <a:rPr lang="en-GB" dirty="0" smtClean="0"/>
              <a:t>LSI-VC CEOS WP 2018-2020 deliverables</a:t>
            </a:r>
            <a:endParaRPr lang="en-GB" dirty="0"/>
          </a:p>
        </p:txBody>
      </p:sp>
      <p:grpSp>
        <p:nvGrpSpPr>
          <p:cNvPr id="10" name="Group 9"/>
          <p:cNvGrpSpPr/>
          <p:nvPr/>
        </p:nvGrpSpPr>
        <p:grpSpPr>
          <a:xfrm>
            <a:off x="810492" y="2805544"/>
            <a:ext cx="1548244" cy="2857504"/>
            <a:chOff x="810492" y="2805544"/>
            <a:chExt cx="1548244" cy="2857504"/>
          </a:xfrm>
        </p:grpSpPr>
        <p:sp>
          <p:nvSpPr>
            <p:cNvPr id="5" name="Bent-Up Arrow 4"/>
            <p:cNvSpPr/>
            <p:nvPr/>
          </p:nvSpPr>
          <p:spPr>
            <a:xfrm rot="5400000">
              <a:off x="847255" y="4151567"/>
              <a:ext cx="1661752" cy="1361210"/>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uble Bracket 8"/>
            <p:cNvSpPr/>
            <p:nvPr/>
          </p:nvSpPr>
          <p:spPr>
            <a:xfrm>
              <a:off x="810492" y="2805544"/>
              <a:ext cx="644236" cy="1050277"/>
            </a:xfrm>
            <a:prstGeom prst="bracketPair">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847847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10290"/>
            <a:ext cx="12427527" cy="1325563"/>
          </a:xfrm>
        </p:spPr>
        <p:txBody>
          <a:bodyPr/>
          <a:lstStyle/>
          <a:p>
            <a:r>
              <a:rPr lang="en-GB" dirty="0" smtClean="0"/>
              <a:t>Current State of LSI-VC inputs to CEOS WP 2019-2021</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193890364"/>
              </p:ext>
            </p:extLst>
          </p:nvPr>
        </p:nvGraphicFramePr>
        <p:xfrm>
          <a:off x="436420" y="1059872"/>
          <a:ext cx="10889670" cy="5603318"/>
        </p:xfrm>
        <a:graphic>
          <a:graphicData uri="http://schemas.openxmlformats.org/drawingml/2006/table">
            <a:tbl>
              <a:tblPr/>
              <a:tblGrid>
                <a:gridCol w="1008797">
                  <a:extLst>
                    <a:ext uri="{9D8B030D-6E8A-4147-A177-3AD203B41FA5}">
                      <a16:colId xmlns:a16="http://schemas.microsoft.com/office/drawing/2014/main" val="3273833291"/>
                    </a:ext>
                  </a:extLst>
                </a:gridCol>
                <a:gridCol w="1963001">
                  <a:extLst>
                    <a:ext uri="{9D8B030D-6E8A-4147-A177-3AD203B41FA5}">
                      <a16:colId xmlns:a16="http://schemas.microsoft.com/office/drawing/2014/main" val="3338411964"/>
                    </a:ext>
                  </a:extLst>
                </a:gridCol>
                <a:gridCol w="488373">
                  <a:extLst>
                    <a:ext uri="{9D8B030D-6E8A-4147-A177-3AD203B41FA5}">
                      <a16:colId xmlns:a16="http://schemas.microsoft.com/office/drawing/2014/main" val="463963940"/>
                    </a:ext>
                  </a:extLst>
                </a:gridCol>
                <a:gridCol w="688592">
                  <a:extLst>
                    <a:ext uri="{9D8B030D-6E8A-4147-A177-3AD203B41FA5}">
                      <a16:colId xmlns:a16="http://schemas.microsoft.com/office/drawing/2014/main" val="3684844223"/>
                    </a:ext>
                  </a:extLst>
                </a:gridCol>
                <a:gridCol w="400846">
                  <a:extLst>
                    <a:ext uri="{9D8B030D-6E8A-4147-A177-3AD203B41FA5}">
                      <a16:colId xmlns:a16="http://schemas.microsoft.com/office/drawing/2014/main" val="1531764936"/>
                    </a:ext>
                  </a:extLst>
                </a:gridCol>
                <a:gridCol w="4068596">
                  <a:extLst>
                    <a:ext uri="{9D8B030D-6E8A-4147-A177-3AD203B41FA5}">
                      <a16:colId xmlns:a16="http://schemas.microsoft.com/office/drawing/2014/main" val="3187965840"/>
                    </a:ext>
                  </a:extLst>
                </a:gridCol>
                <a:gridCol w="888544">
                  <a:extLst>
                    <a:ext uri="{9D8B030D-6E8A-4147-A177-3AD203B41FA5}">
                      <a16:colId xmlns:a16="http://schemas.microsoft.com/office/drawing/2014/main" val="1169166267"/>
                    </a:ext>
                  </a:extLst>
                </a:gridCol>
                <a:gridCol w="1382921">
                  <a:extLst>
                    <a:ext uri="{9D8B030D-6E8A-4147-A177-3AD203B41FA5}">
                      <a16:colId xmlns:a16="http://schemas.microsoft.com/office/drawing/2014/main" val="2350699537"/>
                    </a:ext>
                  </a:extLst>
                </a:gridCol>
              </a:tblGrid>
              <a:tr h="883228">
                <a:tc>
                  <a:txBody>
                    <a:bodyPr/>
                    <a:lstStyle/>
                    <a:p>
                      <a:pPr rtl="0" fontAlgn="b"/>
                      <a:r>
                        <a:rPr lang="en-GB" sz="2000" dirty="0">
                          <a:effectLst/>
                        </a:rPr>
                        <a:t>VC-30</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a:effectLst/>
                        </a:rPr>
                        <a:t>Interoperability case study for Landsat and Sentinel-2</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Open</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400">
                          <a:effectLst/>
                        </a:rPr>
                        <a:t>2017</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2020-Q4</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a:effectLst/>
                        </a:rPr>
                        <a:t>While a specific case study is formulated, this task/deliverable will include regular reporting of the outputs of the ESA-USGS bilateral discussions and work around Landsat and Sentinel-2 interoperability.</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LSI-VC</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endParaRPr lang="en-GB" sz="1400" kern="1200" dirty="0">
                        <a:solidFill>
                          <a:schemeClr val="tx1"/>
                        </a:solidFill>
                        <a:effectLst/>
                        <a:latin typeface="+mn-lt"/>
                        <a:ea typeface="+mn-ea"/>
                        <a:cs typeface="+mn-cs"/>
                      </a:endParaRP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8802003"/>
                  </a:ext>
                </a:extLst>
              </a:tr>
              <a:tr h="2015836">
                <a:tc>
                  <a:txBody>
                    <a:bodyPr/>
                    <a:lstStyle/>
                    <a:p>
                      <a:pPr rtl="0" fontAlgn="b"/>
                      <a:r>
                        <a:rPr lang="en-GB" sz="2000">
                          <a:effectLst/>
                        </a:rPr>
                        <a:t>VC-31</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a:effectLst/>
                        </a:rPr>
                        <a:t>Evaluate CARD4L among target user communities, via:</a:t>
                      </a:r>
                      <a:br>
                        <a:rPr lang="en-GB" sz="1400" dirty="0">
                          <a:effectLst/>
                        </a:rPr>
                      </a:br>
                      <a:r>
                        <a:rPr lang="en-GB" sz="1400" dirty="0">
                          <a:effectLst/>
                        </a:rPr>
                        <a:t>– Pilot activities (e.g., with SDCG for GFOI, GEOGLAM)</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Open</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400">
                          <a:effectLst/>
                        </a:rPr>
                        <a:t>2018</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2019-Q4</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a:effectLst/>
                        </a:rPr>
                        <a:t>Trial production, supply, and application of CARD4L are central to the development of robust Product Family Specifications and demonstration of the value of these datasets. Pilot activities are also important outreach and promotion opportunities.</a:t>
                      </a:r>
                      <a:br>
                        <a:rPr lang="en-GB" sz="1400" dirty="0">
                          <a:effectLst/>
                        </a:rPr>
                      </a:br>
                      <a:r>
                        <a:rPr lang="en-GB" sz="1400" dirty="0" smtClean="0">
                          <a:effectLst/>
                        </a:rPr>
                        <a:t>The </a:t>
                      </a:r>
                      <a:r>
                        <a:rPr lang="en-GB" sz="1400" dirty="0">
                          <a:effectLst/>
                        </a:rPr>
                        <a:t>CARD4L survey provides a formal opportunity for current and potential users to input to the continual refinement of the CARD4L Specifications. </a:t>
                      </a:r>
                      <a:br>
                        <a:rPr lang="en-GB" sz="1400" dirty="0">
                          <a:effectLst/>
                        </a:rPr>
                      </a:br>
                      <a:r>
                        <a:rPr lang="en-GB" sz="1400" dirty="0" smtClean="0">
                          <a:effectLst/>
                        </a:rPr>
                        <a:t>This </a:t>
                      </a:r>
                      <a:r>
                        <a:rPr lang="en-GB" sz="1400" dirty="0">
                          <a:effectLst/>
                        </a:rPr>
                        <a:t>task will leverage existing CEOS involvement and relationships in the forestry and agriculture domains.</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a:effectLst/>
                        </a:rPr>
                        <a:t>LSI-VC, SDCG-GFOI, CEOS-GEOGLAM AHWG</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endParaRPr lang="en-GB" sz="1400" kern="1200" dirty="0">
                        <a:solidFill>
                          <a:schemeClr val="tx1"/>
                        </a:solidFill>
                        <a:effectLst/>
                        <a:latin typeface="+mn-lt"/>
                        <a:ea typeface="+mn-ea"/>
                        <a:cs typeface="+mn-cs"/>
                      </a:endParaRP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3003186"/>
                  </a:ext>
                </a:extLst>
              </a:tr>
              <a:tr h="1311564">
                <a:tc>
                  <a:txBody>
                    <a:bodyPr/>
                    <a:lstStyle/>
                    <a:p>
                      <a:pPr rtl="0" fontAlgn="b"/>
                      <a:r>
                        <a:rPr lang="en-GB" sz="2000">
                          <a:effectLst/>
                        </a:rPr>
                        <a:t>VC-33</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a:effectLst/>
                        </a:rPr>
                        <a:t>Complete Annual Update of the CARD4L Product Family Specifications</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Open</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400">
                          <a:effectLst/>
                        </a:rPr>
                        <a:t>2017</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2019-Q1</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The CARD4L Product Family Specifications are intended to be living documents, updated on an annual basis at the occasion of the first LSI-VC team meeting of the calendar year. In addition, new PFS are expected to periodically join the CARD4L portfolio. This task captures the ongoing effort of the LSI-VC in these regards.</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a:effectLst/>
                        </a:rPr>
                        <a:t>LSI-VC</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GB" sz="1400" kern="1200" dirty="0" err="1">
                          <a:solidFill>
                            <a:schemeClr val="tx1"/>
                          </a:solidFill>
                          <a:effectLst/>
                          <a:latin typeface="+mn-lt"/>
                          <a:ea typeface="+mn-ea"/>
                          <a:cs typeface="+mn-cs"/>
                        </a:rPr>
                        <a:t>Andreia</a:t>
                      </a:r>
                      <a:r>
                        <a:rPr lang="en-GB" sz="1400" kern="1200" dirty="0">
                          <a:solidFill>
                            <a:schemeClr val="tx1"/>
                          </a:solidFill>
                          <a:effectLst/>
                          <a:latin typeface="+mn-lt"/>
                          <a:ea typeface="+mn-ea"/>
                          <a:cs typeface="+mn-cs"/>
                        </a:rPr>
                        <a:t> </a:t>
                      </a:r>
                      <a:r>
                        <a:rPr lang="en-GB" sz="1400" kern="1200" dirty="0" err="1">
                          <a:solidFill>
                            <a:schemeClr val="tx1"/>
                          </a:solidFill>
                          <a:effectLst/>
                          <a:latin typeface="+mn-lt"/>
                          <a:ea typeface="+mn-ea"/>
                          <a:cs typeface="+mn-cs"/>
                        </a:rPr>
                        <a:t>Siqueira</a:t>
                      </a:r>
                      <a:endParaRPr lang="en-GB" sz="1400" kern="1200" dirty="0">
                        <a:solidFill>
                          <a:schemeClr val="tx1"/>
                        </a:solidFill>
                        <a:effectLst/>
                        <a:latin typeface="+mn-lt"/>
                        <a:ea typeface="+mn-ea"/>
                        <a:cs typeface="+mn-cs"/>
                      </a:endParaRP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1960968"/>
                  </a:ext>
                </a:extLst>
              </a:tr>
              <a:tr h="1092970">
                <a:tc>
                  <a:txBody>
                    <a:bodyPr/>
                    <a:lstStyle/>
                    <a:p>
                      <a:pPr rtl="0" fontAlgn="b"/>
                      <a:r>
                        <a:rPr lang="en-GB" sz="2000" dirty="0">
                          <a:effectLst/>
                        </a:rPr>
                        <a:t>VC-37</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a:effectLst/>
                        </a:rPr>
                        <a:t>CEOS Information Tool Improvements</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a:effectLst/>
                        </a:rPr>
                        <a:t>Open</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400" dirty="0">
                          <a:effectLst/>
                        </a:rPr>
                        <a:t>2018</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a:effectLst/>
                        </a:rPr>
                        <a:t>2019-Q4</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a:effectLst/>
                        </a:rPr>
                        <a:t>Modify the CEOS MIM database to allow complex queries and gap analyses through the addition of an API.</a:t>
                      </a:r>
                      <a:br>
                        <a:rPr lang="en-GB" sz="1400" dirty="0">
                          <a:effectLst/>
                        </a:rPr>
                      </a:br>
                      <a:r>
                        <a:rPr lang="en-GB" sz="1400" dirty="0" smtClean="0">
                          <a:effectLst/>
                        </a:rPr>
                        <a:t>Develop </a:t>
                      </a:r>
                      <a:r>
                        <a:rPr lang="en-GB" sz="1400" dirty="0">
                          <a:effectLst/>
                        </a:rPr>
                        <a:t>a prototype online user interface using an API connected to the MIM.</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a:effectLst/>
                        </a:rPr>
                        <a:t>LSI-VC, SEO</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GB" sz="1400" kern="1200" dirty="0">
                          <a:solidFill>
                            <a:schemeClr val="tx1"/>
                          </a:solidFill>
                          <a:effectLst/>
                          <a:latin typeface="+mn-lt"/>
                          <a:ea typeface="+mn-ea"/>
                          <a:cs typeface="+mn-cs"/>
                        </a:rPr>
                        <a:t>Brian Killough</a:t>
                      </a:r>
                    </a:p>
                  </a:txBody>
                  <a:tcPr marL="16788" marR="16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2532826"/>
                  </a:ext>
                </a:extLst>
              </a:tr>
            </a:tbl>
          </a:graphicData>
        </a:graphic>
      </p:graphicFrame>
      <p:pic>
        <p:nvPicPr>
          <p:cNvPr id="1026" name="Picture 2" descr="question mark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51629" y="2637848"/>
            <a:ext cx="854935" cy="854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question mark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8946" y="1075751"/>
            <a:ext cx="854935" cy="854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365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10290"/>
            <a:ext cx="12427527" cy="1325563"/>
          </a:xfrm>
        </p:spPr>
        <p:txBody>
          <a:bodyPr/>
          <a:lstStyle/>
          <a:p>
            <a:r>
              <a:rPr lang="en-GB" dirty="0" smtClean="0"/>
              <a:t>Current State of LSI-VC inputs to CEOS WP 2019-2021</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548409767"/>
              </p:ext>
            </p:extLst>
          </p:nvPr>
        </p:nvGraphicFramePr>
        <p:xfrm>
          <a:off x="332508" y="904010"/>
          <a:ext cx="11305311" cy="3880323"/>
        </p:xfrm>
        <a:graphic>
          <a:graphicData uri="http://schemas.openxmlformats.org/drawingml/2006/table">
            <a:tbl>
              <a:tblPr/>
              <a:tblGrid>
                <a:gridCol w="1047302">
                  <a:extLst>
                    <a:ext uri="{9D8B030D-6E8A-4147-A177-3AD203B41FA5}">
                      <a16:colId xmlns:a16="http://schemas.microsoft.com/office/drawing/2014/main" val="1212146419"/>
                    </a:ext>
                  </a:extLst>
                </a:gridCol>
                <a:gridCol w="2427519">
                  <a:extLst>
                    <a:ext uri="{9D8B030D-6E8A-4147-A177-3AD203B41FA5}">
                      <a16:colId xmlns:a16="http://schemas.microsoft.com/office/drawing/2014/main" val="3978320781"/>
                    </a:ext>
                  </a:extLst>
                </a:gridCol>
                <a:gridCol w="416147">
                  <a:extLst>
                    <a:ext uri="{9D8B030D-6E8A-4147-A177-3AD203B41FA5}">
                      <a16:colId xmlns:a16="http://schemas.microsoft.com/office/drawing/2014/main" val="334926608"/>
                    </a:ext>
                  </a:extLst>
                </a:gridCol>
                <a:gridCol w="416147">
                  <a:extLst>
                    <a:ext uri="{9D8B030D-6E8A-4147-A177-3AD203B41FA5}">
                      <a16:colId xmlns:a16="http://schemas.microsoft.com/office/drawing/2014/main" val="2385943014"/>
                    </a:ext>
                  </a:extLst>
                </a:gridCol>
                <a:gridCol w="416147">
                  <a:extLst>
                    <a:ext uri="{9D8B030D-6E8A-4147-A177-3AD203B41FA5}">
                      <a16:colId xmlns:a16="http://schemas.microsoft.com/office/drawing/2014/main" val="2881983424"/>
                    </a:ext>
                  </a:extLst>
                </a:gridCol>
                <a:gridCol w="4223886">
                  <a:extLst>
                    <a:ext uri="{9D8B030D-6E8A-4147-A177-3AD203B41FA5}">
                      <a16:colId xmlns:a16="http://schemas.microsoft.com/office/drawing/2014/main" val="3542515811"/>
                    </a:ext>
                  </a:extLst>
                </a:gridCol>
                <a:gridCol w="922457">
                  <a:extLst>
                    <a:ext uri="{9D8B030D-6E8A-4147-A177-3AD203B41FA5}">
                      <a16:colId xmlns:a16="http://schemas.microsoft.com/office/drawing/2014/main" val="2398219043"/>
                    </a:ext>
                  </a:extLst>
                </a:gridCol>
                <a:gridCol w="1435706">
                  <a:extLst>
                    <a:ext uri="{9D8B030D-6E8A-4147-A177-3AD203B41FA5}">
                      <a16:colId xmlns:a16="http://schemas.microsoft.com/office/drawing/2014/main" val="103048594"/>
                    </a:ext>
                  </a:extLst>
                </a:gridCol>
              </a:tblGrid>
              <a:tr h="625298">
                <a:tc>
                  <a:txBody>
                    <a:bodyPr/>
                    <a:lstStyle/>
                    <a:p>
                      <a:pPr rtl="0" fontAlgn="b"/>
                      <a:r>
                        <a:rPr lang="en-GB" sz="2000" strike="sngStrike" dirty="0" smtClean="0">
                          <a:effectLst/>
                        </a:rPr>
                        <a:t>VC-26 </a:t>
                      </a:r>
                      <a:endParaRPr lang="en-GB" sz="2000" strike="sngStrike" dirty="0">
                        <a:effectLst/>
                      </a:endParaRP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a:effectLst/>
                        </a:rPr>
                        <a:t>Pilot approaches to conducting integrated assessments of gaps/opportunities in mission measurements</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Open</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400" dirty="0" smtClean="0">
                          <a:effectLst/>
                        </a:rPr>
                        <a:t>2019</a:t>
                      </a:r>
                      <a:endParaRPr lang="en-GB" sz="1400" dirty="0">
                        <a:effectLst/>
                      </a:endParaRP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2020-Q4</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a:effectLst/>
                        </a:rPr>
                        <a:t>LSI-VC will </a:t>
                      </a:r>
                      <a:r>
                        <a:rPr lang="en-GB" sz="1400" dirty="0" err="1">
                          <a:effectLst/>
                        </a:rPr>
                        <a:t>utlize</a:t>
                      </a:r>
                      <a:r>
                        <a:rPr lang="en-GB" sz="1400" dirty="0">
                          <a:effectLst/>
                        </a:rPr>
                        <a:t> the GEOGLAM updated requirements report to asses potential gaps in current operational instruments in fulfilling measurements needed by the community.</a:t>
                      </a:r>
                      <a:br>
                        <a:rPr lang="en-GB" sz="1400" dirty="0">
                          <a:effectLst/>
                        </a:rPr>
                      </a:br>
                      <a:r>
                        <a:rPr lang="en-GB" sz="1400" dirty="0">
                          <a:effectLst/>
                        </a:rPr>
                        <a:t/>
                      </a:r>
                      <a:br>
                        <a:rPr lang="en-GB" sz="1400" dirty="0">
                          <a:effectLst/>
                        </a:rPr>
                      </a:br>
                      <a:r>
                        <a:rPr lang="en-GB" sz="1400" dirty="0">
                          <a:effectLst/>
                        </a:rPr>
                        <a:t>This task will only commence following the completion of VC-37.</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LSI-VC and SEO with GEOGLAM</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GB" sz="1400" dirty="0">
                        <a:effectLst/>
                      </a:endParaRP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3486897"/>
                  </a:ext>
                </a:extLst>
              </a:tr>
              <a:tr h="893283">
                <a:tc>
                  <a:txBody>
                    <a:bodyPr/>
                    <a:lstStyle/>
                    <a:p>
                      <a:pPr rtl="0" fontAlgn="b"/>
                      <a:endParaRPr lang="en-GB" sz="1400" dirty="0">
                        <a:effectLst/>
                      </a:endParaRP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smtClean="0">
                          <a:effectLst/>
                        </a:rPr>
                        <a:t>Formally define the term ‘interoperable’ in the context of the Moderate Resolution Interoperability (MRI) Initiative</a:t>
                      </a:r>
                      <a:endParaRPr lang="en-GB" sz="1400" dirty="0">
                        <a:effectLst/>
                      </a:endParaRP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Open</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400" dirty="0" smtClean="0">
                          <a:effectLst/>
                        </a:rPr>
                        <a:t>2019</a:t>
                      </a:r>
                      <a:endParaRPr lang="en-GB" sz="1400" dirty="0">
                        <a:effectLst/>
                      </a:endParaRP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2019-Q2</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There is a broad spectrum of definitions of ‘interoperable’. An agreed and documented formal definition is needed before further work can be done on VC-30.</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LSI-VC</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a:effectLst/>
                        </a:rPr>
                        <a:t>Steve </a:t>
                      </a:r>
                      <a:r>
                        <a:rPr lang="en-GB" sz="1400" dirty="0" err="1">
                          <a:effectLst/>
                        </a:rPr>
                        <a:t>Labahn</a:t>
                      </a:r>
                      <a:endParaRPr lang="en-GB" sz="1400" dirty="0">
                        <a:effectLst/>
                      </a:endParaRP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0355827"/>
                  </a:ext>
                </a:extLst>
              </a:tr>
              <a:tr h="625298">
                <a:tc>
                  <a:txBody>
                    <a:bodyPr/>
                    <a:lstStyle/>
                    <a:p>
                      <a:pPr rtl="0" fontAlgn="b"/>
                      <a:endParaRPr lang="en-GB" sz="1400">
                        <a:effectLst/>
                      </a:endParaRP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a:effectLst/>
                        </a:rPr>
                        <a:t>Complete Initial CARD4L Product Assessments</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Open</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400" dirty="0" smtClean="0">
                          <a:effectLst/>
                        </a:rPr>
                        <a:t>2019</a:t>
                      </a:r>
                      <a:endParaRPr lang="en-GB" sz="1400" dirty="0">
                        <a:effectLst/>
                      </a:endParaRP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2019-Q4</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a:effectLst/>
                        </a:rPr>
                        <a:t>LSI-VC and WGCV have agreed a process for the assessment of data products as CARD4L. There are two components to this process: a self-assessment against the CARD4L PFS by the data provider, and secondly, a peer review undertaken by WGCV in collaboration with LSI-VC. This task captures the ongoing effort of the WGCV and LSI-VC.</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LSI-VC, WGCV</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err="1">
                          <a:effectLst/>
                        </a:rPr>
                        <a:t>Andreia</a:t>
                      </a:r>
                      <a:r>
                        <a:rPr lang="en-GB" sz="1400" dirty="0">
                          <a:effectLst/>
                        </a:rPr>
                        <a:t> </a:t>
                      </a:r>
                      <a:r>
                        <a:rPr lang="en-GB" sz="1400" dirty="0" err="1">
                          <a:effectLst/>
                        </a:rPr>
                        <a:t>Siqueira</a:t>
                      </a:r>
                      <a:endParaRPr lang="en-GB" sz="1400" dirty="0">
                        <a:effectLst/>
                      </a:endParaRP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219475"/>
                  </a:ext>
                </a:extLst>
              </a:tr>
            </a:tbl>
          </a:graphicData>
        </a:graphic>
      </p:graphicFrame>
      <p:pic>
        <p:nvPicPr>
          <p:cNvPr id="5" name="Picture 2" descr="question mark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676" y="1190052"/>
            <a:ext cx="854935" cy="854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36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10290"/>
            <a:ext cx="12427527" cy="1325563"/>
          </a:xfrm>
        </p:spPr>
        <p:txBody>
          <a:bodyPr/>
          <a:lstStyle/>
          <a:p>
            <a:r>
              <a:rPr lang="en-GB" dirty="0" smtClean="0"/>
              <a:t>Current State of LSI-VC inputs to CEOS WP 2019-2021</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858615818"/>
              </p:ext>
            </p:extLst>
          </p:nvPr>
        </p:nvGraphicFramePr>
        <p:xfrm>
          <a:off x="332508" y="904010"/>
          <a:ext cx="11305311" cy="4480560"/>
        </p:xfrm>
        <a:graphic>
          <a:graphicData uri="http://schemas.openxmlformats.org/drawingml/2006/table">
            <a:tbl>
              <a:tblPr/>
              <a:tblGrid>
                <a:gridCol w="1047302">
                  <a:extLst>
                    <a:ext uri="{9D8B030D-6E8A-4147-A177-3AD203B41FA5}">
                      <a16:colId xmlns:a16="http://schemas.microsoft.com/office/drawing/2014/main" val="1212146419"/>
                    </a:ext>
                  </a:extLst>
                </a:gridCol>
                <a:gridCol w="2427519">
                  <a:extLst>
                    <a:ext uri="{9D8B030D-6E8A-4147-A177-3AD203B41FA5}">
                      <a16:colId xmlns:a16="http://schemas.microsoft.com/office/drawing/2014/main" val="3978320781"/>
                    </a:ext>
                  </a:extLst>
                </a:gridCol>
                <a:gridCol w="416147">
                  <a:extLst>
                    <a:ext uri="{9D8B030D-6E8A-4147-A177-3AD203B41FA5}">
                      <a16:colId xmlns:a16="http://schemas.microsoft.com/office/drawing/2014/main" val="334926608"/>
                    </a:ext>
                  </a:extLst>
                </a:gridCol>
                <a:gridCol w="416147">
                  <a:extLst>
                    <a:ext uri="{9D8B030D-6E8A-4147-A177-3AD203B41FA5}">
                      <a16:colId xmlns:a16="http://schemas.microsoft.com/office/drawing/2014/main" val="2385943014"/>
                    </a:ext>
                  </a:extLst>
                </a:gridCol>
                <a:gridCol w="416147">
                  <a:extLst>
                    <a:ext uri="{9D8B030D-6E8A-4147-A177-3AD203B41FA5}">
                      <a16:colId xmlns:a16="http://schemas.microsoft.com/office/drawing/2014/main" val="2881983424"/>
                    </a:ext>
                  </a:extLst>
                </a:gridCol>
                <a:gridCol w="4223886">
                  <a:extLst>
                    <a:ext uri="{9D8B030D-6E8A-4147-A177-3AD203B41FA5}">
                      <a16:colId xmlns:a16="http://schemas.microsoft.com/office/drawing/2014/main" val="3542515811"/>
                    </a:ext>
                  </a:extLst>
                </a:gridCol>
                <a:gridCol w="922457">
                  <a:extLst>
                    <a:ext uri="{9D8B030D-6E8A-4147-A177-3AD203B41FA5}">
                      <a16:colId xmlns:a16="http://schemas.microsoft.com/office/drawing/2014/main" val="2398219043"/>
                    </a:ext>
                  </a:extLst>
                </a:gridCol>
                <a:gridCol w="1435706">
                  <a:extLst>
                    <a:ext uri="{9D8B030D-6E8A-4147-A177-3AD203B41FA5}">
                      <a16:colId xmlns:a16="http://schemas.microsoft.com/office/drawing/2014/main" val="103048594"/>
                    </a:ext>
                  </a:extLst>
                </a:gridCol>
              </a:tblGrid>
              <a:tr h="1128452">
                <a:tc>
                  <a:txBody>
                    <a:bodyPr/>
                    <a:lstStyle/>
                    <a:p>
                      <a:pPr rtl="0" fontAlgn="b"/>
                      <a:endParaRPr lang="en-GB" sz="2800" dirty="0">
                        <a:effectLst/>
                      </a:endParaRP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a:effectLst/>
                        </a:rPr>
                        <a:t>Pursue CEOS ARD promotion, including via continuation and expansion of the CARD4L survey</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Open</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400">
                          <a:effectLst/>
                        </a:rPr>
                        <a:t>2018</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2019-Q4</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a:effectLst/>
                        </a:rPr>
                        <a:t>LSI-VC will undertake a number of tasks regarding the promotion of CARD4L, including:</a:t>
                      </a:r>
                      <a:br>
                        <a:rPr lang="en-GB" sz="1400" dirty="0">
                          <a:effectLst/>
                        </a:rPr>
                      </a:br>
                      <a:r>
                        <a:rPr lang="en-GB" sz="1400" dirty="0" smtClean="0">
                          <a:effectLst/>
                        </a:rPr>
                        <a:t>1</a:t>
                      </a:r>
                      <a:r>
                        <a:rPr lang="en-GB" sz="1400" dirty="0">
                          <a:effectLst/>
                        </a:rPr>
                        <a:t>. Develop an information pack capturing the key value of CARD4L, using the CARD4L information notes as a basis.</a:t>
                      </a:r>
                      <a:br>
                        <a:rPr lang="en-GB" sz="1400" dirty="0">
                          <a:effectLst/>
                        </a:rPr>
                      </a:br>
                      <a:r>
                        <a:rPr lang="en-GB" sz="1400" dirty="0">
                          <a:effectLst/>
                        </a:rPr>
                        <a:t>2. Communicate actively with the commercial sector using the information pack and networks including UK Catapult, DIAS providers, and EARSC.</a:t>
                      </a:r>
                      <a:br>
                        <a:rPr lang="en-GB" sz="1400" dirty="0">
                          <a:effectLst/>
                        </a:rPr>
                      </a:br>
                      <a:r>
                        <a:rPr lang="en-GB" sz="1400" dirty="0">
                          <a:effectLst/>
                        </a:rPr>
                        <a:t>3. Increase communication with remote sensing agencies, scientists, and commercial providers through the ESA Living Planet Symposium, IGARSS, the ESA Ground Segment Coordination Body (GSCB), and other forums such as the World Geospatial Forum.</a:t>
                      </a:r>
                      <a:br>
                        <a:rPr lang="en-GB" sz="1400" dirty="0">
                          <a:effectLst/>
                        </a:rPr>
                      </a:br>
                      <a:r>
                        <a:rPr lang="en-GB" sz="1400" dirty="0">
                          <a:effectLst/>
                        </a:rPr>
                        <a:t>4. Act on the suggestions from the CARD4L survey.</a:t>
                      </a:r>
                      <a:br>
                        <a:rPr lang="en-GB" sz="1400" dirty="0">
                          <a:effectLst/>
                        </a:rPr>
                      </a:br>
                      <a:r>
                        <a:rPr lang="en-GB" sz="1400" dirty="0">
                          <a:effectLst/>
                        </a:rPr>
                        <a:t>5. Promote datasets via the CEOS ARD website (i.e., the CARD4L stocktake) and also through the relevant WGISS systems (e.g., Connected Data Assets (CDA)).</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LSI-VC, WGISS</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a:effectLst/>
                        </a:rPr>
                        <a:t>Adam Lewis</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7352598"/>
                  </a:ext>
                </a:extLst>
              </a:tr>
              <a:tr h="446641">
                <a:tc>
                  <a:txBody>
                    <a:bodyPr/>
                    <a:lstStyle/>
                    <a:p>
                      <a:pPr rtl="0" fontAlgn="b"/>
                      <a:endParaRPr lang="en-GB" sz="2800" dirty="0">
                        <a:effectLst/>
                      </a:endParaRP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a:effectLst/>
                        </a:rPr>
                        <a:t>Open-source library for surface reflectance product generation</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Open</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400">
                          <a:effectLst/>
                        </a:rPr>
                        <a:t>2019</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2020-Q4</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Publish an open-source software library for the generation of CARD4L surface reflectance products. The main focus will be on sen2like/HLS type processing modules. Any agency can contribute to the library, and it could potentially be open to private sector contributions.</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a:effectLst/>
                        </a:rPr>
                        <a:t>LSI-VC</a:t>
                      </a: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GB" sz="1400" dirty="0" err="1">
                          <a:effectLst/>
                        </a:rPr>
                        <a:t>Ferran</a:t>
                      </a:r>
                      <a:r>
                        <a:rPr lang="en-GB" sz="1400" dirty="0">
                          <a:effectLst/>
                        </a:rPr>
                        <a:t> </a:t>
                      </a:r>
                      <a:r>
                        <a:rPr lang="en-GB" sz="1400" dirty="0" err="1">
                          <a:effectLst/>
                        </a:rPr>
                        <a:t>Gascon</a:t>
                      </a:r>
                      <a:endParaRPr lang="en-GB" sz="1400" dirty="0">
                        <a:effectLst/>
                      </a:endParaRPr>
                    </a:p>
                  </a:txBody>
                  <a:tcPr marL="7682" marR="76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0248596"/>
                  </a:ext>
                </a:extLst>
              </a:tr>
            </a:tbl>
          </a:graphicData>
        </a:graphic>
      </p:graphicFrame>
    </p:spTree>
    <p:extLst>
      <p:ext uri="{BB962C8B-B14F-4D97-AF65-F5344CB8AC3E}">
        <p14:creationId xmlns:p14="http://schemas.microsoft.com/office/powerpoint/2010/main" val="3149882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155" y="893618"/>
            <a:ext cx="10844645" cy="5283345"/>
          </a:xfrm>
        </p:spPr>
        <p:txBody>
          <a:bodyPr>
            <a:normAutofit/>
          </a:bodyPr>
          <a:lstStyle/>
          <a:p>
            <a:pPr marL="0" indent="0">
              <a:buNone/>
            </a:pPr>
            <a:r>
              <a:rPr lang="en-GB" dirty="0" smtClean="0"/>
              <a:t>Four continuing deliverables:</a:t>
            </a:r>
          </a:p>
          <a:p>
            <a:r>
              <a:rPr lang="en-GB" b="1" dirty="0" smtClean="0"/>
              <a:t>VC-30:</a:t>
            </a:r>
            <a:r>
              <a:rPr lang="en-GB" dirty="0" smtClean="0"/>
              <a:t> </a:t>
            </a:r>
            <a:r>
              <a:rPr lang="en-GB" dirty="0" smtClean="0"/>
              <a:t>(</a:t>
            </a:r>
            <a:r>
              <a:rPr lang="en-GB" dirty="0" smtClean="0">
                <a:solidFill>
                  <a:srgbClr val="FF0000"/>
                </a:solidFill>
              </a:rPr>
              <a:t>lead person?</a:t>
            </a:r>
            <a:r>
              <a:rPr lang="en-GB" dirty="0" smtClean="0"/>
              <a:t>) </a:t>
            </a:r>
            <a:r>
              <a:rPr lang="en-GB" dirty="0" smtClean="0"/>
              <a:t>Interoperability </a:t>
            </a:r>
            <a:r>
              <a:rPr lang="en-GB" dirty="0"/>
              <a:t>case study for Landsat and </a:t>
            </a:r>
            <a:r>
              <a:rPr lang="en-GB" dirty="0" smtClean="0"/>
              <a:t>Sentinel-2</a:t>
            </a:r>
            <a:endParaRPr lang="en-GB" dirty="0"/>
          </a:p>
          <a:p>
            <a:r>
              <a:rPr lang="en-GB" b="1" dirty="0" smtClean="0"/>
              <a:t>VC-31:</a:t>
            </a:r>
            <a:r>
              <a:rPr lang="en-GB" dirty="0" smtClean="0"/>
              <a:t> </a:t>
            </a:r>
            <a:r>
              <a:rPr lang="en-GB" dirty="0" smtClean="0"/>
              <a:t>(</a:t>
            </a:r>
            <a:r>
              <a:rPr lang="en-GB" dirty="0" smtClean="0">
                <a:solidFill>
                  <a:srgbClr val="FF0000"/>
                </a:solidFill>
              </a:rPr>
              <a:t>lead person?</a:t>
            </a:r>
            <a:r>
              <a:rPr lang="en-GB" dirty="0" smtClean="0"/>
              <a:t>) </a:t>
            </a:r>
            <a:r>
              <a:rPr lang="en-GB" dirty="0" smtClean="0"/>
              <a:t>Evaluate </a:t>
            </a:r>
            <a:r>
              <a:rPr lang="en-GB" dirty="0"/>
              <a:t>CARD4L among target user communities, via</a:t>
            </a:r>
            <a:r>
              <a:rPr lang="en-GB" dirty="0" smtClean="0"/>
              <a:t>: – </a:t>
            </a:r>
            <a:r>
              <a:rPr lang="en-GB" dirty="0"/>
              <a:t>Pilot activities (e.g., with SDCG for GFOI, GEOGLAM</a:t>
            </a:r>
            <a:r>
              <a:rPr lang="en-GB" dirty="0" smtClean="0"/>
              <a:t>) 	</a:t>
            </a:r>
          </a:p>
          <a:p>
            <a:r>
              <a:rPr lang="en-GB" b="1" dirty="0" smtClean="0"/>
              <a:t>VC-33: </a:t>
            </a:r>
            <a:r>
              <a:rPr lang="en-GB" dirty="0" smtClean="0"/>
              <a:t>(</a:t>
            </a:r>
            <a:r>
              <a:rPr lang="en-GB" dirty="0" err="1" smtClean="0"/>
              <a:t>Andreia</a:t>
            </a:r>
            <a:r>
              <a:rPr lang="en-GB" dirty="0" smtClean="0"/>
              <a:t>)</a:t>
            </a:r>
            <a:r>
              <a:rPr lang="en-GB" dirty="0" smtClean="0"/>
              <a:t> Complete </a:t>
            </a:r>
            <a:r>
              <a:rPr lang="en-GB" dirty="0"/>
              <a:t>Annual Update of the CARD4L Product Family </a:t>
            </a:r>
            <a:r>
              <a:rPr lang="en-GB" dirty="0" smtClean="0"/>
              <a:t>Specifications</a:t>
            </a:r>
          </a:p>
          <a:p>
            <a:r>
              <a:rPr lang="en-GB" b="1" dirty="0" smtClean="0"/>
              <a:t>VC-37:</a:t>
            </a:r>
            <a:r>
              <a:rPr lang="en-GB" dirty="0" smtClean="0"/>
              <a:t> (Brian) </a:t>
            </a:r>
            <a:r>
              <a:rPr lang="en-GB" dirty="0"/>
              <a:t>CEOS Information Tool Improvements</a:t>
            </a:r>
          </a:p>
          <a:p>
            <a:endParaRPr lang="en-GB" dirty="0"/>
          </a:p>
        </p:txBody>
      </p:sp>
      <p:sp>
        <p:nvSpPr>
          <p:cNvPr id="4" name="Title 1"/>
          <p:cNvSpPr>
            <a:spLocks noGrp="1"/>
          </p:cNvSpPr>
          <p:nvPr>
            <p:ph type="title"/>
          </p:nvPr>
        </p:nvSpPr>
        <p:spPr>
          <a:xfrm>
            <a:off x="-1" y="-310290"/>
            <a:ext cx="12427527" cy="1325563"/>
          </a:xfrm>
        </p:spPr>
        <p:txBody>
          <a:bodyPr/>
          <a:lstStyle/>
          <a:p>
            <a:r>
              <a:rPr lang="en-GB" dirty="0" smtClean="0"/>
              <a:t>Current State of LSI-VC inputs to CEOS WP 2019-2021</a:t>
            </a:r>
            <a:endParaRPr lang="en-GB" dirty="0"/>
          </a:p>
        </p:txBody>
      </p:sp>
    </p:spTree>
    <p:extLst>
      <p:ext uri="{BB962C8B-B14F-4D97-AF65-F5344CB8AC3E}">
        <p14:creationId xmlns:p14="http://schemas.microsoft.com/office/powerpoint/2010/main" val="1868645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155" y="893618"/>
            <a:ext cx="10844645" cy="5283345"/>
          </a:xfrm>
        </p:spPr>
        <p:txBody>
          <a:bodyPr/>
          <a:lstStyle/>
          <a:p>
            <a:pPr marL="0" indent="0">
              <a:buNone/>
            </a:pPr>
            <a:r>
              <a:rPr lang="en-GB" dirty="0" smtClean="0"/>
              <a:t>Five </a:t>
            </a:r>
            <a:r>
              <a:rPr lang="en-GB" b="1" dirty="0" smtClean="0"/>
              <a:t>new</a:t>
            </a:r>
            <a:r>
              <a:rPr lang="en-GB" dirty="0" smtClean="0"/>
              <a:t> deliverables:</a:t>
            </a:r>
          </a:p>
          <a:p>
            <a:r>
              <a:rPr lang="en-GB" dirty="0"/>
              <a:t>Pilot approaches to conducting integrated assessments of gaps/opportunities in mission </a:t>
            </a:r>
            <a:r>
              <a:rPr lang="en-GB" dirty="0" smtClean="0"/>
              <a:t>measurements (</a:t>
            </a:r>
            <a:r>
              <a:rPr lang="en-GB" dirty="0" smtClean="0">
                <a:solidFill>
                  <a:srgbClr val="FF0000"/>
                </a:solidFill>
              </a:rPr>
              <a:t>lead person?</a:t>
            </a:r>
            <a:r>
              <a:rPr lang="en-GB" dirty="0" smtClean="0"/>
              <a:t>)</a:t>
            </a:r>
            <a:endParaRPr lang="en-GB" dirty="0"/>
          </a:p>
          <a:p>
            <a:r>
              <a:rPr lang="en-GB" dirty="0"/>
              <a:t>Formally define the term ‘interoperable’ in the context of the Moderate Resolution Interoperability (MRI) </a:t>
            </a:r>
            <a:r>
              <a:rPr lang="en-GB" dirty="0" smtClean="0"/>
              <a:t>Initiative (Steve L)</a:t>
            </a:r>
          </a:p>
          <a:p>
            <a:r>
              <a:rPr lang="en-GB" dirty="0"/>
              <a:t>Complete Initial CARD4L Product </a:t>
            </a:r>
            <a:r>
              <a:rPr lang="en-GB" dirty="0" smtClean="0"/>
              <a:t>Assessments (</a:t>
            </a:r>
            <a:r>
              <a:rPr lang="en-GB" dirty="0" err="1" smtClean="0"/>
              <a:t>Andreia</a:t>
            </a:r>
            <a:r>
              <a:rPr lang="en-GB" dirty="0" smtClean="0"/>
              <a:t>)</a:t>
            </a:r>
            <a:endParaRPr lang="en-GB" dirty="0"/>
          </a:p>
          <a:p>
            <a:r>
              <a:rPr lang="en-GB" dirty="0"/>
              <a:t>Pursue CEOS ARD promotion, including via continuation and expansion of the CARD4L </a:t>
            </a:r>
            <a:r>
              <a:rPr lang="en-GB" dirty="0" smtClean="0"/>
              <a:t>survey (Adam)</a:t>
            </a:r>
            <a:endParaRPr lang="en-GB" dirty="0"/>
          </a:p>
          <a:p>
            <a:r>
              <a:rPr lang="en-GB" dirty="0"/>
              <a:t>Open-source library for surface reflectance product </a:t>
            </a:r>
            <a:r>
              <a:rPr lang="en-GB" dirty="0" smtClean="0"/>
              <a:t>generation (</a:t>
            </a:r>
            <a:r>
              <a:rPr lang="en-GB" dirty="0" err="1" smtClean="0"/>
              <a:t>Ferran</a:t>
            </a:r>
            <a:r>
              <a:rPr lang="en-GB" dirty="0" smtClean="0"/>
              <a:t>)</a:t>
            </a:r>
            <a:endParaRPr lang="en-GB" dirty="0"/>
          </a:p>
          <a:p>
            <a:endParaRPr lang="en-GB" dirty="0"/>
          </a:p>
        </p:txBody>
      </p:sp>
      <p:sp>
        <p:nvSpPr>
          <p:cNvPr id="4" name="Title 1"/>
          <p:cNvSpPr>
            <a:spLocks noGrp="1"/>
          </p:cNvSpPr>
          <p:nvPr>
            <p:ph type="title"/>
          </p:nvPr>
        </p:nvSpPr>
        <p:spPr>
          <a:xfrm>
            <a:off x="-1" y="-310290"/>
            <a:ext cx="12427527" cy="1325563"/>
          </a:xfrm>
        </p:spPr>
        <p:txBody>
          <a:bodyPr/>
          <a:lstStyle/>
          <a:p>
            <a:r>
              <a:rPr lang="en-GB" dirty="0" smtClean="0"/>
              <a:t>Current State of LSI-VC inputs to CEOS WP 2019-2021</a:t>
            </a:r>
            <a:endParaRPr lang="en-GB" dirty="0"/>
          </a:p>
        </p:txBody>
      </p:sp>
    </p:spTree>
    <p:extLst>
      <p:ext uri="{BB962C8B-B14F-4D97-AF65-F5344CB8AC3E}">
        <p14:creationId xmlns:p14="http://schemas.microsoft.com/office/powerpoint/2010/main" val="690178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893</Words>
  <Application>Microsoft Office PowerPoint</Application>
  <PresentationFormat>Widescreen</PresentationFormat>
  <Paragraphs>109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CEOS 2019-2021 Work Plan LSI-VC Deliverables</vt:lpstr>
      <vt:lpstr>LSI-VC CEOS WP 2018-2020 deliverables</vt:lpstr>
      <vt:lpstr>LSI-VC CEOS WP 2018-2020 deliverables</vt:lpstr>
      <vt:lpstr>LSI-VC CEOS WP 2018-2020 deliverables</vt:lpstr>
      <vt:lpstr>Current State of LSI-VC inputs to CEOS WP 2019-2021</vt:lpstr>
      <vt:lpstr>Current State of LSI-VC inputs to CEOS WP 2019-2021</vt:lpstr>
      <vt:lpstr>Current State of LSI-VC inputs to CEOS WP 2019-2021</vt:lpstr>
      <vt:lpstr>Current State of LSI-VC inputs to CEOS WP 2019-2021</vt:lpstr>
      <vt:lpstr>Current State of LSI-VC inputs to CEOS WP 2019-2021</vt:lpstr>
      <vt:lpstr>Other WP issues/decisions for LSI-VC</vt:lpstr>
      <vt:lpstr>Summary of LSI-VC CEOS WP input required ASAP</vt:lpstr>
    </vt:vector>
  </TitlesOfParts>
  <Company>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CEOS 2019-2021 Work Plan LSI-VC Deliverables</dc:title>
  <dc:creator>Steven Hosford</dc:creator>
  <cp:lastModifiedBy>Steven Hosford</cp:lastModifiedBy>
  <cp:revision>13</cp:revision>
  <dcterms:created xsi:type="dcterms:W3CDTF">2019-02-12T10:23:56Z</dcterms:created>
  <dcterms:modified xsi:type="dcterms:W3CDTF">2019-02-12T15:29:29Z</dcterms:modified>
</cp:coreProperties>
</file>