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  <p:sldMasterId id="2147483657" r:id="rId2"/>
    <p:sldMasterId id="2147483659" r:id="rId3"/>
  </p:sldMasterIdLst>
  <p:notesMasterIdLst>
    <p:notesMasterId r:id="rId25"/>
  </p:notesMasterIdLst>
  <p:sldIdLst>
    <p:sldId id="256" r:id="rId4"/>
    <p:sldId id="490" r:id="rId5"/>
    <p:sldId id="472" r:id="rId6"/>
    <p:sldId id="473" r:id="rId7"/>
    <p:sldId id="474" r:id="rId8"/>
    <p:sldId id="475" r:id="rId9"/>
    <p:sldId id="476" r:id="rId10"/>
    <p:sldId id="477" r:id="rId11"/>
    <p:sldId id="479" r:id="rId12"/>
    <p:sldId id="480" r:id="rId13"/>
    <p:sldId id="491" r:id="rId14"/>
    <p:sldId id="481" r:id="rId15"/>
    <p:sldId id="482" r:id="rId16"/>
    <p:sldId id="483" r:id="rId17"/>
    <p:sldId id="484" r:id="rId18"/>
    <p:sldId id="485" r:id="rId19"/>
    <p:sldId id="486" r:id="rId20"/>
    <p:sldId id="488" r:id="rId21"/>
    <p:sldId id="489" r:id="rId22"/>
    <p:sldId id="492" r:id="rId23"/>
    <p:sldId id="365" r:id="rId24"/>
  </p:sldIdLst>
  <p:sldSz cx="9144000" cy="5143500" type="screen16x9"/>
  <p:notesSz cx="6797675" cy="99266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371EEE"/>
    <a:srgbClr val="006983"/>
    <a:srgbClr val="000000"/>
    <a:srgbClr val="4D4D4F"/>
    <a:srgbClr val="4D4D4D"/>
    <a:srgbClr val="267485"/>
    <a:srgbClr val="EFFF9C"/>
    <a:srgbClr val="A33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 autoAdjust="0"/>
    <p:restoredTop sz="78236" autoAdjust="0"/>
  </p:normalViewPr>
  <p:slideViewPr>
    <p:cSldViewPr>
      <p:cViewPr varScale="1">
        <p:scale>
          <a:sx n="77" d="100"/>
          <a:sy n="77" d="100"/>
        </p:scale>
        <p:origin x="1200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088-4F5D-87A4-33A57FF37D6A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088-4F5D-87A4-33A57FF37D6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1D4072C8-7B2F-4C37-A077-26E82D4C6D23}" type="CELLRANGE">
                      <a:rPr lang="en-US" sz="1600"/>
                      <a:pPr/>
                      <a:t>[CELLRANGE]</a:t>
                    </a:fld>
                    <a:endParaRPr lang="en-AU"/>
                  </a:p>
                </c:rich>
              </c:tx>
              <c:dLblPos val="ctr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8088-4F5D-87A4-33A57FF37D6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dirty="0" smtClean="0"/>
                      <a:t>20</a:t>
                    </a:r>
                    <a:endParaRPr lang="en-US" sz="1600" dirty="0"/>
                  </a:p>
                </c:rich>
              </c:tx>
              <c:dLblPos val="ctr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088-4F5D-87A4-33A57FF37D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1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Sheet1!$A$1:$B$1</c:f>
              <c:strCache>
                <c:ptCount val="2"/>
                <c:pt idx="0">
                  <c:v>Not Compliant</c:v>
                </c:pt>
                <c:pt idx="1">
                  <c:v>Compliant</c:v>
                </c:pt>
              </c:strCache>
            </c:strRef>
          </c:cat>
          <c:val>
            <c:numRef>
              <c:f>Sheet1!$A$2:$B$2</c:f>
              <c:numCache>
                <c:formatCode>0</c:formatCode>
                <c:ptCount val="2"/>
                <c:pt idx="0">
                  <c:v>16</c:v>
                </c:pt>
                <c:pt idx="1">
                  <c:v>36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Sheet1!$A$2:$B$2</c15:f>
                <c15:dlblRangeCache>
                  <c:ptCount val="2"/>
                  <c:pt idx="0">
                    <c:v>16</c:v>
                  </c:pt>
                  <c:pt idx="1">
                    <c:v>36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8088-4F5D-87A4-33A57FF37D6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vert="wordArtVert"/>
    <a:lstStyle/>
    <a:p>
      <a:pPr>
        <a:defRPr sz="1200" b="1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055-4D7D-9393-0D0319F44C67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055-4D7D-9393-0D0319F44C67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 smtClean="0"/>
                      <a:t>16</a:t>
                    </a:r>
                    <a:endParaRPr lang="en-US" sz="16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055-4D7D-9393-0D0319F44C6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dirty="0" smtClean="0"/>
                      <a:t>20</a:t>
                    </a:r>
                    <a:endParaRPr lang="en-US" dirty="0"/>
                  </a:p>
                </c:rich>
              </c:tx>
              <c:dLblPos val="ctr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055-4D7D-9393-0D0319F44C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1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Sheet1!$A$1:$B$1</c:f>
              <c:strCache>
                <c:ptCount val="2"/>
                <c:pt idx="0">
                  <c:v>Not Compliant</c:v>
                </c:pt>
                <c:pt idx="1">
                  <c:v>Compliant</c:v>
                </c:pt>
              </c:strCache>
            </c:strRef>
          </c:cat>
          <c:val>
            <c:numRef>
              <c:f>Sheet1!$A$2:$B$2</c:f>
              <c:numCache>
                <c:formatCode>0</c:formatCode>
                <c:ptCount val="2"/>
                <c:pt idx="0">
                  <c:v>17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55-4D7D-9393-0D0319F44C6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vert="wordArtVert"/>
    <a:lstStyle/>
    <a:p>
      <a:pPr>
        <a:defRPr sz="1200" b="1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431800" y="744538"/>
            <a:ext cx="5289550" cy="2976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1638" y="4025900"/>
            <a:ext cx="5994400" cy="5156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D77EA92B-7938-47E0-950F-FCE32B215AE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3136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4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3550" y="693738"/>
            <a:ext cx="615791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3565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3550" y="693738"/>
            <a:ext cx="615791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9578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3550" y="693738"/>
            <a:ext cx="615791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3582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3550" y="693738"/>
            <a:ext cx="615791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2263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3550" y="693738"/>
            <a:ext cx="615791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0235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3550" y="693738"/>
            <a:ext cx="615791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3549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3550" y="693738"/>
            <a:ext cx="615791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944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3550" y="693738"/>
            <a:ext cx="615791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0134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" name="Google Shape;1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3550" y="693738"/>
            <a:ext cx="615791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5944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3550" y="693738"/>
            <a:ext cx="615791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0352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3550" y="693738"/>
            <a:ext cx="615791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1204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3550" y="693738"/>
            <a:ext cx="615791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8996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3550" y="693738"/>
            <a:ext cx="615791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1299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3550" y="693738"/>
            <a:ext cx="615791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1922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3550" y="693738"/>
            <a:ext cx="615791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6509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4:notes"/>
          <p:cNvSpPr txBox="1">
            <a:spLocks noGrp="1"/>
          </p:cNvSpPr>
          <p:nvPr>
            <p:ph type="body" idx="1"/>
          </p:nvPr>
        </p:nvSpPr>
        <p:spPr>
          <a:xfrm>
            <a:off x="904875" y="4435475"/>
            <a:ext cx="5200650" cy="4159250"/>
          </a:xfrm>
          <a:prstGeom prst="rect">
            <a:avLst/>
          </a:prstGeom>
        </p:spPr>
        <p:txBody>
          <a:bodyPr spcFirstLastPara="1" wrap="square" lIns="86150" tIns="43075" rIns="86150" bIns="43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3550" y="693738"/>
            <a:ext cx="6157913" cy="3465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009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44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Phone:</a:t>
            </a:r>
            <a:r>
              <a:rPr lang="en-AU" b="0"/>
              <a:t> +61 2 6249 9111</a:t>
            </a:r>
          </a:p>
          <a:p>
            <a:pPr>
              <a:defRPr/>
            </a:pPr>
            <a:r>
              <a:rPr lang="en-AU"/>
              <a:t>Web:</a:t>
            </a:r>
            <a:r>
              <a:rPr lang="en-AU" b="0"/>
              <a:t> www.ga.gov.au</a:t>
            </a:r>
          </a:p>
          <a:p>
            <a:pPr>
              <a:defRPr/>
            </a:pPr>
            <a:r>
              <a:rPr lang="en-AU"/>
              <a:t>Email:</a:t>
            </a:r>
            <a:r>
              <a:rPr lang="en-AU" b="0"/>
              <a:t> feedback@ga.gov.au</a:t>
            </a:r>
          </a:p>
          <a:p>
            <a:pPr>
              <a:defRPr/>
            </a:pPr>
            <a:r>
              <a:rPr lang="en-AU"/>
              <a:t>Address:</a:t>
            </a:r>
            <a:r>
              <a:rPr lang="en-AU" b="0"/>
              <a:t> Cnr Jerrabomberra Avenue and Hindmarsh Drive, Symonston ACT 2609</a:t>
            </a:r>
          </a:p>
          <a:p>
            <a:pPr>
              <a:defRPr/>
            </a:pPr>
            <a:r>
              <a:rPr lang="en-AU"/>
              <a:t>Postal Address:</a:t>
            </a:r>
            <a:r>
              <a:rPr lang="en-AU" b="0"/>
              <a:t> GPO Box 378, Canberra ACT 2601</a:t>
            </a:r>
          </a:p>
        </p:txBody>
      </p:sp>
    </p:spTree>
    <p:extLst>
      <p:ext uri="{BB962C8B-B14F-4D97-AF65-F5344CB8AC3E}">
        <p14:creationId xmlns:p14="http://schemas.microsoft.com/office/powerpoint/2010/main" val="2313703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1395413"/>
            <a:ext cx="7916862" cy="463846"/>
          </a:xfrm>
        </p:spPr>
        <p:txBody>
          <a:bodyPr lIns="90000" tIns="46800" rIns="90000" bIns="46800"/>
          <a:lstStyle>
            <a:lvl1pPr>
              <a:defRPr sz="2400">
                <a:solidFill>
                  <a:srgbClr val="4D4D4D"/>
                </a:solidFill>
              </a:defRPr>
            </a:lvl1pPr>
          </a:lstStyle>
          <a:p>
            <a:pPr lvl="0"/>
            <a:r>
              <a:rPr lang="en-AU" noProof="0" dirty="0" smtClean="0"/>
              <a:t>Click to edit Master Title style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862138"/>
            <a:ext cx="7916862" cy="340735"/>
          </a:xfrm>
        </p:spPr>
        <p:txBody>
          <a:bodyPr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AU" noProof="0" dirty="0" smtClean="0"/>
              <a:t>Click to edit Master Author style</a:t>
            </a:r>
          </a:p>
        </p:txBody>
      </p:sp>
    </p:spTree>
    <p:extLst>
      <p:ext uri="{BB962C8B-B14F-4D97-AF65-F5344CB8AC3E}">
        <p14:creationId xmlns:p14="http://schemas.microsoft.com/office/powerpoint/2010/main" val="1103017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4384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194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862138"/>
            <a:ext cx="8229600" cy="1557349"/>
          </a:xfrm>
        </p:spPr>
        <p:txBody>
          <a:bodyPr/>
          <a:lstStyle>
            <a:lvl1pPr>
              <a:defRPr>
                <a:solidFill>
                  <a:srgbClr val="4D4D4F"/>
                </a:solidFill>
              </a:defRPr>
            </a:lvl1pPr>
            <a:lvl2pPr>
              <a:defRPr sz="1800">
                <a:solidFill>
                  <a:srgbClr val="4D4D4F"/>
                </a:solidFill>
              </a:defRPr>
            </a:lvl2pPr>
            <a:lvl3pPr>
              <a:defRPr sz="1600">
                <a:solidFill>
                  <a:srgbClr val="4D4D4F"/>
                </a:solidFill>
              </a:defRPr>
            </a:lvl3pPr>
            <a:lvl4pPr>
              <a:defRPr sz="1600">
                <a:solidFill>
                  <a:srgbClr val="4D4D4F"/>
                </a:solidFill>
              </a:defRPr>
            </a:lvl4pPr>
            <a:lvl5pPr>
              <a:defRPr sz="1600">
                <a:solidFill>
                  <a:srgbClr val="4D4D4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6411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808163"/>
            <a:ext cx="82296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AU" altLang="en-US" smtClean="0"/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1395413"/>
            <a:ext cx="822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AU" altLang="en-US" smtClean="0"/>
          </a:p>
        </p:txBody>
      </p:sp>
      <p:sp>
        <p:nvSpPr>
          <p:cNvPr id="635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188" y="3724275"/>
            <a:ext cx="8208962" cy="1384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lnSpc>
                <a:spcPct val="80000"/>
              </a:lnSpc>
              <a:spcBef>
                <a:spcPct val="50000"/>
              </a:spcBef>
              <a:defRPr sz="1400" b="1" dirty="0" smtClean="0">
                <a:solidFill>
                  <a:srgbClr val="4D4D4D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AU"/>
              <a:t>Phone:</a:t>
            </a:r>
            <a:r>
              <a:rPr lang="en-AU" b="0"/>
              <a:t> +61 2 6249 9111</a:t>
            </a:r>
          </a:p>
          <a:p>
            <a:pPr>
              <a:defRPr/>
            </a:pPr>
            <a:r>
              <a:rPr lang="en-AU"/>
              <a:t>Web:</a:t>
            </a:r>
            <a:r>
              <a:rPr lang="en-AU" b="0"/>
              <a:t> www.ga.gov.au</a:t>
            </a:r>
          </a:p>
          <a:p>
            <a:pPr>
              <a:defRPr/>
            </a:pPr>
            <a:r>
              <a:rPr lang="en-AU"/>
              <a:t>Email:</a:t>
            </a:r>
            <a:r>
              <a:rPr lang="en-AU" b="0"/>
              <a:t> feedback@ga.gov.au</a:t>
            </a:r>
          </a:p>
          <a:p>
            <a:pPr>
              <a:defRPr/>
            </a:pPr>
            <a:r>
              <a:rPr lang="en-AU"/>
              <a:t>Address:</a:t>
            </a:r>
            <a:r>
              <a:rPr lang="en-AU" b="0"/>
              <a:t> </a:t>
            </a:r>
            <a:r>
              <a:rPr lang="en-AU" b="0" err="1"/>
              <a:t>Cnr</a:t>
            </a:r>
            <a:r>
              <a:rPr lang="en-AU" b="0"/>
              <a:t> Jerrabomberra Avenue and Hindmarsh Drive, Symonston ACT 2609</a:t>
            </a:r>
          </a:p>
          <a:p>
            <a:pPr>
              <a:defRPr/>
            </a:pPr>
            <a:r>
              <a:rPr lang="en-AU"/>
              <a:t>Postal Address:</a:t>
            </a:r>
            <a:r>
              <a:rPr lang="en-AU" b="0"/>
              <a:t> GPO Box 378, Canberra ACT 2601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98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983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983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983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983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50000"/>
        </a:spcBef>
        <a:spcAft>
          <a:spcPct val="0"/>
        </a:spcAft>
        <a:defRPr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eaLnBrk="1" fontAlgn="base" hangingPunct="1">
        <a:spcBef>
          <a:spcPct val="50000"/>
        </a:spcBef>
        <a:spcAft>
          <a:spcPct val="0"/>
        </a:spcAft>
        <a:buChar char="•"/>
        <a:defRPr>
          <a:solidFill>
            <a:srgbClr val="4D4D4D"/>
          </a:solidFill>
          <a:latin typeface="+mn-lt"/>
        </a:defRPr>
      </a:lvl2pPr>
      <a:lvl3pPr marL="895350" indent="-265113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rgbClr val="4D4D4D"/>
          </a:solidFill>
          <a:latin typeface="+mn-lt"/>
        </a:defRPr>
      </a:lvl3pPr>
      <a:lvl4pPr marL="1344613" indent="-268288" algn="l" rtl="0" eaLnBrk="1" fontAlgn="base" hangingPunct="1">
        <a:spcBef>
          <a:spcPct val="25000"/>
        </a:spcBef>
        <a:spcAft>
          <a:spcPct val="0"/>
        </a:spcAft>
        <a:buChar char="•"/>
        <a:defRPr sz="1600">
          <a:solidFill>
            <a:srgbClr val="4D4D4D"/>
          </a:solidFill>
          <a:latin typeface="+mn-lt"/>
        </a:defRPr>
      </a:lvl4pPr>
      <a:lvl5pPr marL="17922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rgbClr val="4D4D4D"/>
          </a:solidFill>
          <a:latin typeface="+mn-lt"/>
        </a:defRPr>
      </a:lvl5pPr>
      <a:lvl6pPr marL="22494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6pPr>
      <a:lvl7pPr marL="27066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7pPr>
      <a:lvl8pPr marL="31638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8pPr>
      <a:lvl9pPr marL="36210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12738"/>
            <a:ext cx="8229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17550"/>
            <a:ext cx="8229600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4845050"/>
            <a:ext cx="4751387" cy="311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800" dirty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4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7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7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7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7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67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defRPr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eaLnBrk="0" fontAlgn="base" hangingPunct="0">
        <a:spcBef>
          <a:spcPct val="50000"/>
        </a:spcBef>
        <a:spcAft>
          <a:spcPct val="0"/>
        </a:spcAft>
        <a:buChar char="•"/>
        <a:defRPr>
          <a:solidFill>
            <a:srgbClr val="4D4D4D"/>
          </a:solidFill>
          <a:latin typeface="+mn-lt"/>
        </a:defRPr>
      </a:lvl2pPr>
      <a:lvl3pPr marL="895350" indent="-268288" algn="l" rtl="0" eaLnBrk="0" fontAlgn="base" hangingPunct="0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rgbClr val="4D4D4D"/>
          </a:solidFill>
          <a:latin typeface="+mn-lt"/>
        </a:defRPr>
      </a:lvl3pPr>
      <a:lvl4pPr marL="1350963" indent="-271463" algn="l" rtl="0" eaLnBrk="0" fontAlgn="base" hangingPunct="0">
        <a:spcBef>
          <a:spcPct val="25000"/>
        </a:spcBef>
        <a:spcAft>
          <a:spcPct val="0"/>
        </a:spcAft>
        <a:buChar char="•"/>
        <a:defRPr sz="1600">
          <a:solidFill>
            <a:srgbClr val="4D4D4D"/>
          </a:solidFill>
          <a:latin typeface="+mn-lt"/>
        </a:defRPr>
      </a:lvl4pPr>
      <a:lvl5pPr marL="1792288" indent="-261938" algn="l" rtl="0" eaLnBrk="0" fontAlgn="base" hangingPunct="0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rgbClr val="4D4D4D"/>
          </a:solidFill>
          <a:latin typeface="+mn-lt"/>
        </a:defRPr>
      </a:lvl5pPr>
      <a:lvl6pPr marL="22494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6pPr>
      <a:lvl7pPr marL="27066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7pPr>
      <a:lvl8pPr marL="31638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8pPr>
      <a:lvl9pPr marL="36210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1395413"/>
            <a:ext cx="822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862138"/>
            <a:ext cx="8229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altLang="en-US" smtClean="0"/>
              <a:t>Click to edit Master Author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5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D4D4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D4D4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D4D4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D4D4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4D4D4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666564"/>
            <a:ext cx="8496944" cy="83317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SR Self Assessment for CARD4L - Geoscience </a:t>
            </a:r>
            <a:r>
              <a:rPr lang="en-US" altLang="en-US" dirty="0"/>
              <a:t>Australia</a:t>
            </a:r>
            <a:endParaRPr lang="en-US" altLang="en-US" dirty="0" smtClean="0"/>
          </a:p>
        </p:txBody>
      </p:sp>
      <p:sp>
        <p:nvSpPr>
          <p:cNvPr id="1126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80252" y="2283718"/>
            <a:ext cx="8612227" cy="563873"/>
          </a:xfrm>
        </p:spPr>
        <p:txBody>
          <a:bodyPr/>
          <a:lstStyle/>
          <a:p>
            <a:pPr eaLnBrk="1" hangingPunct="1"/>
            <a:r>
              <a:rPr lang="en-US" altLang="en-US" sz="1400" b="1" dirty="0" smtClean="0"/>
              <a:t>Medhavy Thankappan</a:t>
            </a:r>
            <a:endParaRPr lang="en-US" altLang="en-US" sz="1400" b="1" dirty="0"/>
          </a:p>
          <a:p>
            <a:pPr eaLnBrk="1" hangingPunct="1"/>
            <a:r>
              <a:rPr lang="en-US" altLang="en-US" sz="1100" dirty="0" smtClean="0"/>
              <a:t>Contributors: Lan-Wei Wang, </a:t>
            </a:r>
            <a:r>
              <a:rPr lang="en-US" altLang="en-US" sz="1100" dirty="0"/>
              <a:t>Simon </a:t>
            </a:r>
            <a:r>
              <a:rPr lang="en-US" altLang="en-US" sz="1100" dirty="0" smtClean="0"/>
              <a:t>Oliver, Josh Sixsmith, Imam Alam, Passang </a:t>
            </a:r>
            <a:r>
              <a:rPr lang="en-US" altLang="en-US" sz="1100" dirty="0" smtClean="0"/>
              <a:t>Dorji, </a:t>
            </a:r>
            <a:r>
              <a:rPr lang="en-US" altLang="en-US" sz="1100" dirty="0"/>
              <a:t>Alex Vincent</a:t>
            </a:r>
            <a:r>
              <a:rPr lang="en-US" altLang="en-US" sz="1100" dirty="0" smtClean="0"/>
              <a:t>, Jeremy Hooke, Andreia Siqueira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5" name="Google Shape;255;p31"/>
          <p:cNvGraphicFramePr/>
          <p:nvPr>
            <p:extLst/>
          </p:nvPr>
        </p:nvGraphicFramePr>
        <p:xfrm>
          <a:off x="302487" y="1094683"/>
          <a:ext cx="3059475" cy="28058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Target/Desired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Metadata machine readability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data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Incomplete testing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2.4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Saturation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NO</a:t>
                      </a:r>
                      <a:endParaRPr dirty="0"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Cloud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 dirty="0"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2.6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Cloud Shadow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2.7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Land/Water mask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NO</a:t>
                      </a:r>
                      <a:endParaRPr dirty="0"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2.8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Snow/ice mask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 dirty="0"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2.9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Terrain Shadow Mask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dirty="0"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2.10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Terrain occlusion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dirty="0"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2.11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Illumination and viewing geometry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dirty="0"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2.12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Aerosol optical depth parameters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sym typeface="Calibri"/>
                        </a:rPr>
                        <a:t>YES</a:t>
                      </a:r>
                      <a:endParaRPr b="1" dirty="0"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56" name="Google Shape;256;p31"/>
          <p:cNvSpPr txBox="1">
            <a:spLocks noGrp="1"/>
          </p:cNvSpPr>
          <p:nvPr>
            <p:ph type="title"/>
          </p:nvPr>
        </p:nvSpPr>
        <p:spPr>
          <a:xfrm>
            <a:off x="143086" y="70692"/>
            <a:ext cx="441516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/>
              <a:t>TARGET </a:t>
            </a:r>
            <a:r>
              <a:rPr lang="en-US" sz="1600" b="1" dirty="0"/>
              <a:t>Specifications on:</a:t>
            </a:r>
            <a:endParaRPr dirty="0"/>
          </a:p>
        </p:txBody>
      </p:sp>
      <p:sp>
        <p:nvSpPr>
          <p:cNvPr id="257" name="Google Shape;257;p31"/>
          <p:cNvSpPr/>
          <p:nvPr/>
        </p:nvSpPr>
        <p:spPr>
          <a:xfrm>
            <a:off x="143086" y="608551"/>
            <a:ext cx="290496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“Per-pixel Metadata”</a:t>
            </a:r>
            <a:endParaRPr sz="160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8" name="Google Shape;258;p31"/>
          <p:cNvSpPr/>
          <p:nvPr/>
        </p:nvSpPr>
        <p:spPr>
          <a:xfrm>
            <a:off x="4932947" y="512940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“Radiometric and Atmospheric  corrections”</a:t>
            </a:r>
            <a:endParaRPr sz="160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259" name="Google Shape;259;p31"/>
          <p:cNvGraphicFramePr/>
          <p:nvPr>
            <p:extLst/>
          </p:nvPr>
        </p:nvGraphicFramePr>
        <p:xfrm>
          <a:off x="5007053" y="1122183"/>
          <a:ext cx="3779425" cy="173141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Target/Desired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3.1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Measurement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NO</a:t>
                      </a:r>
                      <a:endParaRPr dirty="0"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3.2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Measurement uncertainty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3.3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Measurement Normalization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dirty="0"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3.4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Directional Atmospheric Scattering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dirty="0"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3.5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Water vapour corrections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dirty="0"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3.6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Ozone Correction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dirty="0"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60" name="Google Shape;260;p31"/>
          <p:cNvGraphicFramePr/>
          <p:nvPr>
            <p:extLst/>
          </p:nvPr>
        </p:nvGraphicFramePr>
        <p:xfrm>
          <a:off x="5007053" y="4174155"/>
          <a:ext cx="2301275" cy="42078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Target/Desired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4.1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Geometric correction  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sz="900" b="1" i="0" u="sng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1" name="Google Shape;261;p31"/>
          <p:cNvSpPr/>
          <p:nvPr/>
        </p:nvSpPr>
        <p:spPr>
          <a:xfrm>
            <a:off x="4932947" y="3818951"/>
            <a:ext cx="316945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“Geometric Correction”</a:t>
            </a:r>
            <a:endParaRPr sz="160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524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Google Shape;216;p27"/>
          <p:cNvSpPr txBox="1">
            <a:spLocks noGrp="1"/>
          </p:cNvSpPr>
          <p:nvPr>
            <p:ph type="title"/>
          </p:nvPr>
        </p:nvSpPr>
        <p:spPr>
          <a:xfrm>
            <a:off x="461937" y="140706"/>
            <a:ext cx="85025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Landsat SR: TARGET </a:t>
            </a:r>
            <a:r>
              <a:rPr lang="en-US" dirty="0"/>
              <a:t>s</a:t>
            </a:r>
            <a:r>
              <a:rPr lang="en-US" dirty="0" smtClean="0"/>
              <a:t>pecifications </a:t>
            </a:r>
            <a:r>
              <a:rPr lang="en-US" dirty="0"/>
              <a:t>- </a:t>
            </a:r>
            <a:r>
              <a:rPr lang="en-US" dirty="0"/>
              <a:t>s</a:t>
            </a:r>
            <a:r>
              <a:rPr lang="en-US" dirty="0" smtClean="0"/>
              <a:t>ummary</a:t>
            </a:r>
            <a:endParaRPr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3216028"/>
              </p:ext>
            </p:extLst>
          </p:nvPr>
        </p:nvGraphicFramePr>
        <p:xfrm>
          <a:off x="40835" y="924519"/>
          <a:ext cx="2953023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Google Shape;218;p27"/>
          <p:cNvSpPr/>
          <p:nvPr/>
        </p:nvSpPr>
        <p:spPr>
          <a:xfrm>
            <a:off x="3615849" y="1434393"/>
            <a:ext cx="25378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US" sz="1400" b="1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“General Metadata”:</a:t>
            </a:r>
            <a:endParaRPr sz="1400" dirty="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Google Shape;219;p27"/>
          <p:cNvSpPr/>
          <p:nvPr/>
        </p:nvSpPr>
        <p:spPr>
          <a:xfrm>
            <a:off x="3613471" y="1923676"/>
            <a:ext cx="268855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US" sz="14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“Per-pixel metadata”:</a:t>
            </a:r>
            <a:endParaRPr sz="140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" name="Google Shape;220;p27"/>
          <p:cNvSpPr/>
          <p:nvPr/>
        </p:nvSpPr>
        <p:spPr>
          <a:xfrm>
            <a:off x="3613471" y="2412959"/>
            <a:ext cx="491512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US" sz="14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“Radiometric and atmospheric corrections”:</a:t>
            </a:r>
            <a:endParaRPr sz="140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Google Shape;221;p27"/>
          <p:cNvSpPr/>
          <p:nvPr/>
        </p:nvSpPr>
        <p:spPr>
          <a:xfrm>
            <a:off x="3613471" y="2917366"/>
            <a:ext cx="298671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US" sz="14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“Geometric corrections”:</a:t>
            </a:r>
            <a:endParaRPr sz="140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Google Shape;222;p27"/>
          <p:cNvSpPr/>
          <p:nvPr/>
        </p:nvSpPr>
        <p:spPr>
          <a:xfrm>
            <a:off x="6229893" y="1449781"/>
            <a:ext cx="54854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9/17</a:t>
            </a:r>
            <a:endParaRPr dirty="0"/>
          </a:p>
        </p:txBody>
      </p:sp>
      <p:sp>
        <p:nvSpPr>
          <p:cNvPr id="12" name="Google Shape;223;p27"/>
          <p:cNvSpPr/>
          <p:nvPr/>
        </p:nvSpPr>
        <p:spPr>
          <a:xfrm>
            <a:off x="6232625" y="1939330"/>
            <a:ext cx="545816" cy="261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6/12</a:t>
            </a:r>
            <a:endParaRPr dirty="0"/>
          </a:p>
        </p:txBody>
      </p:sp>
      <p:sp>
        <p:nvSpPr>
          <p:cNvPr id="13" name="Google Shape;224;p27"/>
          <p:cNvSpPr/>
          <p:nvPr/>
        </p:nvSpPr>
        <p:spPr>
          <a:xfrm>
            <a:off x="8528599" y="2428347"/>
            <a:ext cx="45076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4/6</a:t>
            </a:r>
            <a:endParaRPr dirty="0"/>
          </a:p>
        </p:txBody>
      </p:sp>
      <p:sp>
        <p:nvSpPr>
          <p:cNvPr id="14" name="Google Shape;225;p27"/>
          <p:cNvSpPr/>
          <p:nvPr/>
        </p:nvSpPr>
        <p:spPr>
          <a:xfrm>
            <a:off x="6600186" y="2932754"/>
            <a:ext cx="45076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1/1</a:t>
            </a:r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3348484" y="1437382"/>
            <a:ext cx="287412" cy="270272"/>
            <a:chOff x="3492500" y="789384"/>
            <a:chExt cx="358778" cy="270272"/>
          </a:xfrm>
        </p:grpSpPr>
        <p:cxnSp>
          <p:nvCxnSpPr>
            <p:cNvPr id="16" name="Straight Connector 5"/>
            <p:cNvCxnSpPr>
              <a:cxnSpLocks noChangeShapeType="1"/>
            </p:cNvCxnSpPr>
            <p:nvPr/>
          </p:nvCxnSpPr>
          <p:spPr bwMode="auto">
            <a:xfrm>
              <a:off x="3492503" y="789384"/>
              <a:ext cx="358775" cy="270272"/>
            </a:xfrm>
            <a:prstGeom prst="line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7" name="Straight Connector 10"/>
            <p:cNvCxnSpPr>
              <a:cxnSpLocks noChangeShapeType="1"/>
            </p:cNvCxnSpPr>
            <p:nvPr/>
          </p:nvCxnSpPr>
          <p:spPr bwMode="auto">
            <a:xfrm flipH="1">
              <a:off x="3492500" y="789384"/>
              <a:ext cx="331788" cy="270272"/>
            </a:xfrm>
            <a:prstGeom prst="line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18" name="Group 17"/>
          <p:cNvGrpSpPr/>
          <p:nvPr/>
        </p:nvGrpSpPr>
        <p:grpSpPr>
          <a:xfrm>
            <a:off x="3347864" y="2931790"/>
            <a:ext cx="360040" cy="270272"/>
            <a:chOff x="7596188" y="789384"/>
            <a:chExt cx="476250" cy="270273"/>
          </a:xfrm>
        </p:grpSpPr>
        <p:cxnSp>
          <p:nvCxnSpPr>
            <p:cNvPr id="19" name="Straight Connector 14"/>
            <p:cNvCxnSpPr>
              <a:cxnSpLocks noChangeShapeType="1"/>
            </p:cNvCxnSpPr>
            <p:nvPr/>
          </p:nvCxnSpPr>
          <p:spPr bwMode="auto">
            <a:xfrm flipH="1">
              <a:off x="7740650" y="789384"/>
              <a:ext cx="331788" cy="270272"/>
            </a:xfrm>
            <a:prstGeom prst="line">
              <a:avLst/>
            </a:prstGeom>
            <a:noFill/>
            <a:ln w="63500" algn="ctr">
              <a:solidFill>
                <a:srgbClr val="4CE600"/>
              </a:solidFill>
              <a:round/>
              <a:headEnd/>
              <a:tailEnd/>
            </a:ln>
          </p:spPr>
        </p:cxnSp>
        <p:cxnSp>
          <p:nvCxnSpPr>
            <p:cNvPr id="20" name="Straight Connector 15"/>
            <p:cNvCxnSpPr>
              <a:cxnSpLocks noChangeShapeType="1"/>
            </p:cNvCxnSpPr>
            <p:nvPr/>
          </p:nvCxnSpPr>
          <p:spPr bwMode="auto">
            <a:xfrm>
              <a:off x="7596188" y="925117"/>
              <a:ext cx="144462" cy="134540"/>
            </a:xfrm>
            <a:prstGeom prst="line">
              <a:avLst/>
            </a:prstGeom>
            <a:noFill/>
            <a:ln w="63500" algn="ctr">
              <a:solidFill>
                <a:srgbClr val="4CE600"/>
              </a:solidFill>
              <a:round/>
              <a:headEnd/>
              <a:tailEnd/>
            </a:ln>
          </p:spPr>
        </p:cxnSp>
      </p:grpSp>
      <p:grpSp>
        <p:nvGrpSpPr>
          <p:cNvPr id="21" name="Group 20"/>
          <p:cNvGrpSpPr/>
          <p:nvPr/>
        </p:nvGrpSpPr>
        <p:grpSpPr>
          <a:xfrm>
            <a:off x="3347864" y="1941438"/>
            <a:ext cx="287412" cy="270272"/>
            <a:chOff x="3492500" y="789384"/>
            <a:chExt cx="358778" cy="270272"/>
          </a:xfrm>
        </p:grpSpPr>
        <p:cxnSp>
          <p:nvCxnSpPr>
            <p:cNvPr id="22" name="Straight Connector 5"/>
            <p:cNvCxnSpPr>
              <a:cxnSpLocks noChangeShapeType="1"/>
            </p:cNvCxnSpPr>
            <p:nvPr/>
          </p:nvCxnSpPr>
          <p:spPr bwMode="auto">
            <a:xfrm>
              <a:off x="3492503" y="789384"/>
              <a:ext cx="358775" cy="270272"/>
            </a:xfrm>
            <a:prstGeom prst="line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3" name="Straight Connector 10"/>
            <p:cNvCxnSpPr>
              <a:cxnSpLocks noChangeShapeType="1"/>
            </p:cNvCxnSpPr>
            <p:nvPr/>
          </p:nvCxnSpPr>
          <p:spPr bwMode="auto">
            <a:xfrm flipH="1">
              <a:off x="3492500" y="789384"/>
              <a:ext cx="331788" cy="270272"/>
            </a:xfrm>
            <a:prstGeom prst="line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24" name="Group 23"/>
          <p:cNvGrpSpPr/>
          <p:nvPr/>
        </p:nvGrpSpPr>
        <p:grpSpPr>
          <a:xfrm>
            <a:off x="3347864" y="2445494"/>
            <a:ext cx="287412" cy="270272"/>
            <a:chOff x="3492500" y="789384"/>
            <a:chExt cx="358778" cy="270272"/>
          </a:xfrm>
        </p:grpSpPr>
        <p:cxnSp>
          <p:nvCxnSpPr>
            <p:cNvPr id="25" name="Straight Connector 5"/>
            <p:cNvCxnSpPr>
              <a:cxnSpLocks noChangeShapeType="1"/>
            </p:cNvCxnSpPr>
            <p:nvPr/>
          </p:nvCxnSpPr>
          <p:spPr bwMode="auto">
            <a:xfrm>
              <a:off x="3492503" y="789384"/>
              <a:ext cx="358775" cy="270272"/>
            </a:xfrm>
            <a:prstGeom prst="line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6" name="Straight Connector 10"/>
            <p:cNvCxnSpPr>
              <a:cxnSpLocks noChangeShapeType="1"/>
            </p:cNvCxnSpPr>
            <p:nvPr/>
          </p:nvCxnSpPr>
          <p:spPr bwMode="auto">
            <a:xfrm flipH="1">
              <a:off x="3492500" y="789384"/>
              <a:ext cx="331788" cy="270272"/>
            </a:xfrm>
            <a:prstGeom prst="line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100267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2"/>
          <p:cNvSpPr txBox="1">
            <a:spLocks noGrp="1"/>
          </p:cNvSpPr>
          <p:nvPr>
            <p:ph type="title"/>
          </p:nvPr>
        </p:nvSpPr>
        <p:spPr>
          <a:xfrm>
            <a:off x="0" y="1626418"/>
            <a:ext cx="888547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AU" dirty="0"/>
              <a:t>Self assessment </a:t>
            </a:r>
            <a:r>
              <a:rPr lang="en-AU" dirty="0" smtClean="0"/>
              <a:t>outcome </a:t>
            </a:r>
            <a:r>
              <a:rPr lang="en-AU" dirty="0"/>
              <a:t>for </a:t>
            </a:r>
            <a:r>
              <a:rPr lang="en-AU" dirty="0" smtClean="0"/>
              <a:t>Seninel-2 SR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868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>
            <a:spLocks noGrp="1"/>
          </p:cNvSpPr>
          <p:nvPr>
            <p:ph type="title"/>
          </p:nvPr>
        </p:nvSpPr>
        <p:spPr>
          <a:xfrm>
            <a:off x="143086" y="67421"/>
            <a:ext cx="717484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THRESHOLD Specifications on “General Metadata”</a:t>
            </a:r>
            <a:endParaRPr/>
          </a:p>
        </p:txBody>
      </p:sp>
      <p:sp>
        <p:nvSpPr>
          <p:cNvPr id="181" name="Google Shape;181;p23"/>
          <p:cNvSpPr/>
          <p:nvPr/>
        </p:nvSpPr>
        <p:spPr>
          <a:xfrm>
            <a:off x="6969759" y="1067808"/>
            <a:ext cx="2113281" cy="71508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8/10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COMPLIANT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12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/10 </a:t>
            </a: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NOT COMPLIANT</a:t>
            </a:r>
            <a:endParaRPr dirty="0"/>
          </a:p>
        </p:txBody>
      </p:sp>
      <p:sp>
        <p:nvSpPr>
          <p:cNvPr id="182" name="Google Shape;182;p23"/>
          <p:cNvSpPr txBox="1"/>
          <p:nvPr/>
        </p:nvSpPr>
        <p:spPr>
          <a:xfrm>
            <a:off x="7003628" y="690878"/>
            <a:ext cx="130676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7 Not required</a:t>
            </a:r>
            <a:endParaRPr/>
          </a:p>
        </p:txBody>
      </p:sp>
      <p:pic>
        <p:nvPicPr>
          <p:cNvPr id="183" name="Google Shape;183;p23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052" y="2021375"/>
            <a:ext cx="2235592" cy="23776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4" name="Google Shape;184;p23"/>
          <p:cNvGraphicFramePr/>
          <p:nvPr>
            <p:extLst/>
          </p:nvPr>
        </p:nvGraphicFramePr>
        <p:xfrm>
          <a:off x="78693" y="626942"/>
          <a:ext cx="6809775" cy="46120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4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Threshold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  <a:endParaRPr dirty="0"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Traceability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required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Metadata machine readability</a:t>
                      </a:r>
                      <a:endParaRPr dirty="0"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1.3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Collection Time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 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1.4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Geographical area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 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Arial"/>
                          <a:sym typeface="Arial"/>
                        </a:rPr>
                        <a:t>Current metadata document contains a polygon detailing the valid metadata extents</a:t>
                      </a:r>
                      <a:endParaRPr lang="en-AU" sz="9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Coordinate reference system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1.6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Map Projection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sz="900" b="1" i="0" u="none" strike="sng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endParaRPr dirty="0"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1.7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Geometric correction methods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required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3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1.8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Geometric</a:t>
                      </a:r>
                      <a:b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accuracy of the data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required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6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1.9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Instrument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1.10</a:t>
                      </a:r>
                      <a:endParaRPr dirty="0"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Spectral bands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compliant</a:t>
                      </a:r>
                      <a:endParaRPr lang="en-US" sz="900" dirty="0"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0" i="0" u="none" strike="noStrike" cap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Requirement: </a:t>
                      </a:r>
                      <a:r>
                        <a:rPr lang="en-US" sz="9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Arial"/>
                          <a:sym typeface="Arial"/>
                        </a:rPr>
                        <a:t>The central wavelength for each band for which data is included is identified in the metadata, expressed in SI units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Arial"/>
                          <a:sym typeface="Arial"/>
                        </a:rPr>
                        <a:t>Can spectral response details be added into CEOS Missions, Instruments and Measurements Database? </a:t>
                      </a:r>
                      <a:endParaRPr sz="9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1.11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Sensor Calibration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required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1.12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Radiometric Accuracy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required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3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1.13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Algorithms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2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1.14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Ancillary data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sz="900" b="1" i="0" u="none" strike="sng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7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1.15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Processing chain provenance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required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1.16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access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compliant</a:t>
                      </a:r>
                      <a:endParaRPr dirty="0"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Requirement: The metadata identifies the location from where the product can be retrieved, expressed as a DOI.</a:t>
                      </a:r>
                      <a:b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9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Arial"/>
                          <a:sym typeface="Arial"/>
                        </a:rPr>
                        <a:t>Our metadata does not identify the location from where the product can be retrieved, DOI-linked or otherwise</a:t>
                      </a:r>
                      <a:r>
                        <a:rPr lang="en-US" sz="900" b="0" i="0" u="none" strike="noStrike" cap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900" dirty="0">
                        <a:latin typeface="Calibri" panose="020F0502020204030204" pitchFamily="34" charset="0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7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1.17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Overall Data quality 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required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73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" name="Google Shape;189;p24"/>
          <p:cNvGraphicFramePr/>
          <p:nvPr>
            <p:extLst/>
          </p:nvPr>
        </p:nvGraphicFramePr>
        <p:xfrm>
          <a:off x="515619" y="812800"/>
          <a:ext cx="3720675" cy="315508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Threshold</a:t>
                      </a:r>
                      <a:endParaRPr dirty="0"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Metadata machine readability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dirty="0"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data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Incomplete testing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dirty="0"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2.4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Saturation</a:t>
                      </a:r>
                      <a:endParaRPr dirty="0"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 dirty="0"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Cloud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dirty="0"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2.6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Cloud Shadow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4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2.7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Land/Water mask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required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4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2.8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Snow/ice mask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required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4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2.9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Terrain Shadow Mask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required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4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2.10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Terrain occlusion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required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9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2.11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Illumination and viewing geometry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4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2.12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Aerosol optical depth parameters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required</a:t>
                      </a:r>
                      <a:endParaRPr dirty="0"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90" name="Google Shape;190;p24"/>
          <p:cNvSpPr txBox="1">
            <a:spLocks noGrp="1"/>
          </p:cNvSpPr>
          <p:nvPr>
            <p:ph type="title"/>
          </p:nvPr>
        </p:nvSpPr>
        <p:spPr>
          <a:xfrm>
            <a:off x="143086" y="67421"/>
            <a:ext cx="717484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THRESHOLD Specifications on “Per-pixel Metadata”</a:t>
            </a:r>
            <a:endParaRPr/>
          </a:p>
        </p:txBody>
      </p:sp>
      <p:pic>
        <p:nvPicPr>
          <p:cNvPr id="191" name="Google Shape;191;p2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005" y="1745142"/>
            <a:ext cx="2162367" cy="252443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 txBox="1"/>
          <p:nvPr/>
        </p:nvSpPr>
        <p:spPr>
          <a:xfrm>
            <a:off x="6136642" y="812800"/>
            <a:ext cx="130676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5 Not required</a:t>
            </a:r>
            <a:endParaRPr/>
          </a:p>
        </p:txBody>
      </p:sp>
      <p:sp>
        <p:nvSpPr>
          <p:cNvPr id="7" name="Google Shape;181;p23"/>
          <p:cNvSpPr/>
          <p:nvPr/>
        </p:nvSpPr>
        <p:spPr>
          <a:xfrm>
            <a:off x="5896600" y="1089799"/>
            <a:ext cx="2113281" cy="71508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6/7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COMPLIANT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1/7 </a:t>
            </a: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NOT COMPLIANT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113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/>
          <p:nvPr/>
        </p:nvSpPr>
        <p:spPr>
          <a:xfrm>
            <a:off x="8815388" y="4507706"/>
            <a:ext cx="250031" cy="24288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199" name="Google Shape;199;p25"/>
          <p:cNvGraphicFramePr/>
          <p:nvPr>
            <p:extLst/>
          </p:nvPr>
        </p:nvGraphicFramePr>
        <p:xfrm>
          <a:off x="143086" y="1267981"/>
          <a:ext cx="5099475" cy="154157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1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0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dirty="0"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Threshold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3.1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Measurement</a:t>
                      </a:r>
                      <a:endParaRPr dirty="0"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8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3.2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Measurement uncertainty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required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3.3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Measurement Normalization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required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53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3.4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Directional Atmospheric Scattering</a:t>
                      </a:r>
                      <a:endParaRPr dirty="0"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dirty="0"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3.5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Water vapour corrections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dirty="0"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3.6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Ozone Correction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required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0" name="Google Shape;200;p25"/>
          <p:cNvSpPr txBox="1">
            <a:spLocks noGrp="1"/>
          </p:cNvSpPr>
          <p:nvPr>
            <p:ph type="title"/>
          </p:nvPr>
        </p:nvSpPr>
        <p:spPr>
          <a:xfrm>
            <a:off x="143086" y="68061"/>
            <a:ext cx="71748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THRESHOLD Specifications on “Radiometric and Atmospheric corrections”</a:t>
            </a:r>
            <a:endParaRPr/>
          </a:p>
        </p:txBody>
      </p:sp>
      <p:pic>
        <p:nvPicPr>
          <p:cNvPr id="201" name="Google Shape;201;p2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396" y="2120307"/>
            <a:ext cx="2335070" cy="2508843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5"/>
          <p:cNvSpPr/>
          <p:nvPr/>
        </p:nvSpPr>
        <p:spPr>
          <a:xfrm>
            <a:off x="6204372" y="1203279"/>
            <a:ext cx="2113281" cy="33977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3/3 </a:t>
            </a: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COMPLIANT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3" name="Google Shape;203;p25"/>
          <p:cNvSpPr txBox="1"/>
          <p:nvPr/>
        </p:nvSpPr>
        <p:spPr>
          <a:xfrm>
            <a:off x="6238241" y="826348"/>
            <a:ext cx="130676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 Not required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9943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title"/>
          </p:nvPr>
        </p:nvSpPr>
        <p:spPr>
          <a:xfrm>
            <a:off x="143086" y="67421"/>
            <a:ext cx="717484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THRESHOLD Specifications on “Geometric corrections”</a:t>
            </a:r>
            <a:endParaRPr/>
          </a:p>
        </p:txBody>
      </p:sp>
      <p:sp>
        <p:nvSpPr>
          <p:cNvPr id="210" name="Google Shape;210;p26"/>
          <p:cNvSpPr/>
          <p:nvPr/>
        </p:nvSpPr>
        <p:spPr>
          <a:xfrm>
            <a:off x="3801108" y="1920242"/>
            <a:ext cx="1862991" cy="34051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1/1 COMPLIANT</a:t>
            </a:r>
            <a:endParaRPr/>
          </a:p>
        </p:txBody>
      </p:sp>
      <p:pic>
        <p:nvPicPr>
          <p:cNvPr id="211" name="Google Shape;211;p2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954" y="2498513"/>
            <a:ext cx="2023643" cy="21970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935163" y="962206"/>
          <a:ext cx="5284786" cy="5594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23493">
                  <a:extLst>
                    <a:ext uri="{9D8B030D-6E8A-4147-A177-3AD203B41FA5}">
                      <a16:colId xmlns:a16="http://schemas.microsoft.com/office/drawing/2014/main" val="2816772884"/>
                    </a:ext>
                  </a:extLst>
                </a:gridCol>
                <a:gridCol w="1455720">
                  <a:extLst>
                    <a:ext uri="{9D8B030D-6E8A-4147-A177-3AD203B41FA5}">
                      <a16:colId xmlns:a16="http://schemas.microsoft.com/office/drawing/2014/main" val="356794616"/>
                    </a:ext>
                  </a:extLst>
                </a:gridCol>
                <a:gridCol w="1069813">
                  <a:extLst>
                    <a:ext uri="{9D8B030D-6E8A-4147-A177-3AD203B41FA5}">
                      <a16:colId xmlns:a16="http://schemas.microsoft.com/office/drawing/2014/main" val="235385208"/>
                    </a:ext>
                  </a:extLst>
                </a:gridCol>
                <a:gridCol w="2435760">
                  <a:extLst>
                    <a:ext uri="{9D8B030D-6E8A-4147-A177-3AD203B41FA5}">
                      <a16:colId xmlns:a16="http://schemas.microsoft.com/office/drawing/2014/main" val="1769101307"/>
                    </a:ext>
                  </a:extLst>
                </a:gridCol>
              </a:tblGrid>
              <a:tr h="83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dirty="0"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Threshold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321536"/>
                  </a:ext>
                </a:extLst>
              </a:tr>
              <a:tr h="262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4.1</a:t>
                      </a:r>
                      <a:endParaRPr dirty="0"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Geometric correction</a:t>
                      </a:r>
                      <a:r>
                        <a:rPr lang="en-US" sz="900" b="0" i="0" u="none" strike="noStrike" cap="none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dirty="0"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dirty="0"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9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Sub-pixel accuracy is achieved through the use of available GQA record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012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070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90" y="1159386"/>
            <a:ext cx="2332601" cy="250884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/>
          <p:nvPr/>
        </p:nvSpPr>
        <p:spPr>
          <a:xfrm>
            <a:off x="3615849" y="1434393"/>
            <a:ext cx="25378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US" sz="14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“General Metadata”:</a:t>
            </a:r>
            <a:endParaRPr sz="140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9" name="Google Shape;219;p27"/>
          <p:cNvSpPr/>
          <p:nvPr/>
        </p:nvSpPr>
        <p:spPr>
          <a:xfrm>
            <a:off x="3613471" y="1923676"/>
            <a:ext cx="268855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US" sz="14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“Per-pixel metadata”:</a:t>
            </a:r>
            <a:endParaRPr sz="140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3613471" y="2412959"/>
            <a:ext cx="491512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US" sz="14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“Radiometric and atmospheric corrections”:</a:t>
            </a:r>
            <a:endParaRPr sz="140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1" name="Google Shape;221;p27"/>
          <p:cNvSpPr/>
          <p:nvPr/>
        </p:nvSpPr>
        <p:spPr>
          <a:xfrm>
            <a:off x="3613471" y="2917366"/>
            <a:ext cx="298671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US" sz="14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“Geometric corrections”:</a:t>
            </a:r>
            <a:endParaRPr sz="140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2" name="Google Shape;222;p27"/>
          <p:cNvSpPr/>
          <p:nvPr/>
        </p:nvSpPr>
        <p:spPr>
          <a:xfrm>
            <a:off x="6229893" y="1449781"/>
            <a:ext cx="54854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8/10</a:t>
            </a:r>
            <a:endParaRPr dirty="0"/>
          </a:p>
        </p:txBody>
      </p:sp>
      <p:sp>
        <p:nvSpPr>
          <p:cNvPr id="223" name="Google Shape;223;p27"/>
          <p:cNvSpPr/>
          <p:nvPr/>
        </p:nvSpPr>
        <p:spPr>
          <a:xfrm>
            <a:off x="6232625" y="1939330"/>
            <a:ext cx="45076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6/7</a:t>
            </a:r>
            <a:endParaRPr dirty="0"/>
          </a:p>
        </p:txBody>
      </p:sp>
      <p:sp>
        <p:nvSpPr>
          <p:cNvPr id="224" name="Google Shape;224;p27"/>
          <p:cNvSpPr/>
          <p:nvPr/>
        </p:nvSpPr>
        <p:spPr>
          <a:xfrm>
            <a:off x="8528599" y="2428347"/>
            <a:ext cx="45076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3/3</a:t>
            </a:r>
            <a:endParaRPr dirty="0"/>
          </a:p>
        </p:txBody>
      </p:sp>
      <p:sp>
        <p:nvSpPr>
          <p:cNvPr id="225" name="Google Shape;225;p27"/>
          <p:cNvSpPr/>
          <p:nvPr/>
        </p:nvSpPr>
        <p:spPr>
          <a:xfrm>
            <a:off x="6600186" y="2932754"/>
            <a:ext cx="45076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1/1</a:t>
            </a:r>
            <a:endParaRPr/>
          </a:p>
        </p:txBody>
      </p:sp>
      <p:sp>
        <p:nvSpPr>
          <p:cNvPr id="13" name="Google Shape;216;p27"/>
          <p:cNvSpPr txBox="1">
            <a:spLocks noGrp="1"/>
          </p:cNvSpPr>
          <p:nvPr>
            <p:ph type="title"/>
          </p:nvPr>
        </p:nvSpPr>
        <p:spPr>
          <a:xfrm>
            <a:off x="461937" y="140706"/>
            <a:ext cx="85025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Sentinel-2 SR: THRESHOLD </a:t>
            </a:r>
            <a:r>
              <a:rPr lang="en-US" dirty="0"/>
              <a:t>s</a:t>
            </a:r>
            <a:r>
              <a:rPr lang="en-US" dirty="0" smtClean="0"/>
              <a:t>pecifications </a:t>
            </a:r>
            <a:r>
              <a:rPr lang="en-US" dirty="0"/>
              <a:t>- </a:t>
            </a:r>
            <a:r>
              <a:rPr lang="en-US" dirty="0"/>
              <a:t>s</a:t>
            </a:r>
            <a:r>
              <a:rPr lang="en-US" dirty="0" smtClean="0"/>
              <a:t>ummary</a:t>
            </a:r>
            <a:endParaRPr dirty="0"/>
          </a:p>
        </p:txBody>
      </p:sp>
      <p:grpSp>
        <p:nvGrpSpPr>
          <p:cNvPr id="12" name="Group 11"/>
          <p:cNvGrpSpPr/>
          <p:nvPr/>
        </p:nvGrpSpPr>
        <p:grpSpPr>
          <a:xfrm>
            <a:off x="3347864" y="2931790"/>
            <a:ext cx="360040" cy="270272"/>
            <a:chOff x="7596188" y="789384"/>
            <a:chExt cx="476250" cy="270273"/>
          </a:xfrm>
        </p:grpSpPr>
        <p:cxnSp>
          <p:nvCxnSpPr>
            <p:cNvPr id="14" name="Straight Connector 14"/>
            <p:cNvCxnSpPr>
              <a:cxnSpLocks noChangeShapeType="1"/>
            </p:cNvCxnSpPr>
            <p:nvPr/>
          </p:nvCxnSpPr>
          <p:spPr bwMode="auto">
            <a:xfrm flipH="1">
              <a:off x="7740650" y="789384"/>
              <a:ext cx="331788" cy="270272"/>
            </a:xfrm>
            <a:prstGeom prst="line">
              <a:avLst/>
            </a:prstGeom>
            <a:noFill/>
            <a:ln w="63500" algn="ctr">
              <a:solidFill>
                <a:srgbClr val="4CE600"/>
              </a:solidFill>
              <a:round/>
              <a:headEnd/>
              <a:tailEnd/>
            </a:ln>
          </p:spPr>
        </p:cxnSp>
        <p:cxnSp>
          <p:nvCxnSpPr>
            <p:cNvPr id="15" name="Straight Connector 15"/>
            <p:cNvCxnSpPr>
              <a:cxnSpLocks noChangeShapeType="1"/>
            </p:cNvCxnSpPr>
            <p:nvPr/>
          </p:nvCxnSpPr>
          <p:spPr bwMode="auto">
            <a:xfrm>
              <a:off x="7596188" y="925117"/>
              <a:ext cx="144462" cy="134540"/>
            </a:xfrm>
            <a:prstGeom prst="line">
              <a:avLst/>
            </a:prstGeom>
            <a:noFill/>
            <a:ln w="63500" algn="ctr">
              <a:solidFill>
                <a:srgbClr val="4CE600"/>
              </a:solidFill>
              <a:round/>
              <a:headEnd/>
              <a:tailEnd/>
            </a:ln>
          </p:spPr>
        </p:cxnSp>
      </p:grpSp>
      <p:grpSp>
        <p:nvGrpSpPr>
          <p:cNvPr id="19" name="Group 18"/>
          <p:cNvGrpSpPr/>
          <p:nvPr/>
        </p:nvGrpSpPr>
        <p:grpSpPr>
          <a:xfrm>
            <a:off x="3347864" y="1437382"/>
            <a:ext cx="287412" cy="270272"/>
            <a:chOff x="3492500" y="789384"/>
            <a:chExt cx="358778" cy="270272"/>
          </a:xfrm>
        </p:grpSpPr>
        <p:cxnSp>
          <p:nvCxnSpPr>
            <p:cNvPr id="20" name="Straight Connector 5"/>
            <p:cNvCxnSpPr>
              <a:cxnSpLocks noChangeShapeType="1"/>
            </p:cNvCxnSpPr>
            <p:nvPr/>
          </p:nvCxnSpPr>
          <p:spPr bwMode="auto">
            <a:xfrm>
              <a:off x="3492503" y="789384"/>
              <a:ext cx="358775" cy="270272"/>
            </a:xfrm>
            <a:prstGeom prst="line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1" name="Straight Connector 10"/>
            <p:cNvCxnSpPr>
              <a:cxnSpLocks noChangeShapeType="1"/>
            </p:cNvCxnSpPr>
            <p:nvPr/>
          </p:nvCxnSpPr>
          <p:spPr bwMode="auto">
            <a:xfrm flipH="1">
              <a:off x="3492500" y="789384"/>
              <a:ext cx="331788" cy="270272"/>
            </a:xfrm>
            <a:prstGeom prst="line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22" name="Group 21"/>
          <p:cNvGrpSpPr/>
          <p:nvPr/>
        </p:nvGrpSpPr>
        <p:grpSpPr>
          <a:xfrm>
            <a:off x="3347864" y="1923678"/>
            <a:ext cx="287412" cy="270272"/>
            <a:chOff x="3492500" y="789384"/>
            <a:chExt cx="358778" cy="270272"/>
          </a:xfrm>
        </p:grpSpPr>
        <p:cxnSp>
          <p:nvCxnSpPr>
            <p:cNvPr id="23" name="Straight Connector 5"/>
            <p:cNvCxnSpPr>
              <a:cxnSpLocks noChangeShapeType="1"/>
            </p:cNvCxnSpPr>
            <p:nvPr/>
          </p:nvCxnSpPr>
          <p:spPr bwMode="auto">
            <a:xfrm>
              <a:off x="3492503" y="789384"/>
              <a:ext cx="358775" cy="270272"/>
            </a:xfrm>
            <a:prstGeom prst="line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4" name="Straight Connector 10"/>
            <p:cNvCxnSpPr>
              <a:cxnSpLocks noChangeShapeType="1"/>
            </p:cNvCxnSpPr>
            <p:nvPr/>
          </p:nvCxnSpPr>
          <p:spPr bwMode="auto">
            <a:xfrm flipH="1">
              <a:off x="3492500" y="789384"/>
              <a:ext cx="331788" cy="270272"/>
            </a:xfrm>
            <a:prstGeom prst="line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25" name="Group 24"/>
          <p:cNvGrpSpPr/>
          <p:nvPr/>
        </p:nvGrpSpPr>
        <p:grpSpPr>
          <a:xfrm>
            <a:off x="3347864" y="2427734"/>
            <a:ext cx="360040" cy="270272"/>
            <a:chOff x="7596188" y="789384"/>
            <a:chExt cx="476250" cy="270273"/>
          </a:xfrm>
        </p:grpSpPr>
        <p:cxnSp>
          <p:nvCxnSpPr>
            <p:cNvPr id="26" name="Straight Connector 14"/>
            <p:cNvCxnSpPr>
              <a:cxnSpLocks noChangeShapeType="1"/>
            </p:cNvCxnSpPr>
            <p:nvPr/>
          </p:nvCxnSpPr>
          <p:spPr bwMode="auto">
            <a:xfrm flipH="1">
              <a:off x="7740650" y="789384"/>
              <a:ext cx="331788" cy="270272"/>
            </a:xfrm>
            <a:prstGeom prst="line">
              <a:avLst/>
            </a:prstGeom>
            <a:noFill/>
            <a:ln w="63500" algn="ctr">
              <a:solidFill>
                <a:srgbClr val="4CE600"/>
              </a:solidFill>
              <a:round/>
              <a:headEnd/>
              <a:tailEnd/>
            </a:ln>
          </p:spPr>
        </p:cxnSp>
        <p:cxnSp>
          <p:nvCxnSpPr>
            <p:cNvPr id="27" name="Straight Connector 15"/>
            <p:cNvCxnSpPr>
              <a:cxnSpLocks noChangeShapeType="1"/>
            </p:cNvCxnSpPr>
            <p:nvPr/>
          </p:nvCxnSpPr>
          <p:spPr bwMode="auto">
            <a:xfrm>
              <a:off x="7596188" y="925117"/>
              <a:ext cx="144462" cy="134540"/>
            </a:xfrm>
            <a:prstGeom prst="line">
              <a:avLst/>
            </a:prstGeom>
            <a:noFill/>
            <a:ln w="63500" algn="ctr">
              <a:solidFill>
                <a:srgbClr val="4CE600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394667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" name="Google Shape;235;p29"/>
          <p:cNvGraphicFramePr/>
          <p:nvPr>
            <p:extLst/>
          </p:nvPr>
        </p:nvGraphicFramePr>
        <p:xfrm>
          <a:off x="78693" y="626942"/>
          <a:ext cx="5626782" cy="389548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6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4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3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2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Target/Desired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Traceability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Metadata machine readability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1.3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Collection Time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dirty="0"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1.4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Geographical area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dirty="0"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Coordinate reference system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dirty="0"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1.6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Map Projection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Verdana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1.7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Geometric correction methods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Metadata includes ancillary data</a:t>
                      </a:r>
                      <a:r>
                        <a:rPr lang="en-US" sz="900" b="0" i="0" u="none" strike="noStrike" cap="none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set such as elevation model(s), but DOI is not used</a:t>
                      </a:r>
                      <a:r>
                        <a:rPr lang="en-US" sz="900" b="0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dirty="0"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3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1.8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Geometric</a:t>
                      </a:r>
                      <a:b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accuracy of the data</a:t>
                      </a:r>
                      <a:endParaRPr dirty="0"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dirty="0"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dirty="0"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6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1.9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Instrument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NO</a:t>
                      </a:r>
                      <a:endParaRPr dirty="0"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900" b="0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CEOS MIM database</a:t>
                      </a:r>
                      <a:r>
                        <a:rPr lang="en-AU" sz="900" b="0" i="0" u="none" strike="noStrike" cap="none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reference at this time</a:t>
                      </a: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1.10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Spectral bands</a:t>
                      </a:r>
                      <a:endParaRPr dirty="0"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NO</a:t>
                      </a:r>
                      <a:endParaRPr dirty="0"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 spectral response details be added into CEOS MIM</a:t>
                      </a:r>
                      <a:r>
                        <a:rPr lang="en-US" sz="900" b="0" i="0" u="none" strike="noStrike" cap="none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database</a:t>
                      </a:r>
                      <a:endParaRPr dirty="0"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1.11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Sensor Calibration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 dirty="0"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1.12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Radiometric Accuracy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dirty="0"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3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1.13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Algorithms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2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1.14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Ancillary data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dirty="0"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7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1.15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Processing chain provenance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sym typeface="Calibri"/>
                        </a:rPr>
                        <a:t>NO</a:t>
                      </a:r>
                      <a:endParaRPr dirty="0"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1.16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access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Verdana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7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1.17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Overall Data quality 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36" name="Google Shape;236;p29"/>
          <p:cNvSpPr txBox="1"/>
          <p:nvPr/>
        </p:nvSpPr>
        <p:spPr>
          <a:xfrm>
            <a:off x="143086" y="67421"/>
            <a:ext cx="717484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TARGET </a:t>
            </a:r>
            <a:r>
              <a:rPr lang="en-US" sz="1600" b="1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Specifications on “General Metadata”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633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5" name="Google Shape;255;p31"/>
          <p:cNvGraphicFramePr/>
          <p:nvPr>
            <p:extLst/>
          </p:nvPr>
        </p:nvGraphicFramePr>
        <p:xfrm>
          <a:off x="302487" y="1094683"/>
          <a:ext cx="3059475" cy="28058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Target/Desired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Metadata machine readability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data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Incomplete testing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2.4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Saturation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NO</a:t>
                      </a:r>
                      <a:endParaRPr dirty="0"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Cloud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 dirty="0"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2.6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Cloud Shadow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2.7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Land/Water mask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NO</a:t>
                      </a:r>
                      <a:endParaRPr dirty="0"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2.8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Snow/ice mask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 dirty="0"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2.9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Terrain Shadow Mask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dirty="0"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2.10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Terrain occlusion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dirty="0"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2.11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Illumination and viewing geometry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dirty="0"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2.12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Aerosol optical depth parameters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sym typeface="Calibri"/>
                        </a:rPr>
                        <a:t>YES</a:t>
                      </a:r>
                      <a:endParaRPr b="1" dirty="0"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56" name="Google Shape;256;p31"/>
          <p:cNvSpPr txBox="1">
            <a:spLocks noGrp="1"/>
          </p:cNvSpPr>
          <p:nvPr>
            <p:ph type="title"/>
          </p:nvPr>
        </p:nvSpPr>
        <p:spPr>
          <a:xfrm>
            <a:off x="143086" y="70692"/>
            <a:ext cx="441516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/>
              <a:t>TARGET </a:t>
            </a:r>
            <a:r>
              <a:rPr lang="en-US" sz="1600" b="1" dirty="0"/>
              <a:t>Specifications on:</a:t>
            </a:r>
            <a:endParaRPr dirty="0"/>
          </a:p>
        </p:txBody>
      </p:sp>
      <p:sp>
        <p:nvSpPr>
          <p:cNvPr id="257" name="Google Shape;257;p31"/>
          <p:cNvSpPr/>
          <p:nvPr/>
        </p:nvSpPr>
        <p:spPr>
          <a:xfrm>
            <a:off x="143086" y="608551"/>
            <a:ext cx="290496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“Per-pixel Metadata”</a:t>
            </a:r>
            <a:endParaRPr sz="160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8" name="Google Shape;258;p31"/>
          <p:cNvSpPr/>
          <p:nvPr/>
        </p:nvSpPr>
        <p:spPr>
          <a:xfrm>
            <a:off x="4932947" y="512940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“Radiometric and Atmospheric  corrections”</a:t>
            </a:r>
            <a:endParaRPr sz="160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259" name="Google Shape;259;p31"/>
          <p:cNvGraphicFramePr/>
          <p:nvPr>
            <p:extLst/>
          </p:nvPr>
        </p:nvGraphicFramePr>
        <p:xfrm>
          <a:off x="5007053" y="1122183"/>
          <a:ext cx="3779425" cy="173141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Target/Desired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3.1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Measurement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NO</a:t>
                      </a:r>
                      <a:endParaRPr dirty="0"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3.2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Measurement uncertainty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3.3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Measurement Normalization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dirty="0"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3.4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Directional Atmospheric Scattering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dirty="0"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3.5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Water vapour corrections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dirty="0"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3.6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Ozone Correction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dirty="0"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60" name="Google Shape;260;p31"/>
          <p:cNvGraphicFramePr/>
          <p:nvPr>
            <p:extLst/>
          </p:nvPr>
        </p:nvGraphicFramePr>
        <p:xfrm>
          <a:off x="5007053" y="4174155"/>
          <a:ext cx="2301275" cy="42078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7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Target/Desired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4.1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Geometric correction  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sz="900" b="1" i="0" u="sng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1" name="Google Shape;261;p31"/>
          <p:cNvSpPr/>
          <p:nvPr/>
        </p:nvSpPr>
        <p:spPr>
          <a:xfrm>
            <a:off x="4932947" y="3818951"/>
            <a:ext cx="316945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“Geometric Correction”</a:t>
            </a:r>
            <a:endParaRPr sz="160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5782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SR self assessment against CARD4L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858" y="1059582"/>
            <a:ext cx="8229600" cy="329435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</a:t>
            </a:r>
            <a:r>
              <a:rPr lang="en-AU" dirty="0" smtClean="0"/>
              <a:t>elf assessment of surface reflectance products derived from Landsat and Sentinel-2 done at GA </a:t>
            </a:r>
            <a:r>
              <a:rPr lang="en-AU" dirty="0"/>
              <a:t>(</a:t>
            </a:r>
            <a:r>
              <a:rPr lang="en-AU" dirty="0" smtClean="0"/>
              <a:t>October 2018)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Report of compliance / non-compliance against threshold and target CARD4L specifications for Landsat and Sentinel-2 prepared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Feedback provided to LSI-VC about experience with the process, description of the metadata parameters and need for examples in some cases, along with self assessment outcomes</a:t>
            </a:r>
            <a:r>
              <a:rPr lang="en-A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Sought feedback about CARD4L specifications for SR from WGCV membership and received written feedback from N Fox on potential improvements (TBD at WGCV plenary in July) 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321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Google Shape;216;p27"/>
          <p:cNvSpPr txBox="1">
            <a:spLocks noGrp="1"/>
          </p:cNvSpPr>
          <p:nvPr>
            <p:ph type="title"/>
          </p:nvPr>
        </p:nvSpPr>
        <p:spPr>
          <a:xfrm>
            <a:off x="461937" y="140706"/>
            <a:ext cx="85025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Sentinel-2 SR: TARGET </a:t>
            </a:r>
            <a:r>
              <a:rPr lang="en-US" dirty="0"/>
              <a:t>s</a:t>
            </a:r>
            <a:r>
              <a:rPr lang="en-US" dirty="0" smtClean="0"/>
              <a:t>pecifications </a:t>
            </a:r>
            <a:r>
              <a:rPr lang="en-US" dirty="0"/>
              <a:t>- </a:t>
            </a:r>
            <a:r>
              <a:rPr lang="en-US" dirty="0"/>
              <a:t>s</a:t>
            </a:r>
            <a:r>
              <a:rPr lang="en-US" dirty="0" smtClean="0"/>
              <a:t>ummary</a:t>
            </a:r>
            <a:endParaRPr dirty="0"/>
          </a:p>
        </p:txBody>
      </p:sp>
      <p:sp>
        <p:nvSpPr>
          <p:cNvPr id="6" name="Google Shape;218;p27"/>
          <p:cNvSpPr/>
          <p:nvPr/>
        </p:nvSpPr>
        <p:spPr>
          <a:xfrm>
            <a:off x="3615849" y="1434393"/>
            <a:ext cx="25378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US" sz="1400" b="1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“General Metadata”:</a:t>
            </a:r>
            <a:endParaRPr sz="1400" dirty="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Google Shape;219;p27"/>
          <p:cNvSpPr/>
          <p:nvPr/>
        </p:nvSpPr>
        <p:spPr>
          <a:xfrm>
            <a:off x="3613471" y="1923676"/>
            <a:ext cx="268855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US" sz="14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“Per-pixel metadata”:</a:t>
            </a:r>
            <a:endParaRPr sz="140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Google Shape;220;p27"/>
          <p:cNvSpPr/>
          <p:nvPr/>
        </p:nvSpPr>
        <p:spPr>
          <a:xfrm>
            <a:off x="3613471" y="2412959"/>
            <a:ext cx="491512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US" sz="14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“Radiometric and atmospheric corrections”:</a:t>
            </a:r>
            <a:endParaRPr sz="140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" name="Google Shape;221;p27"/>
          <p:cNvSpPr/>
          <p:nvPr/>
        </p:nvSpPr>
        <p:spPr>
          <a:xfrm>
            <a:off x="3613471" y="2917366"/>
            <a:ext cx="298671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US" sz="14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“Geometric corrections”:</a:t>
            </a:r>
            <a:endParaRPr sz="140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Google Shape;222;p27"/>
          <p:cNvSpPr/>
          <p:nvPr/>
        </p:nvSpPr>
        <p:spPr>
          <a:xfrm>
            <a:off x="6229893" y="1449781"/>
            <a:ext cx="54854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9/17</a:t>
            </a:r>
            <a:endParaRPr dirty="0"/>
          </a:p>
        </p:txBody>
      </p:sp>
      <p:sp>
        <p:nvSpPr>
          <p:cNvPr id="11" name="Google Shape;223;p27"/>
          <p:cNvSpPr/>
          <p:nvPr/>
        </p:nvSpPr>
        <p:spPr>
          <a:xfrm>
            <a:off x="6232625" y="1938798"/>
            <a:ext cx="545816" cy="292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6/12</a:t>
            </a:r>
            <a:endParaRPr dirty="0"/>
          </a:p>
        </p:txBody>
      </p:sp>
      <p:sp>
        <p:nvSpPr>
          <p:cNvPr id="12" name="Google Shape;224;p27"/>
          <p:cNvSpPr/>
          <p:nvPr/>
        </p:nvSpPr>
        <p:spPr>
          <a:xfrm>
            <a:off x="8528599" y="2428347"/>
            <a:ext cx="45076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4/6</a:t>
            </a:r>
            <a:endParaRPr dirty="0"/>
          </a:p>
        </p:txBody>
      </p:sp>
      <p:sp>
        <p:nvSpPr>
          <p:cNvPr id="13" name="Google Shape;225;p27"/>
          <p:cNvSpPr/>
          <p:nvPr/>
        </p:nvSpPr>
        <p:spPr>
          <a:xfrm>
            <a:off x="6600186" y="2932754"/>
            <a:ext cx="45076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1/1</a:t>
            </a:r>
            <a:endParaRPr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4149290"/>
              </p:ext>
            </p:extLst>
          </p:nvPr>
        </p:nvGraphicFramePr>
        <p:xfrm>
          <a:off x="340825" y="991188"/>
          <a:ext cx="2845408" cy="2480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3347864" y="1923678"/>
            <a:ext cx="287412" cy="270272"/>
            <a:chOff x="3492500" y="789384"/>
            <a:chExt cx="358778" cy="270272"/>
          </a:xfrm>
        </p:grpSpPr>
        <p:cxnSp>
          <p:nvCxnSpPr>
            <p:cNvPr id="16" name="Straight Connector 5"/>
            <p:cNvCxnSpPr>
              <a:cxnSpLocks noChangeShapeType="1"/>
            </p:cNvCxnSpPr>
            <p:nvPr/>
          </p:nvCxnSpPr>
          <p:spPr bwMode="auto">
            <a:xfrm>
              <a:off x="3492503" y="789384"/>
              <a:ext cx="358775" cy="270272"/>
            </a:xfrm>
            <a:prstGeom prst="line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7" name="Straight Connector 10"/>
            <p:cNvCxnSpPr>
              <a:cxnSpLocks noChangeShapeType="1"/>
            </p:cNvCxnSpPr>
            <p:nvPr/>
          </p:nvCxnSpPr>
          <p:spPr bwMode="auto">
            <a:xfrm flipH="1">
              <a:off x="3492500" y="789384"/>
              <a:ext cx="331788" cy="270272"/>
            </a:xfrm>
            <a:prstGeom prst="line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18" name="Group 17"/>
          <p:cNvGrpSpPr/>
          <p:nvPr/>
        </p:nvGrpSpPr>
        <p:grpSpPr>
          <a:xfrm>
            <a:off x="3347864" y="2949550"/>
            <a:ext cx="360040" cy="270272"/>
            <a:chOff x="7596188" y="789384"/>
            <a:chExt cx="476250" cy="270273"/>
          </a:xfrm>
        </p:grpSpPr>
        <p:cxnSp>
          <p:nvCxnSpPr>
            <p:cNvPr id="19" name="Straight Connector 14"/>
            <p:cNvCxnSpPr>
              <a:cxnSpLocks noChangeShapeType="1"/>
            </p:cNvCxnSpPr>
            <p:nvPr/>
          </p:nvCxnSpPr>
          <p:spPr bwMode="auto">
            <a:xfrm flipH="1">
              <a:off x="7740650" y="789384"/>
              <a:ext cx="331788" cy="270272"/>
            </a:xfrm>
            <a:prstGeom prst="line">
              <a:avLst/>
            </a:prstGeom>
            <a:noFill/>
            <a:ln w="63500" algn="ctr">
              <a:solidFill>
                <a:srgbClr val="4CE600"/>
              </a:solidFill>
              <a:round/>
              <a:headEnd/>
              <a:tailEnd/>
            </a:ln>
          </p:spPr>
        </p:cxnSp>
        <p:cxnSp>
          <p:nvCxnSpPr>
            <p:cNvPr id="20" name="Straight Connector 15"/>
            <p:cNvCxnSpPr>
              <a:cxnSpLocks noChangeShapeType="1"/>
            </p:cNvCxnSpPr>
            <p:nvPr/>
          </p:nvCxnSpPr>
          <p:spPr bwMode="auto">
            <a:xfrm>
              <a:off x="7596188" y="925117"/>
              <a:ext cx="144462" cy="134540"/>
            </a:xfrm>
            <a:prstGeom prst="line">
              <a:avLst/>
            </a:prstGeom>
            <a:noFill/>
            <a:ln w="63500" algn="ctr">
              <a:solidFill>
                <a:srgbClr val="4CE600"/>
              </a:solidFill>
              <a:round/>
              <a:headEnd/>
              <a:tailEnd/>
            </a:ln>
          </p:spPr>
        </p:cxnSp>
      </p:grpSp>
      <p:grpSp>
        <p:nvGrpSpPr>
          <p:cNvPr id="21" name="Group 20"/>
          <p:cNvGrpSpPr/>
          <p:nvPr/>
        </p:nvGrpSpPr>
        <p:grpSpPr>
          <a:xfrm>
            <a:off x="3347864" y="2427734"/>
            <a:ext cx="287412" cy="270272"/>
            <a:chOff x="3492500" y="789384"/>
            <a:chExt cx="358778" cy="270272"/>
          </a:xfrm>
        </p:grpSpPr>
        <p:cxnSp>
          <p:nvCxnSpPr>
            <p:cNvPr id="22" name="Straight Connector 5"/>
            <p:cNvCxnSpPr>
              <a:cxnSpLocks noChangeShapeType="1"/>
            </p:cNvCxnSpPr>
            <p:nvPr/>
          </p:nvCxnSpPr>
          <p:spPr bwMode="auto">
            <a:xfrm>
              <a:off x="3492503" y="789384"/>
              <a:ext cx="358775" cy="270272"/>
            </a:xfrm>
            <a:prstGeom prst="line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3" name="Straight Connector 10"/>
            <p:cNvCxnSpPr>
              <a:cxnSpLocks noChangeShapeType="1"/>
            </p:cNvCxnSpPr>
            <p:nvPr/>
          </p:nvCxnSpPr>
          <p:spPr bwMode="auto">
            <a:xfrm flipH="1">
              <a:off x="3492500" y="789384"/>
              <a:ext cx="331788" cy="270272"/>
            </a:xfrm>
            <a:prstGeom prst="line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24" name="Group 23"/>
          <p:cNvGrpSpPr/>
          <p:nvPr/>
        </p:nvGrpSpPr>
        <p:grpSpPr>
          <a:xfrm>
            <a:off x="3347864" y="1437382"/>
            <a:ext cx="287412" cy="270272"/>
            <a:chOff x="3492500" y="789384"/>
            <a:chExt cx="358778" cy="270272"/>
          </a:xfrm>
        </p:grpSpPr>
        <p:cxnSp>
          <p:nvCxnSpPr>
            <p:cNvPr id="25" name="Straight Connector 5"/>
            <p:cNvCxnSpPr>
              <a:cxnSpLocks noChangeShapeType="1"/>
            </p:cNvCxnSpPr>
            <p:nvPr/>
          </p:nvCxnSpPr>
          <p:spPr bwMode="auto">
            <a:xfrm>
              <a:off x="3492503" y="789384"/>
              <a:ext cx="358775" cy="270272"/>
            </a:xfrm>
            <a:prstGeom prst="line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6" name="Straight Connector 10"/>
            <p:cNvCxnSpPr>
              <a:cxnSpLocks noChangeShapeType="1"/>
            </p:cNvCxnSpPr>
            <p:nvPr/>
          </p:nvCxnSpPr>
          <p:spPr bwMode="auto">
            <a:xfrm flipH="1">
              <a:off x="3492500" y="789384"/>
              <a:ext cx="331788" cy="270272"/>
            </a:xfrm>
            <a:prstGeom prst="line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245396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6;p32"/>
          <p:cNvSpPr txBox="1">
            <a:spLocks/>
          </p:cNvSpPr>
          <p:nvPr/>
        </p:nvSpPr>
        <p:spPr bwMode="auto">
          <a:xfrm>
            <a:off x="24852" y="1995686"/>
            <a:ext cx="88854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7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7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7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7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AU" sz="2800" kern="0" dirty="0" smtClean="0">
                <a:solidFill>
                  <a:schemeClr val="accent1">
                    <a:lumMod val="50000"/>
                  </a:schemeClr>
                </a:solidFill>
              </a:rPr>
              <a:t>Thank you</a:t>
            </a:r>
            <a:endParaRPr lang="en-AU" sz="2800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29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2"/>
          <p:cNvSpPr txBox="1">
            <a:spLocks noGrp="1"/>
          </p:cNvSpPr>
          <p:nvPr>
            <p:ph type="title"/>
          </p:nvPr>
        </p:nvSpPr>
        <p:spPr>
          <a:xfrm>
            <a:off x="0" y="1626418"/>
            <a:ext cx="888547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/>
              <a:t>Self assessment outcome for Landsat SR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36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>
            <a:spLocks noGrp="1"/>
          </p:cNvSpPr>
          <p:nvPr>
            <p:ph type="title"/>
          </p:nvPr>
        </p:nvSpPr>
        <p:spPr>
          <a:xfrm>
            <a:off x="143086" y="67421"/>
            <a:ext cx="717484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THRESHOLD Specifications on “General Metadata”</a:t>
            </a:r>
            <a:endParaRPr/>
          </a:p>
        </p:txBody>
      </p:sp>
      <p:sp>
        <p:nvSpPr>
          <p:cNvPr id="181" name="Google Shape;181;p23"/>
          <p:cNvSpPr/>
          <p:nvPr/>
        </p:nvSpPr>
        <p:spPr>
          <a:xfrm>
            <a:off x="6969759" y="1067808"/>
            <a:ext cx="2113281" cy="71508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8/10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COMPLIANT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12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/10 </a:t>
            </a: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NOT COMPLIANT</a:t>
            </a:r>
            <a:endParaRPr dirty="0"/>
          </a:p>
        </p:txBody>
      </p:sp>
      <p:sp>
        <p:nvSpPr>
          <p:cNvPr id="182" name="Google Shape;182;p23"/>
          <p:cNvSpPr txBox="1"/>
          <p:nvPr/>
        </p:nvSpPr>
        <p:spPr>
          <a:xfrm>
            <a:off x="7003628" y="690878"/>
            <a:ext cx="130676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7 Not required</a:t>
            </a:r>
            <a:endParaRPr/>
          </a:p>
        </p:txBody>
      </p:sp>
      <p:pic>
        <p:nvPicPr>
          <p:cNvPr id="183" name="Google Shape;183;p23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052" y="2021375"/>
            <a:ext cx="2235592" cy="23776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4" name="Google Shape;184;p23"/>
          <p:cNvGraphicFramePr/>
          <p:nvPr>
            <p:extLst>
              <p:ext uri="{D42A27DB-BD31-4B8C-83A1-F6EECF244321}">
                <p14:modId xmlns:p14="http://schemas.microsoft.com/office/powerpoint/2010/main" val="3424605556"/>
              </p:ext>
            </p:extLst>
          </p:nvPr>
        </p:nvGraphicFramePr>
        <p:xfrm>
          <a:off x="78693" y="407952"/>
          <a:ext cx="6809775" cy="46120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4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Threshold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  <a:endParaRPr dirty="0"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Traceability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required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Metadata machine readability</a:t>
                      </a:r>
                      <a:endParaRPr dirty="0"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1.3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Collection Time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 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1.4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Geographical area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 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Arial"/>
                          <a:sym typeface="Arial"/>
                        </a:rPr>
                        <a:t>Current metadata document contains a polygon detailing the valid metadata extents</a:t>
                      </a:r>
                      <a:endParaRPr lang="en-AU" sz="9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Coordinate reference system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1.6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Map Projection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sz="900" b="1" i="0" u="none" strike="sng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endParaRPr dirty="0"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1.7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Geometric correction methods</a:t>
                      </a:r>
                      <a:endParaRPr dirty="0"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required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3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1.8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Geometric</a:t>
                      </a:r>
                      <a:b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accuracy of the data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required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6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1.9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Instrument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1.10</a:t>
                      </a:r>
                      <a:endParaRPr dirty="0"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Spectral bands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compliant</a:t>
                      </a:r>
                      <a:endParaRPr lang="en-US" sz="900" dirty="0"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0" i="0" u="none" strike="noStrike" cap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Requirement: </a:t>
                      </a:r>
                      <a:r>
                        <a:rPr lang="en-US" sz="9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Arial"/>
                          <a:sym typeface="Arial"/>
                        </a:rPr>
                        <a:t>The central wavelength for each band for which data is included is identified in the metadata, expressed in SI units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Arial"/>
                          <a:sym typeface="Arial"/>
                        </a:rPr>
                        <a:t>Can spectral response details be added into CEOS Missions, Instruments and Measurements Database? </a:t>
                      </a:r>
                      <a:endParaRPr sz="9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1.11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Sensor Calibration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required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1.12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Radiometric Accuracy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required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3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1.13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Algorithms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2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1.14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Ancillary data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sz="900" b="1" i="0" u="none" strike="sng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7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1.15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Processing chain provenance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required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1.16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access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compliant</a:t>
                      </a:r>
                      <a:endParaRPr dirty="0"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Requirement: The metadata identifies the location from where the product can be retrieved, expressed as a DOI.</a:t>
                      </a:r>
                      <a:b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9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Arial"/>
                          <a:sym typeface="Arial"/>
                        </a:rPr>
                        <a:t>Our metadata does not identify the location from where the product can be retrieved, DOI-linked or otherwise</a:t>
                      </a:r>
                      <a:r>
                        <a:rPr lang="en-US" sz="900" b="0" i="0" u="none" strike="noStrike" cap="non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900" dirty="0">
                        <a:latin typeface="Calibri" panose="020F0502020204030204" pitchFamily="34" charset="0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7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1.17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Overall Data quality 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required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146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" name="Google Shape;189;p24"/>
          <p:cNvGraphicFramePr/>
          <p:nvPr>
            <p:extLst/>
          </p:nvPr>
        </p:nvGraphicFramePr>
        <p:xfrm>
          <a:off x="515619" y="812800"/>
          <a:ext cx="3720675" cy="315508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Threshold</a:t>
                      </a:r>
                      <a:endParaRPr dirty="0"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Metadata machine readability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dirty="0"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data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2.3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Incomplete testing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dirty="0"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2.4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Saturation</a:t>
                      </a:r>
                      <a:endParaRPr dirty="0"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YES</a:t>
                      </a:r>
                      <a:endParaRPr dirty="0"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2.5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Cloud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dirty="0"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2.6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Cloud Shadow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4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2.7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Land/Water mask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required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4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2.8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Snow/ice mask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required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4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2.9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Terrain Shadow Mask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required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4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2.10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Terrain occlusion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required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9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2.11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Illumination and viewing geometry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4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2.12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Aerosol optical depth parameters</a:t>
                      </a:r>
                      <a:endParaRPr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required</a:t>
                      </a:r>
                      <a:endParaRPr dirty="0"/>
                    </a:p>
                  </a:txBody>
                  <a:tcPr marL="8750" marR="8750" marT="875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90" name="Google Shape;190;p24"/>
          <p:cNvSpPr txBox="1">
            <a:spLocks noGrp="1"/>
          </p:cNvSpPr>
          <p:nvPr>
            <p:ph type="title"/>
          </p:nvPr>
        </p:nvSpPr>
        <p:spPr>
          <a:xfrm>
            <a:off x="143086" y="67421"/>
            <a:ext cx="717484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THRESHOLD Specifications on “Per-pixel Metadata”</a:t>
            </a:r>
            <a:endParaRPr/>
          </a:p>
        </p:txBody>
      </p:sp>
      <p:pic>
        <p:nvPicPr>
          <p:cNvPr id="191" name="Google Shape;191;p2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590" y="1745142"/>
            <a:ext cx="2143197" cy="252443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 txBox="1"/>
          <p:nvPr/>
        </p:nvSpPr>
        <p:spPr>
          <a:xfrm>
            <a:off x="6136642" y="812800"/>
            <a:ext cx="130676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5 Not required</a:t>
            </a:r>
            <a:endParaRPr/>
          </a:p>
        </p:txBody>
      </p:sp>
      <p:sp>
        <p:nvSpPr>
          <p:cNvPr id="7" name="Google Shape;181;p23"/>
          <p:cNvSpPr/>
          <p:nvPr/>
        </p:nvSpPr>
        <p:spPr>
          <a:xfrm>
            <a:off x="5870506" y="1293211"/>
            <a:ext cx="2113281" cy="40682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7/7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COMPLIANT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7720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/>
          <p:nvPr/>
        </p:nvSpPr>
        <p:spPr>
          <a:xfrm>
            <a:off x="8815388" y="4507706"/>
            <a:ext cx="250031" cy="24288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199" name="Google Shape;199;p25"/>
          <p:cNvGraphicFramePr/>
          <p:nvPr>
            <p:extLst/>
          </p:nvPr>
        </p:nvGraphicFramePr>
        <p:xfrm>
          <a:off x="143086" y="1267981"/>
          <a:ext cx="5099475" cy="154157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1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0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dirty="0"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Threshold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3.1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Measurement</a:t>
                      </a:r>
                      <a:endParaRPr dirty="0"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rgbClr val="008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3.2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Measurement uncertainty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required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3.3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Measurement Normalization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required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53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3.4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Directional Atmospheric Scattering</a:t>
                      </a:r>
                      <a:endParaRPr dirty="0"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dirty="0"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3.5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Water vapour corrections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dirty="0"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3.6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Ozone Correction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 required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0" name="Google Shape;200;p25"/>
          <p:cNvSpPr txBox="1">
            <a:spLocks noGrp="1"/>
          </p:cNvSpPr>
          <p:nvPr>
            <p:ph type="title"/>
          </p:nvPr>
        </p:nvSpPr>
        <p:spPr>
          <a:xfrm>
            <a:off x="143086" y="68061"/>
            <a:ext cx="71748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THRESHOLD Specifications on “Radiometric and Atmospheric corrections”</a:t>
            </a:r>
            <a:endParaRPr/>
          </a:p>
        </p:txBody>
      </p:sp>
      <p:pic>
        <p:nvPicPr>
          <p:cNvPr id="201" name="Google Shape;201;p2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396" y="2120307"/>
            <a:ext cx="2335070" cy="2508843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5"/>
          <p:cNvSpPr/>
          <p:nvPr/>
        </p:nvSpPr>
        <p:spPr>
          <a:xfrm>
            <a:off x="6150396" y="1499910"/>
            <a:ext cx="2113281" cy="33977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3/3 </a:t>
            </a: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COMPLIANT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3" name="Google Shape;203;p25"/>
          <p:cNvSpPr txBox="1"/>
          <p:nvPr/>
        </p:nvSpPr>
        <p:spPr>
          <a:xfrm>
            <a:off x="6238241" y="826348"/>
            <a:ext cx="130676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 Not required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8016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title"/>
          </p:nvPr>
        </p:nvSpPr>
        <p:spPr>
          <a:xfrm>
            <a:off x="143086" y="67421"/>
            <a:ext cx="717484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/>
              <a:t>THRESHOLD Specifications on “Geometric corrections”</a:t>
            </a:r>
            <a:endParaRPr/>
          </a:p>
        </p:txBody>
      </p:sp>
      <p:sp>
        <p:nvSpPr>
          <p:cNvPr id="210" name="Google Shape;210;p26"/>
          <p:cNvSpPr/>
          <p:nvPr/>
        </p:nvSpPr>
        <p:spPr>
          <a:xfrm>
            <a:off x="3801108" y="1920242"/>
            <a:ext cx="1862991" cy="34051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1/1 COMPLIANT</a:t>
            </a:r>
            <a:endParaRPr/>
          </a:p>
        </p:txBody>
      </p:sp>
      <p:pic>
        <p:nvPicPr>
          <p:cNvPr id="211" name="Google Shape;211;p2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954" y="2498513"/>
            <a:ext cx="2023643" cy="21970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935163" y="962206"/>
          <a:ext cx="5284786" cy="5594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23493">
                  <a:extLst>
                    <a:ext uri="{9D8B030D-6E8A-4147-A177-3AD203B41FA5}">
                      <a16:colId xmlns:a16="http://schemas.microsoft.com/office/drawing/2014/main" val="2816772884"/>
                    </a:ext>
                  </a:extLst>
                </a:gridCol>
                <a:gridCol w="1455720">
                  <a:extLst>
                    <a:ext uri="{9D8B030D-6E8A-4147-A177-3AD203B41FA5}">
                      <a16:colId xmlns:a16="http://schemas.microsoft.com/office/drawing/2014/main" val="356794616"/>
                    </a:ext>
                  </a:extLst>
                </a:gridCol>
                <a:gridCol w="1069813">
                  <a:extLst>
                    <a:ext uri="{9D8B030D-6E8A-4147-A177-3AD203B41FA5}">
                      <a16:colId xmlns:a16="http://schemas.microsoft.com/office/drawing/2014/main" val="235385208"/>
                    </a:ext>
                  </a:extLst>
                </a:gridCol>
                <a:gridCol w="2435760">
                  <a:extLst>
                    <a:ext uri="{9D8B030D-6E8A-4147-A177-3AD203B41FA5}">
                      <a16:colId xmlns:a16="http://schemas.microsoft.com/office/drawing/2014/main" val="1769101307"/>
                    </a:ext>
                  </a:extLst>
                </a:gridCol>
              </a:tblGrid>
              <a:tr h="83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dirty="0"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Threshold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  <a:endParaRPr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321536"/>
                  </a:ext>
                </a:extLst>
              </a:tr>
              <a:tr h="262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4.1</a:t>
                      </a:r>
                      <a:endParaRPr dirty="0"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Geometric correction</a:t>
                      </a:r>
                      <a:r>
                        <a:rPr lang="en-US" sz="900" b="0" i="0" u="none" strike="noStrike" cap="none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dirty="0"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dirty="0"/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900" b="0" i="0" u="none" strike="noStrike" cap="none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Sub-pixel accuracy is achieved through the use of available GQA record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400" marR="5400" marT="54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012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39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>
            <a:spLocks noGrp="1"/>
          </p:cNvSpPr>
          <p:nvPr>
            <p:ph type="title"/>
          </p:nvPr>
        </p:nvSpPr>
        <p:spPr>
          <a:xfrm>
            <a:off x="461937" y="140706"/>
            <a:ext cx="85025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Landsat SR: THRESHOLD </a:t>
            </a:r>
            <a:r>
              <a:rPr lang="en-US" dirty="0"/>
              <a:t>s</a:t>
            </a:r>
            <a:r>
              <a:rPr lang="en-US" dirty="0" smtClean="0"/>
              <a:t>pecifications </a:t>
            </a:r>
            <a:r>
              <a:rPr lang="en-US" dirty="0"/>
              <a:t>- </a:t>
            </a:r>
            <a:r>
              <a:rPr lang="en-US" dirty="0"/>
              <a:t>s</a:t>
            </a:r>
            <a:r>
              <a:rPr lang="en-US" dirty="0" smtClean="0"/>
              <a:t>ummary</a:t>
            </a:r>
            <a:endParaRPr dirty="0"/>
          </a:p>
        </p:txBody>
      </p:sp>
      <p:pic>
        <p:nvPicPr>
          <p:cNvPr id="217" name="Google Shape;217;p2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12" y="1159386"/>
            <a:ext cx="2129956" cy="250884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/>
          <p:nvPr/>
        </p:nvSpPr>
        <p:spPr>
          <a:xfrm>
            <a:off x="3615849" y="1434393"/>
            <a:ext cx="25378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US" sz="1400" b="1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“General Metadata”:</a:t>
            </a:r>
            <a:endParaRPr sz="1400" dirty="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9" name="Google Shape;219;p27"/>
          <p:cNvSpPr/>
          <p:nvPr/>
        </p:nvSpPr>
        <p:spPr>
          <a:xfrm>
            <a:off x="3613471" y="1923676"/>
            <a:ext cx="268855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US" sz="14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“Per-pixel metadata”:</a:t>
            </a:r>
            <a:endParaRPr sz="140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3613471" y="2412959"/>
            <a:ext cx="491512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US" sz="14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“Radiometric and atmospheric corrections”:</a:t>
            </a:r>
            <a:endParaRPr sz="140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1" name="Google Shape;221;p27"/>
          <p:cNvSpPr/>
          <p:nvPr/>
        </p:nvSpPr>
        <p:spPr>
          <a:xfrm>
            <a:off x="3613471" y="2917366"/>
            <a:ext cx="298671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</a:pPr>
            <a:r>
              <a:rPr lang="en-US" sz="14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“Geometric corrections”:</a:t>
            </a:r>
            <a:endParaRPr sz="140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2" name="Google Shape;222;p27"/>
          <p:cNvSpPr/>
          <p:nvPr/>
        </p:nvSpPr>
        <p:spPr>
          <a:xfrm>
            <a:off x="6229893" y="1449781"/>
            <a:ext cx="54854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8/10</a:t>
            </a:r>
            <a:endParaRPr dirty="0"/>
          </a:p>
        </p:txBody>
      </p:sp>
      <p:sp>
        <p:nvSpPr>
          <p:cNvPr id="223" name="Google Shape;223;p27"/>
          <p:cNvSpPr/>
          <p:nvPr/>
        </p:nvSpPr>
        <p:spPr>
          <a:xfrm>
            <a:off x="6232625" y="1939330"/>
            <a:ext cx="45076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7</a:t>
            </a:r>
            <a:r>
              <a:rPr lang="en-US" sz="12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/7</a:t>
            </a:r>
            <a:endParaRPr dirty="0"/>
          </a:p>
        </p:txBody>
      </p:sp>
      <p:sp>
        <p:nvSpPr>
          <p:cNvPr id="224" name="Google Shape;224;p27"/>
          <p:cNvSpPr/>
          <p:nvPr/>
        </p:nvSpPr>
        <p:spPr>
          <a:xfrm>
            <a:off x="8528599" y="2428347"/>
            <a:ext cx="45076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3/3</a:t>
            </a:r>
            <a:endParaRPr dirty="0"/>
          </a:p>
        </p:txBody>
      </p:sp>
      <p:sp>
        <p:nvSpPr>
          <p:cNvPr id="225" name="Google Shape;225;p27"/>
          <p:cNvSpPr/>
          <p:nvPr/>
        </p:nvSpPr>
        <p:spPr>
          <a:xfrm>
            <a:off x="6600186" y="2932754"/>
            <a:ext cx="45076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1/1</a:t>
            </a:r>
            <a:endParaRPr dirty="0"/>
          </a:p>
        </p:txBody>
      </p:sp>
      <p:grpSp>
        <p:nvGrpSpPr>
          <p:cNvPr id="3" name="Group 2"/>
          <p:cNvGrpSpPr/>
          <p:nvPr/>
        </p:nvGrpSpPr>
        <p:grpSpPr>
          <a:xfrm>
            <a:off x="3203848" y="1437382"/>
            <a:ext cx="287412" cy="270272"/>
            <a:chOff x="3492500" y="789384"/>
            <a:chExt cx="358778" cy="270272"/>
          </a:xfrm>
        </p:grpSpPr>
        <p:cxnSp>
          <p:nvCxnSpPr>
            <p:cNvPr id="12" name="Straight Connector 5"/>
            <p:cNvCxnSpPr>
              <a:cxnSpLocks noChangeShapeType="1"/>
            </p:cNvCxnSpPr>
            <p:nvPr/>
          </p:nvCxnSpPr>
          <p:spPr bwMode="auto">
            <a:xfrm>
              <a:off x="3492503" y="789384"/>
              <a:ext cx="358775" cy="270272"/>
            </a:xfrm>
            <a:prstGeom prst="line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3" name="Straight Connector 10"/>
            <p:cNvCxnSpPr>
              <a:cxnSpLocks noChangeShapeType="1"/>
            </p:cNvCxnSpPr>
            <p:nvPr/>
          </p:nvCxnSpPr>
          <p:spPr bwMode="auto">
            <a:xfrm flipH="1">
              <a:off x="3492500" y="789384"/>
              <a:ext cx="331788" cy="270272"/>
            </a:xfrm>
            <a:prstGeom prst="line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19" name="Group 18"/>
          <p:cNvGrpSpPr/>
          <p:nvPr/>
        </p:nvGrpSpPr>
        <p:grpSpPr>
          <a:xfrm>
            <a:off x="3203848" y="1941438"/>
            <a:ext cx="360040" cy="270272"/>
            <a:chOff x="7596188" y="789384"/>
            <a:chExt cx="476250" cy="270273"/>
          </a:xfrm>
        </p:grpSpPr>
        <p:cxnSp>
          <p:nvCxnSpPr>
            <p:cNvPr id="20" name="Straight Connector 14"/>
            <p:cNvCxnSpPr>
              <a:cxnSpLocks noChangeShapeType="1"/>
            </p:cNvCxnSpPr>
            <p:nvPr/>
          </p:nvCxnSpPr>
          <p:spPr bwMode="auto">
            <a:xfrm flipH="1">
              <a:off x="7740650" y="789384"/>
              <a:ext cx="331788" cy="270272"/>
            </a:xfrm>
            <a:prstGeom prst="line">
              <a:avLst/>
            </a:prstGeom>
            <a:noFill/>
            <a:ln w="63500" algn="ctr">
              <a:solidFill>
                <a:srgbClr val="4CE600"/>
              </a:solidFill>
              <a:round/>
              <a:headEnd/>
              <a:tailEnd/>
            </a:ln>
          </p:spPr>
        </p:cxnSp>
        <p:cxnSp>
          <p:nvCxnSpPr>
            <p:cNvPr id="21" name="Straight Connector 15"/>
            <p:cNvCxnSpPr>
              <a:cxnSpLocks noChangeShapeType="1"/>
            </p:cNvCxnSpPr>
            <p:nvPr/>
          </p:nvCxnSpPr>
          <p:spPr bwMode="auto">
            <a:xfrm>
              <a:off x="7596188" y="925117"/>
              <a:ext cx="144462" cy="134540"/>
            </a:xfrm>
            <a:prstGeom prst="line">
              <a:avLst/>
            </a:prstGeom>
            <a:noFill/>
            <a:ln w="63500" algn="ctr">
              <a:solidFill>
                <a:srgbClr val="4CE600"/>
              </a:solidFill>
              <a:round/>
              <a:headEnd/>
              <a:tailEnd/>
            </a:ln>
          </p:spPr>
        </p:cxnSp>
      </p:grpSp>
      <p:grpSp>
        <p:nvGrpSpPr>
          <p:cNvPr id="22" name="Group 21"/>
          <p:cNvGrpSpPr/>
          <p:nvPr/>
        </p:nvGrpSpPr>
        <p:grpSpPr>
          <a:xfrm>
            <a:off x="3203848" y="2427734"/>
            <a:ext cx="360040" cy="270272"/>
            <a:chOff x="7596188" y="789384"/>
            <a:chExt cx="476250" cy="270273"/>
          </a:xfrm>
        </p:grpSpPr>
        <p:cxnSp>
          <p:nvCxnSpPr>
            <p:cNvPr id="23" name="Straight Connector 14"/>
            <p:cNvCxnSpPr>
              <a:cxnSpLocks noChangeShapeType="1"/>
            </p:cNvCxnSpPr>
            <p:nvPr/>
          </p:nvCxnSpPr>
          <p:spPr bwMode="auto">
            <a:xfrm flipH="1">
              <a:off x="7740650" y="789384"/>
              <a:ext cx="331788" cy="270272"/>
            </a:xfrm>
            <a:prstGeom prst="line">
              <a:avLst/>
            </a:prstGeom>
            <a:noFill/>
            <a:ln w="63500" algn="ctr">
              <a:solidFill>
                <a:srgbClr val="4CE600"/>
              </a:solidFill>
              <a:round/>
              <a:headEnd/>
              <a:tailEnd/>
            </a:ln>
          </p:spPr>
        </p:cxnSp>
        <p:cxnSp>
          <p:nvCxnSpPr>
            <p:cNvPr id="24" name="Straight Connector 15"/>
            <p:cNvCxnSpPr>
              <a:cxnSpLocks noChangeShapeType="1"/>
            </p:cNvCxnSpPr>
            <p:nvPr/>
          </p:nvCxnSpPr>
          <p:spPr bwMode="auto">
            <a:xfrm>
              <a:off x="7596188" y="925117"/>
              <a:ext cx="144462" cy="134540"/>
            </a:xfrm>
            <a:prstGeom prst="line">
              <a:avLst/>
            </a:prstGeom>
            <a:noFill/>
            <a:ln w="63500" algn="ctr">
              <a:solidFill>
                <a:srgbClr val="4CE600"/>
              </a:solidFill>
              <a:round/>
              <a:headEnd/>
              <a:tailEnd/>
            </a:ln>
          </p:spPr>
        </p:cxnSp>
      </p:grpSp>
      <p:grpSp>
        <p:nvGrpSpPr>
          <p:cNvPr id="25" name="Group 24"/>
          <p:cNvGrpSpPr/>
          <p:nvPr/>
        </p:nvGrpSpPr>
        <p:grpSpPr>
          <a:xfrm>
            <a:off x="3203848" y="2931790"/>
            <a:ext cx="360040" cy="270272"/>
            <a:chOff x="7596188" y="789384"/>
            <a:chExt cx="476250" cy="270273"/>
          </a:xfrm>
        </p:grpSpPr>
        <p:cxnSp>
          <p:nvCxnSpPr>
            <p:cNvPr id="26" name="Straight Connector 14"/>
            <p:cNvCxnSpPr>
              <a:cxnSpLocks noChangeShapeType="1"/>
            </p:cNvCxnSpPr>
            <p:nvPr/>
          </p:nvCxnSpPr>
          <p:spPr bwMode="auto">
            <a:xfrm flipH="1">
              <a:off x="7740650" y="789384"/>
              <a:ext cx="331788" cy="270272"/>
            </a:xfrm>
            <a:prstGeom prst="line">
              <a:avLst/>
            </a:prstGeom>
            <a:noFill/>
            <a:ln w="63500" algn="ctr">
              <a:solidFill>
                <a:srgbClr val="4CE600"/>
              </a:solidFill>
              <a:round/>
              <a:headEnd/>
              <a:tailEnd/>
            </a:ln>
          </p:spPr>
        </p:cxnSp>
        <p:cxnSp>
          <p:nvCxnSpPr>
            <p:cNvPr id="27" name="Straight Connector 15"/>
            <p:cNvCxnSpPr>
              <a:cxnSpLocks noChangeShapeType="1"/>
            </p:cNvCxnSpPr>
            <p:nvPr/>
          </p:nvCxnSpPr>
          <p:spPr bwMode="auto">
            <a:xfrm>
              <a:off x="7596188" y="925117"/>
              <a:ext cx="144462" cy="134540"/>
            </a:xfrm>
            <a:prstGeom prst="line">
              <a:avLst/>
            </a:prstGeom>
            <a:noFill/>
            <a:ln w="63500" algn="ctr">
              <a:solidFill>
                <a:srgbClr val="4CE600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159700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" name="Google Shape;235;p29"/>
          <p:cNvGraphicFramePr/>
          <p:nvPr>
            <p:extLst/>
          </p:nvPr>
        </p:nvGraphicFramePr>
        <p:xfrm>
          <a:off x="78693" y="626942"/>
          <a:ext cx="5626782" cy="389548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6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4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3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2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Target/Desired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Traceability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1.2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Metadata machine readability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1.3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Collection Time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dirty="0"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1.4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Geographical area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dirty="0"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Coordinate reference system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dirty="0"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1.6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Map Projection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Verdana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1.7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Geometric correction methods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Metadata includes ancillary data</a:t>
                      </a:r>
                      <a:r>
                        <a:rPr lang="en-US" sz="900" b="0" i="0" u="none" strike="noStrike" cap="none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set such as elevation model(s), but DOI is not used</a:t>
                      </a:r>
                      <a:r>
                        <a:rPr lang="en-US" sz="900" b="0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dirty="0"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3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1.8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Geometric</a:t>
                      </a:r>
                      <a:b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accuracy of the data</a:t>
                      </a:r>
                      <a:endParaRPr dirty="0"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dirty="0"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dirty="0"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6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1.9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Instrument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NO</a:t>
                      </a:r>
                      <a:endParaRPr dirty="0"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900" b="0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CEOS MIM database</a:t>
                      </a:r>
                      <a:r>
                        <a:rPr lang="en-AU" sz="900" b="0" i="0" u="none" strike="noStrike" cap="none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reference at this time</a:t>
                      </a: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9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1.10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Spectral bands</a:t>
                      </a:r>
                      <a:endParaRPr dirty="0"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sym typeface="Calibri"/>
                        </a:rPr>
                        <a:t>NO</a:t>
                      </a:r>
                      <a:endParaRPr dirty="0"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 spectral response details be added into CEOS MIM</a:t>
                      </a:r>
                      <a:r>
                        <a:rPr lang="en-US" sz="900" b="0" i="0" u="none" strike="noStrike" cap="none" baseline="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database</a:t>
                      </a:r>
                      <a:endParaRPr dirty="0"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1.11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Sensor Calibration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 dirty="0"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1.12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Radiometric Accuracy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dirty="0"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3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1.13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Algorithms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2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1.14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Ancillary data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 dirty="0"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7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1.15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Processing chain provenance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 dirty="0" smtClean="0">
                          <a:solidFill>
                            <a:srgbClr val="000000"/>
                          </a:solidFill>
                          <a:latin typeface="Calibri"/>
                          <a:sym typeface="Calibri"/>
                        </a:rPr>
                        <a:t>NO</a:t>
                      </a:r>
                      <a:endParaRPr dirty="0"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1.16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access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Verdana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73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1.17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Overall Data quality 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YES</a:t>
                      </a:r>
                      <a:endParaRPr/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800" marR="4800" marT="4800" marB="0" anchor="ctr">
                    <a:lnL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36" name="Google Shape;236;p29"/>
          <p:cNvSpPr txBox="1"/>
          <p:nvPr/>
        </p:nvSpPr>
        <p:spPr>
          <a:xfrm>
            <a:off x="143086" y="67421"/>
            <a:ext cx="717484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TARGET </a:t>
            </a:r>
            <a:r>
              <a:rPr lang="en-US" sz="1600" b="1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Specifications on “General Metadata”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66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 White Widescreen 16x9 (2)">
  <a:themeElements>
    <a:clrScheme name="GA Conclusion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 Conclusion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Conclusion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A White Widescreen 16x9" id="{36C018EC-58BC-9842-85C6-4F95260A005E}" vid="{3C7843D9-C5F1-FE42-B617-D7F3F29089D7}"/>
    </a:ext>
  </a:extLst>
</a:theme>
</file>

<file path=ppt/theme/theme2.xml><?xml version="1.0" encoding="utf-8"?>
<a:theme xmlns:a="http://schemas.openxmlformats.org/drawingml/2006/main" name="GA Blue Pages">
  <a:themeElements>
    <a:clrScheme name="GA Blue Pages 13">
      <a:dk1>
        <a:srgbClr val="4D4D4F"/>
      </a:dk1>
      <a:lt1>
        <a:srgbClr val="FFFFFF"/>
      </a:lt1>
      <a:dk2>
        <a:srgbClr val="267485"/>
      </a:dk2>
      <a:lt2>
        <a:srgbClr val="808080"/>
      </a:lt2>
      <a:accent1>
        <a:srgbClr val="A0D7E4"/>
      </a:accent1>
      <a:accent2>
        <a:srgbClr val="333399"/>
      </a:accent2>
      <a:accent3>
        <a:srgbClr val="FFFFFF"/>
      </a:accent3>
      <a:accent4>
        <a:srgbClr val="404042"/>
      </a:accent4>
      <a:accent5>
        <a:srgbClr val="CDE8EF"/>
      </a:accent5>
      <a:accent6>
        <a:srgbClr val="2D2D8A"/>
      </a:accent6>
      <a:hlink>
        <a:srgbClr val="0000FF"/>
      </a:hlink>
      <a:folHlink>
        <a:srgbClr val="99CC00"/>
      </a:folHlink>
    </a:clrScheme>
    <a:fontScheme name="GA Blue P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Blue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3">
        <a:dk1>
          <a:srgbClr val="4D4D4F"/>
        </a:dk1>
        <a:lt1>
          <a:srgbClr val="FFFFFF"/>
        </a:lt1>
        <a:dk2>
          <a:srgbClr val="267485"/>
        </a:dk2>
        <a:lt2>
          <a:srgbClr val="808080"/>
        </a:lt2>
        <a:accent1>
          <a:srgbClr val="A0D7E4"/>
        </a:accent1>
        <a:accent2>
          <a:srgbClr val="333399"/>
        </a:accent2>
        <a:accent3>
          <a:srgbClr val="FFFFFF"/>
        </a:accent3>
        <a:accent4>
          <a:srgbClr val="404042"/>
        </a:accent4>
        <a:accent5>
          <a:srgbClr val="CDE8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A White Widescreen 16x9" id="{36C018EC-58BC-9842-85C6-4F95260A005E}" vid="{A0350F47-2C41-BA4F-B356-CB7681E17C4D}"/>
    </a:ext>
  </a:extLst>
</a:theme>
</file>

<file path=ppt/theme/theme3.xml><?xml version="1.0" encoding="utf-8"?>
<a:theme xmlns:a="http://schemas.openxmlformats.org/drawingml/2006/main" name="GA Internal Title Slide">
  <a:themeElements>
    <a:clrScheme name="GA Internal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 Internal 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Internal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A White Widescreen 16x9" id="{36C018EC-58BC-9842-85C6-4F95260A005E}" vid="{D092405F-8C75-D144-97FD-1612E9661D79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GA White Widescreen 16x9 (2)</Template>
  <TotalTime>6404</TotalTime>
  <Words>1342</Words>
  <Application>Microsoft Office PowerPoint</Application>
  <PresentationFormat>On-screen Show (16:9)</PresentationFormat>
  <Paragraphs>595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Verdana</vt:lpstr>
      <vt:lpstr>GA White Widescreen 16x9 (2)</vt:lpstr>
      <vt:lpstr>GA Blue Pages</vt:lpstr>
      <vt:lpstr>GA Internal Title Slide</vt:lpstr>
      <vt:lpstr>SR Self Assessment for CARD4L - Geoscience Australia</vt:lpstr>
      <vt:lpstr>SR self assessment against CARD4L</vt:lpstr>
      <vt:lpstr>Self assessment outcome for Landsat SR</vt:lpstr>
      <vt:lpstr>THRESHOLD Specifications on “General Metadata”</vt:lpstr>
      <vt:lpstr>THRESHOLD Specifications on “Per-pixel Metadata”</vt:lpstr>
      <vt:lpstr>THRESHOLD Specifications on “Radiometric and Atmospheric corrections”</vt:lpstr>
      <vt:lpstr>THRESHOLD Specifications on “Geometric corrections”</vt:lpstr>
      <vt:lpstr>Landsat SR: THRESHOLD specifications - summary</vt:lpstr>
      <vt:lpstr>PowerPoint Presentation</vt:lpstr>
      <vt:lpstr>TARGET Specifications on:</vt:lpstr>
      <vt:lpstr>Landsat SR: TARGET specifications - summary</vt:lpstr>
      <vt:lpstr>Self assessment outcome for Seninel-2 SR</vt:lpstr>
      <vt:lpstr>THRESHOLD Specifications on “General Metadata”</vt:lpstr>
      <vt:lpstr>THRESHOLD Specifications on “Per-pixel Metadata”</vt:lpstr>
      <vt:lpstr>THRESHOLD Specifications on “Radiometric and Atmospheric corrections”</vt:lpstr>
      <vt:lpstr>THRESHOLD Specifications on “Geometric corrections”</vt:lpstr>
      <vt:lpstr>Sentinel-2 SR: THRESHOLD specifications - summary</vt:lpstr>
      <vt:lpstr>PowerPoint Presentation</vt:lpstr>
      <vt:lpstr>TARGET Specifications on:</vt:lpstr>
      <vt:lpstr>Sentinel-2 SR: TARGET specifications - summary</vt:lpstr>
      <vt:lpstr>PowerPoint Presentation</vt:lpstr>
    </vt:vector>
  </TitlesOfParts>
  <Company>Geoscience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Geoscience Australia</dc:creator>
  <cp:lastModifiedBy>Thankappan Medhavy</cp:lastModifiedBy>
  <cp:revision>275</cp:revision>
  <dcterms:created xsi:type="dcterms:W3CDTF">2018-08-08T07:46:29Z</dcterms:created>
  <dcterms:modified xsi:type="dcterms:W3CDTF">2019-02-13T23:01:53Z</dcterms:modified>
</cp:coreProperties>
</file>