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96" r:id="rId2"/>
    <p:sldId id="295" r:id="rId3"/>
    <p:sldId id="374" r:id="rId4"/>
    <p:sldId id="413" r:id="rId5"/>
    <p:sldId id="431" r:id="rId6"/>
    <p:sldId id="257" r:id="rId7"/>
    <p:sldId id="434" r:id="rId8"/>
    <p:sldId id="276" r:id="rId9"/>
    <p:sldId id="262" r:id="rId10"/>
    <p:sldId id="283" r:id="rId11"/>
    <p:sldId id="269" r:id="rId12"/>
    <p:sldId id="261" r:id="rId13"/>
    <p:sldId id="433" r:id="rId14"/>
    <p:sldId id="300" r:id="rId15"/>
    <p:sldId id="42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5"/>
    <p:restoredTop sz="94721"/>
  </p:normalViewPr>
  <p:slideViewPr>
    <p:cSldViewPr snapToGrid="0" snapToObjects="1">
      <p:cViewPr varScale="1">
        <p:scale>
          <a:sx n="83" d="100"/>
          <a:sy n="83" d="100"/>
        </p:scale>
        <p:origin x="240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7EF69C-E682-4349-BCB5-B8C4FEEF2BE3}" type="datetimeFigureOut">
              <a:rPr lang="en-US" smtClean="0"/>
              <a:t>2/8/19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A3818-6C00-DE48-B5C1-0689335C9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75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ED3E3-2C09-0242-B7F9-8893CB4BD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A06B-116A-6E48-92D9-4EA97177AA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B9100-BCC7-CC43-BD00-26DA9500D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19DE-4621-F44F-A364-C39AC39C25B1}" type="datetimeFigureOut">
              <a:rPr lang="en-US" smtClean="0"/>
              <a:t>2/8/19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95184-6F48-8247-A39F-C1709BEB3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57D49-99BF-2B49-9E05-F102AFEB6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1286-F9F2-C34C-A55D-F84402C43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79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CB7C-2017-2A4F-B444-1C391147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C21FC2-26B1-C14C-BAC6-ACB9F5DDB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C8013-D77D-434F-9FA6-A16EAC466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19DE-4621-F44F-A364-C39AC39C25B1}" type="datetimeFigureOut">
              <a:rPr lang="en-US" smtClean="0"/>
              <a:t>2/8/19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3E3F6-CD7E-B143-B551-07B953FD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6632A-EE89-A641-8550-5B1354ECE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1286-F9F2-C34C-A55D-F84402C43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93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C44646-CA58-F346-8EB6-006EF04EAB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2E09C-2DE3-8141-84FB-BD2697E034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502BE-0FCA-D742-BA7B-AE2A25BF8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19DE-4621-F44F-A364-C39AC39C25B1}" type="datetimeFigureOut">
              <a:rPr lang="en-US" smtClean="0"/>
              <a:t>2/8/19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91DAF-6B0F-8D49-AB81-A4067E6E7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0F82D-51CD-F54F-BA70-806367E78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1286-F9F2-C34C-A55D-F84402C43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78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AF2FA-D5E6-0643-95BC-F39390244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D5390-EAA0-F44C-9F45-3991C9F76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549A6-D2F1-2A4B-8176-4BEE88EA0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19DE-4621-F44F-A364-C39AC39C25B1}" type="datetimeFigureOut">
              <a:rPr lang="en-US" smtClean="0"/>
              <a:t>2/8/19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31B9-E8FB-DE47-ACBE-1ACDEE31C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A635D-D65C-4144-9D29-3D639E2B0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1286-F9F2-C34C-A55D-F84402C43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11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56A64-9508-8340-BACF-8114569E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F8A9D3-ED18-F14C-9EDB-4FB804A67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E153-7FDF-3F44-81FB-79E2820FC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19DE-4621-F44F-A364-C39AC39C25B1}" type="datetimeFigureOut">
              <a:rPr lang="en-US" smtClean="0"/>
              <a:t>2/8/19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33C7B-2652-A544-91A7-75D7EED81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65A18-D2F0-3946-9BE8-8EE799797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1286-F9F2-C34C-A55D-F84402C43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80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FC825-8650-BC45-9596-1B7DC1FFC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98E29-18FF-974B-8534-96B59D6CC3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436793-6B6C-4F48-B848-3BCD85C4DD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EA4F89-AC03-784B-83B9-19627E6F0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19DE-4621-F44F-A364-C39AC39C25B1}" type="datetimeFigureOut">
              <a:rPr lang="en-US" smtClean="0"/>
              <a:t>2/8/19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246424-0777-D942-935A-DC30E2CB6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8E702-8471-6A48-B049-6D04792E1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1286-F9F2-C34C-A55D-F84402C43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26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9E4C8-EB1F-2749-829C-08DD2605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7A478-520C-984A-A2D8-296B7C6E8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5A4B2-9AB3-F24E-9D79-42C6F6CF3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2E99B4-388D-1543-8ED3-0946A6D918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DAFF30-9206-ED47-97A2-551F04F90E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DBB2B6-45CE-7249-8A62-EEE00FBD9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19DE-4621-F44F-A364-C39AC39C25B1}" type="datetimeFigureOut">
              <a:rPr lang="en-US" smtClean="0"/>
              <a:t>2/8/19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F1AEA0-DD4C-7149-8189-8282D3168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FB1A98-531B-0848-B352-9931A8100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1286-F9F2-C34C-A55D-F84402C43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94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86B1B-5452-8648-A723-62C847A22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6E8FCE-6550-5345-87E9-19E129BE1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19DE-4621-F44F-A364-C39AC39C25B1}" type="datetimeFigureOut">
              <a:rPr lang="en-US" smtClean="0"/>
              <a:t>2/8/19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32CE19-E2B2-3C44-9409-037175986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A8A4D-5075-3047-9CBA-8826229DD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1286-F9F2-C34C-A55D-F84402C43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68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FB1CD-5717-304B-86DD-039BF0C3F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19DE-4621-F44F-A364-C39AC39C25B1}" type="datetimeFigureOut">
              <a:rPr lang="en-US" smtClean="0"/>
              <a:t>2/8/19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ECCCEF-1F1E-804E-A859-5682EC1CF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E3F1A-886E-FA47-A4E3-98825F269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1286-F9F2-C34C-A55D-F84402C43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86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FABAE-4E50-B040-AA46-1A852A319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118B3-95FB-BD4C-B113-54EF6961F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6AF441-0231-F746-904A-383F4D5718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AFEEE2-D52E-4944-88BA-3AB94ABEC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19DE-4621-F44F-A364-C39AC39C25B1}" type="datetimeFigureOut">
              <a:rPr lang="en-US" smtClean="0"/>
              <a:t>2/8/19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7095A-AFDF-A04F-8993-04210DE99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94FFF-37CA-AD40-92F0-EC0D3EDEB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1286-F9F2-C34C-A55D-F84402C43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47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F3F7B-1B48-7C48-B5E1-5FC1ED4E3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80FF54-1D62-0541-B5D7-B74FBFFBBE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36C5BB-450B-0B47-96A1-21CD000433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18FFF-9C4D-6545-AA66-06D42B2EA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19DE-4621-F44F-A364-C39AC39C25B1}" type="datetimeFigureOut">
              <a:rPr lang="en-US" smtClean="0"/>
              <a:t>2/8/19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F30F9D-1FF7-1249-B765-7EF9A82BD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FEFB70-B2A1-3D48-8856-477D426D2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1286-F9F2-C34C-A55D-F84402C43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5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2CB06A-C131-1145-9198-195562C7B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4EF1B0-87E1-7842-9B91-F2957CF16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4408-21C0-824E-B2CC-0A9E80BF85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119DE-4621-F44F-A364-C39AC39C25B1}" type="datetimeFigureOut">
              <a:rPr lang="en-US" smtClean="0"/>
              <a:t>2/8/19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F5788-14FB-E14B-B34D-B897A247E2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8D1FB-25BE-BB48-9202-4C9E1E8AED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E1286-F9F2-C34C-A55D-F84402C43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8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1612900" y="168902"/>
            <a:ext cx="6781800" cy="13620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n-US" sz="3600" dirty="0">
                <a:solidFill>
                  <a:schemeClr val="bg1"/>
                </a:solidFill>
              </a:rPr>
              <a:t>Future US Land Imaging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Jeffrey </a:t>
            </a:r>
            <a:r>
              <a:rPr lang="en-US" sz="2400" dirty="0" err="1">
                <a:solidFill>
                  <a:schemeClr val="bg1"/>
                </a:solidFill>
              </a:rPr>
              <a:t>Masek</a:t>
            </a:r>
            <a:r>
              <a:rPr lang="en-US" sz="2400">
                <a:solidFill>
                  <a:schemeClr val="bg1"/>
                </a:solidFill>
              </a:rPr>
              <a:t>, NASA GSFC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	</a:t>
            </a:r>
            <a:br>
              <a:rPr lang="en-US" sz="320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" name="Picture 10" descr="Earth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0" y="2"/>
            <a:ext cx="9144000" cy="10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930401" y="5593835"/>
            <a:ext cx="3724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NASA Agency Update – CEOS LSI-VC-2</a:t>
            </a:r>
          </a:p>
          <a:p>
            <a:r>
              <a:rPr lang="en-US" dirty="0">
                <a:solidFill>
                  <a:schemeClr val="bg1"/>
                </a:solidFill>
              </a:rPr>
              <a:t>July 20-22, 2016</a:t>
            </a:r>
          </a:p>
          <a:p>
            <a:r>
              <a:rPr lang="en-US" dirty="0">
                <a:solidFill>
                  <a:schemeClr val="bg1"/>
                </a:solidFill>
              </a:rPr>
              <a:t>Dave Jarrett, NASA HQ</a:t>
            </a:r>
          </a:p>
          <a:p>
            <a:r>
              <a:rPr lang="en-US" dirty="0">
                <a:solidFill>
                  <a:schemeClr val="bg1"/>
                </a:solidFill>
              </a:rPr>
              <a:t>Jeff Masek, NASA GSFC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7255"/>
            <a:ext cx="12192000" cy="6857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i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2205" y="3622703"/>
            <a:ext cx="9832136" cy="1936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Harmonized Landsat/Sentinel-2 (HLS) Update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Jeffrey Masek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Junchang</a:t>
            </a:r>
            <a:r>
              <a:rPr lang="en-US" dirty="0">
                <a:solidFill>
                  <a:schemeClr val="bg1"/>
                </a:solidFill>
              </a:rPr>
              <a:t> Ju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, Jean-Claude Roger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Sergii</a:t>
            </a:r>
            <a:r>
              <a:rPr lang="en-US" dirty="0">
                <a:solidFill>
                  <a:schemeClr val="bg1"/>
                </a:solidFill>
              </a:rPr>
              <a:t> Skakun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, Belen Franch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, Chris Justice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(1) NASA GSFC, (2) Univ. </a:t>
            </a:r>
            <a:r>
              <a:rPr lang="en-US">
                <a:solidFill>
                  <a:schemeClr val="bg1"/>
                </a:solidFill>
              </a:rPr>
              <a:t>of Maryland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ts val="186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662826"/>
            <a:ext cx="4637715" cy="27678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0336" y="662826"/>
            <a:ext cx="4647664" cy="27678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00523" y="6376561"/>
            <a:ext cx="75914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Presentation contains modified Copernicus Sentinel data (2015-18) processed by ESA</a:t>
            </a:r>
          </a:p>
        </p:txBody>
      </p:sp>
    </p:spTree>
    <p:extLst>
      <p:ext uri="{BB962C8B-B14F-4D97-AF65-F5344CB8AC3E}">
        <p14:creationId xmlns:p14="http://schemas.microsoft.com/office/powerpoint/2010/main" val="3953195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208" y="1708792"/>
            <a:ext cx="5142746" cy="5149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C5A301-ADC5-2845-8EA0-61889030CC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472" y="4773900"/>
            <a:ext cx="1353010" cy="1801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480254-A108-C542-B6B5-A5AB7ECDD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359" y="4773900"/>
            <a:ext cx="1332795" cy="18013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5B13FE-243B-8B4F-B1AD-DF42F238BE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33" y="2958255"/>
            <a:ext cx="1534535" cy="18587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976CFF-F239-3240-B7D0-CD305C04FC5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1649" y="2958254"/>
            <a:ext cx="1394070" cy="1858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6556A2-F91B-3F48-8DF5-62D66A2A6A8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1607" y="2952987"/>
            <a:ext cx="1477612" cy="18642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6E3635-69FB-5B4E-81D9-FE170C44B51C}"/>
              </a:ext>
            </a:extLst>
          </p:cNvPr>
          <p:cNvSpPr txBox="1"/>
          <p:nvPr/>
        </p:nvSpPr>
        <p:spPr>
          <a:xfrm>
            <a:off x="307733" y="268013"/>
            <a:ext cx="8415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Albedo Estimation from HLS (Belen </a:t>
            </a:r>
            <a:r>
              <a:rPr lang="en-US" sz="3200" dirty="0" err="1">
                <a:solidFill>
                  <a:srgbClr val="0070C0"/>
                </a:solidFill>
              </a:rPr>
              <a:t>Franch</a:t>
            </a:r>
            <a:r>
              <a:rPr lang="en-US" sz="3200" dirty="0">
                <a:solidFill>
                  <a:srgbClr val="0070C0"/>
                </a:solidFill>
              </a:rPr>
              <a:t>, UMD)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FE0897-E4AB-7442-B4D5-51D3A0D27608}"/>
              </a:ext>
            </a:extLst>
          </p:cNvPr>
          <p:cNvSpPr txBox="1"/>
          <p:nvPr/>
        </p:nvSpPr>
        <p:spPr>
          <a:xfrm>
            <a:off x="488731" y="1024759"/>
            <a:ext cx="66845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Convert HLS directional reflectance to hemispheric albedo via spectral </a:t>
            </a:r>
            <a:r>
              <a:rPr lang="en-US" sz="2000" dirty="0" err="1"/>
              <a:t>unmixing</a:t>
            </a:r>
            <a:r>
              <a:rPr lang="en-US" sz="2000" dirty="0"/>
              <a:t> and application of MODIS  BRDF kernels</a:t>
            </a:r>
          </a:p>
          <a:p>
            <a:endParaRPr lang="en-US" sz="2000" dirty="0"/>
          </a:p>
          <a:p>
            <a:r>
              <a:rPr lang="en-US" sz="2000" dirty="0"/>
              <a:t>Validation using US SURFRAD and Australia OZFLUX albedometer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C12DB6-6B7C-594A-8CA7-D0BA62ECD23E}"/>
              </a:ext>
            </a:extLst>
          </p:cNvPr>
          <p:cNvSpPr txBox="1"/>
          <p:nvPr/>
        </p:nvSpPr>
        <p:spPr>
          <a:xfrm>
            <a:off x="4617384" y="3546455"/>
            <a:ext cx="1069524" cy="7109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 </a:t>
            </a:r>
          </a:p>
          <a:p>
            <a:r>
              <a:rPr lang="en-US" dirty="0"/>
              <a:t>SURFRAD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DA4018-ADFC-E349-9083-1BC044786923}"/>
              </a:ext>
            </a:extLst>
          </p:cNvPr>
          <p:cNvSpPr txBox="1"/>
          <p:nvPr/>
        </p:nvSpPr>
        <p:spPr>
          <a:xfrm>
            <a:off x="3820882" y="5267380"/>
            <a:ext cx="1006109" cy="7109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Australia</a:t>
            </a:r>
          </a:p>
          <a:p>
            <a:r>
              <a:rPr lang="en-US" dirty="0"/>
              <a:t>OZFLUX</a:t>
            </a:r>
          </a:p>
        </p:txBody>
      </p:sp>
    </p:spTree>
    <p:extLst>
      <p:ext uri="{BB962C8B-B14F-4D97-AF65-F5344CB8AC3E}">
        <p14:creationId xmlns:p14="http://schemas.microsoft.com/office/powerpoint/2010/main" val="1041390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6" y="1451580"/>
            <a:ext cx="3919991" cy="394335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213" y="1468110"/>
            <a:ext cx="3963573" cy="39446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44016" y="1082220"/>
            <a:ext cx="1961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V1.4 QA flags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24494" y="1091739"/>
            <a:ext cx="1961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5/4/3 Composite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235" y="1487410"/>
            <a:ext cx="3937256" cy="39419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59637" y="1082220"/>
            <a:ext cx="1404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Fmask</a:t>
            </a:r>
            <a:r>
              <a:rPr lang="en-US" dirty="0"/>
              <a:t> 4.0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9864" y="666146"/>
            <a:ext cx="264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HLS.S30.18TYN.2018163.3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99285" y="5697214"/>
            <a:ext cx="285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Shadow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123" y="5740775"/>
            <a:ext cx="303598" cy="9541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99285" y="6033189"/>
            <a:ext cx="285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Cloud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59177" y="6355729"/>
            <a:ext cx="285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Snow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A5CF23-436A-4243-A7C9-1591E32AD2FA}"/>
              </a:ext>
            </a:extLst>
          </p:cNvPr>
          <p:cNvSpPr txBox="1"/>
          <p:nvPr/>
        </p:nvSpPr>
        <p:spPr>
          <a:xfrm>
            <a:off x="109156" y="142926"/>
            <a:ext cx="4858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HLS S30 Cloud Mask Error (v1.4)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B8530D-5708-B644-AAE5-09364E5D82C2}"/>
              </a:ext>
            </a:extLst>
          </p:cNvPr>
          <p:cNvSpPr txBox="1"/>
          <p:nvPr/>
        </p:nvSpPr>
        <p:spPr>
          <a:xfrm>
            <a:off x="8741044" y="6402521"/>
            <a:ext cx="2947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Courtesy D. Bolton, Boston U.</a:t>
            </a:r>
          </a:p>
        </p:txBody>
      </p:sp>
    </p:spTree>
    <p:extLst>
      <p:ext uri="{BB962C8B-B14F-4D97-AF65-F5344CB8AC3E}">
        <p14:creationId xmlns:p14="http://schemas.microsoft.com/office/powerpoint/2010/main" val="2637765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56" y="501324"/>
            <a:ext cx="10507541" cy="5506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8764" y="199505"/>
            <a:ext cx="630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% Clear observations 2016-2018  (Calculated for full tile area)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127" y="6007542"/>
            <a:ext cx="11820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Higher % clear observations for S30 </a:t>
            </a:r>
            <a:r>
              <a:rPr lang="en-US" dirty="0" err="1"/>
              <a:t>Fmask</a:t>
            </a:r>
            <a:r>
              <a:rPr lang="en-US" dirty="0"/>
              <a:t> (typically more in line with L30 QA). But in some cases, S30 </a:t>
            </a:r>
            <a:r>
              <a:rPr lang="en-US" dirty="0" err="1"/>
              <a:t>Fmask</a:t>
            </a:r>
            <a:r>
              <a:rPr lang="en-US" dirty="0"/>
              <a:t> is much higher than L30 QA. Need to investigate why. I suspect it has to do with snow (09VXF and 04WFA are both high latitude)</a:t>
            </a:r>
          </a:p>
        </p:txBody>
      </p:sp>
    </p:spTree>
    <p:extLst>
      <p:ext uri="{BB962C8B-B14F-4D97-AF65-F5344CB8AC3E}">
        <p14:creationId xmlns:p14="http://schemas.microsoft.com/office/powerpoint/2010/main" val="3560161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A78929-8711-4F4F-A216-938AB1A84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285" y="301774"/>
            <a:ext cx="9014655" cy="705556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2E75B6"/>
                </a:solidFill>
              </a:rPr>
              <a:t>HLS Evolution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C44293-19BE-9446-B17B-E362C4A4E8BE}"/>
              </a:ext>
            </a:extLst>
          </p:cNvPr>
          <p:cNvSpPr txBox="1"/>
          <p:nvPr/>
        </p:nvSpPr>
        <p:spPr>
          <a:xfrm>
            <a:off x="709716" y="1464322"/>
            <a:ext cx="1010810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Now developing version 1.5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Improved BRDF approach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View angle and solar angle normalization via </a:t>
            </a:r>
            <a:r>
              <a:rPr lang="en-US" sz="2000" dirty="0" err="1"/>
              <a:t>Franch</a:t>
            </a:r>
            <a:r>
              <a:rPr lang="en-US" sz="2000" dirty="0"/>
              <a:t> (2014, 2018) approach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Option for view angle ONLY via Roy et al (2016) fixed coefficients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Fixing cloud mask issues – investigating </a:t>
            </a:r>
            <a:r>
              <a:rPr lang="en-US" sz="2000" dirty="0" err="1"/>
              <a:t>Fmask</a:t>
            </a:r>
            <a:r>
              <a:rPr lang="en-US" sz="2000" dirty="0"/>
              <a:t> 4.0 algorithm of Zhu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Targeting end-2019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NASA Earth Science Data Systems planning to support global HLS implementation beginning in 2020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Product need documented by Interagency Satellite Needs Working Group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Processing will migrate to USG data system – exact location TBD</a:t>
            </a:r>
          </a:p>
        </p:txBody>
      </p:sp>
    </p:spTree>
    <p:extLst>
      <p:ext uri="{BB962C8B-B14F-4D97-AF65-F5344CB8AC3E}">
        <p14:creationId xmlns:p14="http://schemas.microsoft.com/office/powerpoint/2010/main" val="3055885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520" y="164283"/>
            <a:ext cx="6504736" cy="972785"/>
          </a:xfrm>
        </p:spPr>
        <p:txBody>
          <a:bodyPr/>
          <a:lstStyle/>
          <a:p>
            <a:pPr algn="l"/>
            <a:r>
              <a:rPr lang="en-US" sz="4000" dirty="0">
                <a:solidFill>
                  <a:srgbClr val="4F81BD"/>
                </a:solidFill>
              </a:rPr>
              <a:t>Website and Public Interface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06520" y="1137068"/>
            <a:ext cx="6105595" cy="3684588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sz="2200" u="sng" dirty="0">
                <a:solidFill>
                  <a:schemeClr val="accent1">
                    <a:lumMod val="75000"/>
                  </a:schemeClr>
                </a:solidFill>
              </a:rPr>
              <a:t>https://hls.gsfc.nasa.gov</a:t>
            </a:r>
          </a:p>
          <a:p>
            <a:r>
              <a:rPr lang="en-US" sz="2200" dirty="0"/>
              <a:t>Public access</a:t>
            </a:r>
          </a:p>
          <a:p>
            <a:r>
              <a:rPr lang="en-US" sz="2200" dirty="0"/>
              <a:t>S30, L30 data available (via HTTPS)</a:t>
            </a:r>
          </a:p>
          <a:p>
            <a:r>
              <a:rPr lang="en-US" sz="2200" dirty="0"/>
              <a:t>QA, Product documentation</a:t>
            </a:r>
          </a:p>
          <a:p>
            <a:r>
              <a:rPr lang="en-US" sz="2200" dirty="0"/>
              <a:t>Products also available via S3 storage for AWS users</a:t>
            </a:r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4969" y="3570130"/>
            <a:ext cx="4648698" cy="2954684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4BD718-851D-D54E-9827-70E434963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031" y="2669110"/>
            <a:ext cx="4519714" cy="394156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6282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BFD47-E03B-224C-A856-B0DD4CB3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96373" y="6356350"/>
            <a:ext cx="2133600" cy="365125"/>
          </a:xfrm>
        </p:spPr>
        <p:txBody>
          <a:bodyPr/>
          <a:lstStyle/>
          <a:p>
            <a:fld id="{DFF6B465-19AF-AD42-A723-9197DBC9AFA8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83FF32-AD03-7042-8356-5EF749C43B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70721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814217-C346-E941-A8BD-C7218CA2DF78}"/>
              </a:ext>
            </a:extLst>
          </p:cNvPr>
          <p:cNvSpPr/>
          <p:nvPr/>
        </p:nvSpPr>
        <p:spPr>
          <a:xfrm>
            <a:off x="3800106" y="5113867"/>
            <a:ext cx="4284134" cy="124248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7B85CD-3755-B640-B6C8-8B4780A1D8B2}"/>
              </a:ext>
            </a:extLst>
          </p:cNvPr>
          <p:cNvSpPr txBox="1"/>
          <p:nvPr/>
        </p:nvSpPr>
        <p:spPr>
          <a:xfrm>
            <a:off x="4833039" y="5367869"/>
            <a:ext cx="2309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BFAF53-DA96-1148-8ED5-14233137209F}"/>
              </a:ext>
            </a:extLst>
          </p:cNvPr>
          <p:cNvSpPr txBox="1"/>
          <p:nvPr/>
        </p:nvSpPr>
        <p:spPr>
          <a:xfrm>
            <a:off x="556598" y="6488668"/>
            <a:ext cx="2444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Delaware / New Jersey</a:t>
            </a:r>
          </a:p>
        </p:txBody>
      </p:sp>
    </p:spTree>
    <p:extLst>
      <p:ext uri="{BB962C8B-B14F-4D97-AF65-F5344CB8AC3E}">
        <p14:creationId xmlns:p14="http://schemas.microsoft.com/office/powerpoint/2010/main" val="3959890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ontent Placeholder 4"/>
          <p:cNvSpPr txBox="1">
            <a:spLocks/>
          </p:cNvSpPr>
          <p:nvPr/>
        </p:nvSpPr>
        <p:spPr>
          <a:xfrm>
            <a:off x="7374385" y="1388333"/>
            <a:ext cx="3107185" cy="2228754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2"/>
            </a:solidFill>
            <a:prstDash val="solid"/>
          </a:ln>
          <a:effectLst>
            <a:outerShdw blurRad="2032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09807" y="1388332"/>
            <a:ext cx="5391901" cy="2228754"/>
          </a:xfrm>
          <a:solidFill>
            <a:schemeClr val="bg1"/>
          </a:solidFill>
          <a:ln w="19050">
            <a:solidFill>
              <a:schemeClr val="tx2"/>
            </a:solidFill>
          </a:ln>
          <a:effectLst>
            <a:outerShdw blurRad="2032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600" dirty="0"/>
              <a:t>Merging Sentinel-2 and Landsat data streams can provide</a:t>
            </a:r>
            <a:r>
              <a:rPr lang="en-US" sz="1600" b="1" dirty="0"/>
              <a:t> 2-3 day global coverage </a:t>
            </a:r>
          </a:p>
          <a:p>
            <a:r>
              <a:rPr lang="en-US" sz="1600" dirty="0"/>
              <a:t>Goal is “seamless” near-daily 30m surface reflectance record including atmospheric corrections, spectral and BRDF adjustments, </a:t>
            </a:r>
            <a:r>
              <a:rPr lang="en-US" sz="1600" dirty="0" err="1"/>
              <a:t>regridding</a:t>
            </a:r>
            <a:endParaRPr lang="en-US" sz="1600" dirty="0"/>
          </a:p>
          <a:p>
            <a:r>
              <a:rPr lang="en-US" sz="1600" dirty="0"/>
              <a:t>Project initiated in 2012 as collaboration among NASA GSFC, UMD, NASA Ames</a:t>
            </a:r>
          </a:p>
          <a:p>
            <a:r>
              <a:rPr lang="en-US" sz="1600" dirty="0"/>
              <a:t>Prototype for a multi-sensor Analysis Ready Data product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909" y="313668"/>
            <a:ext cx="9659487" cy="908313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rgbClr val="4F81BD"/>
                </a:solidFill>
              </a:rPr>
              <a:t>Harmonized Landsat Sentinel-2 (HLS) Project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540785" y="1491377"/>
            <a:ext cx="2825378" cy="2034744"/>
            <a:chOff x="1373187" y="4066823"/>
            <a:chExt cx="6740525" cy="2517362"/>
          </a:xfrm>
        </p:grpSpPr>
        <p:grpSp>
          <p:nvGrpSpPr>
            <p:cNvPr id="31" name="Group 30"/>
            <p:cNvGrpSpPr/>
            <p:nvPr/>
          </p:nvGrpSpPr>
          <p:grpSpPr>
            <a:xfrm>
              <a:off x="1373187" y="4066823"/>
              <a:ext cx="6740525" cy="1181100"/>
              <a:chOff x="1143000" y="4229100"/>
              <a:chExt cx="6740525" cy="1181100"/>
            </a:xfrm>
          </p:grpSpPr>
          <p:grpSp>
            <p:nvGrpSpPr>
              <p:cNvPr id="68" name="Group 67"/>
              <p:cNvGrpSpPr/>
              <p:nvPr/>
            </p:nvGrpSpPr>
            <p:grpSpPr>
              <a:xfrm>
                <a:off x="1530350" y="4229100"/>
                <a:ext cx="5778500" cy="1181100"/>
                <a:chOff x="1790700" y="2705100"/>
                <a:chExt cx="5778500" cy="1181100"/>
              </a:xfrm>
            </p:grpSpPr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907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828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749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670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591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12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7" name="Picture 7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433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8" name="Picture 77"/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354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9" name="Picture 7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275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0" name="Picture 79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196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117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2" name="Picture 8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038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3" name="Picture 8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959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80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5" name="Picture 84"/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801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6" name="Picture 8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722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7" name="Picture 8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643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</p:grpSp>
          <p:cxnSp>
            <p:nvCxnSpPr>
              <p:cNvPr id="69" name="Straight Arrow Connector 68"/>
              <p:cNvCxnSpPr/>
              <p:nvPr/>
            </p:nvCxnSpPr>
            <p:spPr>
              <a:xfrm flipV="1">
                <a:off x="6734175" y="4851400"/>
                <a:ext cx="1149350" cy="25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/>
              <p:cNvCxnSpPr/>
              <p:nvPr/>
            </p:nvCxnSpPr>
            <p:spPr>
              <a:xfrm flipV="1">
                <a:off x="1143000" y="4889500"/>
                <a:ext cx="679450" cy="12700"/>
              </a:xfrm>
              <a:prstGeom prst="straightConnector1">
                <a:avLst/>
              </a:prstGeom>
              <a:ln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Straight Connector 31"/>
            <p:cNvCxnSpPr/>
            <p:nvPr/>
          </p:nvCxnSpPr>
          <p:spPr>
            <a:xfrm>
              <a:off x="1663700" y="5616224"/>
              <a:ext cx="0" cy="95567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910342" y="6403625"/>
              <a:ext cx="0" cy="16827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578656" y="6415911"/>
              <a:ext cx="0" cy="16827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659437" y="6162324"/>
              <a:ext cx="0" cy="40957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785924" y="5908737"/>
              <a:ext cx="0" cy="66316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5075237" y="5915410"/>
              <a:ext cx="0" cy="66316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408316" y="5913202"/>
              <a:ext cx="0" cy="66316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4505430" y="5820589"/>
              <a:ext cx="0" cy="75131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868667" y="5732441"/>
              <a:ext cx="0" cy="83945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367132" y="5996182"/>
              <a:ext cx="0" cy="57571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095669" y="6196191"/>
              <a:ext cx="0" cy="37570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782932" y="6236180"/>
              <a:ext cx="0" cy="34800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2110466" y="6389268"/>
              <a:ext cx="0" cy="183319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494039" y="6389268"/>
              <a:ext cx="0" cy="183319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614737" y="5821542"/>
              <a:ext cx="0" cy="750357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198937" y="5828623"/>
              <a:ext cx="0" cy="750357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5993031" y="6285091"/>
              <a:ext cx="0" cy="286808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6243637" y="6398149"/>
              <a:ext cx="0" cy="155988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663700" y="6571899"/>
              <a:ext cx="574675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/>
            <p:nvPr/>
          </p:nvSpPr>
          <p:spPr>
            <a:xfrm>
              <a:off x="2065337" y="6335892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446337" y="6316842"/>
              <a:ext cx="88900" cy="889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38437" y="6196191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051174" y="6162324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322637" y="5923141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570287" y="5736874"/>
              <a:ext cx="88900" cy="88900"/>
            </a:xfrm>
            <a:prstGeom prst="rect">
              <a:avLst/>
            </a:prstGeom>
            <a:solidFill>
              <a:srgbClr val="77933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815291" y="5692424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154487" y="5747457"/>
              <a:ext cx="88900" cy="88900"/>
            </a:xfrm>
            <a:prstGeom prst="rect">
              <a:avLst/>
            </a:prstGeom>
            <a:solidFill>
              <a:srgbClr val="77933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462991" y="5747457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741861" y="5855407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030787" y="5878691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367337" y="5853291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612341" y="6094591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951537" y="6246991"/>
              <a:ext cx="88900" cy="88900"/>
            </a:xfrm>
            <a:prstGeom prst="rect">
              <a:avLst/>
            </a:prstGeom>
            <a:solidFill>
              <a:srgbClr val="77933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199187" y="6314725"/>
              <a:ext cx="88900" cy="88900"/>
            </a:xfrm>
            <a:prstGeom prst="rect">
              <a:avLst/>
            </a:prstGeom>
            <a:solidFill>
              <a:srgbClr val="77933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535737" y="6352824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865937" y="6316842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Content Placeholder 4"/>
          <p:cNvSpPr txBox="1">
            <a:spLocks/>
          </p:cNvSpPr>
          <p:nvPr/>
        </p:nvSpPr>
        <p:spPr>
          <a:xfrm>
            <a:off x="1809807" y="3830015"/>
            <a:ext cx="8671763" cy="2366007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2"/>
            </a:solidFill>
            <a:prstDash val="solid"/>
          </a:ln>
          <a:effectLst>
            <a:outerShdw blurRad="2032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pic>
        <p:nvPicPr>
          <p:cNvPr id="89" name="Content Placeholder 4" descr="D:\UMD\Document\Prod\HLS paper\figures\CDF_revisit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68" y="4516070"/>
            <a:ext cx="3081772" cy="157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542348" y="5849966"/>
            <a:ext cx="8819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Cloud free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1710" y="3885397"/>
            <a:ext cx="4728210" cy="21979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877076" y="3924450"/>
            <a:ext cx="32468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Potential Revisit using</a:t>
            </a:r>
            <a:br>
              <a:rPr lang="en-US" sz="1400" b="1" dirty="0"/>
            </a:br>
            <a:r>
              <a:rPr lang="en-US" sz="1400" b="1" dirty="0"/>
              <a:t>different Virtual Constellations</a:t>
            </a: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0166" y="4769427"/>
            <a:ext cx="421007" cy="12812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05223" y="5784667"/>
            <a:ext cx="3313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S2A+S2B+L8 Mean Revisit period (in days)</a:t>
            </a:r>
          </a:p>
        </p:txBody>
      </p:sp>
    </p:spTree>
    <p:extLst>
      <p:ext uri="{BB962C8B-B14F-4D97-AF65-F5344CB8AC3E}">
        <p14:creationId xmlns:p14="http://schemas.microsoft.com/office/powerpoint/2010/main" val="3526514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0918" y="1190033"/>
            <a:ext cx="4993153" cy="30269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78998" y="287255"/>
            <a:ext cx="7886700" cy="705556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2E75B6"/>
                </a:solidFill>
              </a:rPr>
              <a:t>HLS Main specs and Algorithm Flow</a:t>
            </a:r>
          </a:p>
        </p:txBody>
      </p:sp>
      <p:sp>
        <p:nvSpPr>
          <p:cNvPr id="2" name="Rectangle 1"/>
          <p:cNvSpPr/>
          <p:nvPr/>
        </p:nvSpPr>
        <p:spPr>
          <a:xfrm>
            <a:off x="6931573" y="1190033"/>
            <a:ext cx="3617671" cy="302698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All 3 products are aligned on the MGRS S2 Tiles system following UTM zones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3647" y="1828536"/>
            <a:ext cx="3533521" cy="23175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50917" y="4371012"/>
            <a:ext cx="2720811" cy="79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txBody>
          <a:bodyPr wrap="square" anchor="b">
            <a:noAutofit/>
          </a:bodyPr>
          <a:lstStyle/>
          <a:p>
            <a:pPr lvl="0" algn="ctr"/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rPr>
              <a:t>S10 (from Sentinel-2)</a:t>
            </a:r>
          </a:p>
          <a:p>
            <a:r>
              <a:rPr lang="en-US" sz="1100" b="1" u="sng" dirty="0">
                <a:solidFill>
                  <a:schemeClr val="tx2">
                    <a:lumMod val="50000"/>
                  </a:schemeClr>
                </a:solidFill>
              </a:rPr>
              <a:t>Spatial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</a:rPr>
              <a:t>: 10m, 20m, 60m</a:t>
            </a:r>
          </a:p>
          <a:p>
            <a:r>
              <a:rPr lang="en-US" sz="1100" b="1" u="sng" dirty="0">
                <a:solidFill>
                  <a:schemeClr val="tx2">
                    <a:lumMod val="50000"/>
                  </a:schemeClr>
                </a:solidFill>
              </a:rPr>
              <a:t>Spectral Bands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</a:rPr>
              <a:t>: All MSI</a:t>
            </a:r>
          </a:p>
          <a:p>
            <a:r>
              <a:rPr lang="en-US" sz="1100" b="1" u="sng" dirty="0">
                <a:solidFill>
                  <a:schemeClr val="tx2">
                    <a:lumMod val="50000"/>
                  </a:schemeClr>
                </a:solidFill>
              </a:rPr>
              <a:t>NBAR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</a:rPr>
              <a:t>: No</a:t>
            </a:r>
          </a:p>
        </p:txBody>
      </p:sp>
      <p:sp>
        <p:nvSpPr>
          <p:cNvPr id="9" name="Rectangle 8"/>
          <p:cNvSpPr/>
          <p:nvPr/>
        </p:nvSpPr>
        <p:spPr>
          <a:xfrm>
            <a:off x="4789675" y="4371012"/>
            <a:ext cx="2720811" cy="79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txBody>
          <a:bodyPr wrap="square" anchor="b">
            <a:noAutofit/>
          </a:bodyPr>
          <a:lstStyle/>
          <a:p>
            <a:pPr lvl="0" algn="ctr"/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rPr>
              <a:t>S30 (from Sentinel-2)</a:t>
            </a:r>
          </a:p>
          <a:p>
            <a:r>
              <a:rPr lang="en-US" sz="1100" b="1" u="sng" dirty="0">
                <a:solidFill>
                  <a:schemeClr val="tx2">
                    <a:lumMod val="50000"/>
                  </a:schemeClr>
                </a:solidFill>
              </a:rPr>
              <a:t>Spatial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</a:rPr>
              <a:t>: 30m</a:t>
            </a:r>
          </a:p>
          <a:p>
            <a:r>
              <a:rPr lang="en-US" sz="1100" b="1" u="sng" dirty="0">
                <a:solidFill>
                  <a:schemeClr val="tx2">
                    <a:lumMod val="50000"/>
                  </a:schemeClr>
                </a:solidFill>
              </a:rPr>
              <a:t>Spectral Bands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</a:rPr>
              <a:t>: OLI-like +  MSI Red Edge</a:t>
            </a:r>
          </a:p>
          <a:p>
            <a:r>
              <a:rPr lang="en-US" sz="1100" b="1" u="sng" dirty="0">
                <a:solidFill>
                  <a:schemeClr val="tx2">
                    <a:lumMod val="50000"/>
                  </a:schemeClr>
                </a:solidFill>
              </a:rPr>
              <a:t>NBAR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</a:rPr>
              <a:t>: Yes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28434" y="4361610"/>
            <a:ext cx="2720811" cy="79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txBody>
          <a:bodyPr wrap="square" anchor="b">
            <a:noAutofit/>
          </a:bodyPr>
          <a:lstStyle/>
          <a:p>
            <a:pPr lvl="0" algn="ctr"/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Constantia" panose="02030602050306030303" pitchFamily="18" charset="0"/>
              </a:rPr>
              <a:t>L30 (from Landsat 8)</a:t>
            </a:r>
          </a:p>
          <a:p>
            <a:r>
              <a:rPr lang="en-US" sz="1100" b="1" u="sng" dirty="0">
                <a:solidFill>
                  <a:schemeClr val="tx2">
                    <a:lumMod val="50000"/>
                  </a:schemeClr>
                </a:solidFill>
              </a:rPr>
              <a:t>Spatial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</a:rPr>
              <a:t>: 30m</a:t>
            </a:r>
          </a:p>
          <a:p>
            <a:r>
              <a:rPr lang="en-US" sz="1100" b="1" u="sng" dirty="0">
                <a:solidFill>
                  <a:schemeClr val="tx2">
                    <a:lumMod val="50000"/>
                  </a:schemeClr>
                </a:solidFill>
              </a:rPr>
              <a:t>Spectral Bands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</a:rPr>
              <a:t>: All OLI</a:t>
            </a:r>
          </a:p>
          <a:p>
            <a:r>
              <a:rPr lang="en-US" sz="1100" b="1" u="sng" dirty="0">
                <a:solidFill>
                  <a:schemeClr val="tx2">
                    <a:lumMod val="50000"/>
                  </a:schemeClr>
                </a:solidFill>
              </a:rPr>
              <a:t>NBAR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</a:rPr>
              <a:t>: Yes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50917" y="5317013"/>
            <a:ext cx="8798326" cy="12303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280801"/>
              </p:ext>
            </p:extLst>
          </p:nvPr>
        </p:nvGraphicFramePr>
        <p:xfrm>
          <a:off x="1750918" y="5327899"/>
          <a:ext cx="8798327" cy="1249988"/>
        </p:xfrm>
        <a:graphic>
          <a:graphicData uri="http://schemas.openxmlformats.org/drawingml/2006/table">
            <a:tbl>
              <a:tblPr>
                <a:effectLst/>
                <a:tableStyleId>{3C2FFA5D-87B4-456A-9821-1D502468CF0F}</a:tableStyleId>
              </a:tblPr>
              <a:tblGrid>
                <a:gridCol w="1656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6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5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788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Atmospheric Correction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err="1">
                          <a:effectLst/>
                        </a:rPr>
                        <a:t>LaSRC</a:t>
                      </a:r>
                      <a:r>
                        <a:rPr lang="en-US" sz="1200" b="1" u="none" strike="noStrike" dirty="0">
                          <a:effectLst/>
                        </a:rPr>
                        <a:t>/6S approach (image-based aerosol)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b="1" u="none" strike="noStrike" dirty="0">
                          <a:effectLst/>
                        </a:rPr>
                        <a:t>Vermote et al. (2016)</a:t>
                      </a:r>
                      <a:endParaRPr lang="nb-N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8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BRDF normalization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C-factor technique with the global constant coefficients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u="none" strike="noStrike" dirty="0">
                          <a:effectLst/>
                        </a:rPr>
                        <a:t>Roy et al. (2016)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8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Spectral bandpass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Linear regression using global training set from EO-1 Hyperion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Claverie et al., (in review)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8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Cloud/shadow mask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Landsat 8:  output from LaSRC;</a:t>
                      </a:r>
                      <a:br>
                        <a:rPr lang="en-US" sz="1200" b="1" u="none" strike="noStrike" dirty="0">
                          <a:effectLst/>
                        </a:rPr>
                      </a:br>
                      <a:r>
                        <a:rPr lang="en-US" sz="1200" b="1" u="none" strike="noStrike" dirty="0">
                          <a:effectLst/>
                        </a:rPr>
                        <a:t>Sentinel-2:  Boston University Fmask algorithm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b="1" u="none" strike="noStrike" dirty="0">
                          <a:effectLst/>
                        </a:rPr>
                        <a:t>Vermote et al. (2016)</a:t>
                      </a:r>
                      <a:r>
                        <a:rPr lang="nb-NO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  <a:br>
                        <a:rPr lang="nb-NO" sz="12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nb-NO" sz="1200" b="1" u="none" strike="noStrike" dirty="0">
                          <a:effectLst/>
                        </a:rPr>
                        <a:t>Zhu et al. (2015)</a:t>
                      </a:r>
                      <a:endParaRPr lang="nb-N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8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Geographic</a:t>
                      </a:r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registration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AROP:  automated registration and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orthorectification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package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Gao et al. (2009)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8796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14266" y="2702171"/>
            <a:ext cx="8893937" cy="35138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655" y="2823100"/>
            <a:ext cx="8318377" cy="3320249"/>
          </a:xfrm>
          <a:prstGeom prst="rect">
            <a:avLst/>
          </a:prstGeom>
        </p:spPr>
      </p:pic>
      <p:sp>
        <p:nvSpPr>
          <p:cNvPr id="5" name="AutoShape 2" descr="https://mail.google.com/mail/u/0/?ui=2&amp;ik=9b17e047ce&amp;view=fimg&amp;th=15b5d926ee83e6fe&amp;attid=0.1&amp;disp=emb&amp;attbid=ANGjdJ-GQ0OBmikAAZ3Q9xYTsFmT6QVHI3QbX6G9YUAnq8N1hiQCie9bLeoykzbvnXk7AzJ5Fm2PooSvIWsXB-Ccq83ToBXAFFWVzXYqaISrd4m8ReRYV3ihK7ewbd8&amp;sz=s0-l75-ft&amp;ats=1491940826222&amp;rm=15b5d926ee83e6fe&amp;zw&amp;atsh=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itle 3"/>
          <p:cNvSpPr>
            <a:spLocks noGrp="1"/>
          </p:cNvSpPr>
          <p:nvPr>
            <p:ph type="title"/>
          </p:nvPr>
        </p:nvSpPr>
        <p:spPr>
          <a:xfrm>
            <a:off x="1362900" y="212597"/>
            <a:ext cx="7749569" cy="90831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>
                <a:solidFill>
                  <a:schemeClr val="accent1"/>
                </a:solidFill>
              </a:rPr>
              <a:t>HLS (v1.4) Data Set (released Nov 2018)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62900" y="1412035"/>
            <a:ext cx="4698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105 Global Test Sites (3904 MGRS tiles)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&gt;37 million sq. km2 (~25% global land)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&lt; 7 day latency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59390" y="1217460"/>
            <a:ext cx="48010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Landsat-8 data set: 1,100k products From Mar-2013 to Present (135 TB)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Sentinel-2 data set: 420k products From Jun-2015 to Present (60 + 274 TB)</a:t>
            </a:r>
          </a:p>
        </p:txBody>
      </p:sp>
    </p:spTree>
    <p:extLst>
      <p:ext uri="{BB962C8B-B14F-4D97-AF65-F5344CB8AC3E}">
        <p14:creationId xmlns:p14="http://schemas.microsoft.com/office/powerpoint/2010/main" val="2325234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AAC2F-0F4D-EF49-8E7A-6793D53FF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430" y="1297949"/>
            <a:ext cx="10685801" cy="1966783"/>
          </a:xfrm>
        </p:spPr>
        <p:txBody>
          <a:bodyPr>
            <a:normAutofit/>
          </a:bodyPr>
          <a:lstStyle/>
          <a:p>
            <a:r>
              <a:rPr lang="en-US" sz="2400" dirty="0"/>
              <a:t>Initially HLS was processed via NASA Ames NEX computing cluster</a:t>
            </a:r>
          </a:p>
          <a:p>
            <a:r>
              <a:rPr lang="en-US" sz="2400" dirty="0"/>
              <a:t>With Version 1.4, HLS has migrated to Amazon Web Services (AWS) via NASA Earth Sciences Technology Office (ESTO) AIST Managed Cloud Environment (AMCE)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0BB2B9-8AFF-B845-8FBE-6A9415C65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843" y="301774"/>
            <a:ext cx="9014655" cy="705556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2E75B6"/>
                </a:solidFill>
              </a:rPr>
              <a:t>Cloud Processing Approach:  AWS &amp; AMCE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E3E7F9-4AE2-FB4E-AC11-3DF3AA2A70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430" y="2974113"/>
            <a:ext cx="8703805" cy="3519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4D2585-6A7A-4C41-8F09-82D5E0040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031" y="3264732"/>
            <a:ext cx="10742638" cy="326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69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AC28D6-8368-3F4D-BB77-B4CEE3F038B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61549" y="1753502"/>
            <a:ext cx="4537416" cy="4865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17D2C609-973A-714A-990F-72C44A057367}"/>
              </a:ext>
            </a:extLst>
          </p:cNvPr>
          <p:cNvSpPr txBox="1">
            <a:spLocks/>
          </p:cNvSpPr>
          <p:nvPr/>
        </p:nvSpPr>
        <p:spPr>
          <a:xfrm>
            <a:off x="510664" y="85476"/>
            <a:ext cx="9572449" cy="9083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accent1"/>
                </a:solidFill>
              </a:rPr>
              <a:t>HLS Application to Crop Type Mapping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3F15AC-0365-C448-BCC1-CBE7CD55AFE5}"/>
              </a:ext>
            </a:extLst>
          </p:cNvPr>
          <p:cNvSpPr txBox="1"/>
          <p:nvPr/>
        </p:nvSpPr>
        <p:spPr>
          <a:xfrm>
            <a:off x="510663" y="3764160"/>
            <a:ext cx="5933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HLS optical time series consistently perform better than Sentinel-1 SAR time series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CAD32E-7BF8-7345-A30F-EC5A48CF72F6}"/>
              </a:ext>
            </a:extLst>
          </p:cNvPr>
          <p:cNvSpPr txBox="1"/>
          <p:nvPr/>
        </p:nvSpPr>
        <p:spPr>
          <a:xfrm>
            <a:off x="510664" y="1494117"/>
            <a:ext cx="57621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Compared crop type maps generated using three satellite time series: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Sentinel-1a SAR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HLS optical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S1a + HLS</a:t>
            </a:r>
          </a:p>
          <a:p>
            <a:r>
              <a:rPr lang="en-US" dirty="0"/>
              <a:t>Training data from USDA Cropland Data Layer using Random Forests classifier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2701DD-89B3-3F4B-8611-C9BD85460F94}"/>
              </a:ext>
            </a:extLst>
          </p:cNvPr>
          <p:cNvSpPr/>
          <p:nvPr/>
        </p:nvSpPr>
        <p:spPr>
          <a:xfrm>
            <a:off x="510664" y="1024566"/>
            <a:ext cx="105274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err="1"/>
              <a:t>Torbick</a:t>
            </a:r>
            <a:r>
              <a:rPr lang="en-US" sz="1600" i="1" dirty="0"/>
              <a:t>, N., X. Huang, B. </a:t>
            </a:r>
            <a:r>
              <a:rPr lang="en-US" sz="1600" i="1" dirty="0" err="1"/>
              <a:t>Ziniti</a:t>
            </a:r>
            <a:r>
              <a:rPr lang="en-US" sz="1600" i="1" dirty="0"/>
              <a:t>, D. Johnson, J. </a:t>
            </a:r>
            <a:r>
              <a:rPr lang="en-US" sz="1600" i="1" dirty="0" err="1"/>
              <a:t>Masek</a:t>
            </a:r>
            <a:r>
              <a:rPr lang="en-US" sz="1600" i="1" dirty="0"/>
              <a:t>, and M. Reba, Fusion of Moderate Resolution Earth Observations for Operational Crop Type Monitoring, Remote Sensing, 10, 2018.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2CA0C7-37BB-274E-B8FC-0ECA6F2102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144" y="4637934"/>
            <a:ext cx="4615542" cy="203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73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587" y="2611242"/>
            <a:ext cx="2755732" cy="1948336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30868" y="947839"/>
            <a:ext cx="2951812" cy="800219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/>
              <a:t>MODIS BRDF</a:t>
            </a:r>
          </a:p>
          <a:p>
            <a:pPr algn="ctr" eaLnBrk="1" hangingPunct="1"/>
            <a:r>
              <a:rPr lang="en-US" sz="1400" dirty="0"/>
              <a:t>(1000m spatial resolution)</a:t>
            </a:r>
          </a:p>
          <a:p>
            <a:pPr algn="ctr" eaLnBrk="1" hangingPunct="1"/>
            <a:r>
              <a:rPr lang="en-US" sz="1400" dirty="0"/>
              <a:t>VJB method (</a:t>
            </a:r>
            <a:r>
              <a:rPr lang="en-US" sz="1400" dirty="0" err="1"/>
              <a:t>Vermote</a:t>
            </a:r>
            <a:r>
              <a:rPr lang="en-US" sz="1400" dirty="0"/>
              <a:t> et al., 2009)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774114" y="947839"/>
            <a:ext cx="2523448" cy="800219"/>
          </a:xfrm>
          <a:prstGeom prst="rect">
            <a:avLst/>
          </a:prstGeom>
          <a:solidFill>
            <a:srgbClr val="2E7E1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/>
              <a:t>HLS classification</a:t>
            </a:r>
          </a:p>
          <a:p>
            <a:pPr algn="ctr" eaLnBrk="1" hangingPunct="1"/>
            <a:r>
              <a:rPr lang="en-US" sz="1400" dirty="0"/>
              <a:t>(30m spatial resolution)</a:t>
            </a:r>
          </a:p>
          <a:p>
            <a:pPr algn="ctr" eaLnBrk="1" hangingPunct="1"/>
            <a:r>
              <a:rPr lang="en-US" sz="1400" dirty="0"/>
              <a:t>Unsupervised using all bands</a:t>
            </a:r>
          </a:p>
        </p:txBody>
      </p:sp>
      <p:sp>
        <p:nvSpPr>
          <p:cNvPr id="14" name="TextBox 2922"/>
          <p:cNvSpPr txBox="1">
            <a:spLocks noChangeArrowheads="1"/>
          </p:cNvSpPr>
          <p:nvPr/>
        </p:nvSpPr>
        <p:spPr bwMode="auto">
          <a:xfrm>
            <a:off x="1168292" y="1212974"/>
            <a:ext cx="11251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/>
              <a:t>INPUTS</a:t>
            </a:r>
          </a:p>
        </p:txBody>
      </p:sp>
      <p:pic>
        <p:nvPicPr>
          <p:cNvPr id="13" name="Picture 12" descr="Figure2cd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483" y="4479815"/>
            <a:ext cx="689816" cy="2042160"/>
          </a:xfrm>
          <a:prstGeom prst="rect">
            <a:avLst/>
          </a:prstGeom>
        </p:spPr>
      </p:pic>
      <p:pic>
        <p:nvPicPr>
          <p:cNvPr id="21" name="Picture 20" descr="Figure2ef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8341" y="3554776"/>
            <a:ext cx="756878" cy="20421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597119" y="1890466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HLS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874860" y="1749333"/>
            <a:ext cx="1193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Red band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36354" y="3594756"/>
            <a:ext cx="4587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0.25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3882" y="2299798"/>
            <a:ext cx="3143915" cy="31439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625" y="2176882"/>
            <a:ext cx="2765601" cy="197089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48152" y="22192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k0</a:t>
            </a:r>
          </a:p>
        </p:txBody>
      </p:sp>
      <p:pic>
        <p:nvPicPr>
          <p:cNvPr id="11" name="Picture 10" descr="Figure2ab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738" y="2075132"/>
            <a:ext cx="598502" cy="207264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816752" y="274212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1877" y="2126868"/>
            <a:ext cx="38023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/>
              <a:t>0.3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241" y="4551033"/>
            <a:ext cx="2765601" cy="19709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51196" y="4526903"/>
            <a:ext cx="412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12886" y="4545347"/>
            <a:ext cx="4587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0.08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32248" y="5570491"/>
            <a:ext cx="3175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Convert to </a:t>
            </a:r>
            <a:r>
              <a:rPr lang="en-US"/>
              <a:t>sinusoidal projection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606798-560D-6647-9950-2DA41EC3AD1A}"/>
              </a:ext>
            </a:extLst>
          </p:cNvPr>
          <p:cNvSpPr txBox="1"/>
          <p:nvPr/>
        </p:nvSpPr>
        <p:spPr>
          <a:xfrm>
            <a:off x="250115" y="90575"/>
            <a:ext cx="9143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New BRDF and Albedo Retrieval  (Belen </a:t>
            </a:r>
            <a:r>
              <a:rPr lang="en-US" sz="3200" dirty="0" err="1">
                <a:solidFill>
                  <a:srgbClr val="0070C0"/>
                </a:solidFill>
              </a:rPr>
              <a:t>Franch</a:t>
            </a:r>
            <a:r>
              <a:rPr lang="en-US" sz="3200" dirty="0">
                <a:solidFill>
                  <a:srgbClr val="0070C0"/>
                </a:solidFill>
              </a:rPr>
              <a:t>, UMD)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BCAEEA-5AAD-274A-891E-34BBBEB982FC}"/>
              </a:ext>
            </a:extLst>
          </p:cNvPr>
          <p:cNvSpPr/>
          <p:nvPr/>
        </p:nvSpPr>
        <p:spPr>
          <a:xfrm>
            <a:off x="4164327" y="6090194"/>
            <a:ext cx="77739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3E3D40"/>
                </a:solidFill>
                <a:latin typeface="Georgia" panose="02040502050405020303" pitchFamily="18" charset="0"/>
              </a:rPr>
              <a:t>Franch</a:t>
            </a:r>
            <a:r>
              <a:rPr lang="en-US" sz="1400" dirty="0">
                <a:solidFill>
                  <a:srgbClr val="3E3D40"/>
                </a:solidFill>
                <a:latin typeface="Georgia" panose="02040502050405020303" pitchFamily="18" charset="0"/>
              </a:rPr>
              <a:t>, B., </a:t>
            </a:r>
            <a:r>
              <a:rPr lang="en-US" sz="1400" dirty="0" err="1">
                <a:solidFill>
                  <a:srgbClr val="3E3D40"/>
                </a:solidFill>
                <a:latin typeface="Georgia" panose="02040502050405020303" pitchFamily="18" charset="0"/>
              </a:rPr>
              <a:t>Vermote</a:t>
            </a:r>
            <a:r>
              <a:rPr lang="en-US" sz="1400" dirty="0">
                <a:solidFill>
                  <a:srgbClr val="3E3D40"/>
                </a:solidFill>
                <a:latin typeface="Georgia" panose="02040502050405020303" pitchFamily="18" charset="0"/>
              </a:rPr>
              <a:t>, E. F., and </a:t>
            </a:r>
            <a:r>
              <a:rPr lang="en-US" sz="1400" dirty="0" err="1">
                <a:solidFill>
                  <a:srgbClr val="3E3D40"/>
                </a:solidFill>
                <a:latin typeface="Georgia" panose="02040502050405020303" pitchFamily="18" charset="0"/>
              </a:rPr>
              <a:t>Claverie</a:t>
            </a:r>
            <a:r>
              <a:rPr lang="en-US" sz="1400" dirty="0">
                <a:solidFill>
                  <a:srgbClr val="3E3D40"/>
                </a:solidFill>
                <a:latin typeface="Georgia" panose="02040502050405020303" pitchFamily="18" charset="0"/>
              </a:rPr>
              <a:t>, M. (2014). </a:t>
            </a:r>
            <a:r>
              <a:rPr lang="en-US" sz="1400" dirty="0" err="1">
                <a:solidFill>
                  <a:srgbClr val="3E3D40"/>
                </a:solidFill>
                <a:latin typeface="Georgia" panose="02040502050405020303" pitchFamily="18" charset="0"/>
              </a:rPr>
              <a:t>Intercomparison</a:t>
            </a:r>
            <a:r>
              <a:rPr lang="en-US" sz="1400" dirty="0">
                <a:solidFill>
                  <a:srgbClr val="3E3D40"/>
                </a:solidFill>
                <a:latin typeface="Georgia" panose="02040502050405020303" pitchFamily="18" charset="0"/>
              </a:rPr>
              <a:t> of </a:t>
            </a:r>
            <a:r>
              <a:rPr lang="en-US" sz="1400" dirty="0" err="1">
                <a:solidFill>
                  <a:srgbClr val="3E3D40"/>
                </a:solidFill>
                <a:latin typeface="Georgia" panose="02040502050405020303" pitchFamily="18" charset="0"/>
              </a:rPr>
              <a:t>landsat</a:t>
            </a:r>
            <a:r>
              <a:rPr lang="en-US" sz="1400" dirty="0">
                <a:solidFill>
                  <a:srgbClr val="3E3D40"/>
                </a:solidFill>
                <a:latin typeface="Georgia" panose="02040502050405020303" pitchFamily="18" charset="0"/>
              </a:rPr>
              <a:t> albedo retrieval techniques and evaluation against in situ measurements across the US SURFRAD network. </a:t>
            </a:r>
            <a:r>
              <a:rPr lang="en-US" sz="1400" i="1" dirty="0">
                <a:solidFill>
                  <a:srgbClr val="3E3D40"/>
                </a:solidFill>
                <a:latin typeface="Georgia" panose="02040502050405020303" pitchFamily="18" charset="0"/>
              </a:rPr>
              <a:t>Remote Sens. Environ.</a:t>
            </a:r>
            <a:r>
              <a:rPr lang="en-US" sz="1400" dirty="0">
                <a:solidFill>
                  <a:srgbClr val="3E3D40"/>
                </a:solidFill>
                <a:latin typeface="Georgia" panose="02040502050405020303" pitchFamily="18" charset="0"/>
              </a:rPr>
              <a:t> 152, 627–637. </a:t>
            </a:r>
            <a:r>
              <a:rPr lang="en-US" sz="1400" dirty="0" err="1">
                <a:solidFill>
                  <a:srgbClr val="3E3D40"/>
                </a:solidFill>
                <a:latin typeface="Georgia" panose="02040502050405020303" pitchFamily="18" charset="0"/>
              </a:rPr>
              <a:t>doi</a:t>
            </a:r>
            <a:r>
              <a:rPr lang="en-US" sz="1400" dirty="0">
                <a:solidFill>
                  <a:srgbClr val="3E3D40"/>
                </a:solidFill>
                <a:latin typeface="Georgia" panose="02040502050405020303" pitchFamily="18" charset="0"/>
              </a:rPr>
              <a:t>: 10.1016/j.rse.2014.07.019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09409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1" y="17742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RESULTS</a:t>
            </a:r>
          </a:p>
        </p:txBody>
      </p:sp>
      <p:pic>
        <p:nvPicPr>
          <p:cNvPr id="9" name="Picture 8" descr="../../../../Desktop/Screen%20Shot%202018-09-24%20at%201.26.39%20PM.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1903" y="1103115"/>
            <a:ext cx="2811145" cy="2700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../../../../Desktop/Screen%20Shot%202018-09-24%20at%201.27.28%20PM.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1401" y="1115179"/>
            <a:ext cx="2803525" cy="2688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../../../../Desktop/Screen%20Shot%202018-09-24%20at%201.35.06%20PM.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4602" y="3951874"/>
            <a:ext cx="2785745" cy="267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5732" y="2055778"/>
            <a:ext cx="2855626" cy="23532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076" y="4409050"/>
            <a:ext cx="2867283" cy="22786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20802" y="710383"/>
            <a:ext cx="6177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Surface Reflectance Normalization. Homogeneous Amazon site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72729" y="1120749"/>
            <a:ext cx="3149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Red</a:t>
            </a:r>
            <a:r>
              <a:rPr lang="en-US" sz="1600" dirty="0"/>
              <a:t>: non-corrected</a:t>
            </a:r>
          </a:p>
          <a:p>
            <a:r>
              <a:rPr lang="en-US" sz="1600" dirty="0">
                <a:solidFill>
                  <a:srgbClr val="00B050"/>
                </a:solidFill>
              </a:rPr>
              <a:t>Green</a:t>
            </a:r>
            <a:r>
              <a:rPr lang="en-US" sz="1600" dirty="0"/>
              <a:t>: current HLS BRDF correction</a:t>
            </a:r>
          </a:p>
          <a:p>
            <a:r>
              <a:rPr lang="en-US" sz="1600" dirty="0"/>
              <a:t>Black: Proposed BRDF correction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334358"/>
              </p:ext>
            </p:extLst>
          </p:nvPr>
        </p:nvGraphicFramePr>
        <p:xfrm>
          <a:off x="4371243" y="4190706"/>
          <a:ext cx="2952035" cy="177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80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CV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NDVI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Non corrected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Current HLS</a:t>
                      </a:r>
                      <a:r>
                        <a:rPr lang="en-US" sz="1400" baseline="0" dirty="0"/>
                        <a:t> BRDF correction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Proposed</a:t>
                      </a:r>
                      <a:r>
                        <a:rPr lang="en-US" sz="1400" baseline="0" dirty="0"/>
                        <a:t> BRDF correction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6189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4"/>
          <p:cNvSpPr>
            <a:spLocks noChangeArrowheads="1"/>
          </p:cNvSpPr>
          <p:nvPr/>
        </p:nvSpPr>
        <p:spPr bwMode="auto">
          <a:xfrm>
            <a:off x="2217722" y="372026"/>
            <a:ext cx="7345362" cy="461962"/>
          </a:xfrm>
          <a:prstGeom prst="rect">
            <a:avLst/>
          </a:prstGeom>
          <a:solidFill>
            <a:srgbClr val="BD020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Surface albedo at HLS spatial resolution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1582" y="1168713"/>
            <a:ext cx="2672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HLS Broadband Blue Sky Albedo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91180" y="6204889"/>
            <a:ext cx="1924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Yuma 06/20/2017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60" y="862682"/>
            <a:ext cx="5711539" cy="5711539"/>
          </a:xfrm>
          <a:prstGeom prst="rect">
            <a:avLst/>
          </a:prstGeom>
        </p:spPr>
      </p:pic>
      <p:pic>
        <p:nvPicPr>
          <p:cNvPr id="14" name="Picture 13" descr="Figure2ef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7658" y="1986082"/>
            <a:ext cx="756878" cy="36450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55756" y="2134462"/>
            <a:ext cx="4587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/>
              <a:t>0.33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3169199" y="5258439"/>
            <a:ext cx="4587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0.10</a:t>
            </a:r>
          </a:p>
        </p:txBody>
      </p:sp>
    </p:spTree>
    <p:extLst>
      <p:ext uri="{BB962C8B-B14F-4D97-AF65-F5344CB8AC3E}">
        <p14:creationId xmlns:p14="http://schemas.microsoft.com/office/powerpoint/2010/main" val="2325102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3465</TotalTime>
  <Words>898</Words>
  <Application>Microsoft Macintosh PowerPoint</Application>
  <PresentationFormat>Widescreen</PresentationFormat>
  <Paragraphs>149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ＭＳ Ｐゴシック</vt:lpstr>
      <vt:lpstr>Arial</vt:lpstr>
      <vt:lpstr>Calibri</vt:lpstr>
      <vt:lpstr>Calibri Light</vt:lpstr>
      <vt:lpstr>Constantia</vt:lpstr>
      <vt:lpstr>Georgia</vt:lpstr>
      <vt:lpstr>Office Theme</vt:lpstr>
      <vt:lpstr>PowerPoint Presentation</vt:lpstr>
      <vt:lpstr>Harmonized Landsat Sentinel-2 (HLS) Project</vt:lpstr>
      <vt:lpstr>HLS Main specs and Algorithm Flow</vt:lpstr>
      <vt:lpstr>HLS (v1.4) Data Set (released Nov 2018)</vt:lpstr>
      <vt:lpstr>Cloud Processing Approach:  AWS &amp; AMCE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HLS Evolution</vt:lpstr>
      <vt:lpstr>Website and Public Interface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Jeff Masek</cp:lastModifiedBy>
  <cp:revision>89</cp:revision>
  <dcterms:created xsi:type="dcterms:W3CDTF">2018-07-12T17:07:12Z</dcterms:created>
  <dcterms:modified xsi:type="dcterms:W3CDTF">2019-02-08T15:29:13Z</dcterms:modified>
</cp:coreProperties>
</file>