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82" r:id="rId3"/>
    <p:sldId id="283" r:id="rId4"/>
    <p:sldId id="296" r:id="rId5"/>
    <p:sldId id="297" r:id="rId6"/>
    <p:sldId id="284" r:id="rId7"/>
    <p:sldId id="285" r:id="rId8"/>
    <p:sldId id="287" r:id="rId9"/>
    <p:sldId id="288" r:id="rId10"/>
    <p:sldId id="289" r:id="rId11"/>
    <p:sldId id="290" r:id="rId12"/>
    <p:sldId id="291" r:id="rId13"/>
    <p:sldId id="292" r:id="rId14"/>
    <p:sldId id="298" r:id="rId15"/>
    <p:sldId id="293" r:id="rId16"/>
    <p:sldId id="295" r:id="rId17"/>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an Petiteville" initials="IP"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4" autoAdjust="0"/>
    <p:restoredTop sz="86621" autoAdjust="0"/>
  </p:normalViewPr>
  <p:slideViewPr>
    <p:cSldViewPr>
      <p:cViewPr varScale="1">
        <p:scale>
          <a:sx n="100" d="100"/>
          <a:sy n="100" d="100"/>
        </p:scale>
        <p:origin x="-92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commentAuthors" Target="commentAuthors.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25" Type="http://schemas.microsoft.com/office/2016/11/relationships/changesInfo" Target="changesInfos/changesInfo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bahn, Steven T" userId="74f78959-93e5-47c8-af52-50aa49d29fae" providerId="ADAL" clId="{218F0BF1-F6CC-41EC-A841-0C3CDBE0AA6B}"/>
    <pc:docChg chg="undo custSel modSld">
      <pc:chgData name="Labahn, Steven T" userId="74f78959-93e5-47c8-af52-50aa49d29fae" providerId="ADAL" clId="{218F0BF1-F6CC-41EC-A841-0C3CDBE0AA6B}" dt="2019-02-13T23:32:25.215" v="822" actId="20577"/>
      <pc:docMkLst>
        <pc:docMk/>
      </pc:docMkLst>
      <pc:sldChg chg="modSp">
        <pc:chgData name="Labahn, Steven T" userId="74f78959-93e5-47c8-af52-50aa49d29fae" providerId="ADAL" clId="{218F0BF1-F6CC-41EC-A841-0C3CDBE0AA6B}" dt="2019-02-13T23:08:26.753" v="256" actId="20577"/>
        <pc:sldMkLst>
          <pc:docMk/>
          <pc:sldMk cId="4121682611" sldId="282"/>
        </pc:sldMkLst>
        <pc:spChg chg="mod">
          <ac:chgData name="Labahn, Steven T" userId="74f78959-93e5-47c8-af52-50aa49d29fae" providerId="ADAL" clId="{218F0BF1-F6CC-41EC-A841-0C3CDBE0AA6B}" dt="2019-02-13T23:08:26.753" v="256" actId="20577"/>
          <ac:spMkLst>
            <pc:docMk/>
            <pc:sldMk cId="4121682611" sldId="282"/>
            <ac:spMk id="3" creationId="{00000000-0000-0000-0000-000000000000}"/>
          </ac:spMkLst>
        </pc:spChg>
        <pc:spChg chg="mod">
          <ac:chgData name="Labahn, Steven T" userId="74f78959-93e5-47c8-af52-50aa49d29fae" providerId="ADAL" clId="{218F0BF1-F6CC-41EC-A841-0C3CDBE0AA6B}" dt="2019-02-13T23:04:26.061" v="212" actId="122"/>
          <ac:spMkLst>
            <pc:docMk/>
            <pc:sldMk cId="4121682611" sldId="282"/>
            <ac:spMk id="4" creationId="{00000000-0000-0000-0000-000000000000}"/>
          </ac:spMkLst>
        </pc:spChg>
      </pc:sldChg>
      <pc:sldChg chg="addSp modSp">
        <pc:chgData name="Labahn, Steven T" userId="74f78959-93e5-47c8-af52-50aa49d29fae" providerId="ADAL" clId="{218F0BF1-F6CC-41EC-A841-0C3CDBE0AA6B}" dt="2019-02-13T23:04:14.877" v="209" actId="122"/>
        <pc:sldMkLst>
          <pc:docMk/>
          <pc:sldMk cId="1532065731" sldId="283"/>
        </pc:sldMkLst>
        <pc:spChg chg="mod">
          <ac:chgData name="Labahn, Steven T" userId="74f78959-93e5-47c8-af52-50aa49d29fae" providerId="ADAL" clId="{218F0BF1-F6CC-41EC-A841-0C3CDBE0AA6B}" dt="2019-02-13T23:03:26.910" v="204" actId="20577"/>
          <ac:spMkLst>
            <pc:docMk/>
            <pc:sldMk cId="1532065731" sldId="283"/>
            <ac:spMk id="3" creationId="{00000000-0000-0000-0000-000000000000}"/>
          </ac:spMkLst>
        </pc:spChg>
        <pc:spChg chg="mod">
          <ac:chgData name="Labahn, Steven T" userId="74f78959-93e5-47c8-af52-50aa49d29fae" providerId="ADAL" clId="{218F0BF1-F6CC-41EC-A841-0C3CDBE0AA6B}" dt="2019-02-13T23:04:14.877" v="209" actId="122"/>
          <ac:spMkLst>
            <pc:docMk/>
            <pc:sldMk cId="1532065731" sldId="283"/>
            <ac:spMk id="5" creationId="{00000000-0000-0000-0000-000000000000}"/>
          </ac:spMkLst>
        </pc:spChg>
        <pc:picChg chg="add mod">
          <ac:chgData name="Labahn, Steven T" userId="74f78959-93e5-47c8-af52-50aa49d29fae" providerId="ADAL" clId="{218F0BF1-F6CC-41EC-A841-0C3CDBE0AA6B}" dt="2019-02-13T23:03:41.078" v="207" actId="1076"/>
          <ac:picMkLst>
            <pc:docMk/>
            <pc:sldMk cId="1532065731" sldId="283"/>
            <ac:picMk id="6" creationId="{9BC85F01-1E3B-4CC6-8860-C4E3C87BA308}"/>
          </ac:picMkLst>
        </pc:picChg>
      </pc:sldChg>
      <pc:sldChg chg="modSp">
        <pc:chgData name="Labahn, Steven T" userId="74f78959-93e5-47c8-af52-50aa49d29fae" providerId="ADAL" clId="{218F0BF1-F6CC-41EC-A841-0C3CDBE0AA6B}" dt="2019-02-13T23:15:53.789" v="264" actId="20577"/>
        <pc:sldMkLst>
          <pc:docMk/>
          <pc:sldMk cId="615593162" sldId="284"/>
        </pc:sldMkLst>
        <pc:spChg chg="mod">
          <ac:chgData name="Labahn, Steven T" userId="74f78959-93e5-47c8-af52-50aa49d29fae" providerId="ADAL" clId="{218F0BF1-F6CC-41EC-A841-0C3CDBE0AA6B}" dt="2019-02-13T23:15:53.789" v="264" actId="20577"/>
          <ac:spMkLst>
            <pc:docMk/>
            <pc:sldMk cId="615593162" sldId="284"/>
            <ac:spMk id="3" creationId="{00000000-0000-0000-0000-000000000000}"/>
          </ac:spMkLst>
        </pc:spChg>
        <pc:spChg chg="mod">
          <ac:chgData name="Labahn, Steven T" userId="74f78959-93e5-47c8-af52-50aa49d29fae" providerId="ADAL" clId="{218F0BF1-F6CC-41EC-A841-0C3CDBE0AA6B}" dt="2019-02-13T23:05:46.285" v="221" actId="122"/>
          <ac:spMkLst>
            <pc:docMk/>
            <pc:sldMk cId="615593162" sldId="284"/>
            <ac:spMk id="4" creationId="{00000000-0000-0000-0000-000000000000}"/>
          </ac:spMkLst>
        </pc:spChg>
      </pc:sldChg>
      <pc:sldChg chg="modSp">
        <pc:chgData name="Labahn, Steven T" userId="74f78959-93e5-47c8-af52-50aa49d29fae" providerId="ADAL" clId="{218F0BF1-F6CC-41EC-A841-0C3CDBE0AA6B}" dt="2019-02-13T23:06:34.245" v="228" actId="20577"/>
        <pc:sldMkLst>
          <pc:docMk/>
          <pc:sldMk cId="3420077132" sldId="285"/>
        </pc:sldMkLst>
        <pc:spChg chg="mod">
          <ac:chgData name="Labahn, Steven T" userId="74f78959-93e5-47c8-af52-50aa49d29fae" providerId="ADAL" clId="{218F0BF1-F6CC-41EC-A841-0C3CDBE0AA6B}" dt="2019-02-13T23:06:27.675" v="225" actId="122"/>
          <ac:spMkLst>
            <pc:docMk/>
            <pc:sldMk cId="3420077132" sldId="285"/>
            <ac:spMk id="3" creationId="{00000000-0000-0000-0000-000000000000}"/>
          </ac:spMkLst>
        </pc:spChg>
        <pc:spChg chg="mod">
          <ac:chgData name="Labahn, Steven T" userId="74f78959-93e5-47c8-af52-50aa49d29fae" providerId="ADAL" clId="{218F0BF1-F6CC-41EC-A841-0C3CDBE0AA6B}" dt="2019-02-13T23:06:34.245" v="228" actId="20577"/>
          <ac:spMkLst>
            <pc:docMk/>
            <pc:sldMk cId="3420077132" sldId="285"/>
            <ac:spMk id="6" creationId="{00000000-0000-0000-0000-000000000000}"/>
          </ac:spMkLst>
        </pc:spChg>
      </pc:sldChg>
      <pc:sldChg chg="modSp">
        <pc:chgData name="Labahn, Steven T" userId="74f78959-93e5-47c8-af52-50aa49d29fae" providerId="ADAL" clId="{218F0BF1-F6CC-41EC-A841-0C3CDBE0AA6B}" dt="2019-02-13T23:31:05.017" v="792" actId="404"/>
        <pc:sldMkLst>
          <pc:docMk/>
          <pc:sldMk cId="2709683648" sldId="287"/>
        </pc:sldMkLst>
        <pc:spChg chg="mod">
          <ac:chgData name="Labahn, Steven T" userId="74f78959-93e5-47c8-af52-50aa49d29fae" providerId="ADAL" clId="{218F0BF1-F6CC-41EC-A841-0C3CDBE0AA6B}" dt="2019-02-13T23:31:05.017" v="792" actId="404"/>
          <ac:spMkLst>
            <pc:docMk/>
            <pc:sldMk cId="2709683648" sldId="287"/>
            <ac:spMk id="3" creationId="{00000000-0000-0000-0000-000000000000}"/>
          </ac:spMkLst>
        </pc:spChg>
        <pc:spChg chg="mod">
          <ac:chgData name="Labahn, Steven T" userId="74f78959-93e5-47c8-af52-50aa49d29fae" providerId="ADAL" clId="{218F0BF1-F6CC-41EC-A841-0C3CDBE0AA6B}" dt="2019-02-13T23:06:45.428" v="231" actId="122"/>
          <ac:spMkLst>
            <pc:docMk/>
            <pc:sldMk cId="2709683648" sldId="287"/>
            <ac:spMk id="7" creationId="{00000000-0000-0000-0000-000000000000}"/>
          </ac:spMkLst>
        </pc:spChg>
      </pc:sldChg>
      <pc:sldChg chg="modSp">
        <pc:chgData name="Labahn, Steven T" userId="74f78959-93e5-47c8-af52-50aa49d29fae" providerId="ADAL" clId="{218F0BF1-F6CC-41EC-A841-0C3CDBE0AA6B}" dt="2019-02-13T23:06:58.805" v="234" actId="122"/>
        <pc:sldMkLst>
          <pc:docMk/>
          <pc:sldMk cId="2045643878" sldId="288"/>
        </pc:sldMkLst>
        <pc:spChg chg="mod">
          <ac:chgData name="Labahn, Steven T" userId="74f78959-93e5-47c8-af52-50aa49d29fae" providerId="ADAL" clId="{218F0BF1-F6CC-41EC-A841-0C3CDBE0AA6B}" dt="2019-02-13T23:06:58.805" v="234" actId="122"/>
          <ac:spMkLst>
            <pc:docMk/>
            <pc:sldMk cId="2045643878" sldId="288"/>
            <ac:spMk id="3" creationId="{00000000-0000-0000-0000-000000000000}"/>
          </ac:spMkLst>
        </pc:spChg>
      </pc:sldChg>
      <pc:sldChg chg="modSp">
        <pc:chgData name="Labahn, Steven T" userId="74f78959-93e5-47c8-af52-50aa49d29fae" providerId="ADAL" clId="{218F0BF1-F6CC-41EC-A841-0C3CDBE0AA6B}" dt="2019-02-13T23:23:20.116" v="459" actId="20577"/>
        <pc:sldMkLst>
          <pc:docMk/>
          <pc:sldMk cId="4076424778" sldId="289"/>
        </pc:sldMkLst>
        <pc:spChg chg="mod">
          <ac:chgData name="Labahn, Steven T" userId="74f78959-93e5-47c8-af52-50aa49d29fae" providerId="ADAL" clId="{218F0BF1-F6CC-41EC-A841-0C3CDBE0AA6B}" dt="2019-02-13T23:07:09.615" v="237" actId="122"/>
          <ac:spMkLst>
            <pc:docMk/>
            <pc:sldMk cId="4076424778" sldId="289"/>
            <ac:spMk id="3" creationId="{00000000-0000-0000-0000-000000000000}"/>
          </ac:spMkLst>
        </pc:spChg>
        <pc:spChg chg="mod">
          <ac:chgData name="Labahn, Steven T" userId="74f78959-93e5-47c8-af52-50aa49d29fae" providerId="ADAL" clId="{218F0BF1-F6CC-41EC-A841-0C3CDBE0AA6B}" dt="2019-02-13T23:23:20.116" v="459" actId="20577"/>
          <ac:spMkLst>
            <pc:docMk/>
            <pc:sldMk cId="4076424778" sldId="289"/>
            <ac:spMk id="4" creationId="{00000000-0000-0000-0000-000000000000}"/>
          </ac:spMkLst>
        </pc:spChg>
      </pc:sldChg>
      <pc:sldChg chg="modSp">
        <pc:chgData name="Labahn, Steven T" userId="74f78959-93e5-47c8-af52-50aa49d29fae" providerId="ADAL" clId="{218F0BF1-F6CC-41EC-A841-0C3CDBE0AA6B}" dt="2019-02-13T23:07:18.324" v="240" actId="122"/>
        <pc:sldMkLst>
          <pc:docMk/>
          <pc:sldMk cId="3563023987" sldId="290"/>
        </pc:sldMkLst>
        <pc:spChg chg="mod">
          <ac:chgData name="Labahn, Steven T" userId="74f78959-93e5-47c8-af52-50aa49d29fae" providerId="ADAL" clId="{218F0BF1-F6CC-41EC-A841-0C3CDBE0AA6B}" dt="2019-02-13T23:07:18.324" v="240" actId="122"/>
          <ac:spMkLst>
            <pc:docMk/>
            <pc:sldMk cId="3563023987" sldId="290"/>
            <ac:spMk id="3" creationId="{00000000-0000-0000-0000-000000000000}"/>
          </ac:spMkLst>
        </pc:spChg>
      </pc:sldChg>
      <pc:sldChg chg="modSp">
        <pc:chgData name="Labahn, Steven T" userId="74f78959-93e5-47c8-af52-50aa49d29fae" providerId="ADAL" clId="{218F0BF1-F6CC-41EC-A841-0C3CDBE0AA6B}" dt="2019-02-13T23:23:59.905" v="462" actId="12"/>
        <pc:sldMkLst>
          <pc:docMk/>
          <pc:sldMk cId="2704516700" sldId="291"/>
        </pc:sldMkLst>
        <pc:spChg chg="mod">
          <ac:chgData name="Labahn, Steven T" userId="74f78959-93e5-47c8-af52-50aa49d29fae" providerId="ADAL" clId="{218F0BF1-F6CC-41EC-A841-0C3CDBE0AA6B}" dt="2019-02-13T23:23:59.905" v="462" actId="12"/>
          <ac:spMkLst>
            <pc:docMk/>
            <pc:sldMk cId="2704516700" sldId="291"/>
            <ac:spMk id="3" creationId="{00000000-0000-0000-0000-000000000000}"/>
          </ac:spMkLst>
        </pc:spChg>
        <pc:spChg chg="mod">
          <ac:chgData name="Labahn, Steven T" userId="74f78959-93e5-47c8-af52-50aa49d29fae" providerId="ADAL" clId="{218F0BF1-F6CC-41EC-A841-0C3CDBE0AA6B}" dt="2019-02-13T23:07:27.673" v="243" actId="122"/>
          <ac:spMkLst>
            <pc:docMk/>
            <pc:sldMk cId="2704516700" sldId="291"/>
            <ac:spMk id="4" creationId="{00000000-0000-0000-0000-000000000000}"/>
          </ac:spMkLst>
        </pc:spChg>
      </pc:sldChg>
      <pc:sldChg chg="modSp">
        <pc:chgData name="Labahn, Steven T" userId="74f78959-93e5-47c8-af52-50aa49d29fae" providerId="ADAL" clId="{218F0BF1-F6CC-41EC-A841-0C3CDBE0AA6B}" dt="2019-02-13T23:07:38.201" v="246" actId="122"/>
        <pc:sldMkLst>
          <pc:docMk/>
          <pc:sldMk cId="3334763754" sldId="292"/>
        </pc:sldMkLst>
        <pc:spChg chg="mod">
          <ac:chgData name="Labahn, Steven T" userId="74f78959-93e5-47c8-af52-50aa49d29fae" providerId="ADAL" clId="{218F0BF1-F6CC-41EC-A841-0C3CDBE0AA6B}" dt="2019-02-13T23:07:38.201" v="246" actId="122"/>
          <ac:spMkLst>
            <pc:docMk/>
            <pc:sldMk cId="3334763754" sldId="292"/>
            <ac:spMk id="2" creationId="{00000000-0000-0000-0000-000000000000}"/>
          </ac:spMkLst>
        </pc:spChg>
      </pc:sldChg>
      <pc:sldChg chg="modSp">
        <pc:chgData name="Labahn, Steven T" userId="74f78959-93e5-47c8-af52-50aa49d29fae" providerId="ADAL" clId="{218F0BF1-F6CC-41EC-A841-0C3CDBE0AA6B}" dt="2019-02-13T23:32:25.215" v="822" actId="20577"/>
        <pc:sldMkLst>
          <pc:docMk/>
          <pc:sldMk cId="3875911778" sldId="293"/>
        </pc:sldMkLst>
        <pc:spChg chg="mod">
          <ac:chgData name="Labahn, Steven T" userId="74f78959-93e5-47c8-af52-50aa49d29fae" providerId="ADAL" clId="{218F0BF1-F6CC-41EC-A841-0C3CDBE0AA6B}" dt="2019-02-13T23:07:47.686" v="249" actId="122"/>
          <ac:spMkLst>
            <pc:docMk/>
            <pc:sldMk cId="3875911778" sldId="293"/>
            <ac:spMk id="2" creationId="{00000000-0000-0000-0000-000000000000}"/>
          </ac:spMkLst>
        </pc:spChg>
        <pc:spChg chg="mod">
          <ac:chgData name="Labahn, Steven T" userId="74f78959-93e5-47c8-af52-50aa49d29fae" providerId="ADAL" clId="{218F0BF1-F6CC-41EC-A841-0C3CDBE0AA6B}" dt="2019-02-13T23:32:25.215" v="822" actId="20577"/>
          <ac:spMkLst>
            <pc:docMk/>
            <pc:sldMk cId="3875911778" sldId="293"/>
            <ac:spMk id="3" creationId="{00000000-0000-0000-0000-000000000000}"/>
          </ac:spMkLst>
        </pc:spChg>
      </pc:sldChg>
      <pc:sldChg chg="modSp">
        <pc:chgData name="Labahn, Steven T" userId="74f78959-93e5-47c8-af52-50aa49d29fae" providerId="ADAL" clId="{218F0BF1-F6CC-41EC-A841-0C3CDBE0AA6B}" dt="2019-02-13T23:09:19.491" v="257" actId="20577"/>
        <pc:sldMkLst>
          <pc:docMk/>
          <pc:sldMk cId="4111195879" sldId="296"/>
        </pc:sldMkLst>
        <pc:spChg chg="mod">
          <ac:chgData name="Labahn, Steven T" userId="74f78959-93e5-47c8-af52-50aa49d29fae" providerId="ADAL" clId="{218F0BF1-F6CC-41EC-A841-0C3CDBE0AA6B}" dt="2019-02-13T23:09:19.491" v="257" actId="20577"/>
          <ac:spMkLst>
            <pc:docMk/>
            <pc:sldMk cId="4111195879" sldId="296"/>
            <ac:spMk id="3" creationId="{00000000-0000-0000-0000-000000000000}"/>
          </ac:spMkLst>
        </pc:spChg>
        <pc:spChg chg="mod">
          <ac:chgData name="Labahn, Steven T" userId="74f78959-93e5-47c8-af52-50aa49d29fae" providerId="ADAL" clId="{218F0BF1-F6CC-41EC-A841-0C3CDBE0AA6B}" dt="2019-02-13T23:04:43.835" v="215" actId="122"/>
          <ac:spMkLst>
            <pc:docMk/>
            <pc:sldMk cId="4111195879" sldId="296"/>
            <ac:spMk id="5" creationId="{00000000-0000-0000-0000-000000000000}"/>
          </ac:spMkLst>
        </pc:spChg>
      </pc:sldChg>
      <pc:sldChg chg="addSp delSp modSp">
        <pc:chgData name="Labahn, Steven T" userId="74f78959-93e5-47c8-af52-50aa49d29fae" providerId="ADAL" clId="{218F0BF1-F6CC-41EC-A841-0C3CDBE0AA6B}" dt="2019-02-13T23:05:50.699" v="222" actId="207"/>
        <pc:sldMkLst>
          <pc:docMk/>
          <pc:sldMk cId="1074794043" sldId="297"/>
        </pc:sldMkLst>
        <pc:spChg chg="add del">
          <ac:chgData name="Labahn, Steven T" userId="74f78959-93e5-47c8-af52-50aa49d29fae" providerId="ADAL" clId="{218F0BF1-F6CC-41EC-A841-0C3CDBE0AA6B}" dt="2019-02-13T22:54:48.731" v="168"/>
          <ac:spMkLst>
            <pc:docMk/>
            <pc:sldMk cId="1074794043" sldId="297"/>
            <ac:spMk id="2" creationId="{8C92BEE1-A2CC-412E-A9B3-81514B1E3BA3}"/>
          </ac:spMkLst>
        </pc:spChg>
        <pc:spChg chg="mod">
          <ac:chgData name="Labahn, Steven T" userId="74f78959-93e5-47c8-af52-50aa49d29fae" providerId="ADAL" clId="{218F0BF1-F6CC-41EC-A841-0C3CDBE0AA6B}" dt="2019-02-13T23:05:50.699" v="222" actId="207"/>
          <ac:spMkLst>
            <pc:docMk/>
            <pc:sldMk cId="1074794043" sldId="297"/>
            <ac:spMk id="3" creationId="{00000000-0000-0000-0000-000000000000}"/>
          </ac:spMkLst>
        </pc:spChg>
        <pc:spChg chg="mod">
          <ac:chgData name="Labahn, Steven T" userId="74f78959-93e5-47c8-af52-50aa49d29fae" providerId="ADAL" clId="{218F0BF1-F6CC-41EC-A841-0C3CDBE0AA6B}" dt="2019-02-13T23:05:11.657" v="218" actId="122"/>
          <ac:spMkLst>
            <pc:docMk/>
            <pc:sldMk cId="1074794043" sldId="297"/>
            <ac:spMk id="5" creationId="{00000000-0000-0000-0000-000000000000}"/>
          </ac:spMkLst>
        </pc:spChg>
        <pc:spChg chg="add del">
          <ac:chgData name="Labahn, Steven T" userId="74f78959-93e5-47c8-af52-50aa49d29fae" providerId="ADAL" clId="{218F0BF1-F6CC-41EC-A841-0C3CDBE0AA6B}" dt="2019-02-13T22:54:48.731" v="168"/>
          <ac:spMkLst>
            <pc:docMk/>
            <pc:sldMk cId="1074794043" sldId="297"/>
            <ac:spMk id="11" creationId="{7DD7645A-AF2F-40EF-81DF-5F24E7657E77}"/>
          </ac:spMkLst>
        </pc:spChg>
        <pc:spChg chg="add del">
          <ac:chgData name="Labahn, Steven T" userId="74f78959-93e5-47c8-af52-50aa49d29fae" providerId="ADAL" clId="{218F0BF1-F6CC-41EC-A841-0C3CDBE0AA6B}" dt="2019-02-13T22:54:48.731" v="168"/>
          <ac:spMkLst>
            <pc:docMk/>
            <pc:sldMk cId="1074794043" sldId="297"/>
            <ac:spMk id="12" creationId="{6A8EC2ED-2AD8-40DD-9E7A-43F13F7E77B1}"/>
          </ac:spMkLst>
        </pc:spChg>
        <pc:spChg chg="add del">
          <ac:chgData name="Labahn, Steven T" userId="74f78959-93e5-47c8-af52-50aa49d29fae" providerId="ADAL" clId="{218F0BF1-F6CC-41EC-A841-0C3CDBE0AA6B}" dt="2019-02-13T22:54:48.731" v="168"/>
          <ac:spMkLst>
            <pc:docMk/>
            <pc:sldMk cId="1074794043" sldId="297"/>
            <ac:spMk id="13" creationId="{5A2051BA-DE26-4B0E-A01F-E667FC3F3092}"/>
          </ac:spMkLst>
        </pc:spChg>
        <pc:spChg chg="add del">
          <ac:chgData name="Labahn, Steven T" userId="74f78959-93e5-47c8-af52-50aa49d29fae" providerId="ADAL" clId="{218F0BF1-F6CC-41EC-A841-0C3CDBE0AA6B}" dt="2019-02-13T22:54:48.731" v="168"/>
          <ac:spMkLst>
            <pc:docMk/>
            <pc:sldMk cId="1074794043" sldId="297"/>
            <ac:spMk id="14" creationId="{2DDCE145-BEDF-43D6-9EFD-EAC512D76452}"/>
          </ac:spMkLst>
        </pc:spChg>
        <pc:spChg chg="add del">
          <ac:chgData name="Labahn, Steven T" userId="74f78959-93e5-47c8-af52-50aa49d29fae" providerId="ADAL" clId="{218F0BF1-F6CC-41EC-A841-0C3CDBE0AA6B}" dt="2019-02-13T22:54:48.731" v="168"/>
          <ac:spMkLst>
            <pc:docMk/>
            <pc:sldMk cId="1074794043" sldId="297"/>
            <ac:spMk id="15" creationId="{76E64255-56FC-457F-92B9-DFE19EBDEAEE}"/>
          </ac:spMkLst>
        </pc:spChg>
        <pc:spChg chg="add del">
          <ac:chgData name="Labahn, Steven T" userId="74f78959-93e5-47c8-af52-50aa49d29fae" providerId="ADAL" clId="{218F0BF1-F6CC-41EC-A841-0C3CDBE0AA6B}" dt="2019-02-13T22:54:48.731" v="168"/>
          <ac:spMkLst>
            <pc:docMk/>
            <pc:sldMk cId="1074794043" sldId="297"/>
            <ac:spMk id="16" creationId="{197F7F64-F3A8-4B27-B937-6875C4904B75}"/>
          </ac:spMkLst>
        </pc:spChg>
        <pc:spChg chg="add del">
          <ac:chgData name="Labahn, Steven T" userId="74f78959-93e5-47c8-af52-50aa49d29fae" providerId="ADAL" clId="{218F0BF1-F6CC-41EC-A841-0C3CDBE0AA6B}" dt="2019-02-13T22:54:48.731" v="168"/>
          <ac:spMkLst>
            <pc:docMk/>
            <pc:sldMk cId="1074794043" sldId="297"/>
            <ac:spMk id="17" creationId="{A6239C2A-1BDD-46E3-9AEC-6AAB134219CC}"/>
          </ac:spMkLst>
        </pc:spChg>
        <pc:spChg chg="add del">
          <ac:chgData name="Labahn, Steven T" userId="74f78959-93e5-47c8-af52-50aa49d29fae" providerId="ADAL" clId="{218F0BF1-F6CC-41EC-A841-0C3CDBE0AA6B}" dt="2019-02-13T22:54:48.731" v="168"/>
          <ac:spMkLst>
            <pc:docMk/>
            <pc:sldMk cId="1074794043" sldId="297"/>
            <ac:spMk id="18" creationId="{1740E97C-A1F3-4E85-B9C0-4F348E5EF8C1}"/>
          </ac:spMkLst>
        </pc:spChg>
        <pc:spChg chg="add del">
          <ac:chgData name="Labahn, Steven T" userId="74f78959-93e5-47c8-af52-50aa49d29fae" providerId="ADAL" clId="{218F0BF1-F6CC-41EC-A841-0C3CDBE0AA6B}" dt="2019-02-13T22:54:48.731" v="168"/>
          <ac:spMkLst>
            <pc:docMk/>
            <pc:sldMk cId="1074794043" sldId="297"/>
            <ac:spMk id="19" creationId="{9540EDFB-BCC6-462E-AF94-CEA75851A60E}"/>
          </ac:spMkLst>
        </pc:spChg>
        <pc:spChg chg="add del">
          <ac:chgData name="Labahn, Steven T" userId="74f78959-93e5-47c8-af52-50aa49d29fae" providerId="ADAL" clId="{218F0BF1-F6CC-41EC-A841-0C3CDBE0AA6B}" dt="2019-02-13T22:54:48.731" v="168"/>
          <ac:spMkLst>
            <pc:docMk/>
            <pc:sldMk cId="1074794043" sldId="297"/>
            <ac:spMk id="20" creationId="{1786D3ED-0E27-45BA-A691-6ABB22E824EF}"/>
          </ac:spMkLst>
        </pc:spChg>
        <pc:spChg chg="add del">
          <ac:chgData name="Labahn, Steven T" userId="74f78959-93e5-47c8-af52-50aa49d29fae" providerId="ADAL" clId="{218F0BF1-F6CC-41EC-A841-0C3CDBE0AA6B}" dt="2019-02-13T22:54:48.731" v="168"/>
          <ac:spMkLst>
            <pc:docMk/>
            <pc:sldMk cId="1074794043" sldId="297"/>
            <ac:spMk id="21" creationId="{C35099FD-0DD1-4B4D-AF3D-3A7857472A15}"/>
          </ac:spMkLst>
        </pc:spChg>
        <pc:grpChg chg="add del mod">
          <ac:chgData name="Labahn, Steven T" userId="74f78959-93e5-47c8-af52-50aa49d29fae" providerId="ADAL" clId="{218F0BF1-F6CC-41EC-A841-0C3CDBE0AA6B}" dt="2019-02-13T22:54:48.731" v="168"/>
          <ac:grpSpMkLst>
            <pc:docMk/>
            <pc:sldMk cId="1074794043" sldId="297"/>
            <ac:grpSpMk id="6" creationId="{C84641C6-5410-4435-ACB4-12D081BFD0CC}"/>
          </ac:grpSpMkLst>
        </pc:grpChg>
        <pc:grpChg chg="mod">
          <ac:chgData name="Labahn, Steven T" userId="74f78959-93e5-47c8-af52-50aa49d29fae" providerId="ADAL" clId="{218F0BF1-F6CC-41EC-A841-0C3CDBE0AA6B}" dt="2019-02-13T22:54:48.731" v="168"/>
          <ac:grpSpMkLst>
            <pc:docMk/>
            <pc:sldMk cId="1074794043" sldId="297"/>
            <ac:grpSpMk id="7" creationId="{78FE7DA6-2CD6-45CA-B82F-CC637DB3663E}"/>
          </ac:grpSpMkLst>
        </pc:grpChg>
        <pc:picChg chg="add del mod modCrop">
          <ac:chgData name="Labahn, Steven T" userId="74f78959-93e5-47c8-af52-50aa49d29fae" providerId="ADAL" clId="{218F0BF1-F6CC-41EC-A841-0C3CDBE0AA6B}" dt="2019-02-13T23:02:59.210" v="196"/>
          <ac:picMkLst>
            <pc:docMk/>
            <pc:sldMk cId="1074794043" sldId="297"/>
            <ac:picMk id="22" creationId="{E44B0F22-34FE-45D9-9841-9F688294430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15 min</a:t>
            </a:r>
          </a:p>
          <a:p>
            <a:r>
              <a:rPr lang="en-AU" dirty="0"/>
              <a:t>Friday 10:50</a:t>
            </a:r>
          </a:p>
        </p:txBody>
      </p:sp>
    </p:spTree>
    <p:extLst>
      <p:ext uri="{BB962C8B-B14F-4D97-AF65-F5344CB8AC3E}">
        <p14:creationId xmlns:p14="http://schemas.microsoft.com/office/powerpoint/2010/main" val="529941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9584" tIns="44792" rIns="89584" bIns="44792"/>
          <a:lstStyle/>
          <a:p>
            <a:r>
              <a:rPr lang="en-US" dirty="0"/>
              <a:t>The absolute radiometric calibration relies on the on-board solar diffuser. However, this calibration is validated by using several methods:</a:t>
            </a:r>
          </a:p>
          <a:p>
            <a:r>
              <a:rPr lang="en-US" dirty="0"/>
              <a:t> </a:t>
            </a:r>
          </a:p>
          <a:p>
            <a:pPr marL="167970" indent="-167970">
              <a:buFontTx/>
              <a:buChar char="-"/>
            </a:pPr>
            <a:r>
              <a:rPr lang="en-US" dirty="0"/>
              <a:t>Rayleigh method is a so-called vicarious method, that means that the equivalent TOA radiance is computed for a known surface reflectance and atmosphere, in this case over stable oceanic regions, far from land so to ensure a purely maritime aerosol model [Rayleigh scattering can accurately be calculated based on the surface pressure and viewing angles][low concentration of phytoplankton and sediment] [low wind speed, less than 5 m/s] [low aerosol content] [6 Cal/Val sites were selected] </a:t>
            </a:r>
          </a:p>
          <a:p>
            <a:pPr marL="167970" indent="-167970">
              <a:buFontTx/>
              <a:buChar char="-"/>
            </a:pPr>
            <a:endParaRPr lang="en-US" dirty="0"/>
          </a:p>
          <a:p>
            <a:pPr marL="167970" indent="-167970">
              <a:buFontTx/>
              <a:buChar char="-"/>
            </a:pPr>
            <a:r>
              <a:rPr lang="en-US" dirty="0"/>
              <a:t>Comparison with in-situ data; that means comparison with the TOA normalized reflectance [reconstructed by the University of Arizona] using ground and atmosphere radiometric measurements provided by NASA (Landsat Cal/Val Team) via ESA as part of the ESA-NASA agreement over the Radiometric Calibration Test Site [Railroad Valley Playa site] [the dataset has been specifically generated for the spectral bands of S2A using hyperspectral reference profiles of the site]</a:t>
            </a:r>
          </a:p>
          <a:p>
            <a:pPr marL="167970" indent="-167970">
              <a:buFontTx/>
              <a:buChar char="-"/>
            </a:pPr>
            <a:endParaRPr lang="en-US" dirty="0"/>
          </a:p>
          <a:p>
            <a:pPr marL="167970" indent="-167970">
              <a:buFontTx/>
              <a:buChar char="-"/>
            </a:pPr>
            <a:r>
              <a:rPr lang="en-US" dirty="0"/>
              <a:t>Measurement over well characterized, temporally stable desert areas (Pseudo-Invariant Calibration Sites or PICS) [for this sites we have built a reference BRDF model using TOA measurements from MERIS than propagated to the surface using an inverse Radiative Transfer simulation. Therefore we have a database of BOA measurements with various acquisition geometries, i.e. Sun and viewing zenith angles, and relative azimuth angle. Then, the TOA measurement is simulated by using the BRDF model, the observation geometry, ozone and WV content from the European Centre for Medium-range for Weather Forecasts, and constant AOT is assumed]</a:t>
            </a:r>
          </a:p>
          <a:p>
            <a:pPr marL="167970" indent="-167970">
              <a:buFontTx/>
              <a:buChar char="-"/>
            </a:pPr>
            <a:endParaRPr lang="en-US" dirty="0"/>
          </a:p>
          <a:p>
            <a:pPr marL="167970" indent="-167970">
              <a:buFontTx/>
              <a:buChar char="-"/>
            </a:pPr>
            <a:r>
              <a:rPr lang="en-US" dirty="0"/>
              <a:t>Comparison with other sensors (Landsat-8 OLI and S2A for S2B case) [near-simultaneous TOA reflectance measurements made under similar observational geometries, over the same natural target. [The comparison is done over three desert sites: Algeria-3, Libya-4 and Railroad Valley Playa]</a:t>
            </a:r>
          </a:p>
          <a:p>
            <a:pPr marL="167970" indent="-167970">
              <a:buFontTx/>
              <a:buChar char="-"/>
            </a:pPr>
            <a:endParaRPr lang="en-US" dirty="0"/>
          </a:p>
          <a:p>
            <a:pPr marL="167970" indent="-167970">
              <a:buFontTx/>
              <a:buChar char="-"/>
            </a:pPr>
            <a:r>
              <a:rPr lang="en-US" dirty="0"/>
              <a:t>A small systematic difference in radiometry is observed between S2A and S2B: S2A is brighter (measured reflectance is higher) than S2B by about 1%. This difference is currently under study.</a:t>
            </a:r>
          </a:p>
          <a:p>
            <a:pPr marL="167970" indent="-167970">
              <a:buFontTx/>
              <a:buChar char="-"/>
            </a:pPr>
            <a:endParaRPr lang="en-US" dirty="0"/>
          </a:p>
          <a:p>
            <a:pPr marL="167970" indent="-167970">
              <a:buFontTx/>
              <a:buChar char="-"/>
            </a:pPr>
            <a:r>
              <a:rPr lang="en-US" dirty="0"/>
              <a:t>B9 Water </a:t>
            </a:r>
            <a:r>
              <a:rPr lang="en-US" dirty="0" err="1"/>
              <a:t>vapour</a:t>
            </a:r>
            <a:endParaRPr lang="en-US" dirty="0"/>
          </a:p>
          <a:p>
            <a:pPr marL="167970" indent="-167970">
              <a:buFontTx/>
              <a:buChar char="-"/>
            </a:pPr>
            <a:r>
              <a:rPr lang="en-US" dirty="0"/>
              <a:t>B10 cirrus</a:t>
            </a:r>
          </a:p>
          <a:p>
            <a:pPr marL="167970" indent="-167970">
              <a:buFontTx/>
              <a:buChar char="-"/>
            </a:pPr>
            <a:r>
              <a:rPr lang="en-US" dirty="0"/>
              <a:t>For Band B10 direct validation is not possible</a:t>
            </a:r>
          </a:p>
        </p:txBody>
      </p:sp>
      <p:sp>
        <p:nvSpPr>
          <p:cNvPr id="4" name="Slide Number Placeholder 3"/>
          <p:cNvSpPr>
            <a:spLocks noGrp="1"/>
          </p:cNvSpPr>
          <p:nvPr>
            <p:ph type="sldNum" sz="quarter" idx="10"/>
          </p:nvPr>
        </p:nvSpPr>
        <p:spPr>
          <a:xfrm>
            <a:off x="3884753" y="8685552"/>
            <a:ext cx="2971697" cy="456889"/>
          </a:xfrm>
          <a:prstGeom prst="rect">
            <a:avLst/>
          </a:prstGeom>
        </p:spPr>
        <p:txBody>
          <a:bodyPr lIns="89584" tIns="44792" rIns="89584" bIns="44792"/>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2014278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9584" tIns="44792" rIns="89584" bIns="44792"/>
          <a:lstStyle/>
          <a:p>
            <a:endParaRPr lang="en-US" dirty="0"/>
          </a:p>
        </p:txBody>
      </p:sp>
      <p:sp>
        <p:nvSpPr>
          <p:cNvPr id="4" name="Slide Number Placeholder 3"/>
          <p:cNvSpPr>
            <a:spLocks noGrp="1"/>
          </p:cNvSpPr>
          <p:nvPr>
            <p:ph type="sldNum" sz="quarter" idx="10"/>
          </p:nvPr>
        </p:nvSpPr>
        <p:spPr>
          <a:xfrm>
            <a:off x="3884753" y="8685552"/>
            <a:ext cx="2971697" cy="456889"/>
          </a:xfrm>
          <a:prstGeom prst="rect">
            <a:avLst/>
          </a:prstGeom>
        </p:spPr>
        <p:txBody>
          <a:bodyPr lIns="89584" tIns="44792" rIns="89584" bIns="44792"/>
          <a:lstStyle/>
          <a:p>
            <a:pPr>
              <a:defRPr/>
            </a:pPr>
            <a:fld id="{D8DF57D7-2670-4E78-96DD-D9B22805124F}" type="slidenum">
              <a:rPr lang="en-US" smtClean="0"/>
              <a:pPr>
                <a:defRPr/>
              </a:pPr>
              <a:t>16</a:t>
            </a:fld>
            <a:endParaRPr lang="en-US" dirty="0"/>
          </a:p>
        </p:txBody>
      </p:sp>
    </p:spTree>
    <p:extLst>
      <p:ext uri="{BB962C8B-B14F-4D97-AF65-F5344CB8AC3E}">
        <p14:creationId xmlns:p14="http://schemas.microsoft.com/office/powerpoint/2010/main" val="2557765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086" y="198867"/>
            <a:ext cx="7174846" cy="574516"/>
          </a:xfrm>
          <a:prstGeom prst="rect">
            <a:avLst/>
          </a:prstGeom>
        </p:spPr>
        <p:txBody>
          <a:bodyPr/>
          <a:lstStyle/>
          <a:p>
            <a:r>
              <a:rPr lang="en-US" noProof="0"/>
              <a:t>Click to edit Master title style</a:t>
            </a:r>
            <a:endParaRPr lang="en-GB" noProof="0"/>
          </a:p>
        </p:txBody>
      </p:sp>
      <p:sp>
        <p:nvSpPr>
          <p:cNvPr id="3" name="Content Placeholder 2"/>
          <p:cNvSpPr>
            <a:spLocks noGrp="1"/>
          </p:cNvSpPr>
          <p:nvPr>
            <p:ph idx="1"/>
          </p:nvPr>
        </p:nvSpPr>
        <p:spPr>
          <a:xfrm>
            <a:off x="172800" y="969600"/>
            <a:ext cx="8748000" cy="5097600"/>
          </a:xfrm>
          <a:prstGeom prst="rect">
            <a:avLst/>
          </a:prstGeom>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17501117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Lst>
  <p:transition xmlns:p14="http://schemas.microsoft.com/office/powerpoint/2010/mai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hyperlink" Target="https://earth.esa.int/web/sppa/meetings-workshops/hosted-and-co-sponsored-meetings/acix-ii-cmix"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09600" y="1524000"/>
            <a:ext cx="7391400" cy="2438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AU" sz="4400" dirty="0">
                <a:solidFill>
                  <a:schemeClr val="bg1"/>
                </a:solidFill>
                <a:latin typeface="Calibri" charset="0"/>
                <a:ea typeface="Calibri" charset="0"/>
                <a:cs typeface="Calibri" charset="0"/>
              </a:rPr>
              <a:t>LSI-VC  MRI</a:t>
            </a:r>
            <a:r>
              <a:rPr lang="en-AU" sz="4000" dirty="0">
                <a:solidFill>
                  <a:schemeClr val="bg1"/>
                </a:solidFill>
                <a:latin typeface="Calibri" charset="0"/>
                <a:ea typeface="Calibri" charset="0"/>
                <a:cs typeface="Calibri" charset="0"/>
              </a:rPr>
              <a:t/>
            </a:r>
            <a:br>
              <a:rPr lang="en-AU" sz="4000" dirty="0">
                <a:solidFill>
                  <a:schemeClr val="bg1"/>
                </a:solidFill>
                <a:latin typeface="Calibri" charset="0"/>
                <a:ea typeface="Calibri" charset="0"/>
                <a:cs typeface="Calibri" charset="0"/>
              </a:rPr>
            </a:br>
            <a:r>
              <a:rPr lang="en-AU" sz="4400" u="sng" dirty="0">
                <a:solidFill>
                  <a:schemeClr val="bg1"/>
                </a:solidFill>
                <a:latin typeface="Calibri" charset="0"/>
                <a:ea typeface="Calibri" charset="0"/>
                <a:cs typeface="Calibri" charset="0"/>
              </a:rPr>
              <a:t>Landsat-S2 ARD Interoperability Working Group</a:t>
            </a:r>
            <a:br>
              <a:rPr lang="en-AU" sz="4400" u="sng" dirty="0">
                <a:solidFill>
                  <a:schemeClr val="bg1"/>
                </a:solidFill>
                <a:latin typeface="Calibri" charset="0"/>
                <a:ea typeface="Calibri" charset="0"/>
                <a:cs typeface="Calibri" charset="0"/>
              </a:rPr>
            </a:br>
            <a:r>
              <a:rPr lang="en-AU" sz="4400" u="sng" dirty="0" smtClean="0">
                <a:solidFill>
                  <a:schemeClr val="bg1"/>
                </a:solidFill>
                <a:latin typeface="Calibri" charset="0"/>
                <a:ea typeface="Calibri" charset="0"/>
                <a:cs typeface="Calibri" charset="0"/>
              </a:rPr>
              <a:t/>
            </a:r>
            <a:br>
              <a:rPr lang="en-AU" sz="4400" u="sng" dirty="0" smtClean="0">
                <a:solidFill>
                  <a:schemeClr val="bg1"/>
                </a:solidFill>
                <a:latin typeface="Calibri" charset="0"/>
                <a:ea typeface="Calibri" charset="0"/>
                <a:cs typeface="Calibri" charset="0"/>
              </a:rPr>
            </a:br>
            <a:r>
              <a:rPr lang="en-AU" sz="2600" dirty="0" smtClean="0">
                <a:solidFill>
                  <a:schemeClr val="bg1"/>
                </a:solidFill>
                <a:latin typeface="Calibri" charset="0"/>
                <a:ea typeface="Calibri" charset="0"/>
                <a:cs typeface="Calibri" charset="0"/>
              </a:rPr>
              <a:t>F. Gascon  &amp;  S. </a:t>
            </a:r>
            <a:r>
              <a:rPr lang="en-AU" sz="2600" dirty="0" err="1" smtClean="0">
                <a:solidFill>
                  <a:schemeClr val="bg1"/>
                </a:solidFill>
                <a:latin typeface="Calibri" charset="0"/>
                <a:ea typeface="Calibri" charset="0"/>
                <a:cs typeface="Calibri" charset="0"/>
              </a:rPr>
              <a:t>Labahn</a:t>
            </a:r>
            <a:r>
              <a:rPr lang="en-AU" sz="2600" dirty="0" smtClean="0">
                <a:solidFill>
                  <a:schemeClr val="bg1"/>
                </a:solidFill>
                <a:latin typeface="Calibri" charset="0"/>
                <a:ea typeface="Calibri" charset="0"/>
                <a:cs typeface="Calibri" charset="0"/>
              </a:rPr>
              <a:t/>
            </a:r>
            <a:br>
              <a:rPr lang="en-AU" sz="2600" dirty="0" smtClean="0">
                <a:solidFill>
                  <a:schemeClr val="bg1"/>
                </a:solidFill>
                <a:latin typeface="Calibri" charset="0"/>
                <a:ea typeface="Calibri" charset="0"/>
                <a:cs typeface="Calibri" charset="0"/>
              </a:rPr>
            </a:br>
            <a:r>
              <a:rPr lang="en-AU" sz="2600" dirty="0" smtClean="0">
                <a:solidFill>
                  <a:schemeClr val="bg1"/>
                </a:solidFill>
                <a:latin typeface="Calibri" charset="0"/>
                <a:ea typeface="Calibri" charset="0"/>
                <a:cs typeface="Calibri" charset="0"/>
              </a:rPr>
              <a:t>15 Feb 2019, </a:t>
            </a:r>
            <a:r>
              <a:rPr lang="en-AU" sz="2600" dirty="0" smtClean="0">
                <a:solidFill>
                  <a:schemeClr val="bg1"/>
                </a:solidFill>
                <a:latin typeface="Calibri" charset="0"/>
                <a:ea typeface="Calibri" charset="0"/>
                <a:cs typeface="Calibri" charset="0"/>
              </a:rPr>
              <a:t>VNSC, Hanoi, Vietnam</a:t>
            </a:r>
            <a:endParaRPr lang="en-AU" sz="2600" dirty="0">
              <a:solidFill>
                <a:schemeClr val="bg1"/>
              </a:solidFill>
              <a:latin typeface="Calibri" charset="0"/>
              <a:ea typeface="Calibri" charset="0"/>
              <a:cs typeface="Calibri" charset="0"/>
            </a:endParaRPr>
          </a:p>
        </p:txBody>
      </p:sp>
      <p:pic>
        <p:nvPicPr>
          <p:cNvPr id="12" name="ceos_logo.png"/>
          <p:cNvPicPr/>
          <p:nvPr/>
        </p:nvPicPr>
        <p:blipFill>
          <a:blip r:embed="rId3">
            <a:extLst/>
          </a:blip>
          <a:stretch>
            <a:fillRect/>
          </a:stretch>
        </p:blipFill>
        <p:spPr>
          <a:xfrm>
            <a:off x="609600" y="381000"/>
            <a:ext cx="2507906" cy="993132"/>
          </a:xfrm>
          <a:prstGeom prst="rect">
            <a:avLst/>
          </a:prstGeom>
          <a:ln w="12700">
            <a:miter lim="400000"/>
          </a:ln>
        </p:spPr>
      </p:pic>
      <p:pic>
        <p:nvPicPr>
          <p:cNvPr id="6" name="Picture 4" descr="USGSid_pctran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257800"/>
            <a:ext cx="1828799" cy="685800"/>
          </a:xfrm>
          <a:prstGeom prst="rect">
            <a:avLst/>
          </a:prstGeom>
          <a:solidFill>
            <a:schemeClr val="bg1"/>
          </a:solidFill>
          <a:ln>
            <a:noFill/>
          </a:ln>
          <a:extLst/>
        </p:spPr>
      </p:pic>
      <p:pic>
        <p:nvPicPr>
          <p:cNvPr id="7" name="Picture 2" descr="C:\Users\gdoxani\Pictures\03_logo_dark_blue.bm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05" t="19104" r="7069" b="18621"/>
          <a:stretch/>
        </p:blipFill>
        <p:spPr bwMode="auto">
          <a:xfrm>
            <a:off x="2971800" y="5257800"/>
            <a:ext cx="1676400" cy="68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1676400"/>
            <a:ext cx="8748000" cy="4495800"/>
          </a:xfrm>
        </p:spPr>
        <p:txBody>
          <a:bodyPr/>
          <a:lstStyle/>
          <a:p>
            <a:pPr marL="287338" indent="-287338" algn="just">
              <a:buFont typeface="Wingdings" charset="2"/>
              <a:buChar char="ü"/>
            </a:pPr>
            <a:r>
              <a:rPr lang="en-GB" sz="2000" dirty="0" smtClean="0"/>
              <a:t>Inter</a:t>
            </a:r>
            <a:r>
              <a:rPr lang="en-GB" sz="2000" dirty="0"/>
              <a:t>-comparison of Landsat-S2 TOA measurements submitted for publication:</a:t>
            </a:r>
          </a:p>
          <a:p>
            <a:pPr lvl="1" algn="just"/>
            <a:r>
              <a:rPr lang="en-GB" sz="1800" b="1" dirty="0"/>
              <a:t>“An inter-comparison exercise of Sentinel-2 radiometric validations assessed by independent expert groups”</a:t>
            </a:r>
          </a:p>
          <a:p>
            <a:pPr lvl="1" algn="just"/>
            <a:r>
              <a:rPr lang="en-GB" sz="1800" dirty="0"/>
              <a:t>Co-authors: Nicolas </a:t>
            </a:r>
            <a:r>
              <a:rPr lang="en-GB" sz="1800" dirty="0" err="1"/>
              <a:t>Lamquin</a:t>
            </a:r>
            <a:r>
              <a:rPr lang="en-GB" sz="1800" dirty="0"/>
              <a:t>, </a:t>
            </a:r>
            <a:r>
              <a:rPr lang="en-GB" sz="1800" dirty="0" err="1"/>
              <a:t>Véronique</a:t>
            </a:r>
            <a:r>
              <a:rPr lang="en-GB" sz="1800" dirty="0"/>
              <a:t> </a:t>
            </a:r>
            <a:r>
              <a:rPr lang="en-GB" sz="1800" dirty="0" err="1"/>
              <a:t>Bruniquel</a:t>
            </a:r>
            <a:r>
              <a:rPr lang="en-GB" sz="1800" dirty="0"/>
              <a:t> (ACRI-ST), Ferran </a:t>
            </a:r>
            <a:r>
              <a:rPr lang="en-GB" sz="1800" dirty="0" err="1"/>
              <a:t>Gasco</a:t>
            </a:r>
            <a:r>
              <a:rPr lang="en-GB" sz="1800" dirty="0"/>
              <a:t> (ESA), Emma </a:t>
            </a:r>
            <a:r>
              <a:rPr lang="en-GB" sz="1800" dirty="0" err="1"/>
              <a:t>Wooliams</a:t>
            </a:r>
            <a:r>
              <a:rPr lang="en-GB" sz="1800" dirty="0"/>
              <a:t>, Javier </a:t>
            </a:r>
            <a:r>
              <a:rPr lang="en-GB" sz="1800" dirty="0" err="1"/>
              <a:t>Gorrono</a:t>
            </a:r>
            <a:r>
              <a:rPr lang="en-GB" sz="1800" dirty="0"/>
              <a:t> (NPL), Yves </a:t>
            </a:r>
            <a:r>
              <a:rPr lang="en-GB" sz="1800" dirty="0" err="1"/>
              <a:t>Govaerts</a:t>
            </a:r>
            <a:r>
              <a:rPr lang="en-GB" sz="1800" dirty="0"/>
              <a:t>, Vincent Leroy (</a:t>
            </a:r>
            <a:r>
              <a:rPr lang="en-GB" sz="1800" dirty="0" err="1"/>
              <a:t>Rayference</a:t>
            </a:r>
            <a:r>
              <a:rPr lang="en-GB" sz="1800" dirty="0"/>
              <a:t>), Vincent </a:t>
            </a:r>
            <a:r>
              <a:rPr lang="en-GB" sz="1800" dirty="0" err="1"/>
              <a:t>Lonjou</a:t>
            </a:r>
            <a:r>
              <a:rPr lang="en-GB" sz="1800" dirty="0"/>
              <a:t> (CNES), Julia </a:t>
            </a:r>
            <a:r>
              <a:rPr lang="en-GB" sz="1800" dirty="0" err="1"/>
              <a:t>Barsi</a:t>
            </a:r>
            <a:r>
              <a:rPr lang="en-GB" sz="1800" dirty="0"/>
              <a:t> (NASA GSFC), Jeffrey </a:t>
            </a:r>
            <a:r>
              <a:rPr lang="en-GB" sz="1800" dirty="0" err="1"/>
              <a:t>Czapla</a:t>
            </a:r>
            <a:r>
              <a:rPr lang="en-GB" sz="1800" dirty="0"/>
              <a:t>-Myers (University of Arizona), </a:t>
            </a:r>
            <a:r>
              <a:rPr lang="en-GB" sz="1800" dirty="0" err="1"/>
              <a:t>Bahjat</a:t>
            </a:r>
            <a:r>
              <a:rPr lang="en-GB" sz="1800" dirty="0"/>
              <a:t> </a:t>
            </a:r>
            <a:r>
              <a:rPr lang="en-GB" sz="1800" dirty="0" err="1"/>
              <a:t>Alhammoud</a:t>
            </a:r>
            <a:r>
              <a:rPr lang="en-GB" sz="1800" dirty="0"/>
              <a:t> (ARGANS), Joel </a:t>
            </a:r>
            <a:r>
              <a:rPr lang="en-GB" sz="1800" dirty="0" err="1"/>
              <a:t>McCorkel</a:t>
            </a:r>
            <a:r>
              <a:rPr lang="en-GB" sz="1800" dirty="0"/>
              <a:t> (NASA GSFC), Dennis Helder (South Dakota State University/USGS), Bruno Lafrance (CS), Sebastien Clerc (ACRI-ST), Susanne </a:t>
            </a:r>
            <a:r>
              <a:rPr lang="en-GB" sz="1800" dirty="0" err="1"/>
              <a:t>Kratzer</a:t>
            </a:r>
            <a:r>
              <a:rPr lang="en-GB" sz="1800" dirty="0"/>
              <a:t> (Stockholm University), Brent </a:t>
            </a:r>
            <a:r>
              <a:rPr lang="en-GB" sz="1800" dirty="0" err="1"/>
              <a:t>Holben</a:t>
            </a:r>
            <a:r>
              <a:rPr lang="en-GB" sz="1800" dirty="0"/>
              <a:t> (NASA GSFC)</a:t>
            </a:r>
            <a:r>
              <a:rPr lang="en-GB" sz="1800" dirty="0" smtClean="0"/>
              <a:t>.</a:t>
            </a:r>
            <a:endParaRPr lang="en-GB" sz="2800" dirty="0"/>
          </a:p>
          <a:p>
            <a:pPr marL="287338" indent="-287338" algn="just">
              <a:buFont typeface="Wingdings" charset="2"/>
              <a:buChar char="ü"/>
            </a:pPr>
            <a:endParaRPr lang="en-GB" sz="2000" dirty="0"/>
          </a:p>
          <a:p>
            <a:pPr marL="287338" indent="-287338" algn="just">
              <a:buFont typeface="Wingdings" charset="2"/>
              <a:buChar char="ü"/>
            </a:pPr>
            <a:r>
              <a:rPr lang="en-GB" sz="2000" dirty="0"/>
              <a:t>Biases measured between </a:t>
            </a:r>
            <a:r>
              <a:rPr lang="en-GB" sz="2000" dirty="0" smtClean="0"/>
              <a:t>Landsat-8/</a:t>
            </a:r>
            <a:r>
              <a:rPr lang="en-GB" sz="2000" dirty="0"/>
              <a:t>OLI, Sentinel-</a:t>
            </a:r>
            <a:r>
              <a:rPr lang="en-GB" sz="2000" dirty="0" smtClean="0"/>
              <a:t>2A/MSI </a:t>
            </a:r>
            <a:r>
              <a:rPr lang="en-GB" sz="2000" dirty="0"/>
              <a:t>and Sentinel-</a:t>
            </a:r>
            <a:r>
              <a:rPr lang="en-GB" sz="2000" dirty="0" smtClean="0"/>
              <a:t>2B/MSI, </a:t>
            </a:r>
            <a:r>
              <a:rPr lang="en-GB" sz="2000" dirty="0"/>
              <a:t>but no inter-calibration foreseen given the magnitude of the biases measured.</a:t>
            </a:r>
          </a:p>
          <a:p>
            <a:pPr algn="just"/>
            <a:endParaRPr lang="en-GB" sz="2000" dirty="0"/>
          </a:p>
          <a:p>
            <a:pPr algn="just"/>
            <a:endParaRPr lang="en-GB" sz="2000" dirty="0"/>
          </a:p>
          <a:p>
            <a:pPr algn="just"/>
            <a:endParaRPr lang="en-GB" sz="1400" dirty="0"/>
          </a:p>
        </p:txBody>
      </p:sp>
      <p:sp>
        <p:nvSpPr>
          <p:cNvPr id="3" name="Title 2"/>
          <p:cNvSpPr>
            <a:spLocks noGrp="1"/>
          </p:cNvSpPr>
          <p:nvPr>
            <p:ph type="title"/>
          </p:nvPr>
        </p:nvSpPr>
        <p:spPr>
          <a:xfrm>
            <a:off x="0" y="198867"/>
            <a:ext cx="9144000" cy="574516"/>
          </a:xfrm>
        </p:spPr>
        <p:txBody>
          <a:bodyPr/>
          <a:lstStyle/>
          <a:p>
            <a:pPr algn="ctr"/>
            <a:r>
              <a:rPr lang="en-GB" dirty="0"/>
              <a:t>Radiometric TOA</a:t>
            </a:r>
          </a:p>
        </p:txBody>
      </p:sp>
    </p:spTree>
    <p:extLst>
      <p:ext uri="{BB962C8B-B14F-4D97-AF65-F5344CB8AC3E}">
        <p14:creationId xmlns:p14="http://schemas.microsoft.com/office/powerpoint/2010/main" val="407642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BCC938DC-3FE3-5344-831A-5F5EDC877F25}"/>
              </a:ext>
            </a:extLst>
          </p:cNvPr>
          <p:cNvSpPr txBox="1"/>
          <p:nvPr/>
        </p:nvSpPr>
        <p:spPr>
          <a:xfrm>
            <a:off x="990600" y="5638800"/>
            <a:ext cx="7227389" cy="646331"/>
          </a:xfrm>
          <a:prstGeom prst="rect">
            <a:avLst/>
          </a:prstGeom>
          <a:noFill/>
        </p:spPr>
        <p:txBody>
          <a:bodyPr wrap="square" rtlCol="0">
            <a:spAutoFit/>
          </a:bodyPr>
          <a:lstStyle/>
          <a:p>
            <a:pPr algn="ctr"/>
            <a:r>
              <a:rPr lang="en-US" dirty="0">
                <a:solidFill>
                  <a:srgbClr val="1F497D"/>
                </a:solidFill>
              </a:rPr>
              <a:t>Plots show the ratio of MSI measurements over reference values.</a:t>
            </a:r>
          </a:p>
          <a:p>
            <a:pPr algn="ctr"/>
            <a:r>
              <a:rPr lang="en-US" dirty="0">
                <a:solidFill>
                  <a:srgbClr val="1F497D"/>
                </a:solidFill>
              </a:rPr>
              <a:t>Error bars indicate the validation method uncertainty.</a:t>
            </a:r>
          </a:p>
        </p:txBody>
      </p:sp>
      <p:sp>
        <p:nvSpPr>
          <p:cNvPr id="6" name="TextBox 5">
            <a:extLst>
              <a:ext uri="{FF2B5EF4-FFF2-40B4-BE49-F238E27FC236}">
                <a16:creationId xmlns="" xmlns:a16="http://schemas.microsoft.com/office/drawing/2014/main" id="{7B9D2537-732B-7743-B52C-3B1748099354}"/>
              </a:ext>
            </a:extLst>
          </p:cNvPr>
          <p:cNvSpPr txBox="1"/>
          <p:nvPr/>
        </p:nvSpPr>
        <p:spPr>
          <a:xfrm>
            <a:off x="1929433" y="1527007"/>
            <a:ext cx="633707" cy="369332"/>
          </a:xfrm>
          <a:prstGeom prst="rect">
            <a:avLst/>
          </a:prstGeom>
          <a:noFill/>
        </p:spPr>
        <p:txBody>
          <a:bodyPr wrap="none" rtlCol="0">
            <a:spAutoFit/>
          </a:bodyPr>
          <a:lstStyle/>
          <a:p>
            <a:r>
              <a:rPr lang="en-US" b="1" dirty="0">
                <a:solidFill>
                  <a:srgbClr val="1F497D"/>
                </a:solidFill>
              </a:rPr>
              <a:t>S2A</a:t>
            </a:r>
          </a:p>
        </p:txBody>
      </p:sp>
      <p:sp>
        <p:nvSpPr>
          <p:cNvPr id="7" name="TextBox 6">
            <a:extLst>
              <a:ext uri="{FF2B5EF4-FFF2-40B4-BE49-F238E27FC236}">
                <a16:creationId xmlns="" xmlns:a16="http://schemas.microsoft.com/office/drawing/2014/main" id="{A4E65635-9735-264B-B28E-10111EBFAE8C}"/>
              </a:ext>
            </a:extLst>
          </p:cNvPr>
          <p:cNvSpPr txBox="1"/>
          <p:nvPr/>
        </p:nvSpPr>
        <p:spPr>
          <a:xfrm>
            <a:off x="6572416" y="1524000"/>
            <a:ext cx="633707" cy="369332"/>
          </a:xfrm>
          <a:prstGeom prst="rect">
            <a:avLst/>
          </a:prstGeom>
          <a:noFill/>
        </p:spPr>
        <p:txBody>
          <a:bodyPr wrap="none" rtlCol="0">
            <a:spAutoFit/>
          </a:bodyPr>
          <a:lstStyle/>
          <a:p>
            <a:r>
              <a:rPr lang="en-US" b="1" dirty="0">
                <a:solidFill>
                  <a:srgbClr val="1F497D"/>
                </a:solidFill>
              </a:rPr>
              <a:t>S2B</a:t>
            </a:r>
          </a:p>
        </p:txBody>
      </p:sp>
      <p:pic>
        <p:nvPicPr>
          <p:cNvPr id="5" name="Picture 4">
            <a:extLst>
              <a:ext uri="{FF2B5EF4-FFF2-40B4-BE49-F238E27FC236}">
                <a16:creationId xmlns="" xmlns:a16="http://schemas.microsoft.com/office/drawing/2014/main" id="{0E4A53E5-AF4B-0445-A10C-3A713C1D7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2" y="2096899"/>
            <a:ext cx="4204347" cy="3160901"/>
          </a:xfrm>
          <a:prstGeom prst="rect">
            <a:avLst/>
          </a:prstGeom>
        </p:spPr>
      </p:pic>
      <p:pic>
        <p:nvPicPr>
          <p:cNvPr id="11" name="Picture 10">
            <a:extLst>
              <a:ext uri="{FF2B5EF4-FFF2-40B4-BE49-F238E27FC236}">
                <a16:creationId xmlns="" xmlns:a16="http://schemas.microsoft.com/office/drawing/2014/main" id="{D9092453-33CE-EF4E-BF4B-037E8D583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4150" y="2096900"/>
            <a:ext cx="4001698" cy="3160899"/>
          </a:xfrm>
          <a:prstGeom prst="rect">
            <a:avLst/>
          </a:prstGeom>
        </p:spPr>
      </p:pic>
      <p:sp>
        <p:nvSpPr>
          <p:cNvPr id="4" name="TextBox 3">
            <a:extLst>
              <a:ext uri="{FF2B5EF4-FFF2-40B4-BE49-F238E27FC236}">
                <a16:creationId xmlns="" xmlns:a16="http://schemas.microsoft.com/office/drawing/2014/main" id="{22EDDA8F-0FA0-4745-8CAF-56E422D5E550}"/>
              </a:ext>
            </a:extLst>
          </p:cNvPr>
          <p:cNvSpPr txBox="1"/>
          <p:nvPr/>
        </p:nvSpPr>
        <p:spPr>
          <a:xfrm>
            <a:off x="2705986" y="5027202"/>
            <a:ext cx="467832" cy="184666"/>
          </a:xfrm>
          <a:prstGeom prst="rect">
            <a:avLst/>
          </a:prstGeom>
          <a:noFill/>
          <a:ln>
            <a:noFill/>
          </a:ln>
        </p:spPr>
        <p:txBody>
          <a:bodyPr wrap="square" rtlCol="0">
            <a:spAutoFit/>
          </a:bodyPr>
          <a:lstStyle/>
          <a:p>
            <a:r>
              <a:rPr lang="en-US" sz="600" b="1" dirty="0"/>
              <a:t>[nm]</a:t>
            </a:r>
          </a:p>
        </p:txBody>
      </p:sp>
      <p:sp>
        <p:nvSpPr>
          <p:cNvPr id="10" name="TextBox 9">
            <a:extLst>
              <a:ext uri="{FF2B5EF4-FFF2-40B4-BE49-F238E27FC236}">
                <a16:creationId xmlns="" xmlns:a16="http://schemas.microsoft.com/office/drawing/2014/main" id="{21BE982B-FD3A-8C4D-B9D7-0EFEE2398B62}"/>
              </a:ext>
            </a:extLst>
          </p:cNvPr>
          <p:cNvSpPr txBox="1"/>
          <p:nvPr/>
        </p:nvSpPr>
        <p:spPr>
          <a:xfrm>
            <a:off x="7192991" y="5027201"/>
            <a:ext cx="467832" cy="184666"/>
          </a:xfrm>
          <a:prstGeom prst="rect">
            <a:avLst/>
          </a:prstGeom>
          <a:noFill/>
          <a:ln>
            <a:noFill/>
          </a:ln>
        </p:spPr>
        <p:txBody>
          <a:bodyPr wrap="square" rtlCol="0">
            <a:spAutoFit/>
          </a:bodyPr>
          <a:lstStyle/>
          <a:p>
            <a:r>
              <a:rPr lang="en-US" sz="600" b="1" dirty="0"/>
              <a:t>[nm]</a:t>
            </a:r>
          </a:p>
        </p:txBody>
      </p:sp>
      <p:sp>
        <p:nvSpPr>
          <p:cNvPr id="3" name="Title 2"/>
          <p:cNvSpPr>
            <a:spLocks noGrp="1"/>
          </p:cNvSpPr>
          <p:nvPr>
            <p:ph type="title"/>
          </p:nvPr>
        </p:nvSpPr>
        <p:spPr>
          <a:xfrm>
            <a:off x="0" y="198867"/>
            <a:ext cx="9144000" cy="574516"/>
          </a:xfrm>
        </p:spPr>
        <p:txBody>
          <a:bodyPr/>
          <a:lstStyle/>
          <a:p>
            <a:pPr algn="ctr"/>
            <a:r>
              <a:rPr lang="en-GB" dirty="0"/>
              <a:t>Radiometric TOA</a:t>
            </a:r>
          </a:p>
        </p:txBody>
      </p:sp>
    </p:spTree>
    <p:extLst>
      <p:ext uri="{BB962C8B-B14F-4D97-AF65-F5344CB8AC3E}">
        <p14:creationId xmlns:p14="http://schemas.microsoft.com/office/powerpoint/2010/main" val="356302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000" y="1507067"/>
            <a:ext cx="8748000" cy="4893733"/>
          </a:xfrm>
        </p:spPr>
        <p:txBody>
          <a:bodyPr/>
          <a:lstStyle/>
          <a:p>
            <a:pPr marL="287338" indent="-287338">
              <a:buFont typeface="Wingdings" panose="05000000000000000000" pitchFamily="2" charset="2"/>
              <a:buChar char="ü"/>
            </a:pPr>
            <a:r>
              <a:rPr lang="en-GB" sz="1800" dirty="0"/>
              <a:t>ACIX (Atmospheric Correction Inter-Comparison </a:t>
            </a:r>
            <a:r>
              <a:rPr lang="en-GB" sz="1800" dirty="0" err="1"/>
              <a:t>eXercise</a:t>
            </a:r>
            <a:r>
              <a:rPr lang="en-GB" sz="1800" dirty="0"/>
              <a:t>) co-organised by ESA and </a:t>
            </a:r>
            <a:r>
              <a:rPr lang="en-GB" sz="1800" dirty="0" smtClean="0"/>
              <a:t>NASA in CEOS/WGCV.</a:t>
            </a:r>
            <a:endParaRPr lang="en-GB" sz="1800" dirty="0"/>
          </a:p>
          <a:p>
            <a:pPr marL="287338" indent="-287338">
              <a:buFont typeface="Arial" panose="020B0604020202020204" pitchFamily="34" charset="0"/>
              <a:buChar char="•"/>
            </a:pPr>
            <a:endParaRPr lang="en-GB" sz="1800" dirty="0"/>
          </a:p>
          <a:p>
            <a:pPr marL="287338" indent="-287338">
              <a:buFont typeface="Wingdings" panose="05000000000000000000" pitchFamily="2" charset="2"/>
              <a:buChar char="ü"/>
            </a:pPr>
            <a:r>
              <a:rPr lang="en-GB" sz="1800" dirty="0"/>
              <a:t>Results from </a:t>
            </a:r>
            <a:r>
              <a:rPr lang="en-GB" sz="1800" dirty="0" smtClean="0"/>
              <a:t>first ACIX exercise </a:t>
            </a:r>
            <a:r>
              <a:rPr lang="en-GB" sz="1800" dirty="0"/>
              <a:t>published in Remote Sensing MDPI: </a:t>
            </a:r>
          </a:p>
          <a:p>
            <a:pPr marL="1097338" lvl="1" indent="-287338">
              <a:buFont typeface="Arial" panose="020B0604020202020204" pitchFamily="34" charset="0"/>
              <a:buChar char="•"/>
            </a:pPr>
            <a:r>
              <a:rPr lang="en-GB" sz="1800" dirty="0"/>
              <a:t>“Atmospheric Correction Inter-Comparison Exercise”</a:t>
            </a:r>
          </a:p>
          <a:p>
            <a:pPr marL="1097338" lvl="1" indent="-287338">
              <a:buFont typeface="Arial" panose="020B0604020202020204" pitchFamily="34" charset="0"/>
              <a:buChar char="•"/>
            </a:pPr>
            <a:r>
              <a:rPr lang="en-GB" sz="1800" dirty="0"/>
              <a:t>Co-authors: Georgia </a:t>
            </a:r>
            <a:r>
              <a:rPr lang="en-GB" sz="1800" dirty="0" err="1"/>
              <a:t>Doxani</a:t>
            </a:r>
            <a:r>
              <a:rPr lang="en-GB" sz="1800" dirty="0"/>
              <a:t> (ESA), Eric </a:t>
            </a:r>
            <a:r>
              <a:rPr lang="en-GB" sz="1800" dirty="0" err="1"/>
              <a:t>Vermote</a:t>
            </a:r>
            <a:r>
              <a:rPr lang="en-GB" sz="1800" dirty="0"/>
              <a:t> (NASA), Jean-Claude Roger (University of Maryland), Ferran Gascon (ESA), et al.</a:t>
            </a:r>
          </a:p>
          <a:p>
            <a:pPr marL="287338" indent="-287338">
              <a:buFont typeface="Arial" panose="020B0604020202020204" pitchFamily="34" charset="0"/>
              <a:buChar char="•"/>
            </a:pPr>
            <a:endParaRPr lang="en-GB" sz="1800" dirty="0"/>
          </a:p>
          <a:p>
            <a:pPr marL="287338" indent="-287338">
              <a:buFont typeface="Wingdings" panose="05000000000000000000" pitchFamily="2" charset="2"/>
              <a:buChar char="ü"/>
            </a:pPr>
            <a:r>
              <a:rPr lang="en-GB" sz="1800" dirty="0"/>
              <a:t>ACIX II being organised, and extended to Cloud Masking with CMIX.</a:t>
            </a:r>
          </a:p>
          <a:p>
            <a:pPr marL="1097338" lvl="1" indent="-287338">
              <a:buFont typeface="Arial" panose="020B0604020202020204" pitchFamily="34" charset="0"/>
              <a:buChar char="•"/>
            </a:pPr>
            <a:r>
              <a:rPr lang="en-GB" sz="1800" dirty="0">
                <a:hlinkClick r:id="rId2"/>
              </a:rPr>
              <a:t>https://</a:t>
            </a:r>
            <a:r>
              <a:rPr lang="en-GB" sz="1800" dirty="0" err="1">
                <a:hlinkClick r:id="rId2"/>
              </a:rPr>
              <a:t>earth.esa.int</a:t>
            </a:r>
            <a:r>
              <a:rPr lang="en-GB" sz="1800" dirty="0">
                <a:hlinkClick r:id="rId2"/>
              </a:rPr>
              <a:t>/web/</a:t>
            </a:r>
            <a:r>
              <a:rPr lang="en-GB" sz="1800" dirty="0" err="1">
                <a:hlinkClick r:id="rId2"/>
              </a:rPr>
              <a:t>sppa</a:t>
            </a:r>
            <a:r>
              <a:rPr lang="en-GB" sz="1800" dirty="0">
                <a:hlinkClick r:id="rId2"/>
              </a:rPr>
              <a:t>/meetings-workshops/hosted-and-co-sponsored-meetings/</a:t>
            </a:r>
            <a:r>
              <a:rPr lang="en-GB" sz="1800" dirty="0" err="1">
                <a:hlinkClick r:id="rId2"/>
              </a:rPr>
              <a:t>acix</a:t>
            </a:r>
            <a:r>
              <a:rPr lang="en-GB" sz="1800" dirty="0">
                <a:hlinkClick r:id="rId2"/>
              </a:rPr>
              <a:t>-ii-cmix</a:t>
            </a:r>
            <a:endParaRPr lang="en-GB" sz="1800" dirty="0"/>
          </a:p>
          <a:p>
            <a:pPr marL="287338" indent="-287338">
              <a:buFont typeface="Arial" panose="020B0604020202020204" pitchFamily="34" charset="0"/>
              <a:buChar char="•"/>
            </a:pPr>
            <a:endParaRPr lang="en-GB" sz="1800" dirty="0"/>
          </a:p>
        </p:txBody>
      </p:sp>
      <p:pic>
        <p:nvPicPr>
          <p:cNvPr id="5" name="Picture 4" descr="nasa-logo-meatball.jpg"/>
          <p:cNvPicPr>
            <a:picLocks noChangeAspect="1"/>
          </p:cNvPicPr>
          <p:nvPr/>
        </p:nvPicPr>
        <p:blipFill rotWithShape="1">
          <a:blip r:embed="rId3" cstate="print">
            <a:extLst>
              <a:ext uri="{28A0092B-C50C-407E-A947-70E740481C1C}">
                <a14:useLocalDpi xmlns:a14="http://schemas.microsoft.com/office/drawing/2010/main" val="0"/>
              </a:ext>
            </a:extLst>
          </a:blip>
          <a:srcRect l="20731" t="12322" r="24284" b="13096"/>
          <a:stretch/>
        </p:blipFill>
        <p:spPr>
          <a:xfrm>
            <a:off x="4876800" y="5317067"/>
            <a:ext cx="815999" cy="827665"/>
          </a:xfrm>
          <a:prstGeom prst="rect">
            <a:avLst/>
          </a:prstGeom>
        </p:spPr>
      </p:pic>
      <p:pic>
        <p:nvPicPr>
          <p:cNvPr id="6" name="Picture 2" descr="C:\Users\gdoxani\Pictures\03_logo_dark_blue.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05" t="19104" r="7069" b="18621"/>
          <a:stretch/>
        </p:blipFill>
        <p:spPr bwMode="auto">
          <a:xfrm>
            <a:off x="2514600" y="5387267"/>
            <a:ext cx="1828800" cy="76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198867"/>
            <a:ext cx="9144000" cy="574516"/>
          </a:xfrm>
        </p:spPr>
        <p:txBody>
          <a:bodyPr/>
          <a:lstStyle/>
          <a:p>
            <a:pPr algn="ctr"/>
            <a:r>
              <a:rPr lang="en-GB" dirty="0"/>
              <a:t>Radiometric BOA</a:t>
            </a:r>
          </a:p>
        </p:txBody>
      </p:sp>
    </p:spTree>
    <p:extLst>
      <p:ext uri="{BB962C8B-B14F-4D97-AF65-F5344CB8AC3E}">
        <p14:creationId xmlns:p14="http://schemas.microsoft.com/office/powerpoint/2010/main" val="270451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stretch>
            <a:fillRect/>
          </a:stretch>
        </p:blipFill>
        <p:spPr>
          <a:xfrm>
            <a:off x="0" y="1143000"/>
            <a:ext cx="9144000" cy="5715000"/>
          </a:xfrm>
          <a:prstGeom prst="rect">
            <a:avLst/>
          </a:prstGeom>
        </p:spPr>
      </p:pic>
      <p:sp>
        <p:nvSpPr>
          <p:cNvPr id="2" name="Title 1"/>
          <p:cNvSpPr>
            <a:spLocks noGrp="1"/>
          </p:cNvSpPr>
          <p:nvPr>
            <p:ph type="title"/>
          </p:nvPr>
        </p:nvSpPr>
        <p:spPr>
          <a:xfrm>
            <a:off x="0" y="198867"/>
            <a:ext cx="9144000" cy="574516"/>
          </a:xfrm>
        </p:spPr>
        <p:txBody>
          <a:bodyPr/>
          <a:lstStyle/>
          <a:p>
            <a:pPr algn="ctr"/>
            <a:r>
              <a:rPr lang="en-GB" dirty="0"/>
              <a:t>Radiometric BOA</a:t>
            </a:r>
          </a:p>
        </p:txBody>
      </p:sp>
    </p:spTree>
    <p:extLst>
      <p:ext uri="{BB962C8B-B14F-4D97-AF65-F5344CB8AC3E}">
        <p14:creationId xmlns:p14="http://schemas.microsoft.com/office/powerpoint/2010/main" val="333476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324600"/>
            <a:ext cx="9144000" cy="508000"/>
          </a:xfrm>
        </p:spPr>
        <p:txBody>
          <a:bodyPr/>
          <a:lstStyle/>
          <a:p>
            <a:pPr marL="831273" lvl="1" indent="0" algn="ctr">
              <a:buNone/>
            </a:pPr>
            <a:r>
              <a:rPr lang="mr-IN" sz="2000" dirty="0" smtClean="0">
                <a:solidFill>
                  <a:schemeClr val="tx2"/>
                </a:solidFill>
              </a:rPr>
              <a:t>https</a:t>
            </a:r>
            <a:r>
              <a:rPr lang="mr-IN" sz="2000" dirty="0">
                <a:solidFill>
                  <a:schemeClr val="tx2"/>
                </a:solidFill>
              </a:rPr>
              <a:t>://www.mdpi.com/2072-4292/10/9/</a:t>
            </a:r>
            <a:r>
              <a:rPr lang="mr-IN" sz="2000" dirty="0" smtClean="0">
                <a:solidFill>
                  <a:schemeClr val="tx2"/>
                </a:solidFill>
              </a:rPr>
              <a:t>1340</a:t>
            </a:r>
          </a:p>
        </p:txBody>
      </p:sp>
      <p:sp>
        <p:nvSpPr>
          <p:cNvPr id="5" name="Title 3"/>
          <p:cNvSpPr>
            <a:spLocks noGrp="1"/>
          </p:cNvSpPr>
          <p:nvPr>
            <p:ph type="title"/>
          </p:nvPr>
        </p:nvSpPr>
        <p:spPr>
          <a:xfrm>
            <a:off x="228600" y="198867"/>
            <a:ext cx="8915400" cy="574516"/>
          </a:xfrm>
        </p:spPr>
        <p:txBody>
          <a:bodyPr/>
          <a:lstStyle/>
          <a:p>
            <a:pPr algn="ctr"/>
            <a:r>
              <a:rPr lang="en-GB" dirty="0"/>
              <a:t>Landsat-S2 ARD Interoperability</a:t>
            </a:r>
          </a:p>
        </p:txBody>
      </p:sp>
      <p:pic>
        <p:nvPicPr>
          <p:cNvPr id="6" name="Picture 5"/>
          <p:cNvPicPr>
            <a:picLocks noChangeAspect="1"/>
          </p:cNvPicPr>
          <p:nvPr/>
        </p:nvPicPr>
        <p:blipFill>
          <a:blip r:embed="rId2"/>
          <a:stretch>
            <a:fillRect/>
          </a:stretch>
        </p:blipFill>
        <p:spPr>
          <a:xfrm>
            <a:off x="864781" y="1295400"/>
            <a:ext cx="7441019" cy="4953000"/>
          </a:xfrm>
          <a:prstGeom prst="rect">
            <a:avLst/>
          </a:prstGeom>
          <a:ln>
            <a:solidFill>
              <a:schemeClr val="tx1"/>
            </a:solidFill>
          </a:ln>
        </p:spPr>
      </p:pic>
    </p:spTree>
    <p:extLst>
      <p:ext uri="{BB962C8B-B14F-4D97-AF65-F5344CB8AC3E}">
        <p14:creationId xmlns:p14="http://schemas.microsoft.com/office/powerpoint/2010/main" val="34882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867"/>
            <a:ext cx="9144000" cy="574516"/>
          </a:xfrm>
        </p:spPr>
        <p:txBody>
          <a:bodyPr/>
          <a:lstStyle/>
          <a:p>
            <a:pPr algn="ctr"/>
            <a:r>
              <a:rPr lang="en-GB" dirty="0"/>
              <a:t>MRI New Activity Proposals</a:t>
            </a:r>
          </a:p>
        </p:txBody>
      </p:sp>
      <p:sp>
        <p:nvSpPr>
          <p:cNvPr id="3" name="Content Placeholder 2"/>
          <p:cNvSpPr>
            <a:spLocks noGrp="1"/>
          </p:cNvSpPr>
          <p:nvPr>
            <p:ph idx="1"/>
          </p:nvPr>
        </p:nvSpPr>
        <p:spPr>
          <a:xfrm>
            <a:off x="198000" y="1371600"/>
            <a:ext cx="8946000" cy="4893733"/>
          </a:xfrm>
        </p:spPr>
        <p:txBody>
          <a:bodyPr/>
          <a:lstStyle/>
          <a:p>
            <a:pPr marL="31173" indent="0" algn="just">
              <a:buNone/>
            </a:pPr>
            <a:r>
              <a:rPr lang="en-GB" u="sng" dirty="0">
                <a:solidFill>
                  <a:schemeClr val="tx2"/>
                </a:solidFill>
              </a:rPr>
              <a:t>From ESA</a:t>
            </a:r>
            <a:r>
              <a:rPr lang="en-GB" dirty="0">
                <a:solidFill>
                  <a:schemeClr val="tx2"/>
                </a:solidFill>
              </a:rPr>
              <a:t>: </a:t>
            </a:r>
          </a:p>
          <a:p>
            <a:pPr marL="287338" indent="-287338" algn="just">
              <a:buFont typeface="Arial" panose="020B0604020202020204" pitchFamily="34" charset="0"/>
              <a:buChar char="•"/>
            </a:pPr>
            <a:r>
              <a:rPr lang="en-GB" sz="2000" dirty="0">
                <a:solidFill>
                  <a:schemeClr val="tx2"/>
                </a:solidFill>
              </a:rPr>
              <a:t>Landsat/Sentinel-2 </a:t>
            </a:r>
            <a:r>
              <a:rPr lang="en-GB" sz="2000" dirty="0" smtClean="0">
                <a:solidFill>
                  <a:schemeClr val="tx2"/>
                </a:solidFill>
              </a:rPr>
              <a:t>Harmonised/Fused ARD </a:t>
            </a:r>
            <a:r>
              <a:rPr lang="en-GB" sz="2000" dirty="0">
                <a:solidFill>
                  <a:schemeClr val="tx2"/>
                </a:solidFill>
              </a:rPr>
              <a:t>Products</a:t>
            </a:r>
          </a:p>
          <a:p>
            <a:pPr marL="1330708" lvl="1" indent="-342900" algn="just">
              <a:buFont typeface="Wingdings" charset="2"/>
              <a:buChar char="ü"/>
            </a:pPr>
            <a:r>
              <a:rPr lang="en-GB" sz="1800" dirty="0">
                <a:solidFill>
                  <a:schemeClr val="tx2"/>
                </a:solidFill>
              </a:rPr>
              <a:t>Cooperation on algorithms.</a:t>
            </a:r>
          </a:p>
          <a:p>
            <a:pPr marL="1330708" lvl="1" indent="-342900" algn="just">
              <a:buFont typeface="Wingdings" charset="2"/>
              <a:buChar char="ü"/>
            </a:pPr>
            <a:r>
              <a:rPr lang="en-GB" sz="1800" dirty="0">
                <a:solidFill>
                  <a:schemeClr val="tx2"/>
                </a:solidFill>
              </a:rPr>
              <a:t>Open source </a:t>
            </a:r>
            <a:r>
              <a:rPr lang="en-GB" sz="1800" dirty="0" smtClean="0">
                <a:solidFill>
                  <a:schemeClr val="tx2"/>
                </a:solidFill>
              </a:rPr>
              <a:t>library of harmonisation/fusion SW </a:t>
            </a:r>
            <a:r>
              <a:rPr lang="en-GB" sz="1800" dirty="0">
                <a:solidFill>
                  <a:schemeClr val="tx2"/>
                </a:solidFill>
              </a:rPr>
              <a:t>(sen2like, HLS,...).</a:t>
            </a:r>
          </a:p>
          <a:p>
            <a:pPr marL="1330708" lvl="1" indent="-342900" algn="just">
              <a:buFont typeface="Wingdings" charset="2"/>
              <a:buChar char="ü"/>
            </a:pPr>
            <a:r>
              <a:rPr lang="en-GB" sz="1800" dirty="0">
                <a:solidFill>
                  <a:schemeClr val="tx2"/>
                </a:solidFill>
              </a:rPr>
              <a:t>Prototype/Demonstration productions.</a:t>
            </a:r>
          </a:p>
          <a:p>
            <a:pPr marL="1330708" lvl="1" indent="-342900" algn="just">
              <a:buFont typeface="Wingdings" charset="2"/>
              <a:buChar char="ü"/>
            </a:pPr>
            <a:r>
              <a:rPr lang="en-GB" sz="1800" dirty="0">
                <a:solidFill>
                  <a:schemeClr val="tx2"/>
                </a:solidFill>
              </a:rPr>
              <a:t>Test case with GEOGLAM and </a:t>
            </a:r>
            <a:r>
              <a:rPr lang="en-GB" sz="1800" dirty="0" smtClean="0">
                <a:solidFill>
                  <a:schemeClr val="tx2"/>
                </a:solidFill>
              </a:rPr>
              <a:t>GFOI.</a:t>
            </a:r>
            <a:endParaRPr lang="en-GB" sz="1800" dirty="0">
              <a:solidFill>
                <a:schemeClr val="tx2"/>
              </a:solidFill>
            </a:endParaRPr>
          </a:p>
          <a:p>
            <a:pPr marL="506219" indent="-287338" algn="just">
              <a:buFont typeface="Arial" panose="020B0604020202020204" pitchFamily="34" charset="0"/>
              <a:buChar char="•"/>
            </a:pPr>
            <a:r>
              <a:rPr lang="en-GB" sz="2000" dirty="0">
                <a:solidFill>
                  <a:schemeClr val="tx2"/>
                </a:solidFill>
              </a:rPr>
              <a:t>Assess practical usability of Discrete Global Grid Systems (DGGS).</a:t>
            </a:r>
          </a:p>
          <a:p>
            <a:pPr marL="218881" indent="0" algn="just">
              <a:buNone/>
            </a:pPr>
            <a:r>
              <a:rPr lang="en-GB" sz="2000" dirty="0">
                <a:solidFill>
                  <a:schemeClr val="tx2"/>
                </a:solidFill>
              </a:rPr>
              <a:t> </a:t>
            </a:r>
          </a:p>
          <a:p>
            <a:pPr marL="31173" indent="0" algn="just">
              <a:buNone/>
            </a:pPr>
            <a:r>
              <a:rPr lang="en-GB" u="sng" dirty="0">
                <a:solidFill>
                  <a:schemeClr val="tx2"/>
                </a:solidFill>
              </a:rPr>
              <a:t>From USGS:</a:t>
            </a:r>
          </a:p>
          <a:p>
            <a:pPr marL="287338" indent="-287338" algn="just">
              <a:buFont typeface="Arial" panose="020B0604020202020204" pitchFamily="34" charset="0"/>
              <a:buChar char="•"/>
            </a:pPr>
            <a:r>
              <a:rPr lang="en-GB" sz="2000" dirty="0">
                <a:solidFill>
                  <a:schemeClr val="tx2"/>
                </a:solidFill>
              </a:rPr>
              <a:t>Beyond current GRI/DEM focus, would like to see global Landsat (Collection 2)/S-2 Level-2 data easily, persistently availability in architectures that allow deep time-series analysis and other </a:t>
            </a:r>
            <a:r>
              <a:rPr lang="en-GB" sz="2000" dirty="0" smtClean="0">
                <a:solidFill>
                  <a:schemeClr val="tx2"/>
                </a:solidFill>
              </a:rPr>
              <a:t>analytics.</a:t>
            </a:r>
            <a:endParaRPr lang="en-GB" sz="2000" dirty="0">
              <a:solidFill>
                <a:schemeClr val="tx2"/>
              </a:solidFill>
            </a:endParaRPr>
          </a:p>
          <a:p>
            <a:pPr marL="287338" indent="-287338" algn="just">
              <a:buFont typeface="Arial" panose="020B0604020202020204" pitchFamily="34" charset="0"/>
              <a:buChar char="•"/>
            </a:pPr>
            <a:r>
              <a:rPr lang="en-GB" sz="2000" dirty="0">
                <a:solidFill>
                  <a:schemeClr val="tx2"/>
                </a:solidFill>
              </a:rPr>
              <a:t>Consider making HLS </a:t>
            </a:r>
            <a:r>
              <a:rPr lang="en-GB" sz="2000" dirty="0" smtClean="0">
                <a:solidFill>
                  <a:schemeClr val="tx2"/>
                </a:solidFill>
              </a:rPr>
              <a:t>operational.</a:t>
            </a:r>
            <a:endParaRPr lang="en-GB" sz="2000" dirty="0">
              <a:solidFill>
                <a:schemeClr val="tx2"/>
              </a:solidFill>
            </a:endParaRPr>
          </a:p>
        </p:txBody>
      </p:sp>
    </p:spTree>
    <p:extLst>
      <p:ext uri="{BB962C8B-B14F-4D97-AF65-F5344CB8AC3E}">
        <p14:creationId xmlns:p14="http://schemas.microsoft.com/office/powerpoint/2010/main" val="387591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 y="0"/>
            <a:ext cx="9144000" cy="6858000"/>
          </a:xfrm>
          <a:prstGeom prst="rect">
            <a:avLst/>
          </a:prstGeom>
        </p:spPr>
      </p:pic>
      <p:sp>
        <p:nvSpPr>
          <p:cNvPr id="13" name="TextBox 12"/>
          <p:cNvSpPr txBox="1"/>
          <p:nvPr/>
        </p:nvSpPr>
        <p:spPr>
          <a:xfrm>
            <a:off x="3429000" y="5856588"/>
            <a:ext cx="5461001" cy="461665"/>
          </a:xfrm>
          <a:prstGeom prst="rect">
            <a:avLst/>
          </a:prstGeom>
          <a:solidFill>
            <a:schemeClr val="tx2">
              <a:lumMod val="20000"/>
              <a:lumOff val="80000"/>
            </a:schemeClr>
          </a:solidFill>
        </p:spPr>
        <p:txBody>
          <a:bodyPr wrap="square" rtlCol="0">
            <a:spAutoFit/>
          </a:bodyPr>
          <a:lstStyle/>
          <a:p>
            <a:r>
              <a:rPr lang="en-US" sz="2400" b="1" dirty="0">
                <a:solidFill>
                  <a:schemeClr val="accent1"/>
                </a:solidFill>
              </a:rPr>
              <a:t>Many thanks you for your </a:t>
            </a:r>
            <a:r>
              <a:rPr lang="en-US" sz="2400" b="1" dirty="0" smtClean="0">
                <a:solidFill>
                  <a:schemeClr val="accent1"/>
                </a:solidFill>
              </a:rPr>
              <a:t>attention</a:t>
            </a:r>
            <a:r>
              <a:rPr lang="en-US" sz="2400" b="1" dirty="0">
                <a:solidFill>
                  <a:schemeClr val="accent1"/>
                </a:solidFill>
              </a:rPr>
              <a:t>!</a:t>
            </a:r>
          </a:p>
        </p:txBody>
      </p:sp>
      <p:sp>
        <p:nvSpPr>
          <p:cNvPr id="15" name="TextBox 14"/>
          <p:cNvSpPr txBox="1"/>
          <p:nvPr/>
        </p:nvSpPr>
        <p:spPr>
          <a:xfrm>
            <a:off x="7420430" y="0"/>
            <a:ext cx="1723571" cy="400110"/>
          </a:xfrm>
          <a:prstGeom prst="rect">
            <a:avLst/>
          </a:prstGeom>
          <a:noFill/>
        </p:spPr>
        <p:txBody>
          <a:bodyPr wrap="square" rtlCol="0">
            <a:spAutoFit/>
          </a:bodyPr>
          <a:lstStyle/>
          <a:p>
            <a:r>
              <a:rPr lang="en-US" sz="2000" b="1" dirty="0">
                <a:solidFill>
                  <a:srgbClr val="1F497D"/>
                </a:solidFill>
              </a:rPr>
              <a:t>Greenland</a:t>
            </a:r>
          </a:p>
        </p:txBody>
      </p:sp>
    </p:spTree>
    <p:extLst>
      <p:ext uri="{BB962C8B-B14F-4D97-AF65-F5344CB8AC3E}">
        <p14:creationId xmlns:p14="http://schemas.microsoft.com/office/powerpoint/2010/main" val="159014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76400"/>
            <a:ext cx="7453262" cy="5029533"/>
          </a:xfrm>
        </p:spPr>
        <p:txBody>
          <a:bodyPr/>
          <a:lstStyle/>
          <a:p>
            <a:pPr marL="287338" indent="-287338">
              <a:buFont typeface="Arial" panose="020B0604020202020204" pitchFamily="34" charset="0"/>
              <a:buChar char="•"/>
            </a:pPr>
            <a:r>
              <a:rPr lang="en-GB" dirty="0"/>
              <a:t>Landsat/Sentinel-2 Interoperability (as MRI Framework case study)</a:t>
            </a:r>
          </a:p>
          <a:p>
            <a:pPr marL="561781">
              <a:buFont typeface="Wingdings" charset="2"/>
              <a:buChar char="ü"/>
            </a:pPr>
            <a:r>
              <a:rPr lang="en-GB" sz="2000" dirty="0"/>
              <a:t>Terminology</a:t>
            </a:r>
          </a:p>
          <a:p>
            <a:pPr marL="561781">
              <a:buFont typeface="Wingdings" charset="2"/>
              <a:buChar char="ü"/>
            </a:pPr>
            <a:r>
              <a:rPr lang="en-GB" sz="2000" dirty="0"/>
              <a:t>Geometric</a:t>
            </a:r>
          </a:p>
          <a:p>
            <a:pPr marL="561781">
              <a:buFont typeface="Wingdings" charset="2"/>
              <a:buChar char="ü"/>
            </a:pPr>
            <a:r>
              <a:rPr lang="en-GB" sz="2000" dirty="0"/>
              <a:t>Radiometric Top-of-Atmosphere (TOA) </a:t>
            </a:r>
          </a:p>
          <a:p>
            <a:pPr marL="561781">
              <a:buFont typeface="Wingdings" charset="2"/>
              <a:buChar char="ü"/>
            </a:pPr>
            <a:r>
              <a:rPr lang="en-GB" sz="2000" dirty="0"/>
              <a:t>Radiometric Bottom-of-Atmosphere (BOA)</a:t>
            </a:r>
          </a:p>
        </p:txBody>
      </p:sp>
      <p:sp>
        <p:nvSpPr>
          <p:cNvPr id="8" name="Rounded Rectangle 7"/>
          <p:cNvSpPr/>
          <p:nvPr/>
        </p:nvSpPr>
        <p:spPr>
          <a:xfrm>
            <a:off x="6639169" y="1676400"/>
            <a:ext cx="2276231" cy="4022969"/>
          </a:xfrm>
          <a:prstGeom prst="round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69908" y="3287023"/>
            <a:ext cx="913171" cy="808889"/>
          </a:xfrm>
          <a:prstGeom prst="rect">
            <a:avLst/>
          </a:prstGeom>
        </p:spPr>
      </p:pic>
      <p:pic>
        <p:nvPicPr>
          <p:cNvPr id="6" name="Picture 4" descr="USGSid_pctrans.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2802" y="2190912"/>
            <a:ext cx="16811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gdoxani\Pictures\03_logo_dark_blue.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05" t="19104" r="7069" b="18621"/>
          <a:stretch/>
        </p:blipFill>
        <p:spPr bwMode="auto">
          <a:xfrm>
            <a:off x="6871791" y="4592191"/>
            <a:ext cx="1834091" cy="79912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28600" y="198867"/>
            <a:ext cx="8915400" cy="574516"/>
          </a:xfrm>
        </p:spPr>
        <p:txBody>
          <a:bodyPr/>
          <a:lstStyle/>
          <a:p>
            <a:pPr algn="ctr"/>
            <a:r>
              <a:rPr lang="en-GB" dirty="0"/>
              <a:t>Landsat-S2 ARD Interoperability</a:t>
            </a:r>
          </a:p>
        </p:txBody>
      </p:sp>
      <p:pic>
        <p:nvPicPr>
          <p:cNvPr id="7" name="Picture 6"/>
          <p:cNvPicPr>
            <a:picLocks noChangeAspect="1"/>
          </p:cNvPicPr>
          <p:nvPr/>
        </p:nvPicPr>
        <p:blipFill>
          <a:blip r:embed="rId5"/>
          <a:stretch>
            <a:fillRect/>
          </a:stretch>
        </p:blipFill>
        <p:spPr>
          <a:xfrm>
            <a:off x="3516922" y="4495801"/>
            <a:ext cx="2807677" cy="1216660"/>
          </a:xfrm>
          <a:prstGeom prst="rect">
            <a:avLst/>
          </a:prstGeom>
        </p:spPr>
      </p:pic>
      <p:pic>
        <p:nvPicPr>
          <p:cNvPr id="10" name="Picture 9"/>
          <p:cNvPicPr>
            <a:picLocks noChangeAspect="1"/>
          </p:cNvPicPr>
          <p:nvPr/>
        </p:nvPicPr>
        <p:blipFill>
          <a:blip r:embed="rId6"/>
          <a:stretch>
            <a:fillRect/>
          </a:stretch>
        </p:blipFill>
        <p:spPr>
          <a:xfrm>
            <a:off x="533400" y="4495801"/>
            <a:ext cx="2680633" cy="1219199"/>
          </a:xfrm>
          <a:prstGeom prst="rect">
            <a:avLst/>
          </a:prstGeom>
        </p:spPr>
      </p:pic>
    </p:spTree>
    <p:extLst>
      <p:ext uri="{BB962C8B-B14F-4D97-AF65-F5344CB8AC3E}">
        <p14:creationId xmlns:p14="http://schemas.microsoft.com/office/powerpoint/2010/main" val="412168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748000" cy="5334000"/>
          </a:xfrm>
        </p:spPr>
        <p:txBody>
          <a:bodyPr/>
          <a:lstStyle/>
          <a:p>
            <a:pPr marL="287338" indent="-287338" algn="just">
              <a:buFont typeface="Wingdings" charset="2"/>
              <a:buChar char="ü"/>
            </a:pPr>
            <a:r>
              <a:rPr lang="en-GB" sz="2000" dirty="0">
                <a:solidFill>
                  <a:schemeClr val="tx2"/>
                </a:solidFill>
              </a:rPr>
              <a:t>Draft 5 of the Terminology document being discussed.</a:t>
            </a:r>
          </a:p>
          <a:p>
            <a:pPr marL="1226127" lvl="1" indent="-457200" algn="just">
              <a:buFont typeface="+mj-lt"/>
              <a:buAutoNum type="arabicPeriod"/>
            </a:pPr>
            <a:r>
              <a:rPr lang="en-GB" sz="2000" dirty="0">
                <a:solidFill>
                  <a:schemeClr val="tx2"/>
                </a:solidFill>
              </a:rPr>
              <a:t>Analysis Ready Data (ARD)</a:t>
            </a:r>
          </a:p>
          <a:p>
            <a:pPr marL="1226127" lvl="1" indent="-457200" algn="just">
              <a:buFont typeface="+mj-lt"/>
              <a:buAutoNum type="arabicPeriod"/>
            </a:pPr>
            <a:r>
              <a:rPr lang="en-GB" sz="2000" dirty="0">
                <a:solidFill>
                  <a:schemeClr val="tx2"/>
                </a:solidFill>
              </a:rPr>
              <a:t>Interoperable Products</a:t>
            </a:r>
          </a:p>
          <a:p>
            <a:pPr marL="1226127" lvl="1" indent="-457200" algn="just">
              <a:buFont typeface="+mj-lt"/>
              <a:buAutoNum type="arabicPeriod"/>
            </a:pPr>
            <a:r>
              <a:rPr lang="en-GB" sz="2000" dirty="0">
                <a:solidFill>
                  <a:schemeClr val="tx2"/>
                </a:solidFill>
              </a:rPr>
              <a:t>Harmonised Products</a:t>
            </a:r>
          </a:p>
          <a:p>
            <a:pPr marL="1226127" lvl="1" indent="-457200" algn="just">
              <a:buFont typeface="+mj-lt"/>
              <a:buAutoNum type="arabicPeriod"/>
            </a:pPr>
            <a:r>
              <a:rPr lang="en-GB" sz="2000" dirty="0">
                <a:solidFill>
                  <a:schemeClr val="tx2"/>
                </a:solidFill>
              </a:rPr>
              <a:t>Fused Products</a:t>
            </a:r>
          </a:p>
          <a:p>
            <a:pPr marL="1226127" lvl="1" indent="-457200" algn="just">
              <a:buFont typeface="+mj-lt"/>
              <a:buAutoNum type="arabicPeriod"/>
            </a:pPr>
            <a:r>
              <a:rPr lang="en-US" sz="2000" dirty="0">
                <a:solidFill>
                  <a:schemeClr val="tx2"/>
                </a:solidFill>
              </a:rPr>
              <a:t>CEOS ARD for Land (CARD4L) Products</a:t>
            </a:r>
            <a:endParaRPr lang="en-GB" sz="2000" dirty="0">
              <a:solidFill>
                <a:schemeClr val="tx2"/>
              </a:solidFill>
            </a:endParaRPr>
          </a:p>
          <a:p>
            <a:pPr marL="287338" indent="-287338" algn="just">
              <a:buFont typeface="Wingdings" charset="2"/>
              <a:buChar char="ü"/>
            </a:pPr>
            <a:endParaRPr lang="en-GB" sz="2000" dirty="0">
              <a:solidFill>
                <a:schemeClr val="tx2"/>
              </a:solidFill>
            </a:endParaRPr>
          </a:p>
          <a:p>
            <a:pPr marL="287338" indent="-287338" algn="just">
              <a:buFont typeface="Wingdings" charset="2"/>
              <a:buChar char="ü"/>
            </a:pPr>
            <a:endParaRPr lang="en-GB" sz="2000" dirty="0">
              <a:solidFill>
                <a:schemeClr val="tx2"/>
              </a:solidFill>
            </a:endParaRPr>
          </a:p>
          <a:p>
            <a:pPr marL="287338" indent="-287338" algn="just">
              <a:buFont typeface="Wingdings" charset="2"/>
              <a:buChar char="ü"/>
            </a:pPr>
            <a:endParaRPr lang="en-GB" sz="2000" dirty="0">
              <a:solidFill>
                <a:schemeClr val="tx2"/>
              </a:solidFill>
            </a:endParaRPr>
          </a:p>
          <a:p>
            <a:pPr marL="287338" indent="-287338" algn="just">
              <a:buFont typeface="Wingdings" charset="2"/>
              <a:buChar char="ü"/>
            </a:pPr>
            <a:endParaRPr lang="en-GB" sz="2000" dirty="0">
              <a:solidFill>
                <a:schemeClr val="tx2"/>
              </a:solidFill>
            </a:endParaRPr>
          </a:p>
          <a:p>
            <a:pPr marL="287338" indent="-287338" algn="just">
              <a:buFont typeface="Wingdings" charset="2"/>
              <a:buChar char="ü"/>
            </a:pPr>
            <a:endParaRPr lang="en-GB" sz="2000" dirty="0">
              <a:solidFill>
                <a:schemeClr val="tx2"/>
              </a:solidFill>
            </a:endParaRPr>
          </a:p>
          <a:p>
            <a:pPr marL="287338" indent="-287338" algn="just">
              <a:buFont typeface="Wingdings" charset="2"/>
              <a:buChar char="ü"/>
            </a:pPr>
            <a:r>
              <a:rPr lang="en-GB" sz="2000" dirty="0">
                <a:solidFill>
                  <a:schemeClr val="tx2"/>
                </a:solidFill>
              </a:rPr>
              <a:t>Main discrepancy on the definition of Harmonised / Fused terms.</a:t>
            </a:r>
          </a:p>
          <a:p>
            <a:pPr marL="287338" indent="-287338" algn="just">
              <a:buFont typeface="Wingdings" charset="2"/>
              <a:buChar char="ü"/>
            </a:pPr>
            <a:endParaRPr lang="en-GB" sz="2000" dirty="0">
              <a:solidFill>
                <a:schemeClr val="tx2"/>
              </a:solidFill>
            </a:endParaRPr>
          </a:p>
          <a:p>
            <a:pPr marL="287338" indent="-287338" algn="just">
              <a:buFont typeface="Wingdings" charset="2"/>
              <a:buChar char="ü"/>
            </a:pPr>
            <a:r>
              <a:rPr lang="en-GB" sz="2000" dirty="0">
                <a:solidFill>
                  <a:schemeClr val="tx2"/>
                </a:solidFill>
              </a:rPr>
              <a:t>Plan to share with LSI-VC and finalise during Q1 2019.</a:t>
            </a:r>
          </a:p>
        </p:txBody>
      </p:sp>
      <p:sp>
        <p:nvSpPr>
          <p:cNvPr id="4" name="TextBox 3"/>
          <p:cNvSpPr txBox="1"/>
          <p:nvPr/>
        </p:nvSpPr>
        <p:spPr>
          <a:xfrm>
            <a:off x="1221154" y="989949"/>
            <a:ext cx="184666" cy="369332"/>
          </a:xfrm>
          <a:prstGeom prst="rect">
            <a:avLst/>
          </a:prstGeom>
          <a:noFill/>
        </p:spPr>
        <p:txBody>
          <a:bodyPr wrap="none" rtlCol="0">
            <a:spAutoFit/>
          </a:bodyPr>
          <a:lstStyle/>
          <a:p>
            <a:endParaRPr lang="en-GB" dirty="0"/>
          </a:p>
        </p:txBody>
      </p:sp>
      <p:sp>
        <p:nvSpPr>
          <p:cNvPr id="5" name="Title 4"/>
          <p:cNvSpPr>
            <a:spLocks noGrp="1"/>
          </p:cNvSpPr>
          <p:nvPr>
            <p:ph type="title"/>
          </p:nvPr>
        </p:nvSpPr>
        <p:spPr>
          <a:xfrm>
            <a:off x="143086" y="198867"/>
            <a:ext cx="9000914" cy="574516"/>
          </a:xfrm>
        </p:spPr>
        <p:txBody>
          <a:bodyPr/>
          <a:lstStyle/>
          <a:p>
            <a:pPr algn="ctr"/>
            <a:r>
              <a:rPr lang="en-GB" dirty="0"/>
              <a:t>Terminology</a:t>
            </a:r>
          </a:p>
        </p:txBody>
      </p:sp>
      <p:pic>
        <p:nvPicPr>
          <p:cNvPr id="6" name="Picture 5">
            <a:extLst>
              <a:ext uri="{FF2B5EF4-FFF2-40B4-BE49-F238E27FC236}">
                <a16:creationId xmlns="" xmlns:a16="http://schemas.microsoft.com/office/drawing/2014/main" id="{9BC85F01-1E3B-4CC6-8860-C4E3C87BA308}"/>
              </a:ext>
            </a:extLst>
          </p:cNvPr>
          <p:cNvPicPr>
            <a:picLocks noChangeAspect="1"/>
          </p:cNvPicPr>
          <p:nvPr/>
        </p:nvPicPr>
        <p:blipFill rotWithShape="1">
          <a:blip r:embed="rId2"/>
          <a:srcRect l="6230" t="7580" r="3694"/>
          <a:stretch/>
        </p:blipFill>
        <p:spPr>
          <a:xfrm>
            <a:off x="990600" y="3733800"/>
            <a:ext cx="7851894" cy="1806224"/>
          </a:xfrm>
          <a:prstGeom prst="rect">
            <a:avLst/>
          </a:prstGeom>
        </p:spPr>
      </p:pic>
    </p:spTree>
    <p:extLst>
      <p:ext uri="{BB962C8B-B14F-4D97-AF65-F5344CB8AC3E}">
        <p14:creationId xmlns:p14="http://schemas.microsoft.com/office/powerpoint/2010/main" val="153206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748000" cy="4741333"/>
          </a:xfrm>
        </p:spPr>
        <p:txBody>
          <a:bodyPr/>
          <a:lstStyle/>
          <a:p>
            <a:pPr marL="287338" indent="-287338" algn="just">
              <a:buFont typeface="Wingdings" charset="2"/>
              <a:buChar char="ü"/>
            </a:pPr>
            <a:r>
              <a:rPr lang="en-GB" dirty="0"/>
              <a:t>Analysis Ready Data (ARD)</a:t>
            </a:r>
          </a:p>
          <a:p>
            <a:pPr lvl="1" indent="0" algn="just">
              <a:buNone/>
            </a:pPr>
            <a:r>
              <a:rPr lang="en-GB" sz="1600" dirty="0"/>
              <a:t>An Analysis Ready Data (ARD) product is generated from raw data and processed so that it can be used directly without the need for further processing to be applied by users. </a:t>
            </a:r>
          </a:p>
          <a:p>
            <a:pPr lvl="1" indent="0" algn="just">
              <a:buNone/>
            </a:pPr>
            <a:r>
              <a:rPr lang="en-GB" sz="1600" dirty="0"/>
              <a:t>This definition is intentionally broad to cover a large range of processing levels and possibilities. There is, however, a minimum processing requirement to be an ARD-compliant product:  the data must be processed to a geo-referenced projection to enable the position identification within the data product.  Beyond this minimum requirement, additional levels of geometric and radiometric processing may be applied to further prepare the data for analysis, reducing the amount of pre-processing for an end user</a:t>
            </a:r>
            <a:r>
              <a:rPr lang="en-GB" sz="1600" dirty="0" smtClean="0"/>
              <a:t>.</a:t>
            </a:r>
            <a:endParaRPr lang="en-GB" sz="1600" dirty="0"/>
          </a:p>
          <a:p>
            <a:pPr marL="285750" indent="-285750" algn="just">
              <a:buFont typeface="Wingdings" charset="2"/>
              <a:buChar char="ü"/>
            </a:pPr>
            <a:r>
              <a:rPr lang="en-GB" dirty="0"/>
              <a:t>Interoperable Products</a:t>
            </a:r>
          </a:p>
          <a:p>
            <a:pPr lvl="1" indent="0" algn="just">
              <a:buNone/>
            </a:pPr>
            <a:r>
              <a:rPr lang="en-GB" sz="1600" dirty="0"/>
              <a:t>Interoperable Products refers to a set of two or more ARD products which are sufficiently documented to enable processing across a continuum of geometric and/or radiometric standards to permit direct quantitative comparison.  </a:t>
            </a:r>
          </a:p>
          <a:p>
            <a:pPr lvl="1" indent="0" algn="just">
              <a:buNone/>
            </a:pPr>
            <a:r>
              <a:rPr lang="en-GB" sz="1600" dirty="0"/>
              <a:t>This definition is intentionally broad and covers a large range of processing levels and possibilities, but is constrained at one extreme by a minimum processing requirement for an ARD product:  that the data is geometrically processed to a geo-referenced projection to enable the identification of the position of the acquired data.</a:t>
            </a:r>
          </a:p>
          <a:p>
            <a:pPr marL="285750" indent="-285750" algn="just">
              <a:buFont typeface="Wingdings" charset="2"/>
              <a:buChar char="ü"/>
            </a:pPr>
            <a:endParaRPr lang="en-GB" sz="1600" dirty="0"/>
          </a:p>
        </p:txBody>
      </p:sp>
      <p:sp>
        <p:nvSpPr>
          <p:cNvPr id="4" name="TextBox 3"/>
          <p:cNvSpPr txBox="1"/>
          <p:nvPr/>
        </p:nvSpPr>
        <p:spPr>
          <a:xfrm>
            <a:off x="1221154" y="989949"/>
            <a:ext cx="184666" cy="369332"/>
          </a:xfrm>
          <a:prstGeom prst="rect">
            <a:avLst/>
          </a:prstGeom>
          <a:noFill/>
        </p:spPr>
        <p:txBody>
          <a:bodyPr wrap="none" rtlCol="0">
            <a:spAutoFit/>
          </a:bodyPr>
          <a:lstStyle/>
          <a:p>
            <a:endParaRPr lang="en-GB" dirty="0"/>
          </a:p>
        </p:txBody>
      </p:sp>
      <p:sp>
        <p:nvSpPr>
          <p:cNvPr id="5" name="Title 4"/>
          <p:cNvSpPr>
            <a:spLocks noGrp="1"/>
          </p:cNvSpPr>
          <p:nvPr>
            <p:ph type="title"/>
          </p:nvPr>
        </p:nvSpPr>
        <p:spPr>
          <a:xfrm>
            <a:off x="0" y="198867"/>
            <a:ext cx="9144000" cy="574516"/>
          </a:xfrm>
        </p:spPr>
        <p:txBody>
          <a:bodyPr/>
          <a:lstStyle/>
          <a:p>
            <a:pPr algn="ctr"/>
            <a:r>
              <a:rPr lang="en-GB" dirty="0"/>
              <a:t>Terminology (draft)</a:t>
            </a:r>
          </a:p>
        </p:txBody>
      </p:sp>
    </p:spTree>
    <p:extLst>
      <p:ext uri="{BB962C8B-B14F-4D97-AF65-F5344CB8AC3E}">
        <p14:creationId xmlns:p14="http://schemas.microsoft.com/office/powerpoint/2010/main" val="411119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748000" cy="4741333"/>
          </a:xfrm>
        </p:spPr>
        <p:txBody>
          <a:bodyPr/>
          <a:lstStyle/>
          <a:p>
            <a:pPr marL="287338" indent="-287338" algn="just">
              <a:buFont typeface="Wingdings" charset="2"/>
              <a:buChar char="ü"/>
            </a:pPr>
            <a:r>
              <a:rPr lang="en-GB" dirty="0">
                <a:solidFill>
                  <a:srgbClr val="1F497D"/>
                </a:solidFill>
              </a:rPr>
              <a:t>Harmonised Products</a:t>
            </a:r>
          </a:p>
          <a:p>
            <a:pPr lvl="1" indent="0" algn="just">
              <a:buNone/>
            </a:pPr>
            <a:r>
              <a:rPr lang="en-GB" sz="1800" dirty="0">
                <a:solidFill>
                  <a:srgbClr val="1F497D"/>
                </a:solidFill>
              </a:rPr>
              <a:t>Harmonised Products refers to a set of two or more interoperable products, which have been processed to common geometric and/or radiometric levels to enable direct comparison between the products.</a:t>
            </a:r>
          </a:p>
          <a:p>
            <a:pPr lvl="1" indent="0" algn="just">
              <a:buNone/>
            </a:pPr>
            <a:endParaRPr lang="en-GB" sz="1800" dirty="0">
              <a:solidFill>
                <a:srgbClr val="1F497D"/>
              </a:solidFill>
            </a:endParaRPr>
          </a:p>
          <a:p>
            <a:pPr marL="285750" indent="-285750" algn="just">
              <a:buFont typeface="Wingdings" charset="2"/>
              <a:buChar char="ü"/>
            </a:pPr>
            <a:r>
              <a:rPr lang="en-GB" dirty="0">
                <a:solidFill>
                  <a:srgbClr val="1F497D"/>
                </a:solidFill>
              </a:rPr>
              <a:t>Fused Product</a:t>
            </a:r>
          </a:p>
          <a:p>
            <a:pPr lvl="1" indent="0" algn="just">
              <a:buNone/>
            </a:pPr>
            <a:r>
              <a:rPr lang="en-GB" sz="1800" dirty="0">
                <a:solidFill>
                  <a:srgbClr val="1F497D"/>
                </a:solidFill>
              </a:rPr>
              <a:t>A Fused Product is a </a:t>
            </a:r>
            <a:r>
              <a:rPr lang="en-GB" sz="1800" dirty="0" smtClean="0">
                <a:solidFill>
                  <a:srgbClr val="1F497D"/>
                </a:solidFill>
              </a:rPr>
              <a:t>derived, irreversible data </a:t>
            </a:r>
            <a:r>
              <a:rPr lang="en-GB" sz="1800" dirty="0">
                <a:solidFill>
                  <a:srgbClr val="1F497D"/>
                </a:solidFill>
              </a:rPr>
              <a:t>product produced by merging two or more fully interoperable products.</a:t>
            </a:r>
          </a:p>
          <a:p>
            <a:pPr lvl="1" indent="0" algn="just">
              <a:buNone/>
            </a:pPr>
            <a:endParaRPr lang="en-GB" sz="1800" dirty="0">
              <a:solidFill>
                <a:srgbClr val="1F497D"/>
              </a:solidFill>
            </a:endParaRPr>
          </a:p>
          <a:p>
            <a:pPr marL="285750" indent="-285750" algn="just">
              <a:buFont typeface="Wingdings" charset="2"/>
              <a:buChar char="ü"/>
            </a:pPr>
            <a:r>
              <a:rPr lang="en-US" dirty="0">
                <a:solidFill>
                  <a:srgbClr val="1F497D"/>
                </a:solidFill>
              </a:rPr>
              <a:t>CEOS ARD for Land (CARD4L) Products</a:t>
            </a:r>
          </a:p>
          <a:p>
            <a:pPr lvl="1" indent="0" algn="just">
              <a:buNone/>
            </a:pPr>
            <a:r>
              <a:rPr lang="en-US" sz="1800" dirty="0">
                <a:solidFill>
                  <a:srgbClr val="1F497D"/>
                </a:solidFill>
              </a:rPr>
              <a:t>CEOS Analysis Ready Data for Land (CARD4L) products are a subset of all ARD products and have been processed to a specified minimum set of requirements and organized into a form that allows immediate analysis with a minimum of additional user effort and interoperability both through time and with other datasets. As a standard, CARD4L represents the initial state from which basic dataset harmonization can be implemented for increasingly interoperable products.</a:t>
            </a:r>
          </a:p>
          <a:p>
            <a:pPr lvl="1" indent="0" algn="just">
              <a:buNone/>
            </a:pPr>
            <a:endParaRPr lang="en-GB" sz="1800" dirty="0">
              <a:solidFill>
                <a:srgbClr val="1F497D"/>
              </a:solidFill>
            </a:endParaRPr>
          </a:p>
          <a:p>
            <a:pPr indent="0" algn="just">
              <a:buNone/>
            </a:pPr>
            <a:endParaRPr lang="en-GB" sz="1800" dirty="0">
              <a:solidFill>
                <a:srgbClr val="1F497D"/>
              </a:solidFill>
            </a:endParaRPr>
          </a:p>
        </p:txBody>
      </p:sp>
      <p:sp>
        <p:nvSpPr>
          <p:cNvPr id="4" name="TextBox 3"/>
          <p:cNvSpPr txBox="1"/>
          <p:nvPr/>
        </p:nvSpPr>
        <p:spPr>
          <a:xfrm>
            <a:off x="1221154" y="989949"/>
            <a:ext cx="184666" cy="369332"/>
          </a:xfrm>
          <a:prstGeom prst="rect">
            <a:avLst/>
          </a:prstGeom>
          <a:noFill/>
        </p:spPr>
        <p:txBody>
          <a:bodyPr wrap="none" rtlCol="0">
            <a:spAutoFit/>
          </a:bodyPr>
          <a:lstStyle/>
          <a:p>
            <a:endParaRPr lang="en-GB" dirty="0"/>
          </a:p>
        </p:txBody>
      </p:sp>
      <p:sp>
        <p:nvSpPr>
          <p:cNvPr id="5" name="Title 4"/>
          <p:cNvSpPr>
            <a:spLocks noGrp="1"/>
          </p:cNvSpPr>
          <p:nvPr>
            <p:ph type="title"/>
          </p:nvPr>
        </p:nvSpPr>
        <p:spPr>
          <a:xfrm>
            <a:off x="0" y="198867"/>
            <a:ext cx="9144000" cy="574516"/>
          </a:xfrm>
        </p:spPr>
        <p:txBody>
          <a:bodyPr/>
          <a:lstStyle/>
          <a:p>
            <a:pPr algn="ctr"/>
            <a:r>
              <a:rPr lang="en-GB" dirty="0"/>
              <a:t>Terminology (draft)</a:t>
            </a:r>
          </a:p>
        </p:txBody>
      </p:sp>
    </p:spTree>
    <p:extLst>
      <p:ext uri="{BB962C8B-B14F-4D97-AF65-F5344CB8AC3E}">
        <p14:creationId xmlns:p14="http://schemas.microsoft.com/office/powerpoint/2010/main" val="107479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000" y="1295400"/>
            <a:ext cx="8748000" cy="4969933"/>
          </a:xfrm>
        </p:spPr>
        <p:txBody>
          <a:bodyPr/>
          <a:lstStyle/>
          <a:p>
            <a:pPr marL="287338" indent="-287338" algn="just">
              <a:buFont typeface="Wingdings" charset="2"/>
              <a:buChar char="ü"/>
            </a:pPr>
            <a:r>
              <a:rPr lang="en-GB" sz="1800" dirty="0">
                <a:solidFill>
                  <a:schemeClr val="tx2"/>
                </a:solidFill>
              </a:rPr>
              <a:t>Landsat and Sentinel-2 use the same map projection (UTM) although the treatment at zone boundaries is not consistent. The S2 tiling scheme allows for representing the data in multiple zones at boundaries.</a:t>
            </a:r>
          </a:p>
          <a:p>
            <a:pPr marL="287338" indent="-287338" algn="just">
              <a:buFont typeface="Wingdings" charset="2"/>
              <a:buChar char="ü"/>
            </a:pPr>
            <a:r>
              <a:rPr lang="en-GB" sz="1800" dirty="0">
                <a:solidFill>
                  <a:schemeClr val="tx2"/>
                </a:solidFill>
              </a:rPr>
              <a:t>The Landsat GLS geometric reference is being harmonized with the S2 GRI. This should </a:t>
            </a:r>
            <a:r>
              <a:rPr lang="en-GB" sz="1800" dirty="0" smtClean="0">
                <a:solidFill>
                  <a:schemeClr val="tx2"/>
                </a:solidFill>
              </a:rPr>
              <a:t>improve </a:t>
            </a:r>
            <a:r>
              <a:rPr lang="en-GB" sz="1800" dirty="0">
                <a:solidFill>
                  <a:schemeClr val="tx2"/>
                </a:solidFill>
              </a:rPr>
              <a:t>registration accuracy considerably.</a:t>
            </a:r>
          </a:p>
          <a:p>
            <a:pPr marL="287338" indent="-287338" algn="just">
              <a:buFont typeface="Wingdings" charset="2"/>
              <a:buChar char="ü"/>
            </a:pPr>
            <a:r>
              <a:rPr lang="en-GB" sz="1800" dirty="0">
                <a:solidFill>
                  <a:schemeClr val="tx2"/>
                </a:solidFill>
              </a:rPr>
              <a:t>The sampling/gridding strategy has (at least) two aspects:</a:t>
            </a:r>
          </a:p>
          <a:p>
            <a:pPr marL="1097338" lvl="1" indent="-287338" algn="just">
              <a:buFont typeface="Wingdings" charset="2"/>
              <a:buChar char="ü"/>
            </a:pPr>
            <a:r>
              <a:rPr lang="en-GB" sz="1800" dirty="0">
                <a:solidFill>
                  <a:schemeClr val="tx2"/>
                </a:solidFill>
              </a:rPr>
              <a:t>Common sample locations –unless Landsat adopts the S2 sampling grid, interoperability will require </a:t>
            </a:r>
            <a:r>
              <a:rPr lang="en-GB" sz="1800" dirty="0" smtClean="0">
                <a:solidFill>
                  <a:schemeClr val="tx2"/>
                </a:solidFill>
              </a:rPr>
              <a:t>interpolation.</a:t>
            </a:r>
            <a:endParaRPr lang="en-GB" sz="1800" dirty="0">
              <a:solidFill>
                <a:schemeClr val="tx2"/>
              </a:solidFill>
            </a:endParaRPr>
          </a:p>
          <a:p>
            <a:pPr marL="1097338" lvl="1" indent="-287338" algn="just">
              <a:buFont typeface="Wingdings" charset="2"/>
              <a:buChar char="ü"/>
            </a:pPr>
            <a:r>
              <a:rPr lang="en-GB" sz="1800" dirty="0">
                <a:solidFill>
                  <a:schemeClr val="tx2"/>
                </a:solidFill>
              </a:rPr>
              <a:t>Consistent pixel area representation/spatial response –spatial normalization will be required in any case but the details will depend upon the sample alignment.</a:t>
            </a:r>
          </a:p>
          <a:p>
            <a:pPr marL="287338" indent="-287338" algn="just">
              <a:buFont typeface="Wingdings" charset="2"/>
              <a:buChar char="ü"/>
            </a:pPr>
            <a:r>
              <a:rPr lang="en-GB" sz="1800" dirty="0">
                <a:solidFill>
                  <a:schemeClr val="tx2"/>
                </a:solidFill>
              </a:rPr>
              <a:t>Plan to develop a set of pixel aggregation weights to synthesize OLI pixels from MSI pixels for 3 situations, and evaluate accuracy:</a:t>
            </a:r>
          </a:p>
          <a:p>
            <a:pPr marL="1097338" lvl="1" indent="-287338" algn="just">
              <a:buFont typeface="Wingdings" charset="2"/>
              <a:buChar char="ü"/>
            </a:pPr>
            <a:r>
              <a:rPr lang="en-GB" sz="1800" dirty="0">
                <a:solidFill>
                  <a:schemeClr val="tx2"/>
                </a:solidFill>
              </a:rPr>
              <a:t>Option 1) Retain current pixel grids; </a:t>
            </a:r>
          </a:p>
          <a:p>
            <a:pPr marL="1097338" lvl="1" indent="-287338" algn="just">
              <a:buFont typeface="Wingdings" charset="2"/>
              <a:buChar char="ü"/>
            </a:pPr>
            <a:r>
              <a:rPr lang="en-GB" sz="1800" dirty="0">
                <a:solidFill>
                  <a:schemeClr val="tx2"/>
                </a:solidFill>
              </a:rPr>
              <a:t>Option 2) Change Landsat to 10m/20m S2 sampling grid; </a:t>
            </a:r>
          </a:p>
          <a:p>
            <a:pPr marL="1097338" lvl="1" indent="-287338" algn="just">
              <a:buFont typeface="Wingdings" charset="2"/>
              <a:buChar char="ü"/>
            </a:pPr>
            <a:r>
              <a:rPr lang="en-GB" sz="1800" dirty="0">
                <a:solidFill>
                  <a:schemeClr val="tx2"/>
                </a:solidFill>
              </a:rPr>
              <a:t>Option 3) Retain 15m/30m sampling but change to corner aligned grid.</a:t>
            </a:r>
          </a:p>
        </p:txBody>
      </p:sp>
      <p:sp>
        <p:nvSpPr>
          <p:cNvPr id="4" name="Title 3"/>
          <p:cNvSpPr>
            <a:spLocks noGrp="1"/>
          </p:cNvSpPr>
          <p:nvPr>
            <p:ph type="title"/>
          </p:nvPr>
        </p:nvSpPr>
        <p:spPr>
          <a:xfrm>
            <a:off x="0" y="198867"/>
            <a:ext cx="9144000" cy="574516"/>
          </a:xfrm>
        </p:spPr>
        <p:txBody>
          <a:bodyPr/>
          <a:lstStyle/>
          <a:p>
            <a:pPr algn="ctr"/>
            <a:r>
              <a:rPr lang="en-GB" dirty="0"/>
              <a:t>Geometric</a:t>
            </a:r>
          </a:p>
        </p:txBody>
      </p:sp>
    </p:spTree>
    <p:extLst>
      <p:ext uri="{BB962C8B-B14F-4D97-AF65-F5344CB8AC3E}">
        <p14:creationId xmlns:p14="http://schemas.microsoft.com/office/powerpoint/2010/main" val="61559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1000" y="1447800"/>
            <a:ext cx="8305800" cy="4557119"/>
          </a:xfrm>
          <a:prstGeom prst="rect">
            <a:avLst/>
          </a:prstGeom>
        </p:spPr>
      </p:pic>
      <p:sp>
        <p:nvSpPr>
          <p:cNvPr id="6" name="Rectangle 5"/>
          <p:cNvSpPr/>
          <p:nvPr/>
        </p:nvSpPr>
        <p:spPr>
          <a:xfrm>
            <a:off x="1600200" y="6172200"/>
            <a:ext cx="6327373" cy="369332"/>
          </a:xfrm>
          <a:prstGeom prst="rect">
            <a:avLst/>
          </a:prstGeom>
          <a:ln>
            <a:noFill/>
          </a:ln>
        </p:spPr>
        <p:txBody>
          <a:bodyPr wrap="none">
            <a:spAutoFit/>
          </a:bodyPr>
          <a:lstStyle/>
          <a:p>
            <a:r>
              <a:rPr lang="en-GB" dirty="0">
                <a:solidFill>
                  <a:schemeClr val="tx2"/>
                </a:solidFill>
              </a:rPr>
              <a:t>Sentinel-2 Global Reference Images (GRI) – RGB </a:t>
            </a:r>
            <a:r>
              <a:rPr lang="en-GB" dirty="0" err="1">
                <a:solidFill>
                  <a:schemeClr val="tx2"/>
                </a:solidFill>
              </a:rPr>
              <a:t>quicklook</a:t>
            </a:r>
            <a:endParaRPr lang="en-GB" dirty="0">
              <a:solidFill>
                <a:schemeClr val="tx2"/>
              </a:solidFill>
            </a:endParaRPr>
          </a:p>
        </p:txBody>
      </p:sp>
      <p:sp>
        <p:nvSpPr>
          <p:cNvPr id="3" name="Title 2"/>
          <p:cNvSpPr>
            <a:spLocks noGrp="1"/>
          </p:cNvSpPr>
          <p:nvPr>
            <p:ph type="title"/>
          </p:nvPr>
        </p:nvSpPr>
        <p:spPr>
          <a:xfrm>
            <a:off x="0" y="198867"/>
            <a:ext cx="9144000" cy="574516"/>
          </a:xfrm>
        </p:spPr>
        <p:txBody>
          <a:bodyPr/>
          <a:lstStyle/>
          <a:p>
            <a:pPr algn="ctr"/>
            <a:r>
              <a:rPr lang="en-GB" dirty="0"/>
              <a:t>Geometric / GCPs</a:t>
            </a:r>
          </a:p>
        </p:txBody>
      </p:sp>
    </p:spTree>
    <p:extLst>
      <p:ext uri="{BB962C8B-B14F-4D97-AF65-F5344CB8AC3E}">
        <p14:creationId xmlns:p14="http://schemas.microsoft.com/office/powerpoint/2010/main" val="342007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000" y="1126067"/>
            <a:ext cx="8748000" cy="4969933"/>
          </a:xfrm>
        </p:spPr>
        <p:txBody>
          <a:bodyPr/>
          <a:lstStyle/>
          <a:p>
            <a:pPr marL="287338" indent="-287338" algn="just">
              <a:buFont typeface="Wingdings" charset="2"/>
              <a:buChar char="ü"/>
            </a:pPr>
            <a:r>
              <a:rPr lang="en-GB" sz="1800" dirty="0">
                <a:solidFill>
                  <a:srgbClr val="1F497D"/>
                </a:solidFill>
              </a:rPr>
              <a:t>Copernicus DEM </a:t>
            </a:r>
            <a:r>
              <a:rPr lang="mr-IN" sz="1800" dirty="0">
                <a:solidFill>
                  <a:srgbClr val="1F497D"/>
                </a:solidFill>
              </a:rPr>
              <a:t>–</a:t>
            </a:r>
            <a:r>
              <a:rPr lang="en-GB" sz="1800" dirty="0">
                <a:solidFill>
                  <a:srgbClr val="1F497D"/>
                </a:solidFill>
              </a:rPr>
              <a:t> Available by mid-2019.</a:t>
            </a:r>
          </a:p>
          <a:p>
            <a:pPr marL="287338" indent="-287338" algn="just">
              <a:buFont typeface="Wingdings" charset="2"/>
              <a:buChar char="ü"/>
            </a:pPr>
            <a:endParaRPr lang="en-GB" sz="1800" dirty="0">
              <a:solidFill>
                <a:srgbClr val="1F497D"/>
              </a:solidFill>
            </a:endParaRPr>
          </a:p>
          <a:p>
            <a:pPr marL="287338" indent="-287338" algn="just">
              <a:buFont typeface="Wingdings" charset="2"/>
              <a:buChar char="ü"/>
            </a:pPr>
            <a:endParaRPr lang="en-GB" sz="2000" dirty="0">
              <a:solidFill>
                <a:srgbClr val="1F497D"/>
              </a:solidFill>
            </a:endParaRPr>
          </a:p>
          <a:p>
            <a:pPr marL="287338" indent="-287338" algn="just">
              <a:buFont typeface="Wingdings" charset="2"/>
              <a:buChar char="ü"/>
            </a:pPr>
            <a:endParaRPr lang="en-GB" sz="2000" dirty="0">
              <a:solidFill>
                <a:srgbClr val="1F497D"/>
              </a:solidFill>
            </a:endParaRPr>
          </a:p>
          <a:p>
            <a:pPr marL="287338" indent="-287338" algn="just">
              <a:buFont typeface="Wingdings" charset="2"/>
              <a:buChar char="ü"/>
            </a:pPr>
            <a:endParaRPr lang="en-GB" sz="2000" dirty="0">
              <a:solidFill>
                <a:srgbClr val="1F497D"/>
              </a:solidFill>
            </a:endParaRPr>
          </a:p>
          <a:p>
            <a:pPr marL="287338" indent="-287338" algn="just">
              <a:buFont typeface="Wingdings" charset="2"/>
              <a:buChar char="ü"/>
            </a:pPr>
            <a:endParaRPr lang="en-GB" sz="2000" dirty="0">
              <a:solidFill>
                <a:srgbClr val="1F497D"/>
              </a:solidFill>
            </a:endParaRPr>
          </a:p>
          <a:p>
            <a:pPr marL="287338" indent="-287338" algn="just">
              <a:buFont typeface="Wingdings" charset="2"/>
              <a:buChar char="ü"/>
            </a:pPr>
            <a:endParaRPr lang="en-GB" sz="2000" dirty="0">
              <a:solidFill>
                <a:srgbClr val="1F497D"/>
              </a:solidFill>
            </a:endParaRPr>
          </a:p>
          <a:p>
            <a:pPr marL="287338" indent="-287338" algn="just">
              <a:buFont typeface="Wingdings" charset="2"/>
              <a:buChar char="ü"/>
            </a:pPr>
            <a:endParaRPr lang="en-GB" sz="2000" dirty="0">
              <a:solidFill>
                <a:srgbClr val="1F497D"/>
              </a:solidFill>
            </a:endParaRPr>
          </a:p>
          <a:p>
            <a:pPr marL="287338" indent="-287338" algn="just">
              <a:buFont typeface="Wingdings" charset="2"/>
              <a:buChar char="ü"/>
            </a:pPr>
            <a:endParaRPr lang="en-GB" sz="2000" dirty="0">
              <a:solidFill>
                <a:srgbClr val="1F497D"/>
              </a:solidFill>
            </a:endParaRPr>
          </a:p>
          <a:p>
            <a:pPr marL="287338" indent="-287338" algn="just">
              <a:buFont typeface="Wingdings" charset="2"/>
              <a:buChar char="ü"/>
            </a:pPr>
            <a:endParaRPr lang="en-GB" sz="2000" dirty="0">
              <a:solidFill>
                <a:srgbClr val="1F497D"/>
              </a:solidFill>
            </a:endParaRPr>
          </a:p>
          <a:p>
            <a:pPr marL="287338" indent="-287338" algn="just">
              <a:buFont typeface="Wingdings" charset="2"/>
              <a:buChar char="ü"/>
            </a:pPr>
            <a:endParaRPr lang="en-GB" sz="2000" dirty="0">
              <a:solidFill>
                <a:srgbClr val="1F497D"/>
              </a:solidFill>
            </a:endParaRPr>
          </a:p>
          <a:p>
            <a:pPr marL="287338" indent="-287338" algn="just">
              <a:buFont typeface="Wingdings" charset="2"/>
              <a:buChar char="ü"/>
            </a:pPr>
            <a:endParaRPr lang="en-GB" sz="2000" dirty="0">
              <a:solidFill>
                <a:srgbClr val="1F497D"/>
              </a:solidFill>
            </a:endParaRPr>
          </a:p>
          <a:p>
            <a:pPr marL="287338" indent="-287338" algn="just">
              <a:buFont typeface="Wingdings" charset="2"/>
              <a:buChar char="ü"/>
            </a:pPr>
            <a:endParaRPr lang="en-GB" sz="2000" dirty="0">
              <a:solidFill>
                <a:srgbClr val="1F497D"/>
              </a:solidFill>
            </a:endParaRPr>
          </a:p>
          <a:p>
            <a:pPr marL="287338" indent="-287338" algn="just">
              <a:buFont typeface="Wingdings" charset="2"/>
              <a:buChar char="ü"/>
            </a:pPr>
            <a:r>
              <a:rPr lang="en-GB" sz="1800" dirty="0">
                <a:solidFill>
                  <a:srgbClr val="1F497D"/>
                </a:solidFill>
              </a:rPr>
              <a:t>DEMIX (DEM </a:t>
            </a:r>
            <a:r>
              <a:rPr lang="en-GB" sz="1800" dirty="0" err="1">
                <a:solidFill>
                  <a:srgbClr val="1F497D"/>
                </a:solidFill>
              </a:rPr>
              <a:t>Intercomparison</a:t>
            </a:r>
            <a:r>
              <a:rPr lang="en-GB" sz="1800" dirty="0">
                <a:solidFill>
                  <a:srgbClr val="1F497D"/>
                </a:solidFill>
              </a:rPr>
              <a:t> </a:t>
            </a:r>
            <a:r>
              <a:rPr lang="en-GB" sz="1800" dirty="0" err="1">
                <a:solidFill>
                  <a:srgbClr val="1F497D"/>
                </a:solidFill>
              </a:rPr>
              <a:t>eXercise</a:t>
            </a:r>
            <a:r>
              <a:rPr lang="en-GB" sz="1800" dirty="0">
                <a:solidFill>
                  <a:srgbClr val="1F497D"/>
                </a:solidFill>
              </a:rPr>
              <a:t>) will be </a:t>
            </a:r>
            <a:r>
              <a:rPr lang="en-GB" sz="1800" dirty="0" smtClean="0">
                <a:solidFill>
                  <a:srgbClr val="1F497D"/>
                </a:solidFill>
              </a:rPr>
              <a:t>organised.</a:t>
            </a:r>
            <a:endParaRPr lang="en-GB" sz="1800" dirty="0">
              <a:solidFill>
                <a:srgbClr val="1F497D"/>
              </a:solidFill>
            </a:endParaRPr>
          </a:p>
          <a:p>
            <a:pPr marL="287338" indent="-287338" algn="just">
              <a:buFont typeface="Wingdings" charset="2"/>
              <a:buChar char="ü"/>
            </a:pPr>
            <a:r>
              <a:rPr lang="en-GB" sz="1800" dirty="0">
                <a:solidFill>
                  <a:srgbClr val="1F497D"/>
                </a:solidFill>
              </a:rPr>
              <a:t>USGS participating in discussions with ESA regarding exercising options for high-quality, redistributable global DEM.</a:t>
            </a:r>
            <a:endParaRPr lang="en-GB" sz="2000" dirty="0">
              <a:solidFill>
                <a:srgbClr val="1F497D"/>
              </a:solidFill>
            </a:endParaRPr>
          </a:p>
        </p:txBody>
      </p:sp>
      <p:pic>
        <p:nvPicPr>
          <p:cNvPr id="4" name="Picture 3"/>
          <p:cNvPicPr>
            <a:picLocks noChangeAspect="1"/>
          </p:cNvPicPr>
          <p:nvPr/>
        </p:nvPicPr>
        <p:blipFill>
          <a:blip r:embed="rId2"/>
          <a:stretch>
            <a:fillRect/>
          </a:stretch>
        </p:blipFill>
        <p:spPr>
          <a:xfrm>
            <a:off x="533400" y="1676400"/>
            <a:ext cx="2743200" cy="4097983"/>
          </a:xfrm>
          <a:prstGeom prst="rect">
            <a:avLst/>
          </a:prstGeom>
          <a:ln>
            <a:solidFill>
              <a:schemeClr val="accent1">
                <a:shade val="50000"/>
              </a:schemeClr>
            </a:solidFill>
          </a:ln>
        </p:spPr>
      </p:pic>
      <p:pic>
        <p:nvPicPr>
          <p:cNvPr id="5" name="Picture 4"/>
          <p:cNvPicPr>
            <a:picLocks noChangeAspect="1"/>
          </p:cNvPicPr>
          <p:nvPr/>
        </p:nvPicPr>
        <p:blipFill>
          <a:blip r:embed="rId3"/>
          <a:stretch>
            <a:fillRect/>
          </a:stretch>
        </p:blipFill>
        <p:spPr>
          <a:xfrm>
            <a:off x="3505200" y="2667000"/>
            <a:ext cx="5421815" cy="2431957"/>
          </a:xfrm>
          <a:prstGeom prst="rect">
            <a:avLst/>
          </a:prstGeom>
        </p:spPr>
      </p:pic>
      <p:sp>
        <p:nvSpPr>
          <p:cNvPr id="7" name="Title 6"/>
          <p:cNvSpPr>
            <a:spLocks noGrp="1"/>
          </p:cNvSpPr>
          <p:nvPr>
            <p:ph type="title"/>
          </p:nvPr>
        </p:nvSpPr>
        <p:spPr>
          <a:xfrm>
            <a:off x="0" y="198867"/>
            <a:ext cx="9144000" cy="574516"/>
          </a:xfrm>
        </p:spPr>
        <p:txBody>
          <a:bodyPr/>
          <a:lstStyle/>
          <a:p>
            <a:pPr algn="ctr"/>
            <a:r>
              <a:rPr lang="en-GB" dirty="0"/>
              <a:t>Geometric / DEM</a:t>
            </a:r>
          </a:p>
        </p:txBody>
      </p:sp>
    </p:spTree>
    <p:extLst>
      <p:ext uri="{BB962C8B-B14F-4D97-AF65-F5344CB8AC3E}">
        <p14:creationId xmlns:p14="http://schemas.microsoft.com/office/powerpoint/2010/main" val="270968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Q:\users\mmk\Landsat.v.Sentinel-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01" b="8170"/>
          <a:stretch/>
        </p:blipFill>
        <p:spPr bwMode="auto">
          <a:xfrm>
            <a:off x="0" y="1447801"/>
            <a:ext cx="9144000" cy="510540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0" y="198867"/>
            <a:ext cx="9144000" cy="574516"/>
          </a:xfrm>
        </p:spPr>
        <p:txBody>
          <a:bodyPr/>
          <a:lstStyle/>
          <a:p>
            <a:pPr algn="ctr"/>
            <a:r>
              <a:rPr lang="en-GB" dirty="0"/>
              <a:t>Radiometric</a:t>
            </a:r>
          </a:p>
        </p:txBody>
      </p:sp>
    </p:spTree>
    <p:extLst>
      <p:ext uri="{BB962C8B-B14F-4D97-AF65-F5344CB8AC3E}">
        <p14:creationId xmlns:p14="http://schemas.microsoft.com/office/powerpoint/2010/main" val="204564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337</TotalTime>
  <Words>1599</Words>
  <Application>Microsoft Macintosh PowerPoint</Application>
  <PresentationFormat>On-screen Show (4:3)</PresentationFormat>
  <Paragraphs>126</Paragraphs>
  <Slides>16</Slides>
  <Notes>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Default</vt:lpstr>
      <vt:lpstr>LSI-VC  MRI Landsat-S2 ARD Interoperability Working Group  F. Gascon  &amp;  S. Labahn 15 Feb 2019, VNSC, Hanoi, Vietnam</vt:lpstr>
      <vt:lpstr>Landsat-S2 ARD Interoperability</vt:lpstr>
      <vt:lpstr>Terminology</vt:lpstr>
      <vt:lpstr>Terminology (draft)</vt:lpstr>
      <vt:lpstr>Terminology (draft)</vt:lpstr>
      <vt:lpstr>Geometric</vt:lpstr>
      <vt:lpstr>Geometric / GCPs</vt:lpstr>
      <vt:lpstr>Geometric / DEM</vt:lpstr>
      <vt:lpstr>Radiometric</vt:lpstr>
      <vt:lpstr>Radiometric TOA</vt:lpstr>
      <vt:lpstr>Radiometric TOA</vt:lpstr>
      <vt:lpstr>Radiometric BOA</vt:lpstr>
      <vt:lpstr>Radiometric BOA</vt:lpstr>
      <vt:lpstr>Landsat-S2 ARD Interoperability</vt:lpstr>
      <vt:lpstr>MRI New Activity Proposals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Ferran Gascon</cp:lastModifiedBy>
  <cp:revision>204</cp:revision>
  <dcterms:modified xsi:type="dcterms:W3CDTF">2019-02-15T02:39:07Z</dcterms:modified>
</cp:coreProperties>
</file>