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  <p:sldMasterId id="2147483663" r:id="rId5"/>
    <p:sldMasterId id="2147483664" r:id="rId6"/>
    <p:sldMasterId id="214748366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68580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5" Type="http://schemas.openxmlformats.org/officeDocument/2006/relationships/font" Target="fonts/HelveticaNeue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fb779707e_7_78:notes"/>
          <p:cNvSpPr/>
          <p:nvPr>
            <p:ph idx="2" type="sldImg"/>
          </p:nvPr>
        </p:nvSpPr>
        <p:spPr>
          <a:xfrm>
            <a:off x="925718" y="685838"/>
            <a:ext cx="5006564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7" name="Google Shape;107;g5fb779707e_7_78:notes"/>
          <p:cNvSpPr txBox="1"/>
          <p:nvPr>
            <p:ph idx="1" type="body"/>
          </p:nvPr>
        </p:nvSpPr>
        <p:spPr>
          <a:xfrm>
            <a:off x="685480" y="4343150"/>
            <a:ext cx="5487041" cy="4115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b779707e_0_43:notes"/>
          <p:cNvSpPr/>
          <p:nvPr>
            <p:ph idx="2" type="sldImg"/>
          </p:nvPr>
        </p:nvSpPr>
        <p:spPr>
          <a:xfrm>
            <a:off x="925718" y="685838"/>
            <a:ext cx="50067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5" name="Google Shape;115;g5fb779707e_0_43:notes"/>
          <p:cNvSpPr txBox="1"/>
          <p:nvPr>
            <p:ph idx="1" type="body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fb779707e_17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5fb779707e_17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fb779707e_7_93:notes"/>
          <p:cNvSpPr/>
          <p:nvPr>
            <p:ph idx="2" type="sldImg"/>
          </p:nvPr>
        </p:nvSpPr>
        <p:spPr>
          <a:xfrm>
            <a:off x="925718" y="685838"/>
            <a:ext cx="5006640" cy="34291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9" name="Google Shape;129;g5fb779707e_7_93:notes"/>
          <p:cNvSpPr txBox="1"/>
          <p:nvPr>
            <p:ph idx="1" type="body"/>
          </p:nvPr>
        </p:nvSpPr>
        <p:spPr>
          <a:xfrm>
            <a:off x="685480" y="4343150"/>
            <a:ext cx="5486965" cy="4115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fb779707e_0_11:notes"/>
          <p:cNvSpPr/>
          <p:nvPr>
            <p:ph idx="2" type="sldImg"/>
          </p:nvPr>
        </p:nvSpPr>
        <p:spPr>
          <a:xfrm>
            <a:off x="925718" y="685838"/>
            <a:ext cx="50067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6" name="Google Shape;136;g5fb779707e_0_11:notes"/>
          <p:cNvSpPr txBox="1"/>
          <p:nvPr>
            <p:ph idx="1" type="body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fb779707e_7_99:notes"/>
          <p:cNvSpPr/>
          <p:nvPr>
            <p:ph idx="2" type="sldImg"/>
          </p:nvPr>
        </p:nvSpPr>
        <p:spPr>
          <a:xfrm>
            <a:off x="925718" y="685838"/>
            <a:ext cx="5006640" cy="34291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3" name="Google Shape;143;g5fb779707e_7_99:notes"/>
          <p:cNvSpPr txBox="1"/>
          <p:nvPr>
            <p:ph idx="1" type="body"/>
          </p:nvPr>
        </p:nvSpPr>
        <p:spPr>
          <a:xfrm>
            <a:off x="685480" y="4343150"/>
            <a:ext cx="5486965" cy="4115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fb779707e_7_2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5fb779707e_7_247:notes"/>
          <p:cNvSpPr txBox="1"/>
          <p:nvPr>
            <p:ph idx="1" type="body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CARB-XX is the new proposed task on “GFOI Data Uptake” or the extension of CARB-04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Cooperation between SDCG and LPV =&gt; linked via SDCG to the GFOI Data Component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ESA – NASA bilateral on EO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Cooperation between GEDI and MOLI teams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NovaSAR S-band SAR case study with low duty cycle, hence no global systematic acquisition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fb779707e_0_22:notes"/>
          <p:cNvSpPr/>
          <p:nvPr>
            <p:ph idx="2" type="sldImg"/>
          </p:nvPr>
        </p:nvSpPr>
        <p:spPr>
          <a:xfrm>
            <a:off x="925718" y="685838"/>
            <a:ext cx="50067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8" name="Google Shape;158;g5fb779707e_0_22:notes"/>
          <p:cNvSpPr txBox="1"/>
          <p:nvPr>
            <p:ph idx="1" type="body"/>
          </p:nvPr>
        </p:nvSpPr>
        <p:spPr>
          <a:xfrm>
            <a:off x="685480" y="4343150"/>
            <a:ext cx="54870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142009" y="89224"/>
            <a:ext cx="6004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142009" y="134989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491601" y="6322870"/>
            <a:ext cx="51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eo_logo.png" id="79" name="Google Shape;79;p13"/>
          <p:cNvPicPr preferRelativeResize="0"/>
          <p:nvPr/>
        </p:nvPicPr>
        <p:blipFill rotWithShape="1">
          <a:blip r:embed="rId2">
            <a:alphaModFix/>
          </a:blip>
          <a:srcRect b="0" l="0" r="67150" t="0"/>
          <a:stretch/>
        </p:blipFill>
        <p:spPr>
          <a:xfrm>
            <a:off x="157593" y="6322870"/>
            <a:ext cx="889947" cy="398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o_logo.png" id="81" name="Google Shape;81;p14"/>
          <p:cNvPicPr preferRelativeResize="0"/>
          <p:nvPr/>
        </p:nvPicPr>
        <p:blipFill rotWithShape="1">
          <a:blip r:embed="rId2">
            <a:alphaModFix/>
          </a:blip>
          <a:srcRect b="0" l="0" r="67150" t="0"/>
          <a:stretch/>
        </p:blipFill>
        <p:spPr>
          <a:xfrm>
            <a:off x="157593" y="6322870"/>
            <a:ext cx="889947" cy="39843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type="title"/>
          </p:nvPr>
        </p:nvSpPr>
        <p:spPr>
          <a:xfrm>
            <a:off x="612603" y="136699"/>
            <a:ext cx="6381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12603" y="1252233"/>
            <a:ext cx="7923300" cy="4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476020" y="6339522"/>
            <a:ext cx="51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3733600" y="6187275"/>
            <a:ext cx="1462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SDCG-15 Biomass Day</a:t>
            </a:r>
            <a:endParaRPr b="1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Hampton, VA, USA</a:t>
            </a:r>
            <a:endParaRPr b="1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26 March 2019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1371600" y="3219237"/>
            <a:ext cx="64008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1177329" y="2501911"/>
            <a:ext cx="68601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eo_logo.png" id="89" name="Google Shape;89;p15"/>
          <p:cNvPicPr preferRelativeResize="0"/>
          <p:nvPr/>
        </p:nvPicPr>
        <p:blipFill rotWithShape="1">
          <a:blip r:embed="rId2">
            <a:alphaModFix/>
          </a:blip>
          <a:srcRect b="0" l="0" r="67150" t="0"/>
          <a:stretch/>
        </p:blipFill>
        <p:spPr>
          <a:xfrm>
            <a:off x="157593" y="6322870"/>
            <a:ext cx="889947" cy="39843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476020" y="6339522"/>
            <a:ext cx="51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3733600" y="6187275"/>
            <a:ext cx="1462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SDCG-15 Biomass Day</a:t>
            </a:r>
            <a:endParaRPr b="1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Hampton, VA, USA</a:t>
            </a:r>
            <a:endParaRPr b="1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26 March 2019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45647" y="4284963"/>
            <a:ext cx="8655300" cy="29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JAXA EO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 Strategy Workshop, 4 Jul 2018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ymbios_white.png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5647" y="894099"/>
            <a:ext cx="2272548" cy="76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-4763" y="6196013"/>
            <a:ext cx="9148800" cy="662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EO_Header_Presentation.jpg" id="37" name="Google Shape;3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6"/>
          <p:cNvCxnSpPr/>
          <p:nvPr/>
        </p:nvCxnSpPr>
        <p:spPr>
          <a:xfrm>
            <a:off x="0" y="6194425"/>
            <a:ext cx="9144000" cy="15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  <p:sp>
        <p:nvSpPr>
          <p:cNvPr id="41" name="Google Shape;41;p6"/>
          <p:cNvSpPr txBox="1"/>
          <p:nvPr/>
        </p:nvSpPr>
        <p:spPr>
          <a:xfrm>
            <a:off x="5359400" y="6125545"/>
            <a:ext cx="2070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SDCG-6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Oslo, Norway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 22-24, 2014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/>
          <p:nvPr>
            <p:ph type="ctrTitle"/>
          </p:nvPr>
        </p:nvSpPr>
        <p:spPr>
          <a:xfrm>
            <a:off x="692150" y="1249892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8CD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subTitle"/>
          </p:nvPr>
        </p:nvSpPr>
        <p:spPr>
          <a:xfrm>
            <a:off x="1378561" y="2857500"/>
            <a:ext cx="6400800" cy="1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CB3E3"/>
              </a:buClr>
              <a:buSzPts val="3200"/>
              <a:buNone/>
              <a:defRPr>
                <a:solidFill>
                  <a:srgbClr val="8CB3E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1371600" y="3219237"/>
            <a:ext cx="64008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1177329" y="2501911"/>
            <a:ext cx="68601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geo_logo.png" id="47" name="Google Shape;47;p7"/>
          <p:cNvPicPr preferRelativeResize="0"/>
          <p:nvPr/>
        </p:nvPicPr>
        <p:blipFill rotWithShape="1">
          <a:blip r:embed="rId2">
            <a:alphaModFix/>
          </a:blip>
          <a:srcRect b="0" l="0" r="67151" t="0"/>
          <a:stretch/>
        </p:blipFill>
        <p:spPr>
          <a:xfrm>
            <a:off x="157593" y="6322870"/>
            <a:ext cx="889947" cy="39843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76020" y="6339522"/>
            <a:ext cx="51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820583" y="6226899"/>
            <a:ext cx="1502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o_logo.png" id="51" name="Google Shape;51;p8"/>
          <p:cNvPicPr preferRelativeResize="0"/>
          <p:nvPr/>
        </p:nvPicPr>
        <p:blipFill rotWithShape="1">
          <a:blip r:embed="rId2">
            <a:alphaModFix/>
          </a:blip>
          <a:srcRect b="0" l="0" r="67151" t="0"/>
          <a:stretch/>
        </p:blipFill>
        <p:spPr>
          <a:xfrm>
            <a:off x="157593" y="6322870"/>
            <a:ext cx="889947" cy="39843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612603" y="136699"/>
            <a:ext cx="6381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820583" y="6226899"/>
            <a:ext cx="1502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612603" y="1252233"/>
            <a:ext cx="7923300" cy="4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476020" y="6339522"/>
            <a:ext cx="51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7239000" y="6546850"/>
            <a:ext cx="19050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-4763" y="6196013"/>
            <a:ext cx="9148800" cy="662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EO_Header_Presentation.jpg" id="62" name="Google Shape;6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0"/>
          <p:cNvCxnSpPr/>
          <p:nvPr/>
        </p:nvCxnSpPr>
        <p:spPr>
          <a:xfrm>
            <a:off x="0" y="6194425"/>
            <a:ext cx="9144000" cy="1500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  <p:sp>
        <p:nvSpPr>
          <p:cNvPr id="66" name="Google Shape;66;p10"/>
          <p:cNvSpPr txBox="1"/>
          <p:nvPr/>
        </p:nvSpPr>
        <p:spPr>
          <a:xfrm>
            <a:off x="5359400" y="6245128"/>
            <a:ext cx="2070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SDCG-6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Oslo, Norway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 22-24, 2014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8CD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073322"/>
            <a:ext cx="9144000" cy="2784600"/>
          </a:xfrm>
          <a:prstGeom prst="rect">
            <a:avLst/>
          </a:prstGeom>
          <a:solidFill>
            <a:srgbClr val="08497C">
              <a:alpha val="7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5"/>
          <p:cNvSpPr txBox="1"/>
          <p:nvPr/>
        </p:nvSpPr>
        <p:spPr>
          <a:xfrm>
            <a:off x="0" y="0"/>
            <a:ext cx="18939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www.earthobservations.org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/>
          <p:nvPr/>
        </p:nvSpPr>
        <p:spPr>
          <a:xfrm>
            <a:off x="7985125" y="22225"/>
            <a:ext cx="1147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www.gfoi.org</a:t>
            </a:r>
            <a:endParaRPr b="0" i="0" sz="1000" u="none" cap="none" strike="noStrike">
              <a:solidFill>
                <a:srgbClr val="4F81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eo_logo.png" id="71" name="Google Shape;71;p12"/>
          <p:cNvPicPr preferRelativeResize="0"/>
          <p:nvPr/>
        </p:nvPicPr>
        <p:blipFill rotWithShape="1">
          <a:blip r:embed="rId2">
            <a:alphaModFix/>
          </a:blip>
          <a:srcRect b="0" l="0" r="67150" t="0"/>
          <a:stretch/>
        </p:blipFill>
        <p:spPr>
          <a:xfrm>
            <a:off x="157593" y="6322870"/>
            <a:ext cx="889947" cy="39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os_logo.png" id="72" name="Google Shape;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1487" y="6267408"/>
            <a:ext cx="1263253" cy="50024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6020" y="6339522"/>
            <a:ext cx="51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3820583" y="6226899"/>
            <a:ext cx="1502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4"/>
    <p:sldLayoutId id="2147483658" r:id="rId5"/>
    <p:sldLayoutId id="214748365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244384" y="4219513"/>
            <a:ext cx="8655300" cy="29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Biomass mission coordination</a:t>
            </a:r>
            <a:br>
              <a:rPr b="1"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US" sz="4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data uptake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LSI-VC-</a:t>
            </a:r>
            <a:r>
              <a:rPr b="1"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 Ward, </a:t>
            </a:r>
            <a:r>
              <a:rPr b="1"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</a:t>
            </a:r>
            <a:r>
              <a:rPr b="1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142009" y="89224"/>
            <a:ext cx="6004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Context </a:t>
            </a:r>
            <a:endParaRPr sz="3200"/>
          </a:p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491601" y="6322870"/>
            <a:ext cx="51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142006" y="1349900"/>
            <a:ext cx="2973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b="1" lang="en-US" sz="1800">
                <a:solidFill>
                  <a:srgbClr val="000000"/>
                </a:solidFill>
              </a:rPr>
              <a:t>Substantial investment ($4Bn+!) in biomass- related mission launches 2018-2024</a:t>
            </a:r>
            <a:endParaRPr b="1" sz="1800">
              <a:solidFill>
                <a:srgbClr val="000000"/>
              </a:solidFill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b="1" lang="en-US" sz="1800">
                <a:solidFill>
                  <a:srgbClr val="000000"/>
                </a:solidFill>
              </a:rPr>
              <a:t>Strong interest in biomass from sectors related to carbon emissions and forests </a:t>
            </a:r>
            <a:endParaRPr b="1" sz="1800">
              <a:solidFill>
                <a:srgbClr val="000000"/>
              </a:solidFill>
            </a:endParaRPr>
          </a:p>
          <a:p>
            <a:pPr indent="-228600" lvl="0" marL="228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b="1" lang="en-US" sz="1800">
                <a:solidFill>
                  <a:srgbClr val="000000"/>
                </a:solidFill>
              </a:rPr>
              <a:t>Need to optimise the policy relevance of the space data - through fora such as GFOI and World Bank</a:t>
            </a:r>
            <a:endParaRPr b="1" sz="1800"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8050" y="1038600"/>
            <a:ext cx="5529250" cy="41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142009" y="89224"/>
            <a:ext cx="6004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Context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 </a:t>
            </a:r>
            <a:endParaRPr sz="3200"/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91601" y="6322870"/>
            <a:ext cx="51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625" y="1422850"/>
            <a:ext cx="8299678" cy="426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Biomass data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982020"/>
            <a:ext cx="8991600" cy="3885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142009" y="89224"/>
            <a:ext cx="6004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Context</a:t>
            </a:r>
            <a:endParaRPr sz="3200"/>
          </a:p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8491601" y="6322870"/>
            <a:ext cx="51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142000" y="1349900"/>
            <a:ext cx="8652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b="1" lang="en-US" sz="1800"/>
              <a:t>Many international policies requiring biomass information adopted in recent years. </a:t>
            </a:r>
            <a:endParaRPr b="1" sz="1800"/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b="1" lang="en-US" sz="1800"/>
              <a:t>Multilateral agreements &amp; performance-based incentive systems to curb trends in forest loss in tropics </a:t>
            </a:r>
            <a:endParaRPr b="1" sz="1800"/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b="1" lang="en-US" sz="1800"/>
              <a:t>International negotiations related to climate change</a:t>
            </a:r>
            <a:endParaRPr b="1" sz="1800"/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b="1" lang="en-US" sz="1800"/>
              <a:t>Voluntary international processes and their targets related to forests: </a:t>
            </a:r>
            <a:endParaRPr b="1" sz="1800"/>
          </a:p>
          <a:p>
            <a:pPr indent="-342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/>
              <a:t>UN Forum on Forests</a:t>
            </a:r>
            <a:endParaRPr sz="1800"/>
          </a:p>
          <a:p>
            <a:pPr indent="-342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/>
              <a:t>Aichi targets under the UN convention on Biological Diversity</a:t>
            </a:r>
            <a:endParaRPr sz="1800"/>
          </a:p>
          <a:p>
            <a:pPr indent="-342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/>
              <a:t>2011 Bonn Challenge to restore 150 million hectares of degraded land by 2020</a:t>
            </a:r>
            <a:endParaRPr sz="1800"/>
          </a:p>
          <a:p>
            <a:pPr indent="-342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/>
              <a:t>2014 New York Declaration</a:t>
            </a:r>
            <a:endParaRPr sz="1800"/>
          </a:p>
          <a:p>
            <a:pPr indent="-342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/>
              <a:t>Land degradation neutrality target UN Convention to Combat Desertification</a:t>
            </a:r>
            <a:endParaRPr sz="1800"/>
          </a:p>
          <a:p>
            <a:pPr indent="-342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/>
              <a:t>UNFCCC NDCs, and the related Sustainable Development Goals (SDGs).</a:t>
            </a:r>
            <a:endParaRPr sz="1800"/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b="1" lang="en-US" sz="1800"/>
              <a:t>Biomass measurements are of particular significance for policies related to the UNFCCC, because countries must monitor emissions related to gains and loss of biomass, and must report on these regularly 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32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142009" y="89224"/>
            <a:ext cx="6004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GCOS ECV</a:t>
            </a:r>
            <a:endParaRPr sz="3200"/>
          </a:p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8491601" y="6322870"/>
            <a:ext cx="51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142000" y="1349900"/>
            <a:ext cx="8652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b="1" lang="en-US" sz="1800"/>
              <a:t>T12 is Above Ground Biomass (AGB)</a:t>
            </a:r>
            <a:endParaRPr b="1" sz="1800"/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b="1" lang="en-US" sz="1800"/>
              <a:t>GCOS highlights the further need for actions to:</a:t>
            </a:r>
            <a:endParaRPr b="1" sz="1800"/>
          </a:p>
          <a:p>
            <a:pPr indent="-342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/>
              <a:t>Encourage inter-agency collaboration on developing methods to combine biomass estimates from current and upcoming missions (GCOS Action 52)</a:t>
            </a:r>
            <a:endParaRPr sz="1800"/>
          </a:p>
          <a:p>
            <a:pPr indent="-342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/>
              <a:t>Encourage inter-agency collaboration to develop validation methodologies (GCOS action 53)</a:t>
            </a:r>
            <a:endParaRPr sz="1800"/>
          </a:p>
          <a:p>
            <a:pPr indent="-342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/>
              <a:t>Develop a set of validation sites covering the major forest types, particularly in the tropics (GCOS action 54)</a:t>
            </a:r>
            <a:endParaRPr sz="1800"/>
          </a:p>
          <a:p>
            <a:pPr indent="-342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/>
              <a:t>Promote access to well-calibrated and validated regional- and national-scale biomass maps including uncertainty assessment (GCOS action 55)</a:t>
            </a:r>
            <a:endParaRPr sz="1800"/>
          </a:p>
          <a:p>
            <a:pPr indent="-34290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–"/>
            </a:pPr>
            <a:r>
              <a:rPr lang="en-US" sz="1800"/>
              <a:t>Improve access to high-quality forest inventories, especially in the tropics, which can be used for research purposes and Reducing emissions from deforestation and forest degradation plus (REDD+) (GCOS action 56) </a:t>
            </a:r>
            <a:br>
              <a:rPr lang="en-US" sz="1800"/>
            </a:br>
            <a:r>
              <a:rPr lang="en-US" sz="1000">
                <a:latin typeface="Arial"/>
                <a:ea typeface="Arial"/>
                <a:cs typeface="Arial"/>
                <a:sym typeface="Arial"/>
              </a:rPr>
              <a:t> 						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					 	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	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32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142009" y="89224"/>
            <a:ext cx="6004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Possible joint o</a:t>
            </a:r>
            <a:r>
              <a:rPr lang="en-US" sz="3200"/>
              <a:t>bjectives </a:t>
            </a:r>
            <a:endParaRPr sz="3200"/>
          </a:p>
        </p:txBody>
      </p:sp>
      <p:sp>
        <p:nvSpPr>
          <p:cNvPr id="146" name="Google Shape;146;p25"/>
          <p:cNvSpPr txBox="1"/>
          <p:nvPr>
            <p:ph idx="12" type="sldNum"/>
          </p:nvPr>
        </p:nvSpPr>
        <p:spPr>
          <a:xfrm>
            <a:off x="8491601" y="6322870"/>
            <a:ext cx="51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142009" y="99651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b="1" lang="en-US" sz="1800"/>
              <a:t>Explore how CEOS groups and agencies might work together to accelerate the policy relevance of the new generation of above ground biomass datasets </a:t>
            </a:r>
            <a:endParaRPr b="1" sz="1800"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b="1" lang="en-US" sz="1800"/>
              <a:t>gather, synthesize, and communicate user requirements</a:t>
            </a:r>
            <a:r>
              <a:rPr lang="en-US" sz="1800"/>
              <a:t> of forest biomass data and space-based AGB data products - that meet user needs, support forest monitoring and wider land use management applications and improve environmental policy to enable countries to help meet international climate and sustainable goals.  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b="1" lang="en-US" sz="1800"/>
              <a:t>stimulate uptake of biomass data</a:t>
            </a:r>
            <a:r>
              <a:rPr lang="en-US" sz="1800"/>
              <a:t> by key stakeholders. integration of biomass products in climate/vegetation models is already progressing (i.e. ESA Biomass CCI: http://cci.esa.int/), but there has been little progress in demonstrating how biomass mapping from space can be integrated in national forest monitoring and national GHG inventories efforts.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		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b="1" lang="en-US" sz="1800"/>
              <a:t>promote collaborative and sustained data provision</a:t>
            </a:r>
            <a:endParaRPr b="1"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avoid a widening gap between what is evolving in research and from space-based missions, and the diverse demands of users, particularly in terms of the need for operational systems.</a:t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32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oundRect">
            <a:avLst>
              <a:gd fmla="val 16667" name="adj"/>
            </a:avLst>
          </a:prstGeom>
          <a:solidFill>
            <a:schemeClr val="lt1">
              <a:alpha val="48235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6"/>
          <p:cNvSpPr txBox="1"/>
          <p:nvPr>
            <p:ph idx="2" type="body"/>
          </p:nvPr>
        </p:nvSpPr>
        <p:spPr>
          <a:xfrm>
            <a:off x="1391991" y="124496"/>
            <a:ext cx="5867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Future Biomass Framework</a:t>
            </a:r>
            <a:endParaRPr/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77" y="1237168"/>
            <a:ext cx="9064344" cy="5069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142009" y="89224"/>
            <a:ext cx="6004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Possible joint objectives </a:t>
            </a:r>
            <a:endParaRPr sz="3200"/>
          </a:p>
        </p:txBody>
      </p:sp>
      <p:sp>
        <p:nvSpPr>
          <p:cNvPr id="161" name="Google Shape;161;p27"/>
          <p:cNvSpPr txBox="1"/>
          <p:nvPr>
            <p:ph idx="12" type="sldNum"/>
          </p:nvPr>
        </p:nvSpPr>
        <p:spPr>
          <a:xfrm>
            <a:off x="8491601" y="6322870"/>
            <a:ext cx="51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142009" y="127136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b="1" lang="en-US" sz="1800"/>
              <a:t>Biomass mission coordination implemented through an informal multi-mission group, with close ties to WGCV/LPV but not formally recognised in the CEOS structure</a:t>
            </a:r>
            <a:endParaRPr b="1" sz="1800"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product and cal-val focus (GCOS requirements)</a:t>
            </a:r>
            <a:endParaRPr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Would agencies benefit from recognition of the challenges within a CEOS Virtual Constellation framework, and should that be LSI-VC or a standalone VC?</a:t>
            </a:r>
            <a:endParaRPr b="1" sz="1800"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JAXA, NASA, ESA, DLR, CONAE, ISRO fly the missions</a:t>
            </a:r>
            <a:endParaRPr sz="1800"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definitely at the research end of a VC and not operational</a:t>
            </a:r>
            <a:endParaRPr sz="1800"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land surface, not strictly imaging</a:t>
            </a:r>
            <a:endParaRPr sz="1800"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CARD4Lidar?</a:t>
            </a:r>
            <a:endParaRPr sz="1800"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could be embedded within new Forest &amp; Biomass team </a:t>
            </a:r>
            <a:endParaRPr sz="1800"/>
          </a:p>
          <a:p>
            <a:pPr indent="-3429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GEOGLAM/Ag will have interest in aspects also</a:t>
            </a:r>
            <a:endParaRPr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How might we take advantage of the coming SIT term to kick-start any cooperation and establish CEOS Principal attention &amp; support?</a:t>
            </a:r>
            <a:endParaRPr b="1" sz="18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Getting traction within LPV/Biomass group…  NASA, ESA Principals?</a:t>
            </a:r>
            <a:endParaRPr b="1"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32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ymbio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