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88" r:id="rId3"/>
    <p:sldId id="289" r:id="rId4"/>
    <p:sldId id="280" r:id="rId5"/>
    <p:sldId id="294" r:id="rId6"/>
    <p:sldId id="281" r:id="rId7"/>
    <p:sldId id="283" r:id="rId8"/>
    <p:sldId id="297" r:id="rId9"/>
    <p:sldId id="298" r:id="rId10"/>
    <p:sldId id="300" r:id="rId11"/>
    <p:sldId id="303" r:id="rId12"/>
    <p:sldId id="304" r:id="rId13"/>
    <p:sldId id="301" r:id="rId14"/>
    <p:sldId id="302" r:id="rId15"/>
    <p:sldId id="305" r:id="rId16"/>
    <p:sldId id="292" r:id="rId17"/>
    <p:sldId id="306" r:id="rId18"/>
    <p:sldId id="291" r:id="rId19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1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50"/>
    <p:restoredTop sz="96291"/>
  </p:normalViewPr>
  <p:slideViewPr>
    <p:cSldViewPr>
      <p:cViewPr varScale="1">
        <p:scale>
          <a:sx n="102" d="100"/>
          <a:sy n="102" d="100"/>
        </p:scale>
        <p:origin x="68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‹#›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/>
              <a:t>Title TBA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457200" y="1826269"/>
            <a:ext cx="77592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AU" sz="4000" b="1" dirty="0">
                <a:solidFill>
                  <a:srgbClr val="FFFFFF"/>
                </a:solidFill>
                <a:latin typeface="+mj-lt"/>
              </a:rPr>
              <a:t>Synthetic Aperture Radar PFSs</a:t>
            </a:r>
            <a:br>
              <a:rPr lang="en-AU" sz="4000" b="1" dirty="0">
                <a:solidFill>
                  <a:srgbClr val="FFFFFF"/>
                </a:solidFill>
                <a:latin typeface="+mj-lt"/>
              </a:rPr>
            </a:br>
            <a:r>
              <a:rPr lang="en-AU" sz="4000" b="1" dirty="0">
                <a:solidFill>
                  <a:srgbClr val="FFFFFF"/>
                </a:solidFill>
                <a:latin typeface="+mj-lt"/>
              </a:rPr>
              <a:t>Status (+ LiDAR)</a:t>
            </a:r>
            <a:br>
              <a:rPr lang="en-AU" sz="40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</a:br>
            <a:br>
              <a:rPr lang="en-AU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</a:br>
            <a:br>
              <a:rPr lang="en-AU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</a:br>
            <a:br>
              <a:rPr lang="en-AU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</a:br>
            <a:r>
              <a:rPr lang="en-AU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Ake Rosenqvist (soloEO) </a:t>
            </a:r>
            <a:r>
              <a:rPr lang="en-AU" sz="1600" i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for</a:t>
            </a:r>
            <a:r>
              <a:rPr lang="en-AU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JAXA , </a:t>
            </a:r>
            <a:r>
              <a:rPr lang="en-AU" sz="1600" b="0" dirty="0">
                <a:solidFill>
                  <a:schemeClr val="bg1">
                    <a:lumMod val="75000"/>
                  </a:schemeClr>
                </a:solidFill>
              </a:rPr>
              <a:t>Takeo Tadono (JAXA)</a:t>
            </a:r>
            <a:br>
              <a:rPr lang="en-AU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</a:br>
            <a:r>
              <a:rPr lang="en-AU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Nuno Miranda (ESA), Bruce Chapman (NASA JPL)</a:t>
            </a:r>
            <a:br>
              <a:rPr lang="en-AU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</a:br>
            <a:r>
              <a:rPr lang="en-AU" sz="16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Andreia</a:t>
            </a:r>
            <a:r>
              <a:rPr lang="en-AU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Siqueira (GA), </a:t>
            </a:r>
            <a:r>
              <a:rPr lang="en-AU" sz="1600" b="0" dirty="0">
                <a:solidFill>
                  <a:schemeClr val="bg1">
                    <a:lumMod val="75000"/>
                  </a:schemeClr>
                </a:solidFill>
              </a:rPr>
              <a:t>Medhavy </a:t>
            </a:r>
            <a:r>
              <a:rPr lang="en-AU" sz="1600" b="0" dirty="0" err="1">
                <a:solidFill>
                  <a:schemeClr val="bg1">
                    <a:lumMod val="75000"/>
                  </a:schemeClr>
                </a:solidFill>
              </a:rPr>
              <a:t>Thankappan</a:t>
            </a:r>
            <a:r>
              <a:rPr lang="en-AU" sz="1600" b="0" dirty="0">
                <a:solidFill>
                  <a:schemeClr val="bg1">
                    <a:lumMod val="75000"/>
                  </a:schemeClr>
                </a:solidFill>
              </a:rPr>
              <a:t> (GA), </a:t>
            </a:r>
            <a:br>
              <a:rPr lang="en-AU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</a:br>
            <a:r>
              <a:rPr lang="en-AU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Marco </a:t>
            </a:r>
            <a:r>
              <a:rPr lang="en-AU" sz="16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Lavalle</a:t>
            </a:r>
            <a:r>
              <a:rPr lang="en-AU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(JPL), Francois Charbonneau (NRCan), </a:t>
            </a:r>
            <a:br>
              <a:rPr lang="en-AU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</a:br>
            <a:r>
              <a:rPr lang="en-AU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Zheng-Shu Zhou (CSIRO)</a:t>
            </a:r>
            <a:br>
              <a:rPr lang="en-AU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</a:br>
            <a:br>
              <a:rPr lang="en-AU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</a:br>
            <a:br>
              <a:rPr lang="en-AU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</a:br>
            <a:br>
              <a:rPr lang="en-AU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</a:br>
            <a:br>
              <a:rPr lang="en-AU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</a:br>
            <a:br>
              <a:rPr lang="en-AU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</a:br>
            <a:br>
              <a:rPr lang="en-AU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</a:br>
            <a:r>
              <a:rPr lang="en-AU" sz="1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LSI-VC-8, Anchorage, AK, Sept 4-6, 2019</a:t>
            </a:r>
            <a:endParaRPr sz="40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789" y="3030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13322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133600" y="2362200"/>
            <a:ext cx="5277622" cy="440321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b="1" dirty="0">
                <a:solidFill>
                  <a:schemeClr val="tx2"/>
                </a:solidFill>
              </a:rPr>
              <a:t>2. Sample products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endParaRPr lang="en-GB" sz="1800" b="1" dirty="0">
              <a:solidFill>
                <a:schemeClr val="tx2"/>
              </a:solidFill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solidFill>
                  <a:schemeClr val="tx2"/>
                </a:solidFill>
              </a:rPr>
              <a:t>Surat Basin (QLD/Australia): </a:t>
            </a:r>
          </a:p>
          <a:p>
            <a:pPr lvl="1" algn="l"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solidFill>
                  <a:schemeClr val="tx2"/>
                </a:solidFill>
              </a:rPr>
              <a:t>Sentinel-1, ALOS-2 PALSAR-2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solidFill>
                  <a:schemeClr val="tx2"/>
                </a:solidFill>
              </a:rPr>
              <a:t>Vancouver (Canada)</a:t>
            </a:r>
          </a:p>
          <a:p>
            <a:pPr lvl="1" algn="l"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solidFill>
                  <a:schemeClr val="tx2"/>
                </a:solidFill>
              </a:rPr>
              <a:t>RADARSAT-2, ALOS-2 PALSAR-2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solidFill>
                  <a:schemeClr val="tx2"/>
                </a:solidFill>
              </a:rPr>
              <a:t>Sakurajima volcano (Japan)</a:t>
            </a:r>
          </a:p>
          <a:p>
            <a:pPr lvl="1" algn="l"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solidFill>
                  <a:schemeClr val="tx2"/>
                </a:solidFill>
              </a:rPr>
              <a:t>ALOS-2 PALSAR-2, Sentinel-1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solidFill>
                  <a:schemeClr val="tx2"/>
                </a:solidFill>
              </a:rPr>
              <a:t>Riau (Indonesia)</a:t>
            </a:r>
          </a:p>
          <a:p>
            <a:pPr lvl="1" algn="l"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solidFill>
                  <a:schemeClr val="tx2"/>
                </a:solidFill>
              </a:rPr>
              <a:t>ALOS-2 PALSAR-2, Sentinel-1</a:t>
            </a:r>
          </a:p>
          <a:p>
            <a:pPr lvl="1" algn="l">
              <a:spcBef>
                <a:spcPts val="600"/>
              </a:spcBef>
              <a:spcAft>
                <a:spcPts val="600"/>
              </a:spcAft>
            </a:pP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10</a:t>
            </a:fld>
            <a:endParaRPr lang="uk-UA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00BDDA2-0635-A941-9A01-8294B23CCE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400" y="152400"/>
            <a:ext cx="6019800" cy="838200"/>
          </a:xfrm>
        </p:spPr>
        <p:txBody>
          <a:bodyPr/>
          <a:lstStyle/>
          <a:p>
            <a:pPr algn="ctr"/>
            <a:r>
              <a:rPr lang="en-AU" dirty="0"/>
              <a:t>CARD4L</a:t>
            </a:r>
          </a:p>
          <a:p>
            <a:pPr algn="ctr"/>
            <a:r>
              <a:rPr lang="en-AU" dirty="0"/>
              <a:t>Synthetic Aperture Radar</a:t>
            </a:r>
          </a:p>
        </p:txBody>
      </p:sp>
    </p:spTree>
    <p:extLst>
      <p:ext uri="{BB962C8B-B14F-4D97-AF65-F5344CB8AC3E}">
        <p14:creationId xmlns:p14="http://schemas.microsoft.com/office/powerpoint/2010/main" val="259601927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11</a:t>
            </a:fld>
            <a:endParaRPr lang="uk-UA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00BDDA2-0635-A941-9A01-8294B23CCE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400" y="152400"/>
            <a:ext cx="6019800" cy="838200"/>
          </a:xfrm>
        </p:spPr>
        <p:txBody>
          <a:bodyPr/>
          <a:lstStyle/>
          <a:p>
            <a:pPr algn="ctr"/>
            <a:r>
              <a:rPr lang="en-AU" dirty="0"/>
              <a:t>CARD4L SAR</a:t>
            </a:r>
          </a:p>
          <a:p>
            <a:pPr algn="ctr"/>
            <a:r>
              <a:rPr lang="en-AU" dirty="0"/>
              <a:t>Sample products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39939E-3B47-E243-B4D3-0D0BA004AE89}"/>
              </a:ext>
            </a:extLst>
          </p:cNvPr>
          <p:cNvSpPr/>
          <p:nvPr/>
        </p:nvSpPr>
        <p:spPr>
          <a:xfrm>
            <a:off x="639560" y="2297776"/>
            <a:ext cx="23420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chemeClr val="tx2"/>
                </a:solidFill>
              </a:rPr>
              <a:t>PALSAR-2 </a:t>
            </a:r>
            <a:r>
              <a:rPr lang="en-AU" sz="1400" dirty="0">
                <a:solidFill>
                  <a:schemeClr val="accent2"/>
                </a:solidFill>
              </a:rPr>
              <a:t>Dual-pol </a:t>
            </a:r>
            <a:r>
              <a:rPr lang="en-AU" sz="1400" dirty="0">
                <a:solidFill>
                  <a:schemeClr val="tx2"/>
                </a:solidFill>
              </a:rPr>
              <a:t>NRB</a:t>
            </a:r>
            <a:endParaRPr lang="en-GB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0CF8A9-6567-1241-8E11-E462D1590D79}"/>
              </a:ext>
            </a:extLst>
          </p:cNvPr>
          <p:cNvSpPr/>
          <p:nvPr/>
        </p:nvSpPr>
        <p:spPr>
          <a:xfrm>
            <a:off x="5181600" y="2185801"/>
            <a:ext cx="22759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chemeClr val="tx2"/>
                </a:solidFill>
              </a:rPr>
              <a:t>PALSAR-2 </a:t>
            </a:r>
            <a:r>
              <a:rPr lang="en-AU" sz="1400" dirty="0">
                <a:solidFill>
                  <a:schemeClr val="accent2"/>
                </a:solidFill>
              </a:rPr>
              <a:t>Quad-pol </a:t>
            </a:r>
            <a:r>
              <a:rPr lang="en-AU" sz="1400" dirty="0">
                <a:solidFill>
                  <a:schemeClr val="tx2"/>
                </a:solidFill>
              </a:rPr>
              <a:t>NRB</a:t>
            </a:r>
            <a:endParaRPr lang="en-GB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E99A84-4F5C-6C43-A83E-38258435841B}"/>
              </a:ext>
            </a:extLst>
          </p:cNvPr>
          <p:cNvSpPr/>
          <p:nvPr/>
        </p:nvSpPr>
        <p:spPr>
          <a:xfrm>
            <a:off x="60026" y="1235901"/>
            <a:ext cx="22259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1" dirty="0">
                <a:solidFill>
                  <a:schemeClr val="tx2"/>
                </a:solidFill>
              </a:rPr>
              <a:t>ALOS-2 PALSAR-2</a:t>
            </a:r>
          </a:p>
          <a:p>
            <a:r>
              <a:rPr lang="en-AU" sz="1400" dirty="0">
                <a:solidFill>
                  <a:schemeClr val="tx2"/>
                </a:solidFill>
              </a:rPr>
              <a:t>Data: JAXA</a:t>
            </a:r>
          </a:p>
          <a:p>
            <a:r>
              <a:rPr lang="en-AU" sz="1400" dirty="0">
                <a:solidFill>
                  <a:schemeClr val="tx2"/>
                </a:solidFill>
              </a:rPr>
              <a:t>Proc: Z-S Zhou (CSIRO)</a:t>
            </a:r>
            <a:endParaRPr lang="en-GB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FC5D26-F845-A943-8F98-54C5B697A11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00" y="2467864"/>
            <a:ext cx="3564000" cy="4320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34AC4BA-C700-7648-A2E7-A03A6D5B643C}"/>
              </a:ext>
            </a:extLst>
          </p:cNvPr>
          <p:cNvSpPr/>
          <p:nvPr/>
        </p:nvSpPr>
        <p:spPr>
          <a:xfrm>
            <a:off x="381000" y="5715110"/>
            <a:ext cx="10643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</a:rPr>
              <a:t>R: HH</a:t>
            </a:r>
          </a:p>
          <a:p>
            <a:r>
              <a:rPr lang="en-AU" sz="1400" dirty="0">
                <a:solidFill>
                  <a:srgbClr val="00B050"/>
                </a:solidFill>
              </a:rPr>
              <a:t>G: HV</a:t>
            </a:r>
          </a:p>
          <a:p>
            <a:r>
              <a:rPr lang="en-AU" sz="1400" dirty="0">
                <a:solidFill>
                  <a:srgbClr val="0070C0"/>
                </a:solidFill>
              </a:rPr>
              <a:t>B: HH/HV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E68157-F42A-694D-9595-0730AA4B5EED}"/>
              </a:ext>
            </a:extLst>
          </p:cNvPr>
          <p:cNvSpPr/>
          <p:nvPr/>
        </p:nvSpPr>
        <p:spPr>
          <a:xfrm>
            <a:off x="4992528" y="5715000"/>
            <a:ext cx="10643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</a:rPr>
              <a:t>R: HH</a:t>
            </a:r>
          </a:p>
          <a:p>
            <a:r>
              <a:rPr lang="en-AU" sz="1400" dirty="0">
                <a:solidFill>
                  <a:srgbClr val="00B050"/>
                </a:solidFill>
              </a:rPr>
              <a:t>G: HV</a:t>
            </a:r>
          </a:p>
          <a:p>
            <a:r>
              <a:rPr lang="en-AU" sz="1400" dirty="0">
                <a:solidFill>
                  <a:srgbClr val="0070C0"/>
                </a:solidFill>
              </a:rPr>
              <a:t>B: VV</a:t>
            </a:r>
            <a:endParaRPr lang="en-GB" sz="1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0F9B5A-3D4A-CC45-91DE-7D982AFC6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04" y="2362200"/>
            <a:ext cx="3578796" cy="4320000"/>
          </a:xfrm>
          <a:prstGeom prst="rect">
            <a:avLst/>
          </a:prstGeom>
        </p:spPr>
      </p:pic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6AE38EAC-D2F8-BA4A-BC66-C65F821BA612}"/>
              </a:ext>
            </a:extLst>
          </p:cNvPr>
          <p:cNvSpPr txBox="1">
            <a:spLocks/>
          </p:cNvSpPr>
          <p:nvPr/>
        </p:nvSpPr>
        <p:spPr>
          <a:xfrm>
            <a:off x="2107372" y="1464679"/>
            <a:ext cx="5277622" cy="440321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algn="ctr" defTabSz="914400">
              <a:spcBef>
                <a:spcPts val="600"/>
              </a:spcBef>
              <a:spcAft>
                <a:spcPts val="600"/>
              </a:spcAft>
              <a:buFont typeface="Arial"/>
              <a:buNone/>
            </a:pPr>
            <a:r>
              <a:rPr lang="en-GB" b="1">
                <a:solidFill>
                  <a:schemeClr val="tx2"/>
                </a:solidFill>
              </a:rPr>
              <a:t>Normalised Radar Backscatter (NRB)</a:t>
            </a: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58E1EB-A8EC-7249-9A80-D88DDA654B5D}"/>
              </a:ext>
            </a:extLst>
          </p:cNvPr>
          <p:cNvSpPr/>
          <p:nvPr/>
        </p:nvSpPr>
        <p:spPr>
          <a:xfrm>
            <a:off x="36551" y="6427113"/>
            <a:ext cx="20473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100" dirty="0">
                <a:solidFill>
                  <a:schemeClr val="tx2"/>
                </a:solidFill>
              </a:rPr>
              <a:t>Surat Basin (QLD/AU) Agriculture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55550630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133600" y="1498257"/>
            <a:ext cx="5277622" cy="440321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b="1" dirty="0">
                <a:solidFill>
                  <a:schemeClr val="tx2"/>
                </a:solidFill>
              </a:rPr>
              <a:t>Polarimetric Decomposition (PD)</a:t>
            </a: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12</a:t>
            </a:fld>
            <a:endParaRPr lang="uk-UA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00BDDA2-0635-A941-9A01-8294B23CCE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400" y="152400"/>
            <a:ext cx="6019800" cy="838200"/>
          </a:xfrm>
        </p:spPr>
        <p:txBody>
          <a:bodyPr/>
          <a:lstStyle/>
          <a:p>
            <a:pPr algn="ctr"/>
            <a:r>
              <a:rPr lang="en-AU" dirty="0"/>
              <a:t>CARD4L SAR</a:t>
            </a:r>
          </a:p>
          <a:p>
            <a:pPr algn="ctr"/>
            <a:r>
              <a:rPr lang="en-AU" dirty="0"/>
              <a:t>Sample products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0CF8A9-6567-1241-8E11-E462D1590D79}"/>
              </a:ext>
            </a:extLst>
          </p:cNvPr>
          <p:cNvSpPr/>
          <p:nvPr/>
        </p:nvSpPr>
        <p:spPr>
          <a:xfrm>
            <a:off x="4942325" y="2244388"/>
            <a:ext cx="2047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chemeClr val="accent2"/>
                </a:solidFill>
              </a:rPr>
              <a:t>H-A-</a:t>
            </a:r>
            <a:r>
              <a:rPr lang="en-AU" sz="1400" dirty="0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AU" sz="1400" dirty="0">
                <a:solidFill>
                  <a:schemeClr val="tx2"/>
                </a:solidFill>
              </a:rPr>
              <a:t> decomposition (Quad-pol)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A309E0-100E-A044-91EA-1F984E4FDB98}"/>
              </a:ext>
            </a:extLst>
          </p:cNvPr>
          <p:cNvSpPr/>
          <p:nvPr/>
        </p:nvSpPr>
        <p:spPr>
          <a:xfrm>
            <a:off x="627066" y="2244388"/>
            <a:ext cx="25283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chemeClr val="accent2"/>
                </a:solidFill>
              </a:rPr>
              <a:t>Yamaguchi</a:t>
            </a:r>
            <a:r>
              <a:rPr lang="en-AU" sz="1400" dirty="0">
                <a:solidFill>
                  <a:schemeClr val="tx2"/>
                </a:solidFill>
              </a:rPr>
              <a:t> decomposition (Quad-pol)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20BADA-9485-5248-9F57-C91F4DB9887F}"/>
              </a:ext>
            </a:extLst>
          </p:cNvPr>
          <p:cNvSpPr/>
          <p:nvPr/>
        </p:nvSpPr>
        <p:spPr>
          <a:xfrm>
            <a:off x="187370" y="5213062"/>
            <a:ext cx="18275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1" dirty="0">
                <a:solidFill>
                  <a:srgbClr val="FF0000"/>
                </a:solidFill>
              </a:rPr>
              <a:t>R: </a:t>
            </a:r>
            <a:r>
              <a:rPr lang="en-AU" sz="1400" dirty="0">
                <a:solidFill>
                  <a:srgbClr val="FF0000"/>
                </a:solidFill>
              </a:rPr>
              <a:t>Double-bounce</a:t>
            </a:r>
          </a:p>
          <a:p>
            <a:r>
              <a:rPr lang="en-AU" sz="1400" b="1" dirty="0">
                <a:solidFill>
                  <a:srgbClr val="00B050"/>
                </a:solidFill>
              </a:rPr>
              <a:t>G: </a:t>
            </a:r>
            <a:r>
              <a:rPr lang="en-AU" sz="1400" dirty="0">
                <a:solidFill>
                  <a:srgbClr val="00B050"/>
                </a:solidFill>
              </a:rPr>
              <a:t>Volume</a:t>
            </a:r>
          </a:p>
          <a:p>
            <a:r>
              <a:rPr lang="en-AU" sz="1400" b="1" dirty="0">
                <a:solidFill>
                  <a:srgbClr val="0070C0"/>
                </a:solidFill>
              </a:rPr>
              <a:t>B: </a:t>
            </a:r>
            <a:r>
              <a:rPr lang="en-AU" sz="1400" dirty="0">
                <a:solidFill>
                  <a:srgbClr val="0070C0"/>
                </a:solidFill>
              </a:rPr>
              <a:t>Surface</a:t>
            </a:r>
            <a:endParaRPr lang="en-GB" sz="1400" dirty="0">
              <a:solidFill>
                <a:srgbClr val="0070C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3974CB7-250E-C648-AAA1-173FD2130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559" y="2423100"/>
            <a:ext cx="3535041" cy="42825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671EC9F-969D-2E49-9D0F-B00134B48F48}"/>
              </a:ext>
            </a:extLst>
          </p:cNvPr>
          <p:cNvSpPr/>
          <p:nvPr/>
        </p:nvSpPr>
        <p:spPr>
          <a:xfrm>
            <a:off x="4501847" y="4789918"/>
            <a:ext cx="22138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1" dirty="0">
                <a:solidFill>
                  <a:srgbClr val="FF0000"/>
                </a:solidFill>
              </a:rPr>
              <a:t>R: </a:t>
            </a:r>
            <a:r>
              <a:rPr lang="en-AU" sz="1400" dirty="0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en-AU" sz="1400" dirty="0">
                <a:solidFill>
                  <a:srgbClr val="FF0000"/>
                </a:solidFill>
              </a:rPr>
              <a:t> angle</a:t>
            </a:r>
          </a:p>
          <a:p>
            <a:r>
              <a:rPr lang="en-AU" sz="1400" b="1" dirty="0">
                <a:solidFill>
                  <a:srgbClr val="00B050"/>
                </a:solidFill>
              </a:rPr>
              <a:t>G: </a:t>
            </a:r>
            <a:r>
              <a:rPr lang="en-AU" sz="1400" dirty="0">
                <a:solidFill>
                  <a:srgbClr val="00B050"/>
                </a:solidFill>
              </a:rPr>
              <a:t>H – </a:t>
            </a:r>
            <a:r>
              <a:rPr lang="en-AU" sz="1400" dirty="0" err="1">
                <a:solidFill>
                  <a:srgbClr val="00B050"/>
                </a:solidFill>
              </a:rPr>
              <a:t>Entrophy</a:t>
            </a:r>
            <a:r>
              <a:rPr lang="en-AU" sz="1400" dirty="0">
                <a:solidFill>
                  <a:srgbClr val="00B050"/>
                </a:solidFill>
              </a:rPr>
              <a:t> (disorder)</a:t>
            </a:r>
          </a:p>
          <a:p>
            <a:r>
              <a:rPr lang="en-AU" sz="1400" b="1" dirty="0">
                <a:solidFill>
                  <a:srgbClr val="0070C0"/>
                </a:solidFill>
              </a:rPr>
              <a:t>B: </a:t>
            </a:r>
            <a:r>
              <a:rPr lang="en-AU" sz="1400" dirty="0">
                <a:solidFill>
                  <a:srgbClr val="0070C0"/>
                </a:solidFill>
              </a:rPr>
              <a:t>A - </a:t>
            </a:r>
            <a:r>
              <a:rPr lang="en-AU" sz="1400" dirty="0" err="1">
                <a:solidFill>
                  <a:srgbClr val="0070C0"/>
                </a:solidFill>
              </a:rPr>
              <a:t>Anisotrophy</a:t>
            </a:r>
            <a:r>
              <a:rPr lang="en-AU" sz="1400" dirty="0">
                <a:solidFill>
                  <a:srgbClr val="0070C0"/>
                </a:solidFill>
              </a:rPr>
              <a:t> (directional dependence)</a:t>
            </a:r>
            <a:endParaRPr lang="en-GB" sz="1400" dirty="0">
              <a:solidFill>
                <a:srgbClr val="0070C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D130594-C1B9-5C40-B8B8-2786F1BD7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95" y="2461800"/>
            <a:ext cx="3557105" cy="4320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F796D43-DF91-0C45-891E-2DB86F8887CC}"/>
              </a:ext>
            </a:extLst>
          </p:cNvPr>
          <p:cNvSpPr/>
          <p:nvPr/>
        </p:nvSpPr>
        <p:spPr>
          <a:xfrm>
            <a:off x="60026" y="1235901"/>
            <a:ext cx="22259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1" dirty="0">
                <a:solidFill>
                  <a:schemeClr val="tx2"/>
                </a:solidFill>
              </a:rPr>
              <a:t>ALOS-2 PALSAR-2</a:t>
            </a:r>
          </a:p>
          <a:p>
            <a:r>
              <a:rPr lang="en-AU" sz="1400" dirty="0">
                <a:solidFill>
                  <a:schemeClr val="tx2"/>
                </a:solidFill>
              </a:rPr>
              <a:t>Data: JAXA</a:t>
            </a:r>
          </a:p>
          <a:p>
            <a:r>
              <a:rPr lang="en-AU" sz="1400" dirty="0">
                <a:solidFill>
                  <a:schemeClr val="tx2"/>
                </a:solidFill>
              </a:rPr>
              <a:t>Proc: Z-S Zhou (CSIRO)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2076448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107372" y="1318800"/>
            <a:ext cx="5277622" cy="440321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b="1" dirty="0">
                <a:solidFill>
                  <a:schemeClr val="tx2"/>
                </a:solidFill>
              </a:rPr>
              <a:t>NRB &amp; PD</a:t>
            </a: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13</a:t>
            </a:fld>
            <a:endParaRPr lang="uk-UA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00BDDA2-0635-A941-9A01-8294B23CCE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400" y="152400"/>
            <a:ext cx="6019800" cy="838200"/>
          </a:xfrm>
        </p:spPr>
        <p:txBody>
          <a:bodyPr/>
          <a:lstStyle/>
          <a:p>
            <a:pPr algn="ctr"/>
            <a:r>
              <a:rPr lang="en-AU" dirty="0"/>
              <a:t>CARD4L SAR</a:t>
            </a:r>
          </a:p>
          <a:p>
            <a:pPr algn="ctr"/>
            <a:r>
              <a:rPr lang="en-AU" dirty="0"/>
              <a:t>Sample products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0CF8A9-6567-1241-8E11-E462D1590D79}"/>
              </a:ext>
            </a:extLst>
          </p:cNvPr>
          <p:cNvSpPr/>
          <p:nvPr/>
        </p:nvSpPr>
        <p:spPr>
          <a:xfrm>
            <a:off x="5943600" y="2219980"/>
            <a:ext cx="2047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chemeClr val="tx2"/>
                </a:solidFill>
              </a:rPr>
              <a:t>Sentinel-1 Dual-pol</a:t>
            </a:r>
          </a:p>
          <a:p>
            <a:r>
              <a:rPr lang="en-AU" sz="1400" dirty="0">
                <a:solidFill>
                  <a:schemeClr val="accent2"/>
                </a:solidFill>
              </a:rPr>
              <a:t>H-A-</a:t>
            </a:r>
            <a:r>
              <a:rPr lang="en-AU" sz="1400" dirty="0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AU" sz="1400" dirty="0">
                <a:solidFill>
                  <a:schemeClr val="tx2"/>
                </a:solidFill>
              </a:rPr>
              <a:t> decomposition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71EC9F-969D-2E49-9D0F-B00134B48F48}"/>
              </a:ext>
            </a:extLst>
          </p:cNvPr>
          <p:cNvSpPr/>
          <p:nvPr/>
        </p:nvSpPr>
        <p:spPr>
          <a:xfrm>
            <a:off x="5667434" y="5612249"/>
            <a:ext cx="22138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1" dirty="0">
                <a:solidFill>
                  <a:srgbClr val="FF0000"/>
                </a:solidFill>
              </a:rPr>
              <a:t>R: </a:t>
            </a:r>
            <a:r>
              <a:rPr lang="en-AU" sz="1400" dirty="0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en-AU" sz="1400" dirty="0">
                <a:solidFill>
                  <a:srgbClr val="FF0000"/>
                </a:solidFill>
              </a:rPr>
              <a:t> angle</a:t>
            </a:r>
          </a:p>
          <a:p>
            <a:r>
              <a:rPr lang="en-AU" sz="1400" b="1" dirty="0">
                <a:solidFill>
                  <a:srgbClr val="00B050"/>
                </a:solidFill>
              </a:rPr>
              <a:t>G: </a:t>
            </a:r>
            <a:r>
              <a:rPr lang="en-AU" sz="1400" dirty="0">
                <a:solidFill>
                  <a:srgbClr val="00B050"/>
                </a:solidFill>
              </a:rPr>
              <a:t>H – </a:t>
            </a:r>
            <a:r>
              <a:rPr lang="en-AU" sz="1400" dirty="0" err="1">
                <a:solidFill>
                  <a:srgbClr val="00B050"/>
                </a:solidFill>
              </a:rPr>
              <a:t>Entrophy</a:t>
            </a:r>
            <a:r>
              <a:rPr lang="en-AU" sz="1400" dirty="0">
                <a:solidFill>
                  <a:srgbClr val="00B050"/>
                </a:solidFill>
              </a:rPr>
              <a:t> (disorder)</a:t>
            </a:r>
          </a:p>
          <a:p>
            <a:r>
              <a:rPr lang="en-AU" sz="1400" b="1" dirty="0">
                <a:solidFill>
                  <a:srgbClr val="0070C0"/>
                </a:solidFill>
              </a:rPr>
              <a:t>B: </a:t>
            </a:r>
            <a:r>
              <a:rPr lang="en-AU" sz="1400" dirty="0">
                <a:solidFill>
                  <a:srgbClr val="0070C0"/>
                </a:solidFill>
              </a:rPr>
              <a:t>A - </a:t>
            </a:r>
            <a:r>
              <a:rPr lang="en-AU" sz="1400" dirty="0" err="1">
                <a:solidFill>
                  <a:srgbClr val="0070C0"/>
                </a:solidFill>
              </a:rPr>
              <a:t>Anisotrophy</a:t>
            </a:r>
            <a:r>
              <a:rPr lang="en-AU" sz="1400" dirty="0">
                <a:solidFill>
                  <a:srgbClr val="0070C0"/>
                </a:solidFill>
              </a:rPr>
              <a:t> (directional dependence)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796D43-DF91-0C45-891E-2DB86F8887CC}"/>
              </a:ext>
            </a:extLst>
          </p:cNvPr>
          <p:cNvSpPr/>
          <p:nvPr/>
        </p:nvSpPr>
        <p:spPr>
          <a:xfrm>
            <a:off x="60026" y="1235901"/>
            <a:ext cx="22259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1" dirty="0">
                <a:solidFill>
                  <a:schemeClr val="tx2"/>
                </a:solidFill>
              </a:rPr>
              <a:t>Sentinel-1</a:t>
            </a:r>
          </a:p>
          <a:p>
            <a:r>
              <a:rPr lang="en-AU" sz="1400" dirty="0">
                <a:solidFill>
                  <a:schemeClr val="tx2"/>
                </a:solidFill>
              </a:rPr>
              <a:t>Data: ESA</a:t>
            </a:r>
          </a:p>
          <a:p>
            <a:r>
              <a:rPr lang="en-AU" sz="1400" dirty="0">
                <a:solidFill>
                  <a:schemeClr val="tx2"/>
                </a:solidFill>
              </a:rPr>
              <a:t>Proc: Z-S Zhou (CSIRO)</a:t>
            </a:r>
            <a:endParaRPr lang="en-GB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9ECE58-A691-8744-9195-17DE9CAFF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50910"/>
            <a:ext cx="4286014" cy="309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C3F8BB-0ABA-D044-9BC2-6E4AF1C0C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276" y="2732591"/>
            <a:ext cx="4282124" cy="309645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F335989-7951-8B42-A596-0C8E9C1A363F}"/>
              </a:ext>
            </a:extLst>
          </p:cNvPr>
          <p:cNvSpPr/>
          <p:nvPr/>
        </p:nvSpPr>
        <p:spPr>
          <a:xfrm>
            <a:off x="1941252" y="2142872"/>
            <a:ext cx="26307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chemeClr val="tx2"/>
                </a:solidFill>
              </a:rPr>
              <a:t>Sentinel-1 Dual-pol</a:t>
            </a:r>
          </a:p>
          <a:p>
            <a:r>
              <a:rPr lang="en-AU" sz="1400" dirty="0">
                <a:solidFill>
                  <a:schemeClr val="accent2"/>
                </a:solidFill>
              </a:rPr>
              <a:t>Normalised Radar Backscatter</a:t>
            </a:r>
            <a:endParaRPr lang="en-AU" sz="1400" dirty="0">
              <a:solidFill>
                <a:schemeClr val="tx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102EFD-3BE1-8F4D-9F53-207312CBE273}"/>
              </a:ext>
            </a:extLst>
          </p:cNvPr>
          <p:cNvSpPr/>
          <p:nvPr/>
        </p:nvSpPr>
        <p:spPr>
          <a:xfrm>
            <a:off x="1665087" y="5535141"/>
            <a:ext cx="22138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1" dirty="0">
                <a:solidFill>
                  <a:srgbClr val="FF0000"/>
                </a:solidFill>
              </a:rPr>
              <a:t>R: </a:t>
            </a:r>
            <a:r>
              <a:rPr lang="en-AU" sz="1400" dirty="0">
                <a:solidFill>
                  <a:srgbClr val="FF0000"/>
                </a:solidFill>
              </a:rPr>
              <a:t>VV</a:t>
            </a:r>
          </a:p>
          <a:p>
            <a:r>
              <a:rPr lang="en-AU" sz="1400" b="1" dirty="0">
                <a:solidFill>
                  <a:srgbClr val="00B050"/>
                </a:solidFill>
              </a:rPr>
              <a:t>G: </a:t>
            </a:r>
            <a:r>
              <a:rPr lang="en-AU" sz="1400" dirty="0">
                <a:solidFill>
                  <a:srgbClr val="00B050"/>
                </a:solidFill>
              </a:rPr>
              <a:t>VH</a:t>
            </a:r>
          </a:p>
          <a:p>
            <a:r>
              <a:rPr lang="en-AU" sz="1400" b="1" dirty="0">
                <a:solidFill>
                  <a:srgbClr val="0070C0"/>
                </a:solidFill>
              </a:rPr>
              <a:t>B: </a:t>
            </a:r>
            <a:r>
              <a:rPr lang="en-AU" sz="1400" dirty="0">
                <a:solidFill>
                  <a:srgbClr val="0070C0"/>
                </a:solidFill>
              </a:rPr>
              <a:t>VV/VH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A4F28D-C4CD-A244-8CFA-19778A384F8C}"/>
              </a:ext>
            </a:extLst>
          </p:cNvPr>
          <p:cNvSpPr/>
          <p:nvPr/>
        </p:nvSpPr>
        <p:spPr>
          <a:xfrm>
            <a:off x="36551" y="6427113"/>
            <a:ext cx="20473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100" dirty="0">
                <a:solidFill>
                  <a:schemeClr val="tx2"/>
                </a:solidFill>
              </a:rPr>
              <a:t>Surat Basin (QLD/AU) Agriculture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23732032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107372" y="1318800"/>
            <a:ext cx="5277622" cy="440321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b="1" dirty="0">
                <a:solidFill>
                  <a:schemeClr val="tx2"/>
                </a:solidFill>
              </a:rPr>
              <a:t>Polarimetric Covariance Matrix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endParaRPr lang="en-GB" sz="18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00BDDA2-0635-A941-9A01-8294B23CCE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400" y="152400"/>
            <a:ext cx="6019800" cy="838200"/>
          </a:xfrm>
        </p:spPr>
        <p:txBody>
          <a:bodyPr/>
          <a:lstStyle/>
          <a:p>
            <a:pPr algn="ctr"/>
            <a:r>
              <a:rPr lang="en-AU" dirty="0"/>
              <a:t>CARD4L SAR</a:t>
            </a:r>
          </a:p>
          <a:p>
            <a:pPr algn="ctr"/>
            <a:r>
              <a:rPr lang="en-AU" dirty="0"/>
              <a:t>Sample products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796D43-DF91-0C45-891E-2DB86F8887CC}"/>
              </a:ext>
            </a:extLst>
          </p:cNvPr>
          <p:cNvSpPr/>
          <p:nvPr/>
        </p:nvSpPr>
        <p:spPr>
          <a:xfrm>
            <a:off x="60026" y="1235901"/>
            <a:ext cx="26831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1" dirty="0">
                <a:solidFill>
                  <a:schemeClr val="tx2"/>
                </a:solidFill>
              </a:rPr>
              <a:t>RADARSAT-2</a:t>
            </a:r>
          </a:p>
          <a:p>
            <a:r>
              <a:rPr lang="en-AU" sz="1400" dirty="0">
                <a:solidFill>
                  <a:schemeClr val="tx2"/>
                </a:solidFill>
              </a:rPr>
              <a:t>Data: CSA</a:t>
            </a:r>
          </a:p>
          <a:p>
            <a:r>
              <a:rPr lang="en-AU" sz="1400" dirty="0">
                <a:solidFill>
                  <a:schemeClr val="tx2"/>
                </a:solidFill>
              </a:rPr>
              <a:t>Proc: F. Charbonneau (NRCan)</a:t>
            </a:r>
            <a:endParaRPr lang="en-GB" sz="1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086E34-62C1-9B4E-A0E3-C0AB3EDA6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42" y="1974565"/>
            <a:ext cx="2871716" cy="3096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9AE340-AB09-DD4A-B5D3-677CAE9A9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"/>
          <a:stretch/>
        </p:blipFill>
        <p:spPr>
          <a:xfrm>
            <a:off x="2861612" y="1985902"/>
            <a:ext cx="3244494" cy="31834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F97551-1209-A54A-AD11-CA69CAB730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" b="2145"/>
          <a:stretch/>
        </p:blipFill>
        <p:spPr>
          <a:xfrm>
            <a:off x="5753697" y="2084721"/>
            <a:ext cx="3262594" cy="31730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818D339-BBB4-6D4E-B3AB-A7F4DE921424}"/>
              </a:ext>
            </a:extLst>
          </p:cNvPr>
          <p:cNvSpPr/>
          <p:nvPr/>
        </p:nvSpPr>
        <p:spPr>
          <a:xfrm>
            <a:off x="3778959" y="5169383"/>
            <a:ext cx="18884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1" dirty="0">
                <a:solidFill>
                  <a:schemeClr val="tx2"/>
                </a:solidFill>
              </a:rPr>
              <a:t>Matrix element (</a:t>
            </a:r>
            <a:r>
              <a:rPr lang="en-AU" sz="1400" b="1" dirty="0">
                <a:solidFill>
                  <a:schemeClr val="accent2"/>
                </a:solidFill>
              </a:rPr>
              <a:t>2,2</a:t>
            </a:r>
            <a:r>
              <a:rPr lang="en-AU" sz="1400" b="1" dirty="0">
                <a:solidFill>
                  <a:schemeClr val="tx2"/>
                </a:solidFill>
              </a:rPr>
              <a:t>)</a:t>
            </a:r>
          </a:p>
          <a:p>
            <a:r>
              <a:rPr lang="en-AU" sz="1400" b="1" dirty="0">
                <a:solidFill>
                  <a:schemeClr val="tx2"/>
                </a:solidFill>
              </a:rPr>
              <a:t>REAL </a:t>
            </a:r>
          </a:p>
          <a:p>
            <a:r>
              <a:rPr lang="en-AU" sz="1400" b="1" dirty="0">
                <a:solidFill>
                  <a:schemeClr val="accent2"/>
                </a:solidFill>
              </a:rPr>
              <a:t>HV</a:t>
            </a:r>
            <a:r>
              <a:rPr lang="en-AU" sz="1400" b="1" dirty="0">
                <a:solidFill>
                  <a:schemeClr val="tx2"/>
                </a:solidFill>
              </a:rPr>
              <a:t> amplitude</a:t>
            </a:r>
            <a:endParaRPr lang="en-AU" sz="1400" dirty="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574B62-AE08-174C-9F3C-D9AC23983AC3}"/>
              </a:ext>
            </a:extLst>
          </p:cNvPr>
          <p:cNvSpPr/>
          <p:nvPr/>
        </p:nvSpPr>
        <p:spPr>
          <a:xfrm>
            <a:off x="891638" y="5099025"/>
            <a:ext cx="21343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1" dirty="0">
                <a:solidFill>
                  <a:schemeClr val="tx2"/>
                </a:solidFill>
              </a:rPr>
              <a:t>Matrix element (</a:t>
            </a:r>
            <a:r>
              <a:rPr lang="en-AU" sz="1400" b="1" dirty="0">
                <a:solidFill>
                  <a:schemeClr val="accent2"/>
                </a:solidFill>
              </a:rPr>
              <a:t>1,1</a:t>
            </a:r>
            <a:r>
              <a:rPr lang="en-AU" sz="1400" b="1" dirty="0">
                <a:solidFill>
                  <a:schemeClr val="tx2"/>
                </a:solidFill>
              </a:rPr>
              <a:t>)</a:t>
            </a:r>
          </a:p>
          <a:p>
            <a:r>
              <a:rPr lang="en-AU" sz="1400" b="1" dirty="0">
                <a:solidFill>
                  <a:schemeClr val="tx2"/>
                </a:solidFill>
              </a:rPr>
              <a:t>REAL </a:t>
            </a:r>
          </a:p>
          <a:p>
            <a:r>
              <a:rPr lang="en-AU" sz="1400" b="1" dirty="0">
                <a:solidFill>
                  <a:schemeClr val="accent2"/>
                </a:solidFill>
              </a:rPr>
              <a:t>HH</a:t>
            </a:r>
            <a:r>
              <a:rPr lang="en-AU" sz="1400" b="1" dirty="0">
                <a:solidFill>
                  <a:schemeClr val="tx2"/>
                </a:solidFill>
              </a:rPr>
              <a:t> amplitude</a:t>
            </a:r>
            <a:endParaRPr lang="en-AU" sz="1400" dirty="0">
              <a:solidFill>
                <a:schemeClr val="tx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8B523E-8627-BB42-93C5-8A3F4A777443}"/>
              </a:ext>
            </a:extLst>
          </p:cNvPr>
          <p:cNvSpPr/>
          <p:nvPr/>
        </p:nvSpPr>
        <p:spPr>
          <a:xfrm>
            <a:off x="6420398" y="5144081"/>
            <a:ext cx="18884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1" dirty="0">
                <a:solidFill>
                  <a:schemeClr val="tx2"/>
                </a:solidFill>
              </a:rPr>
              <a:t>Matrix element (</a:t>
            </a:r>
            <a:r>
              <a:rPr lang="en-AU" sz="1400" b="1" dirty="0">
                <a:solidFill>
                  <a:schemeClr val="accent2"/>
                </a:solidFill>
              </a:rPr>
              <a:t>3,3</a:t>
            </a:r>
            <a:r>
              <a:rPr lang="en-AU" sz="1400" b="1" dirty="0">
                <a:solidFill>
                  <a:schemeClr val="tx2"/>
                </a:solidFill>
              </a:rPr>
              <a:t>)</a:t>
            </a:r>
          </a:p>
          <a:p>
            <a:r>
              <a:rPr lang="en-AU" sz="1400" b="1" dirty="0">
                <a:solidFill>
                  <a:schemeClr val="tx2"/>
                </a:solidFill>
              </a:rPr>
              <a:t>REAL </a:t>
            </a:r>
          </a:p>
          <a:p>
            <a:r>
              <a:rPr lang="en-AU" sz="1400" b="1" dirty="0">
                <a:solidFill>
                  <a:schemeClr val="accent2"/>
                </a:solidFill>
              </a:rPr>
              <a:t>VV</a:t>
            </a:r>
            <a:r>
              <a:rPr lang="en-AU" sz="1400" b="1" dirty="0">
                <a:solidFill>
                  <a:schemeClr val="tx2"/>
                </a:solidFill>
              </a:rPr>
              <a:t> amplitude</a:t>
            </a:r>
            <a:endParaRPr lang="en-AU" sz="1400" dirty="0">
              <a:solidFill>
                <a:schemeClr val="tx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13CE18-C000-6D4D-AAED-FB771A0D722B}"/>
              </a:ext>
            </a:extLst>
          </p:cNvPr>
          <p:cNvSpPr/>
          <p:nvPr/>
        </p:nvSpPr>
        <p:spPr>
          <a:xfrm>
            <a:off x="792240" y="5911519"/>
            <a:ext cx="31701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1" dirty="0">
                <a:solidFill>
                  <a:schemeClr val="tx2"/>
                </a:solidFill>
              </a:rPr>
              <a:t>Matrix elements (</a:t>
            </a:r>
            <a:r>
              <a:rPr lang="en-AU" sz="1400" b="1" dirty="0">
                <a:solidFill>
                  <a:schemeClr val="accent2"/>
                </a:solidFill>
              </a:rPr>
              <a:t>1,2</a:t>
            </a:r>
            <a:r>
              <a:rPr lang="en-AU" sz="1400" b="1" dirty="0">
                <a:solidFill>
                  <a:schemeClr val="tx2"/>
                </a:solidFill>
              </a:rPr>
              <a:t>) (</a:t>
            </a:r>
            <a:r>
              <a:rPr lang="en-AU" sz="1400" b="1" dirty="0">
                <a:solidFill>
                  <a:schemeClr val="accent2"/>
                </a:solidFill>
              </a:rPr>
              <a:t>1,3</a:t>
            </a:r>
            <a:r>
              <a:rPr lang="en-AU" sz="1400" b="1" dirty="0">
                <a:solidFill>
                  <a:schemeClr val="tx2"/>
                </a:solidFill>
              </a:rPr>
              <a:t>) &amp; (</a:t>
            </a:r>
            <a:r>
              <a:rPr lang="en-AU" sz="1400" b="1" dirty="0">
                <a:solidFill>
                  <a:schemeClr val="accent2"/>
                </a:solidFill>
              </a:rPr>
              <a:t>2,3</a:t>
            </a:r>
            <a:r>
              <a:rPr lang="en-AU" sz="1400" b="1" dirty="0">
                <a:solidFill>
                  <a:schemeClr val="tx2"/>
                </a:solidFill>
              </a:rPr>
              <a:t>) </a:t>
            </a:r>
          </a:p>
          <a:p>
            <a:r>
              <a:rPr lang="en-AU" sz="1400" b="1" dirty="0">
                <a:solidFill>
                  <a:schemeClr val="tx2"/>
                </a:solidFill>
              </a:rPr>
              <a:t> COMPLEX (2 images each)</a:t>
            </a:r>
          </a:p>
          <a:p>
            <a:r>
              <a:rPr lang="en-AU" sz="1400" b="1" dirty="0">
                <a:solidFill>
                  <a:schemeClr val="accent2"/>
                </a:solidFill>
              </a:rPr>
              <a:t>Polarimetric phase</a:t>
            </a:r>
            <a:endParaRPr lang="en-AU" sz="1400" dirty="0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58402E-3CD2-6047-9A60-AAEC7C603A2D}"/>
              </a:ext>
            </a:extLst>
          </p:cNvPr>
          <p:cNvSpPr/>
          <p:nvPr/>
        </p:nvSpPr>
        <p:spPr>
          <a:xfrm>
            <a:off x="5396725" y="2084721"/>
            <a:ext cx="20473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100" dirty="0">
                <a:solidFill>
                  <a:schemeClr val="tx2"/>
                </a:solidFill>
              </a:rPr>
              <a:t>Vancouver, Canada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13812219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107372" y="1318800"/>
            <a:ext cx="5277622" cy="440321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b="1" dirty="0">
                <a:solidFill>
                  <a:schemeClr val="tx2"/>
                </a:solidFill>
              </a:rPr>
              <a:t>Polarimetric Decomposition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endParaRPr lang="en-GB" sz="18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15</a:t>
            </a:fld>
            <a:endParaRPr lang="uk-UA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00BDDA2-0635-A941-9A01-8294B23CCE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400" y="152400"/>
            <a:ext cx="6019800" cy="838200"/>
          </a:xfrm>
        </p:spPr>
        <p:txBody>
          <a:bodyPr/>
          <a:lstStyle/>
          <a:p>
            <a:pPr algn="ctr"/>
            <a:r>
              <a:rPr lang="en-AU" dirty="0"/>
              <a:t>CARD4L SAR</a:t>
            </a:r>
          </a:p>
          <a:p>
            <a:pPr algn="ctr"/>
            <a:r>
              <a:rPr lang="en-AU" dirty="0"/>
              <a:t>Sample products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796D43-DF91-0C45-891E-2DB86F8887CC}"/>
              </a:ext>
            </a:extLst>
          </p:cNvPr>
          <p:cNvSpPr/>
          <p:nvPr/>
        </p:nvSpPr>
        <p:spPr>
          <a:xfrm>
            <a:off x="60026" y="1235901"/>
            <a:ext cx="26831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1" dirty="0">
                <a:solidFill>
                  <a:schemeClr val="tx2"/>
                </a:solidFill>
              </a:rPr>
              <a:t>RADARSAT-2</a:t>
            </a:r>
          </a:p>
          <a:p>
            <a:r>
              <a:rPr lang="en-AU" sz="1400" dirty="0">
                <a:solidFill>
                  <a:schemeClr val="tx2"/>
                </a:solidFill>
              </a:rPr>
              <a:t>Data: CSA</a:t>
            </a:r>
          </a:p>
          <a:p>
            <a:r>
              <a:rPr lang="en-AU" sz="1400" dirty="0">
                <a:solidFill>
                  <a:schemeClr val="tx2"/>
                </a:solidFill>
              </a:rPr>
              <a:t>Proc: F. Charbonneau (NRCan)</a:t>
            </a:r>
            <a:endParaRPr lang="en-GB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18D339-BBB4-6D4E-B3AB-A7F4DE921424}"/>
              </a:ext>
            </a:extLst>
          </p:cNvPr>
          <p:cNvSpPr/>
          <p:nvPr/>
        </p:nvSpPr>
        <p:spPr>
          <a:xfrm>
            <a:off x="3778959" y="5169383"/>
            <a:ext cx="18884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1" dirty="0">
                <a:solidFill>
                  <a:schemeClr val="tx2"/>
                </a:solidFill>
              </a:rPr>
              <a:t>Matrix element (</a:t>
            </a:r>
            <a:r>
              <a:rPr lang="en-AU" sz="1400" b="1" dirty="0">
                <a:solidFill>
                  <a:schemeClr val="accent2"/>
                </a:solidFill>
              </a:rPr>
              <a:t>2,2</a:t>
            </a:r>
            <a:r>
              <a:rPr lang="en-AU" sz="1400" b="1" dirty="0">
                <a:solidFill>
                  <a:schemeClr val="tx2"/>
                </a:solidFill>
              </a:rPr>
              <a:t>)</a:t>
            </a:r>
          </a:p>
          <a:p>
            <a:r>
              <a:rPr lang="en-AU" sz="1400" b="1" dirty="0">
                <a:solidFill>
                  <a:schemeClr val="tx2"/>
                </a:solidFill>
              </a:rPr>
              <a:t>REAL </a:t>
            </a:r>
          </a:p>
          <a:p>
            <a:r>
              <a:rPr lang="en-AU" sz="1400" b="1" dirty="0">
                <a:solidFill>
                  <a:schemeClr val="accent2"/>
                </a:solidFill>
              </a:rPr>
              <a:t>HV</a:t>
            </a:r>
            <a:r>
              <a:rPr lang="en-AU" sz="1400" b="1" dirty="0">
                <a:solidFill>
                  <a:schemeClr val="tx2"/>
                </a:solidFill>
              </a:rPr>
              <a:t> amplitude</a:t>
            </a:r>
            <a:endParaRPr lang="en-AU" sz="1400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081D8-6AAD-3340-8B8A-646C9C620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50" y="1670890"/>
            <a:ext cx="5113900" cy="514579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70BE3E-D0B3-1F4D-AC0E-EF815DB45EC9}"/>
              </a:ext>
            </a:extLst>
          </p:cNvPr>
          <p:cNvSpPr/>
          <p:nvPr/>
        </p:nvSpPr>
        <p:spPr>
          <a:xfrm>
            <a:off x="6361321" y="6096000"/>
            <a:ext cx="20473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100" dirty="0">
                <a:solidFill>
                  <a:schemeClr val="tx2"/>
                </a:solidFill>
              </a:rPr>
              <a:t>Vancouver, Canada</a:t>
            </a:r>
            <a:endParaRPr lang="en-GB" sz="11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D03A54-4222-8D4B-80CD-3480FC044284}"/>
              </a:ext>
            </a:extLst>
          </p:cNvPr>
          <p:cNvSpPr/>
          <p:nvPr/>
        </p:nvSpPr>
        <p:spPr>
          <a:xfrm>
            <a:off x="963933" y="2768518"/>
            <a:ext cx="25283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chemeClr val="accent2"/>
                </a:solidFill>
              </a:rPr>
              <a:t>Yamaguchi</a:t>
            </a:r>
            <a:r>
              <a:rPr lang="en-AU" sz="1400" dirty="0">
                <a:solidFill>
                  <a:schemeClr val="tx2"/>
                </a:solidFill>
              </a:rPr>
              <a:t> decomposition (Quad-pol)</a:t>
            </a:r>
          </a:p>
        </p:txBody>
      </p:sp>
    </p:spTree>
    <p:extLst>
      <p:ext uri="{BB962C8B-B14F-4D97-AF65-F5344CB8AC3E}">
        <p14:creationId xmlns:p14="http://schemas.microsoft.com/office/powerpoint/2010/main" val="151303541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16</a:t>
            </a:fld>
            <a:endParaRPr lang="uk-U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676400" y="152400"/>
            <a:ext cx="6019800" cy="609600"/>
          </a:xfrm>
        </p:spPr>
        <p:txBody>
          <a:bodyPr/>
          <a:lstStyle/>
          <a:p>
            <a:pPr algn="ctr"/>
            <a:r>
              <a:rPr lang="en-AU" dirty="0"/>
              <a:t>Discussion topics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594CA8-ECF4-A040-B266-147AF1A83D9B}"/>
              </a:ext>
            </a:extLst>
          </p:cNvPr>
          <p:cNvSpPr txBox="1">
            <a:spLocks/>
          </p:cNvSpPr>
          <p:nvPr/>
        </p:nvSpPr>
        <p:spPr>
          <a:xfrm>
            <a:off x="3151564" y="1979589"/>
            <a:ext cx="5798168" cy="3699272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 defTabSz="914400"/>
            <a:r>
              <a:rPr lang="en-AU" sz="2000" dirty="0">
                <a:solidFill>
                  <a:schemeClr val="tx2"/>
                </a:solidFill>
                <a:latin typeface="Helvetica" pitchFamily="2" charset="0"/>
              </a:rPr>
              <a:t>Wrapped interferograms</a:t>
            </a:r>
          </a:p>
          <a:p>
            <a:pPr marL="285750" indent="-285750" algn="l" defTabSz="91440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tx2"/>
                </a:solidFill>
                <a:latin typeface="Helvetica" pitchFamily="2" charset="0"/>
              </a:rPr>
              <a:t>Studying large deformation events e.g. earthquakes</a:t>
            </a:r>
          </a:p>
          <a:p>
            <a:pPr marL="285750" indent="-285750" algn="l" defTabSz="91440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tx2"/>
                </a:solidFill>
                <a:latin typeface="Helvetica" pitchFamily="2" charset="0"/>
              </a:rPr>
              <a:t>Time series analysis, using Persistent Scatterer algorithms</a:t>
            </a:r>
          </a:p>
          <a:p>
            <a:pPr algn="l" defTabSz="914400"/>
            <a:endParaRPr lang="en-AU" sz="2000" dirty="0">
              <a:solidFill>
                <a:schemeClr val="tx2"/>
              </a:solidFill>
              <a:latin typeface="Helvetica" pitchFamily="2" charset="0"/>
            </a:endParaRPr>
          </a:p>
          <a:p>
            <a:pPr algn="l" defTabSz="914400"/>
            <a:endParaRPr lang="en-AU" sz="2000" dirty="0">
              <a:solidFill>
                <a:schemeClr val="tx2"/>
              </a:solidFill>
              <a:latin typeface="Helvetica" pitchFamily="2" charset="0"/>
            </a:endParaRPr>
          </a:p>
          <a:p>
            <a:pPr algn="l" defTabSz="914400"/>
            <a:r>
              <a:rPr lang="en-AU" sz="2000" dirty="0">
                <a:solidFill>
                  <a:schemeClr val="tx2"/>
                </a:solidFill>
                <a:latin typeface="Helvetica" pitchFamily="2" charset="0"/>
              </a:rPr>
              <a:t>Unwrapped interferograms</a:t>
            </a:r>
          </a:p>
          <a:p>
            <a:pPr marL="285750" indent="-285750" algn="l" defTabSz="91440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tx2"/>
                </a:solidFill>
                <a:latin typeface="Helvetica" pitchFamily="2" charset="0"/>
              </a:rPr>
              <a:t>Time series analysis, using </a:t>
            </a:r>
            <a:r>
              <a:rPr lang="en-AU" sz="1400" dirty="0" err="1">
                <a:solidFill>
                  <a:schemeClr val="tx2"/>
                </a:solidFill>
                <a:latin typeface="Helvetica" pitchFamily="2" charset="0"/>
              </a:rPr>
              <a:t>DInSAR</a:t>
            </a:r>
            <a:r>
              <a:rPr lang="en-AU" sz="1400" dirty="0">
                <a:solidFill>
                  <a:schemeClr val="tx2"/>
                </a:solidFill>
                <a:latin typeface="Helvetica" pitchFamily="2" charset="0"/>
              </a:rPr>
              <a:t>-SBAS algorithms</a:t>
            </a:r>
          </a:p>
          <a:p>
            <a:pPr marL="285750" indent="-285750" algn="l" defTabSz="91440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tx2"/>
              </a:solidFill>
              <a:latin typeface="Helvetica" pitchFamily="2" charset="0"/>
            </a:endParaRPr>
          </a:p>
          <a:p>
            <a:pPr marL="285750" indent="-285750" algn="l" defTabSz="91440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tx2"/>
              </a:solidFill>
              <a:latin typeface="Helvetica" pitchFamily="2" charset="0"/>
            </a:endParaRPr>
          </a:p>
          <a:p>
            <a:pPr algn="l" defTabSz="914400"/>
            <a:r>
              <a:rPr lang="en-AU" sz="2000" dirty="0">
                <a:solidFill>
                  <a:schemeClr val="tx2"/>
                </a:solidFill>
                <a:latin typeface="Helvetica" pitchFamily="2" charset="0"/>
              </a:rPr>
              <a:t>Interferometric coherence</a:t>
            </a:r>
          </a:p>
          <a:p>
            <a:pPr marL="285750" indent="-285750" algn="l" defTabSz="91440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tx2"/>
                </a:solidFill>
                <a:latin typeface="Helvetica" pitchFamily="2" charset="0"/>
              </a:rPr>
              <a:t>Change detection, land-cover applications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EA0C3D-755C-8640-89B1-0D9A111F72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52600"/>
            <a:ext cx="2212032" cy="16563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72EEC7-A36F-754C-99C9-F8DB3EF9E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" y="3220496"/>
            <a:ext cx="2212032" cy="16563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2E9D89-F066-AE46-BCDC-4631C8427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46831"/>
            <a:ext cx="2212032" cy="16563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770616-0B76-564F-BF35-D903BBD43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28283"/>
            <a:ext cx="9144000" cy="415197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E0364992-42EB-0947-A0E1-D85A0F066DF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107372" y="1318800"/>
            <a:ext cx="5277622" cy="440321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b="1" dirty="0">
                <a:solidFill>
                  <a:schemeClr val="tx2"/>
                </a:solidFill>
              </a:rPr>
              <a:t>Interferometric SAR products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endParaRPr lang="en-GB" sz="1800" b="1" dirty="0">
              <a:solidFill>
                <a:schemeClr val="tx2"/>
              </a:solidFill>
            </a:endParaRP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4633E9-3267-B945-B6BE-68A3CCF848AD}"/>
              </a:ext>
            </a:extLst>
          </p:cNvPr>
          <p:cNvSpPr/>
          <p:nvPr/>
        </p:nvSpPr>
        <p:spPr>
          <a:xfrm>
            <a:off x="60026" y="1235901"/>
            <a:ext cx="26831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b="1" dirty="0">
                <a:solidFill>
                  <a:schemeClr val="tx2"/>
                </a:solidFill>
              </a:rPr>
              <a:t>Sentinel-1</a:t>
            </a:r>
          </a:p>
          <a:p>
            <a:r>
              <a:rPr lang="en-AU" sz="1400" dirty="0">
                <a:solidFill>
                  <a:schemeClr val="tx2"/>
                </a:solidFill>
              </a:rPr>
              <a:t>Data: ESA</a:t>
            </a:r>
          </a:p>
          <a:p>
            <a:r>
              <a:rPr lang="en-AU" sz="1400" dirty="0">
                <a:solidFill>
                  <a:schemeClr val="tx2"/>
                </a:solidFill>
              </a:rPr>
              <a:t>Proc: M. </a:t>
            </a:r>
            <a:r>
              <a:rPr lang="en-AU" sz="1400" dirty="0" err="1">
                <a:solidFill>
                  <a:schemeClr val="tx2"/>
                </a:solidFill>
              </a:rPr>
              <a:t>Thankappan</a:t>
            </a:r>
            <a:r>
              <a:rPr lang="en-AU" sz="1400" dirty="0">
                <a:solidFill>
                  <a:schemeClr val="tx2"/>
                </a:solidFill>
              </a:rPr>
              <a:t> (GA)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33530828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133600" y="3352800"/>
            <a:ext cx="5277622" cy="440321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b="1" dirty="0">
                <a:solidFill>
                  <a:schemeClr val="tx2"/>
                </a:solidFill>
              </a:rPr>
              <a:t>3. Meta data</a:t>
            </a: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17</a:t>
            </a:fld>
            <a:endParaRPr lang="uk-UA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00BDDA2-0635-A941-9A01-8294B23CCE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400" y="152400"/>
            <a:ext cx="6019800" cy="838200"/>
          </a:xfrm>
        </p:spPr>
        <p:txBody>
          <a:bodyPr/>
          <a:lstStyle/>
          <a:p>
            <a:pPr algn="ctr"/>
            <a:r>
              <a:rPr lang="en-AU" dirty="0"/>
              <a:t>CARD4L</a:t>
            </a:r>
          </a:p>
          <a:p>
            <a:pPr algn="ctr"/>
            <a:r>
              <a:rPr lang="en-AU" dirty="0"/>
              <a:t>Synthetic Aperture Radar</a:t>
            </a:r>
          </a:p>
        </p:txBody>
      </p:sp>
    </p:spTree>
    <p:extLst>
      <p:ext uri="{BB962C8B-B14F-4D97-AF65-F5344CB8AC3E}">
        <p14:creationId xmlns:p14="http://schemas.microsoft.com/office/powerpoint/2010/main" val="140653944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18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04800" y="1371600"/>
            <a:ext cx="8458200" cy="4343400"/>
          </a:xfrm>
        </p:spPr>
        <p:txBody>
          <a:bodyPr/>
          <a:lstStyle/>
          <a:p>
            <a:r>
              <a:rPr lang="en-GB" sz="1600" dirty="0"/>
              <a:t>PSF alignment</a:t>
            </a:r>
          </a:p>
          <a:p>
            <a:pPr lvl="1"/>
            <a:r>
              <a:rPr lang="en-GB" sz="1400" dirty="0">
                <a:solidFill>
                  <a:schemeClr val="tx2"/>
                </a:solidFill>
              </a:rPr>
              <a:t>between SAR PSFs (ongoing)</a:t>
            </a:r>
          </a:p>
          <a:p>
            <a:pPr lvl="1"/>
            <a:r>
              <a:rPr lang="en-GB" sz="1400" dirty="0">
                <a:solidFill>
                  <a:schemeClr val="tx2"/>
                </a:solidFill>
              </a:rPr>
              <a:t>between optical &amp; SAR? (feasible? SR and ST already endorsed )</a:t>
            </a:r>
          </a:p>
          <a:p>
            <a:pPr lvl="1"/>
            <a:endParaRPr lang="en-GB" sz="1400" dirty="0">
              <a:solidFill>
                <a:schemeClr val="tx2"/>
              </a:solidFill>
            </a:endParaRPr>
          </a:p>
          <a:p>
            <a:r>
              <a:rPr lang="en-GB" sz="1600" dirty="0"/>
              <a:t>CARD4L compliance</a:t>
            </a:r>
          </a:p>
          <a:p>
            <a:pPr lvl="1"/>
            <a:r>
              <a:rPr lang="en-GB" sz="1400" dirty="0">
                <a:solidFill>
                  <a:schemeClr val="tx2"/>
                </a:solidFill>
              </a:rPr>
              <a:t>Full vs partial compliance</a:t>
            </a:r>
          </a:p>
          <a:p>
            <a:pPr lvl="1"/>
            <a:r>
              <a:rPr lang="en-GB" sz="1400" dirty="0">
                <a:solidFill>
                  <a:schemeClr val="tx2"/>
                </a:solidFill>
              </a:rPr>
              <a:t>Alternative: address “difficult” parameters in annual revision cycle? (e.g. by moving from threshold to target?)</a:t>
            </a:r>
          </a:p>
          <a:p>
            <a:pPr marL="457200" lvl="1" indent="0">
              <a:buNone/>
            </a:pPr>
            <a:endParaRPr lang="en-GB" sz="1400" dirty="0">
              <a:solidFill>
                <a:schemeClr val="tx2"/>
              </a:solidFill>
            </a:endParaRPr>
          </a:p>
          <a:p>
            <a:r>
              <a:rPr lang="en-GB" sz="1600" dirty="0"/>
              <a:t>Meta data</a:t>
            </a:r>
          </a:p>
          <a:p>
            <a:pPr lvl="1"/>
            <a:r>
              <a:rPr lang="en-GB" sz="1400" dirty="0">
                <a:solidFill>
                  <a:schemeClr val="tx2"/>
                </a:solidFill>
              </a:rPr>
              <a:t>Prescriptive vs free (different opinions also within SAR </a:t>
            </a:r>
            <a:r>
              <a:rPr lang="en-GB" sz="1400" dirty="0" err="1">
                <a:solidFill>
                  <a:schemeClr val="tx2"/>
                </a:solidFill>
              </a:rPr>
              <a:t>wg</a:t>
            </a:r>
            <a:r>
              <a:rPr lang="en-GB" sz="1400" dirty="0">
                <a:solidFill>
                  <a:schemeClr val="tx2"/>
                </a:solidFill>
              </a:rPr>
              <a:t>)</a:t>
            </a:r>
          </a:p>
          <a:p>
            <a:pPr lvl="1"/>
            <a:r>
              <a:rPr lang="en-GB" sz="1400" dirty="0"/>
              <a:t>Harmonisation of parameter naming (similar to what is currently led by IEEE)</a:t>
            </a:r>
          </a:p>
          <a:p>
            <a:pPr lvl="1"/>
            <a:r>
              <a:rPr lang="en-GB" sz="1400" dirty="0">
                <a:solidFill>
                  <a:schemeClr val="tx2"/>
                </a:solidFill>
              </a:rPr>
              <a:t>Prescribed format </a:t>
            </a:r>
          </a:p>
          <a:p>
            <a:pPr lvl="2"/>
            <a:r>
              <a:rPr lang="en-GB" sz="1400" dirty="0">
                <a:solidFill>
                  <a:schemeClr val="tx2"/>
                </a:solidFill>
              </a:rPr>
              <a:t>for self-assessment? (to ease WGCV review)</a:t>
            </a:r>
          </a:p>
          <a:p>
            <a:pPr lvl="2"/>
            <a:r>
              <a:rPr lang="en-GB" sz="1400" dirty="0">
                <a:solidFill>
                  <a:schemeClr val="tx2"/>
                </a:solidFill>
              </a:rPr>
              <a:t>for sample products made available on CARD4L www?</a:t>
            </a:r>
          </a:p>
          <a:p>
            <a:pPr lvl="2"/>
            <a:endParaRPr lang="en-GB" sz="1400" dirty="0">
              <a:solidFill>
                <a:schemeClr val="tx2"/>
              </a:solidFill>
            </a:endParaRPr>
          </a:p>
          <a:p>
            <a:r>
              <a:rPr lang="en-GB" sz="1400" dirty="0"/>
              <a:t>SAR PFSs still on a “theoretical level”. Self assessment and sample dataset generation expected to reveal detailed feedback that should be incorporated in annual revision cycle.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676400" y="304800"/>
            <a:ext cx="6019800" cy="609600"/>
          </a:xfrm>
        </p:spPr>
        <p:txBody>
          <a:bodyPr/>
          <a:lstStyle/>
          <a:p>
            <a:pPr algn="ctr"/>
            <a:r>
              <a:rPr lang="en-AU" dirty="0"/>
              <a:t>Discussion topics</a:t>
            </a:r>
          </a:p>
        </p:txBody>
      </p:sp>
    </p:spTree>
    <p:extLst>
      <p:ext uri="{BB962C8B-B14F-4D97-AF65-F5344CB8AC3E}">
        <p14:creationId xmlns:p14="http://schemas.microsoft.com/office/powerpoint/2010/main" val="313293491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19200"/>
            <a:ext cx="8458200" cy="40386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AU" sz="1800" b="1" dirty="0">
                <a:solidFill>
                  <a:schemeClr val="accent2"/>
                </a:solidFill>
              </a:rPr>
              <a:t>LiDAR</a:t>
            </a:r>
            <a:r>
              <a:rPr lang="en-AU" sz="1800" b="1" dirty="0">
                <a:solidFill>
                  <a:schemeClr val="tx2"/>
                </a:solidFill>
              </a:rPr>
              <a:t> – </a:t>
            </a:r>
            <a:r>
              <a:rPr lang="en-AU" sz="1800" dirty="0">
                <a:solidFill>
                  <a:schemeClr val="tx2"/>
                </a:solidFill>
              </a:rPr>
              <a:t>measurements of vegetation canopy structure and height. </a:t>
            </a:r>
            <a:r>
              <a:rPr lang="en-AU" sz="1800" dirty="0">
                <a:solidFill>
                  <a:schemeClr val="accent2"/>
                </a:solidFill>
              </a:rPr>
              <a:t>GEDI</a:t>
            </a:r>
            <a:r>
              <a:rPr lang="en-AU" sz="1800" dirty="0">
                <a:solidFill>
                  <a:schemeClr val="tx2"/>
                </a:solidFill>
              </a:rPr>
              <a:t> and </a:t>
            </a:r>
            <a:r>
              <a:rPr lang="en-AU" sz="1800" dirty="0">
                <a:solidFill>
                  <a:schemeClr val="accent2"/>
                </a:solidFill>
              </a:rPr>
              <a:t>ICESat-2</a:t>
            </a:r>
            <a:r>
              <a:rPr lang="en-AU" sz="1800" dirty="0">
                <a:solidFill>
                  <a:schemeClr val="tx2"/>
                </a:solidFill>
              </a:rPr>
              <a:t> launched in 2018 + MOLI targeted for 2022. Proposal to develop CARD4L for LiDAR well received by mission teams.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AU" sz="1800" b="1" dirty="0">
                <a:solidFill>
                  <a:schemeClr val="tx2"/>
                </a:solidFill>
              </a:rPr>
              <a:t>Oct 2019: Launching new CARD4L subgroup on LiDAR</a:t>
            </a:r>
            <a:endParaRPr lang="en-AU" sz="1800" dirty="0">
              <a:solidFill>
                <a:schemeClr val="tx2"/>
              </a:solidFill>
            </a:endParaRPr>
          </a:p>
          <a:p>
            <a:r>
              <a:rPr lang="en-GB" sz="1800" dirty="0"/>
              <a:t>Group members representing 3 spaceborne LiDAR missions + science users</a:t>
            </a:r>
          </a:p>
          <a:p>
            <a:pPr lvl="1"/>
            <a:r>
              <a:rPr lang="en-GB" sz="1600" dirty="0"/>
              <a:t>Laura Duncanson (UMD/NASA GSFC) - </a:t>
            </a:r>
            <a:r>
              <a:rPr lang="en-GB" sz="1600" dirty="0">
                <a:solidFill>
                  <a:schemeClr val="accent2"/>
                </a:solidFill>
              </a:rPr>
              <a:t>GEDI</a:t>
            </a:r>
          </a:p>
          <a:p>
            <a:pPr lvl="1"/>
            <a:r>
              <a:rPr lang="en-GB" sz="1600" dirty="0"/>
              <a:t>John Armston (UMD/NASA GSFC) </a:t>
            </a:r>
            <a:r>
              <a:rPr lang="mr-IN" sz="1600" dirty="0"/>
              <a:t>–</a:t>
            </a:r>
            <a:r>
              <a:rPr lang="en-GB" sz="1600" dirty="0"/>
              <a:t> </a:t>
            </a:r>
            <a:r>
              <a:rPr lang="en-GB" sz="1600" dirty="0">
                <a:solidFill>
                  <a:schemeClr val="accent2"/>
                </a:solidFill>
              </a:rPr>
              <a:t>GEDI</a:t>
            </a:r>
          </a:p>
          <a:p>
            <a:pPr lvl="1"/>
            <a:r>
              <a:rPr lang="en-GB" sz="1600" dirty="0"/>
              <a:t>Lola Fatoyinbo (UMD/NASA GSFC) </a:t>
            </a:r>
            <a:r>
              <a:rPr lang="mr-IN" sz="1600" dirty="0"/>
              <a:t>–</a:t>
            </a:r>
            <a:r>
              <a:rPr lang="en-GB" sz="1600" dirty="0"/>
              <a:t> </a:t>
            </a:r>
            <a:r>
              <a:rPr lang="en-GB" sz="1600" dirty="0">
                <a:solidFill>
                  <a:schemeClr val="accent2"/>
                </a:solidFill>
              </a:rPr>
              <a:t>GEDI</a:t>
            </a:r>
          </a:p>
          <a:p>
            <a:pPr lvl="1"/>
            <a:r>
              <a:rPr lang="en-GB" sz="1600" dirty="0"/>
              <a:t>Amy </a:t>
            </a:r>
            <a:r>
              <a:rPr lang="en-GB" sz="1600" dirty="0" err="1"/>
              <a:t>Neuenschwander</a:t>
            </a:r>
            <a:r>
              <a:rPr lang="en-GB" sz="1600" dirty="0"/>
              <a:t> (U Texas) </a:t>
            </a:r>
            <a:r>
              <a:rPr lang="mr-IN" sz="1600" dirty="0"/>
              <a:t>–</a:t>
            </a:r>
            <a:r>
              <a:rPr lang="en-GB" sz="1600" dirty="0"/>
              <a:t> </a:t>
            </a:r>
            <a:r>
              <a:rPr lang="en-GB" sz="1600" dirty="0">
                <a:solidFill>
                  <a:schemeClr val="accent2"/>
                </a:solidFill>
              </a:rPr>
              <a:t>ICESat-2</a:t>
            </a:r>
          </a:p>
          <a:p>
            <a:pPr lvl="1"/>
            <a:r>
              <a:rPr lang="en-GB" sz="1600" dirty="0"/>
              <a:t>Rei </a:t>
            </a:r>
            <a:r>
              <a:rPr lang="en-GB" sz="1600" dirty="0" err="1"/>
              <a:t>Mitsuhashi</a:t>
            </a:r>
            <a:r>
              <a:rPr lang="en-GB" sz="1600" dirty="0"/>
              <a:t> (JAXA) - </a:t>
            </a:r>
            <a:r>
              <a:rPr lang="en-GB" sz="1600" dirty="0">
                <a:solidFill>
                  <a:schemeClr val="accent2"/>
                </a:solidFill>
              </a:rPr>
              <a:t>MOLI</a:t>
            </a:r>
          </a:p>
          <a:p>
            <a:pPr lvl="1"/>
            <a:r>
              <a:rPr lang="en-GB" sz="1600" dirty="0"/>
              <a:t>Peter Scarth (U Queensland) </a:t>
            </a:r>
            <a:r>
              <a:rPr lang="mr-IN" sz="1600" dirty="0"/>
              <a:t>–</a:t>
            </a:r>
            <a:r>
              <a:rPr lang="en-GB" sz="1600" dirty="0"/>
              <a:t> advanced science user</a:t>
            </a:r>
          </a:p>
          <a:p>
            <a:pPr lvl="1"/>
            <a:r>
              <a:rPr lang="en-GB" sz="1600" dirty="0"/>
              <a:t>Paul Montesano (NASA GSFC) </a:t>
            </a:r>
            <a:r>
              <a:rPr lang="mr-IN" sz="1600" dirty="0"/>
              <a:t>–</a:t>
            </a:r>
            <a:r>
              <a:rPr lang="en-GB" sz="1600" dirty="0"/>
              <a:t> advanced science user</a:t>
            </a:r>
          </a:p>
          <a:p>
            <a:pPr lvl="1"/>
            <a:r>
              <a:rPr lang="en-GB" sz="1600" dirty="0"/>
              <a:t>Richard Lucas (U Aberystwyth) </a:t>
            </a:r>
            <a:r>
              <a:rPr lang="mr-IN" sz="1600" dirty="0"/>
              <a:t>–</a:t>
            </a:r>
            <a:r>
              <a:rPr lang="en-GB" sz="1600" dirty="0"/>
              <a:t> advanced science user</a:t>
            </a:r>
          </a:p>
          <a:p>
            <a:pPr lvl="1"/>
            <a:r>
              <a:rPr lang="en-GB" sz="1600" dirty="0"/>
              <a:t>Ake Rosenqvist/Takeo Tadono (JAXA) </a:t>
            </a:r>
            <a:r>
              <a:rPr lang="mr-IN" sz="1600" dirty="0"/>
              <a:t>–</a:t>
            </a:r>
            <a:r>
              <a:rPr lang="en-GB" sz="1600" dirty="0"/>
              <a:t> coordinator &amp; layman user guinea pig</a:t>
            </a:r>
          </a:p>
          <a:p>
            <a:pPr lvl="1"/>
            <a:r>
              <a:rPr lang="en-GB" sz="1600" dirty="0"/>
              <a:t>Gregory </a:t>
            </a:r>
            <a:r>
              <a:rPr lang="en-GB" sz="1600" dirty="0" err="1"/>
              <a:t>Stensaas</a:t>
            </a:r>
            <a:r>
              <a:rPr lang="en-GB" sz="1600" dirty="0"/>
              <a:t>, Jeffrey Daniels (USGS)</a:t>
            </a:r>
          </a:p>
          <a:p>
            <a:pPr marL="457200" lvl="1" indent="0">
              <a:buNone/>
            </a:pPr>
            <a:r>
              <a:rPr lang="en-GB" sz="1600" dirty="0">
                <a:solidFill>
                  <a:schemeClr val="tx2"/>
                </a:solidFill>
              </a:rPr>
              <a:t>+ Suggestions for other relevant contributors welcome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676400" y="152400"/>
            <a:ext cx="6019800" cy="609600"/>
          </a:xfrm>
        </p:spPr>
        <p:txBody>
          <a:bodyPr/>
          <a:lstStyle/>
          <a:p>
            <a:pPr algn="ctr"/>
            <a:r>
              <a:rPr lang="en-AU" dirty="0"/>
              <a:t>CARD4L </a:t>
            </a:r>
          </a:p>
          <a:p>
            <a:pPr algn="ctr"/>
            <a:r>
              <a:rPr lang="en-AU" dirty="0"/>
              <a:t>LiDAR</a:t>
            </a:r>
          </a:p>
        </p:txBody>
      </p:sp>
    </p:spTree>
    <p:extLst>
      <p:ext uri="{BB962C8B-B14F-4D97-AF65-F5344CB8AC3E}">
        <p14:creationId xmlns:p14="http://schemas.microsoft.com/office/powerpoint/2010/main" val="295838689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371600"/>
            <a:ext cx="8458200" cy="51816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AU" sz="1800" b="1" dirty="0">
                <a:solidFill>
                  <a:schemeClr val="tx2"/>
                </a:solidFill>
              </a:rPr>
              <a:t>CARD4L subgroup on SAR</a:t>
            </a:r>
            <a:endParaRPr lang="en-AU" sz="1800" dirty="0">
              <a:solidFill>
                <a:schemeClr val="tx2"/>
              </a:solidFill>
            </a:endParaRPr>
          </a:p>
          <a:p>
            <a:pPr lvl="1"/>
            <a:r>
              <a:rPr lang="en-GB" sz="1600" dirty="0"/>
              <a:t>Bruce Chapman (JPL) - </a:t>
            </a:r>
            <a:r>
              <a:rPr lang="en-GB" sz="1600" dirty="0">
                <a:solidFill>
                  <a:schemeClr val="accent2"/>
                </a:solidFill>
              </a:rPr>
              <a:t>NISAR</a:t>
            </a:r>
          </a:p>
          <a:p>
            <a:pPr lvl="1"/>
            <a:r>
              <a:rPr lang="en-GB" sz="1600" dirty="0"/>
              <a:t>Nuno Miranda (ESA) – </a:t>
            </a:r>
            <a:r>
              <a:rPr lang="en-GB" sz="1600" dirty="0">
                <a:solidFill>
                  <a:schemeClr val="accent2"/>
                </a:solidFill>
              </a:rPr>
              <a:t>Sentinel-1</a:t>
            </a:r>
          </a:p>
          <a:p>
            <a:pPr lvl="1"/>
            <a:r>
              <a:rPr lang="en-GB" sz="1600" dirty="0"/>
              <a:t>Medhavy </a:t>
            </a:r>
            <a:r>
              <a:rPr lang="en-GB" sz="1600" dirty="0" err="1"/>
              <a:t>Thankappan</a:t>
            </a:r>
            <a:r>
              <a:rPr lang="en-GB" sz="1600" dirty="0"/>
              <a:t> (GA) </a:t>
            </a:r>
            <a:endParaRPr lang="en-GB" sz="1600" dirty="0">
              <a:solidFill>
                <a:schemeClr val="accent2"/>
              </a:solidFill>
            </a:endParaRPr>
          </a:p>
          <a:p>
            <a:pPr lvl="1"/>
            <a:r>
              <a:rPr lang="en-GB" sz="1600" dirty="0"/>
              <a:t>Marco </a:t>
            </a:r>
            <a:r>
              <a:rPr lang="en-GB" sz="1600" dirty="0" err="1"/>
              <a:t>Lavalle</a:t>
            </a:r>
            <a:r>
              <a:rPr lang="en-GB" sz="1600" dirty="0"/>
              <a:t> (JPL) - </a:t>
            </a:r>
            <a:r>
              <a:rPr lang="en-GB" sz="1600" dirty="0">
                <a:solidFill>
                  <a:schemeClr val="accent2"/>
                </a:solidFill>
              </a:rPr>
              <a:t>NISAR</a:t>
            </a:r>
          </a:p>
          <a:p>
            <a:pPr lvl="1"/>
            <a:r>
              <a:rPr lang="en-GB" sz="1600" dirty="0"/>
              <a:t>Zheng-Shu Zhou (CSIRO) </a:t>
            </a:r>
            <a:r>
              <a:rPr lang="mr-IN" sz="1600" dirty="0"/>
              <a:t>–</a:t>
            </a:r>
            <a:r>
              <a:rPr lang="en-GB" sz="1600" dirty="0"/>
              <a:t> </a:t>
            </a:r>
            <a:r>
              <a:rPr lang="en-GB" sz="1600" dirty="0">
                <a:solidFill>
                  <a:schemeClr val="accent2"/>
                </a:solidFill>
              </a:rPr>
              <a:t>NovaSAR-AU</a:t>
            </a:r>
            <a:endParaRPr lang="en-GB" sz="1600" dirty="0"/>
          </a:p>
          <a:p>
            <a:pPr lvl="1"/>
            <a:r>
              <a:rPr lang="en-GB" sz="1600" dirty="0"/>
              <a:t>François Charbonneau (NRCan) </a:t>
            </a:r>
            <a:r>
              <a:rPr lang="mr-IN" sz="1600" dirty="0"/>
              <a:t>–</a:t>
            </a:r>
            <a:r>
              <a:rPr lang="en-GB" sz="1600" dirty="0"/>
              <a:t> </a:t>
            </a:r>
            <a:r>
              <a:rPr lang="en-GB" sz="1600" dirty="0">
                <a:solidFill>
                  <a:schemeClr val="accent2"/>
                </a:solidFill>
              </a:rPr>
              <a:t>(RADARSAT/RCM)</a:t>
            </a:r>
          </a:p>
          <a:p>
            <a:pPr lvl="1"/>
            <a:r>
              <a:rPr lang="en-GB" sz="1600" dirty="0"/>
              <a:t>Danilo </a:t>
            </a:r>
            <a:r>
              <a:rPr lang="en-GB" sz="1600" dirty="0" err="1"/>
              <a:t>Dadamia</a:t>
            </a:r>
            <a:r>
              <a:rPr lang="en-GB" sz="1600" dirty="0"/>
              <a:t> (CONAE) </a:t>
            </a:r>
            <a:r>
              <a:rPr lang="mr-IN" sz="1600" dirty="0"/>
              <a:t>–</a:t>
            </a:r>
            <a:r>
              <a:rPr lang="en-GB" sz="1600" dirty="0"/>
              <a:t> </a:t>
            </a:r>
            <a:r>
              <a:rPr lang="en-GB" sz="1600" dirty="0">
                <a:solidFill>
                  <a:schemeClr val="accent2"/>
                </a:solidFill>
              </a:rPr>
              <a:t>SAOCOM</a:t>
            </a:r>
          </a:p>
          <a:p>
            <a:pPr lvl="1"/>
            <a:r>
              <a:rPr lang="en-GB" sz="1600" dirty="0"/>
              <a:t>Takeo Tadono (JAXA) </a:t>
            </a:r>
            <a:r>
              <a:rPr lang="mr-IN" sz="1600" dirty="0"/>
              <a:t>–</a:t>
            </a:r>
            <a:r>
              <a:rPr lang="en-GB" sz="1600" dirty="0"/>
              <a:t> </a:t>
            </a:r>
            <a:r>
              <a:rPr lang="en-GB" sz="1600" dirty="0">
                <a:solidFill>
                  <a:schemeClr val="accent2"/>
                </a:solidFill>
              </a:rPr>
              <a:t>ALOS/ALOS-2/ALOS-4</a:t>
            </a:r>
            <a:endParaRPr lang="en-GB" sz="1600" dirty="0"/>
          </a:p>
          <a:p>
            <a:pPr lvl="1"/>
            <a:r>
              <a:rPr lang="en-GB" sz="1600" dirty="0"/>
              <a:t>Ake Rosenqvist (JAXA)</a:t>
            </a:r>
            <a:r>
              <a:rPr lang="mr-IN" sz="1600" dirty="0"/>
              <a:t> –</a:t>
            </a:r>
            <a:r>
              <a:rPr lang="en-GB" sz="1600" dirty="0"/>
              <a:t> </a:t>
            </a:r>
            <a:r>
              <a:rPr lang="en-GB" sz="1600" dirty="0">
                <a:solidFill>
                  <a:schemeClr val="accent2"/>
                </a:solidFill>
              </a:rPr>
              <a:t>ALOS/ALOS-2/ALOS-4</a:t>
            </a:r>
            <a:endParaRPr lang="en-GB" sz="1600" dirty="0"/>
          </a:p>
          <a:p>
            <a:pPr lvl="1"/>
            <a:r>
              <a:rPr lang="en-GB" sz="1600" dirty="0"/>
              <a:t>Franz Meyer, Kirk Hogenson (ASF)</a:t>
            </a:r>
          </a:p>
          <a:p>
            <a:pPr lvl="1"/>
            <a:r>
              <a:rPr lang="en-GB" sz="1600" dirty="0"/>
              <a:t>Andrew Davidson (Ag-Canada)</a:t>
            </a:r>
          </a:p>
          <a:p>
            <a:pPr lvl="1"/>
            <a:endParaRPr lang="en-GB" sz="1600" dirty="0"/>
          </a:p>
          <a:p>
            <a:r>
              <a:rPr lang="en-GB" sz="1600" dirty="0"/>
              <a:t>Good mission representation although participation from ASI, CSA and DLR would be desired.</a:t>
            </a:r>
          </a:p>
          <a:p>
            <a:r>
              <a:rPr lang="en-GB" sz="1600" dirty="0"/>
              <a:t>8 time zones from Alaska to Canberra - Challenge to find viable telecon time slots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1580FC6-998A-7C42-8933-EA6B0AB617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400" y="152400"/>
            <a:ext cx="6019800" cy="609600"/>
          </a:xfrm>
        </p:spPr>
        <p:txBody>
          <a:bodyPr/>
          <a:lstStyle/>
          <a:p>
            <a:pPr algn="ctr"/>
            <a:r>
              <a:rPr lang="en-AU" dirty="0"/>
              <a:t>CARD4L </a:t>
            </a:r>
          </a:p>
          <a:p>
            <a:pPr algn="ctr"/>
            <a:r>
              <a:rPr lang="en-AU" dirty="0"/>
              <a:t>Synthetic Aperture Radar</a:t>
            </a:r>
          </a:p>
        </p:txBody>
      </p:sp>
    </p:spTree>
    <p:extLst>
      <p:ext uri="{BB962C8B-B14F-4D97-AF65-F5344CB8AC3E}">
        <p14:creationId xmlns:p14="http://schemas.microsoft.com/office/powerpoint/2010/main" val="110976998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4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458200" cy="4038600"/>
          </a:xfrm>
        </p:spPr>
        <p:txBody>
          <a:bodyPr/>
          <a:lstStyle/>
          <a:p>
            <a:pPr marL="0" indent="0">
              <a:buNone/>
            </a:pPr>
            <a:r>
              <a:rPr lang="en-AU" sz="1800" b="1" dirty="0">
                <a:solidFill>
                  <a:schemeClr val="tx2"/>
                </a:solidFill>
              </a:rPr>
              <a:t>Key focus for group:</a:t>
            </a:r>
          </a:p>
          <a:p>
            <a:pPr lvl="1">
              <a:buFont typeface="+mj-lt"/>
              <a:buAutoNum type="arabicPeriod"/>
            </a:pPr>
            <a:r>
              <a:rPr lang="en-AU" sz="1600" dirty="0">
                <a:solidFill>
                  <a:schemeClr val="tx2"/>
                </a:solidFill>
              </a:rPr>
              <a:t>Product Family Specification (PFS) development and alignment</a:t>
            </a:r>
          </a:p>
          <a:p>
            <a:pPr lvl="1">
              <a:buFont typeface="+mj-lt"/>
              <a:buAutoNum type="arabicPeriod"/>
            </a:pPr>
            <a:r>
              <a:rPr lang="en-AU" sz="1600" dirty="0">
                <a:solidFill>
                  <a:schemeClr val="tx2"/>
                </a:solidFill>
              </a:rPr>
              <a:t>Sample Products for each PFS</a:t>
            </a:r>
          </a:p>
          <a:p>
            <a:pPr lvl="1">
              <a:buFont typeface="+mj-lt"/>
              <a:buAutoNum type="arabicPeriod"/>
            </a:pPr>
            <a:r>
              <a:rPr lang="en-AU" sz="1600" dirty="0">
                <a:solidFill>
                  <a:schemeClr val="tx2"/>
                </a:solidFill>
              </a:rPr>
              <a:t>Metadata file specifications</a:t>
            </a:r>
          </a:p>
          <a:p>
            <a:pPr marL="0" indent="0">
              <a:buNone/>
            </a:pPr>
            <a:endParaRPr lang="en-AU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AU" sz="1800" b="1" dirty="0">
                <a:solidFill>
                  <a:schemeClr val="tx2"/>
                </a:solidFill>
              </a:rPr>
              <a:t>Four SAR PFSs:</a:t>
            </a:r>
            <a:endParaRPr lang="en-AU" sz="100" dirty="0">
              <a:solidFill>
                <a:schemeClr val="tx2"/>
              </a:solidFill>
            </a:endParaRPr>
          </a:p>
          <a:p>
            <a:r>
              <a:rPr lang="en-AU" sz="1600" dirty="0">
                <a:solidFill>
                  <a:schemeClr val="tx2"/>
                </a:solidFill>
              </a:rPr>
              <a:t>Normalised Radar Backscatter (NRB)  </a:t>
            </a:r>
          </a:p>
          <a:p>
            <a:pPr marL="342900" lvl="1" indent="-342900">
              <a:buFont typeface="Arial"/>
              <a:buChar char="•"/>
            </a:pPr>
            <a:r>
              <a:rPr lang="en-AU" sz="1600" dirty="0">
                <a:solidFill>
                  <a:schemeClr val="tx2"/>
                </a:solidFill>
              </a:rPr>
              <a:t>Polarimetric Radar (PR)</a:t>
            </a:r>
          </a:p>
          <a:p>
            <a:pPr lvl="1"/>
            <a:r>
              <a:rPr lang="en-AU" sz="1600" i="1" dirty="0">
                <a:solidFill>
                  <a:schemeClr val="tx2"/>
                </a:solidFill>
              </a:rPr>
              <a:t>Polarimetric decomposition </a:t>
            </a:r>
          </a:p>
          <a:p>
            <a:pPr lvl="1"/>
            <a:r>
              <a:rPr lang="en-AU" sz="1600" i="1" dirty="0">
                <a:solidFill>
                  <a:schemeClr val="tx2"/>
                </a:solidFill>
              </a:rPr>
              <a:t>Polarimetric covariance matrix</a:t>
            </a:r>
          </a:p>
          <a:p>
            <a:pPr lvl="1"/>
            <a:endParaRPr lang="en-AU" sz="100" dirty="0">
              <a:solidFill>
                <a:schemeClr val="tx2"/>
              </a:solidFill>
            </a:endParaRPr>
          </a:p>
          <a:p>
            <a:r>
              <a:rPr lang="en-AU" sz="1600" dirty="0">
                <a:solidFill>
                  <a:schemeClr val="tx2"/>
                </a:solidFill>
              </a:rPr>
              <a:t>Geocoded SLC (GSLC)</a:t>
            </a:r>
          </a:p>
          <a:p>
            <a:pPr marL="426027" lvl="1" indent="0">
              <a:buNone/>
            </a:pPr>
            <a:endParaRPr lang="en-AU" sz="100" dirty="0">
              <a:solidFill>
                <a:schemeClr val="tx2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AU" sz="1600" dirty="0">
                <a:solidFill>
                  <a:schemeClr val="tx2"/>
                </a:solidFill>
              </a:rPr>
              <a:t>Interferometric Radar (InSAR)</a:t>
            </a:r>
          </a:p>
          <a:p>
            <a:pPr lvl="1"/>
            <a:r>
              <a:rPr lang="en-AU" sz="1600" i="1" dirty="0">
                <a:solidFill>
                  <a:schemeClr val="tx2"/>
                </a:solidFill>
              </a:rPr>
              <a:t>Geocoded interferograms (wrapped / unwrapped)</a:t>
            </a:r>
          </a:p>
          <a:p>
            <a:pPr lvl="1"/>
            <a:r>
              <a:rPr lang="en-AU" sz="1600" i="1" dirty="0">
                <a:solidFill>
                  <a:schemeClr val="tx2"/>
                </a:solidFill>
              </a:rPr>
              <a:t>InSAR coherence</a:t>
            </a:r>
            <a:endParaRPr lang="en-AU" sz="1400" i="1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676400" y="152400"/>
            <a:ext cx="6019800" cy="609600"/>
          </a:xfrm>
        </p:spPr>
        <p:txBody>
          <a:bodyPr/>
          <a:lstStyle/>
          <a:p>
            <a:pPr algn="ctr"/>
            <a:r>
              <a:rPr lang="en-AU" dirty="0"/>
              <a:t>CARD4L </a:t>
            </a:r>
          </a:p>
          <a:p>
            <a:pPr algn="ctr"/>
            <a:r>
              <a:rPr lang="en-AU" dirty="0"/>
              <a:t>Synthetic Aperture Radar PFSs</a:t>
            </a:r>
          </a:p>
        </p:txBody>
      </p:sp>
    </p:spTree>
    <p:extLst>
      <p:ext uri="{BB962C8B-B14F-4D97-AF65-F5344CB8AC3E}">
        <p14:creationId xmlns:p14="http://schemas.microsoft.com/office/powerpoint/2010/main" val="139278427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133600" y="3352800"/>
            <a:ext cx="5277622" cy="440321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b="1" dirty="0">
                <a:solidFill>
                  <a:schemeClr val="tx2"/>
                </a:solidFill>
              </a:rPr>
              <a:t>1. PSF development </a:t>
            </a: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5</a:t>
            </a:fld>
            <a:endParaRPr lang="uk-UA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00BDDA2-0635-A941-9A01-8294B23CCE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400" y="152400"/>
            <a:ext cx="6019800" cy="838200"/>
          </a:xfrm>
        </p:spPr>
        <p:txBody>
          <a:bodyPr/>
          <a:lstStyle/>
          <a:p>
            <a:pPr algn="ctr"/>
            <a:r>
              <a:rPr lang="en-AU" dirty="0"/>
              <a:t>CARD4L</a:t>
            </a:r>
          </a:p>
          <a:p>
            <a:pPr algn="ctr"/>
            <a:r>
              <a:rPr lang="en-AU" dirty="0"/>
              <a:t>Synthetic Aperture Radar</a:t>
            </a:r>
          </a:p>
        </p:txBody>
      </p:sp>
    </p:spTree>
    <p:extLst>
      <p:ext uri="{BB962C8B-B14F-4D97-AF65-F5344CB8AC3E}">
        <p14:creationId xmlns:p14="http://schemas.microsoft.com/office/powerpoint/2010/main" val="81531580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047489" y="1676400"/>
            <a:ext cx="5277622" cy="4114800"/>
          </a:xfrm>
        </p:spPr>
        <p:txBody>
          <a:bodyPr/>
          <a:lstStyle/>
          <a:p>
            <a:pPr marL="0" indent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b="1" dirty="0">
                <a:solidFill>
                  <a:schemeClr val="tx2"/>
                </a:solidFill>
              </a:rPr>
              <a:t>Normalised Radar Backscatter (NRB)</a:t>
            </a:r>
            <a:endParaRPr lang="en-GB" sz="800" b="1" dirty="0">
              <a:solidFill>
                <a:schemeClr val="tx2"/>
              </a:solidFill>
            </a:endParaRPr>
          </a:p>
          <a:p>
            <a:pPr marL="0" indent="0" algn="l">
              <a:spcBef>
                <a:spcPts val="600"/>
              </a:spcBef>
              <a:spcAft>
                <a:spcPts val="600"/>
              </a:spcAft>
              <a:buNone/>
            </a:pPr>
            <a:endParaRPr lang="en-GB" sz="800" dirty="0">
              <a:solidFill>
                <a:schemeClr val="tx2"/>
              </a:solidFill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chemeClr val="tx2"/>
                </a:solidFill>
              </a:rPr>
              <a:t>Leads/contributors: N. Miranda (ESA),              B. Chapman (JPL), A. Siqueira (GA),               A. Rosenqvist (JAXA)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chemeClr val="tx2"/>
                </a:solidFill>
              </a:rPr>
              <a:t>Radiometrically Terrain Corrected (RTC) ortho-rectified backscatter product in </a:t>
            </a:r>
            <a:r>
              <a:rPr lang="en-GB" dirty="0">
                <a:solidFill>
                  <a:schemeClr val="tx2"/>
                </a:solidFill>
                <a:latin typeface="Symbol" pitchFamily="2" charset="2"/>
              </a:rPr>
              <a:t>g</a:t>
            </a:r>
            <a:r>
              <a:rPr lang="en-GB" baseline="30000" dirty="0">
                <a:solidFill>
                  <a:schemeClr val="tx2"/>
                </a:solidFill>
              </a:rPr>
              <a:t>0</a:t>
            </a:r>
            <a:r>
              <a:rPr lang="en-GB" sz="1800" dirty="0">
                <a:solidFill>
                  <a:schemeClr val="tx2"/>
                </a:solidFill>
              </a:rPr>
              <a:t>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tx2"/>
                </a:solidFill>
              </a:rPr>
              <a:t>v1.0</a:t>
            </a:r>
            <a:r>
              <a:rPr lang="en-AU" sz="1800" dirty="0">
                <a:solidFill>
                  <a:schemeClr val="accent2"/>
                </a:solidFill>
              </a:rPr>
              <a:t> endorsed @ LSI-VC-7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tx2"/>
                </a:solidFill>
              </a:rPr>
              <a:t>2019/Q4 revision 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tx2"/>
                </a:solidFill>
              </a:rPr>
              <a:t>v2.0</a:t>
            </a:r>
            <a:r>
              <a:rPr lang="en-AU" sz="1800" dirty="0">
                <a:solidFill>
                  <a:schemeClr val="accent2"/>
                </a:solidFill>
              </a:rPr>
              <a:t> for </a:t>
            </a:r>
            <a:r>
              <a:rPr lang="en-AU" sz="1800" dirty="0" err="1">
                <a:solidFill>
                  <a:schemeClr val="accent2"/>
                </a:solidFill>
              </a:rPr>
              <a:t>endorsment</a:t>
            </a:r>
            <a:r>
              <a:rPr lang="en-AU" sz="1800" dirty="0">
                <a:solidFill>
                  <a:schemeClr val="accent2"/>
                </a:solidFill>
              </a:rPr>
              <a:t> @ LSI-VC-9</a:t>
            </a: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6</a:t>
            </a:fld>
            <a:endParaRPr lang="uk-UA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00BDDA2-0635-A941-9A01-8294B23CCE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400" y="152400"/>
            <a:ext cx="6019800" cy="609600"/>
          </a:xfrm>
        </p:spPr>
        <p:txBody>
          <a:bodyPr/>
          <a:lstStyle/>
          <a:p>
            <a:pPr algn="ctr"/>
            <a:r>
              <a:rPr lang="en-AU" dirty="0"/>
              <a:t>CARD4L </a:t>
            </a:r>
          </a:p>
          <a:p>
            <a:pPr algn="ctr"/>
            <a:r>
              <a:rPr lang="en-AU" dirty="0"/>
              <a:t>Synthetic Aperture Radar PFSs</a:t>
            </a:r>
          </a:p>
        </p:txBody>
      </p:sp>
    </p:spTree>
    <p:extLst>
      <p:ext uri="{BB962C8B-B14F-4D97-AF65-F5344CB8AC3E}">
        <p14:creationId xmlns:p14="http://schemas.microsoft.com/office/powerpoint/2010/main" val="5956159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7</a:t>
            </a:fld>
            <a:endParaRPr lang="uk-UA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00BDDA2-0635-A941-9A01-8294B23CCE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400" y="152400"/>
            <a:ext cx="6019800" cy="609600"/>
          </a:xfrm>
        </p:spPr>
        <p:txBody>
          <a:bodyPr/>
          <a:lstStyle/>
          <a:p>
            <a:pPr algn="ctr"/>
            <a:r>
              <a:rPr lang="en-AU" dirty="0"/>
              <a:t>CARD4L </a:t>
            </a:r>
          </a:p>
          <a:p>
            <a:pPr algn="ctr"/>
            <a:r>
              <a:rPr lang="en-AU" dirty="0"/>
              <a:t>Synthetic Aperture Radar PFSs</a:t>
            </a: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E809C1C6-9CFB-5546-9D0B-8AD0DF9CF6B5}"/>
              </a:ext>
            </a:extLst>
          </p:cNvPr>
          <p:cNvSpPr txBox="1">
            <a:spLocks/>
          </p:cNvSpPr>
          <p:nvPr/>
        </p:nvSpPr>
        <p:spPr>
          <a:xfrm>
            <a:off x="2057400" y="1676400"/>
            <a:ext cx="6107586" cy="47244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algn="l" defTabSz="914400">
              <a:spcBef>
                <a:spcPts val="600"/>
              </a:spcBef>
              <a:spcAft>
                <a:spcPts val="600"/>
              </a:spcAft>
              <a:buFont typeface="Arial"/>
              <a:buNone/>
            </a:pPr>
            <a:r>
              <a:rPr lang="en-US" b="1" dirty="0">
                <a:solidFill>
                  <a:schemeClr val="tx2"/>
                </a:solidFill>
              </a:rPr>
              <a:t>Polarimetric Radar (PR)</a:t>
            </a:r>
            <a:endParaRPr lang="en-US" sz="800" b="1" dirty="0">
              <a:solidFill>
                <a:schemeClr val="tx2"/>
              </a:solidFill>
            </a:endParaRPr>
          </a:p>
          <a:p>
            <a:pPr marL="0" indent="0" algn="l" defTabSz="914400">
              <a:spcBef>
                <a:spcPts val="600"/>
              </a:spcBef>
              <a:spcAft>
                <a:spcPts val="600"/>
              </a:spcAft>
              <a:buFont typeface="Arial"/>
              <a:buNone/>
            </a:pPr>
            <a:endParaRPr lang="en-AU" sz="700" dirty="0">
              <a:solidFill>
                <a:schemeClr val="tx2"/>
              </a:solidFill>
            </a:endParaRPr>
          </a:p>
          <a:p>
            <a:pPr algn="l" defTabSz="914400">
              <a:spcBef>
                <a:spcPts val="60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tx2"/>
                </a:solidFill>
              </a:rPr>
              <a:t>Leads: F. Charbonneau (NRCan),                                             M. </a:t>
            </a:r>
            <a:r>
              <a:rPr lang="en-AU" sz="1800" dirty="0" err="1">
                <a:solidFill>
                  <a:schemeClr val="tx2"/>
                </a:solidFill>
              </a:rPr>
              <a:t>Lavalle</a:t>
            </a:r>
            <a:r>
              <a:rPr lang="en-AU" sz="1800" dirty="0">
                <a:solidFill>
                  <a:schemeClr val="tx2"/>
                </a:solidFill>
              </a:rPr>
              <a:t> (JPL) &amp; Z-S Zhou (CSIRO)</a:t>
            </a:r>
          </a:p>
          <a:p>
            <a:pPr algn="l" defTabSz="914400">
              <a:spcBef>
                <a:spcPts val="60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tx2"/>
                </a:solidFill>
              </a:rPr>
              <a:t>PR development in focus the past months.</a:t>
            </a:r>
          </a:p>
          <a:p>
            <a:pPr algn="l" defTabSz="914400">
              <a:spcBef>
                <a:spcPts val="60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tx2"/>
                </a:solidFill>
              </a:rPr>
              <a:t>(Tentatively) merging the PD and COV products into a single PSF, Polarimetric Radar (PR)</a:t>
            </a:r>
          </a:p>
          <a:p>
            <a:pPr lvl="1"/>
            <a:r>
              <a:rPr lang="en-AU" sz="1600" i="1" dirty="0">
                <a:solidFill>
                  <a:schemeClr val="tx2"/>
                </a:solidFill>
              </a:rPr>
              <a:t>Polarimetric decomposition (PD)</a:t>
            </a:r>
          </a:p>
          <a:p>
            <a:pPr lvl="1"/>
            <a:r>
              <a:rPr lang="en-AU" sz="1600" i="1" dirty="0">
                <a:solidFill>
                  <a:schemeClr val="tx2"/>
                </a:solidFill>
              </a:rPr>
              <a:t>Polarimetric covariance matrix (COV)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tx2"/>
                </a:solidFill>
              </a:rPr>
              <a:t>Revision of metadata structure – likely to be used for all SAR PFSs (including NRB v2)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tx2"/>
                </a:solidFill>
              </a:rPr>
              <a:t>Target for </a:t>
            </a:r>
            <a:r>
              <a:rPr lang="en-AU" sz="1800" dirty="0" err="1">
                <a:solidFill>
                  <a:schemeClr val="accent2"/>
                </a:solidFill>
              </a:rPr>
              <a:t>endorsment</a:t>
            </a:r>
            <a:r>
              <a:rPr lang="en-AU" sz="1800" dirty="0">
                <a:solidFill>
                  <a:schemeClr val="accent2"/>
                </a:solidFill>
              </a:rPr>
              <a:t> @ LSI-VC-9</a:t>
            </a:r>
            <a:endParaRPr lang="en-GB" sz="1800" dirty="0">
              <a:solidFill>
                <a:schemeClr val="tx2"/>
              </a:solidFill>
            </a:endParaRPr>
          </a:p>
          <a:p>
            <a:pPr algn="l" defTabSz="91440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chemeClr val="tx2"/>
              </a:solidFill>
            </a:endParaRPr>
          </a:p>
          <a:p>
            <a:pPr defTabSz="91440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chemeClr val="tx2"/>
              </a:solidFill>
            </a:endParaRPr>
          </a:p>
          <a:p>
            <a:pPr defTabSz="914400"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4963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8</a:t>
            </a:fld>
            <a:endParaRPr lang="uk-UA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00BDDA2-0635-A941-9A01-8294B23CCE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400" y="152400"/>
            <a:ext cx="6019800" cy="609600"/>
          </a:xfrm>
        </p:spPr>
        <p:txBody>
          <a:bodyPr/>
          <a:lstStyle/>
          <a:p>
            <a:pPr algn="ctr"/>
            <a:r>
              <a:rPr lang="en-AU" dirty="0"/>
              <a:t>CARD4L </a:t>
            </a:r>
          </a:p>
          <a:p>
            <a:pPr algn="ctr"/>
            <a:r>
              <a:rPr lang="en-AU" dirty="0"/>
              <a:t>Synthetic Aperture Radar PFSs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AD18E6A-F16F-4347-86A9-4E3E1A98DE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76400" y="1676400"/>
            <a:ext cx="5277622" cy="4724400"/>
          </a:xfrm>
        </p:spPr>
        <p:txBody>
          <a:bodyPr/>
          <a:lstStyle/>
          <a:p>
            <a:pPr marL="0" indent="0" algn="l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chemeClr val="tx2"/>
                </a:solidFill>
              </a:rPr>
              <a:t>Geocoded Single-Look Complex (GSLC)</a:t>
            </a:r>
            <a:endParaRPr lang="en-US" sz="100" b="1" dirty="0">
              <a:solidFill>
                <a:schemeClr val="tx2"/>
              </a:solidFill>
            </a:endParaRPr>
          </a:p>
          <a:p>
            <a:pPr marL="0" indent="0" algn="l">
              <a:spcBef>
                <a:spcPts val="600"/>
              </a:spcBef>
              <a:spcAft>
                <a:spcPts val="600"/>
              </a:spcAft>
              <a:buNone/>
            </a:pPr>
            <a:endParaRPr lang="en-AU" sz="100" dirty="0">
              <a:solidFill>
                <a:schemeClr val="tx2"/>
              </a:solidFill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AU" dirty="0">
                <a:solidFill>
                  <a:schemeClr val="tx2"/>
                </a:solidFill>
              </a:rPr>
              <a:t>Lead: B. Chapman (JPL) and H. Zebker (Stanford U)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AU" dirty="0">
                <a:solidFill>
                  <a:schemeClr val="tx2"/>
                </a:solidFill>
              </a:rPr>
              <a:t>Geocoding SAR data already at SLC level simplifies generation of interferograms.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tx2"/>
                </a:solidFill>
              </a:rPr>
              <a:t>Zero Draft based on NISAR NASA SDS Product Description Document (</a:t>
            </a:r>
            <a:r>
              <a:rPr lang="en-AU" sz="1600" dirty="0" err="1">
                <a:solidFill>
                  <a:schemeClr val="tx2"/>
                </a:solidFill>
              </a:rPr>
              <a:t>Agram</a:t>
            </a:r>
            <a:r>
              <a:rPr lang="en-AU" sz="1600" dirty="0">
                <a:solidFill>
                  <a:schemeClr val="tx2"/>
                </a:solidFill>
              </a:rPr>
              <a:t> &amp; Buckley, 2018</a:t>
            </a:r>
            <a:r>
              <a:rPr lang="en-AU" sz="1800" dirty="0">
                <a:solidFill>
                  <a:schemeClr val="tx2"/>
                </a:solidFill>
              </a:rPr>
              <a:t>), and NISAR NASA SDS Algorithm Theoretical Basis Document (</a:t>
            </a:r>
            <a:r>
              <a:rPr lang="en-AU" sz="1600" dirty="0" err="1">
                <a:solidFill>
                  <a:schemeClr val="tx2"/>
                </a:solidFill>
              </a:rPr>
              <a:t>Agram</a:t>
            </a:r>
            <a:r>
              <a:rPr lang="en-AU" sz="1600" dirty="0">
                <a:solidFill>
                  <a:schemeClr val="tx2"/>
                </a:solidFill>
              </a:rPr>
              <a:t>, Lavelle &amp; Buckley, 2017</a:t>
            </a:r>
            <a:r>
              <a:rPr lang="en-AU" sz="1800" dirty="0">
                <a:solidFill>
                  <a:schemeClr val="tx2"/>
                </a:solidFill>
              </a:rPr>
              <a:t>).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endParaRPr lang="en-AU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7241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9</a:t>
            </a:fld>
            <a:endParaRPr lang="uk-UA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00BDDA2-0635-A941-9A01-8294B23CCE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400" y="152400"/>
            <a:ext cx="6019800" cy="609600"/>
          </a:xfrm>
        </p:spPr>
        <p:txBody>
          <a:bodyPr/>
          <a:lstStyle/>
          <a:p>
            <a:pPr algn="ctr"/>
            <a:r>
              <a:rPr lang="en-AU" dirty="0"/>
              <a:t>CARD4L </a:t>
            </a:r>
          </a:p>
          <a:p>
            <a:pPr algn="ctr"/>
            <a:r>
              <a:rPr lang="en-AU" dirty="0"/>
              <a:t>Synthetic Aperture Radar PFSs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9B3807D-AB8E-3E45-86CA-BBC8EC046775}"/>
              </a:ext>
            </a:extLst>
          </p:cNvPr>
          <p:cNvSpPr txBox="1">
            <a:spLocks/>
          </p:cNvSpPr>
          <p:nvPr/>
        </p:nvSpPr>
        <p:spPr>
          <a:xfrm>
            <a:off x="1676401" y="1676400"/>
            <a:ext cx="5181599" cy="47244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algn="l" defTabSz="914400">
              <a:spcBef>
                <a:spcPts val="600"/>
              </a:spcBef>
              <a:spcAft>
                <a:spcPts val="600"/>
              </a:spcAft>
              <a:buFont typeface="Arial"/>
              <a:buNone/>
            </a:pPr>
            <a:r>
              <a:rPr lang="en-US" b="1" dirty="0">
                <a:solidFill>
                  <a:schemeClr val="tx2"/>
                </a:solidFill>
              </a:rPr>
              <a:t>Interferometric Products (InSAR)</a:t>
            </a:r>
            <a:endParaRPr lang="en-US" sz="100" b="1" dirty="0">
              <a:solidFill>
                <a:schemeClr val="tx2"/>
              </a:solidFill>
            </a:endParaRPr>
          </a:p>
          <a:p>
            <a:pPr marL="0" indent="0" algn="l" defTabSz="914400">
              <a:spcBef>
                <a:spcPts val="600"/>
              </a:spcBef>
              <a:spcAft>
                <a:spcPts val="600"/>
              </a:spcAft>
              <a:buFont typeface="Arial"/>
              <a:buNone/>
            </a:pPr>
            <a:endParaRPr lang="en-AU" sz="100" dirty="0">
              <a:solidFill>
                <a:schemeClr val="tx2"/>
              </a:solidFill>
            </a:endParaRPr>
          </a:p>
          <a:p>
            <a:pPr algn="l" defTabSz="914400">
              <a:spcBef>
                <a:spcPts val="600"/>
              </a:spcBef>
              <a:spcAft>
                <a:spcPts val="600"/>
              </a:spcAft>
            </a:pPr>
            <a:r>
              <a:rPr lang="en-AU" dirty="0">
                <a:solidFill>
                  <a:schemeClr val="tx2"/>
                </a:solidFill>
              </a:rPr>
              <a:t>Lead: M. </a:t>
            </a:r>
            <a:r>
              <a:rPr lang="en-AU" dirty="0" err="1">
                <a:solidFill>
                  <a:schemeClr val="tx2"/>
                </a:solidFill>
              </a:rPr>
              <a:t>Thankappan</a:t>
            </a:r>
            <a:r>
              <a:rPr lang="en-AU" dirty="0">
                <a:solidFill>
                  <a:schemeClr val="tx2"/>
                </a:solidFill>
              </a:rPr>
              <a:t> &amp; GA team</a:t>
            </a:r>
          </a:p>
          <a:p>
            <a:pPr algn="l" defTabSz="914400">
              <a:spcBef>
                <a:spcPts val="60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tx2"/>
                </a:solidFill>
              </a:rPr>
              <a:t>A suite of three products generated by InSAR processing of two SLC images captured of the same geographic area at different times.</a:t>
            </a:r>
          </a:p>
          <a:p>
            <a:pPr algn="l" defTabSz="914400">
              <a:spcBef>
                <a:spcPts val="60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tx2"/>
                </a:solidFill>
              </a:rPr>
              <a:t>Limited feedback on CARD4L draft from WGCV and InSAR community</a:t>
            </a:r>
          </a:p>
          <a:p>
            <a:pPr algn="l" defTabSz="914400">
              <a:spcBef>
                <a:spcPts val="600"/>
              </a:spcBef>
              <a:spcAft>
                <a:spcPts val="600"/>
              </a:spcAft>
            </a:pPr>
            <a:r>
              <a:rPr lang="en-AU" sz="1800" dirty="0">
                <a:solidFill>
                  <a:schemeClr val="tx2"/>
                </a:solidFill>
              </a:rPr>
              <a:t>Sept 2019: Decision to move forward </a:t>
            </a:r>
            <a:r>
              <a:rPr lang="en-AU" sz="1800" i="1" dirty="0">
                <a:solidFill>
                  <a:schemeClr val="tx2"/>
                </a:solidFill>
              </a:rPr>
              <a:t>(Medhavy comments)</a:t>
            </a:r>
            <a:endParaRPr lang="en-AU" sz="1600" i="1" dirty="0">
              <a:solidFill>
                <a:schemeClr val="tx2"/>
              </a:solidFill>
            </a:endParaRPr>
          </a:p>
          <a:p>
            <a:pPr defTabSz="914400"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tx2"/>
              </a:solidFill>
            </a:endParaRPr>
          </a:p>
          <a:p>
            <a:pPr defTabSz="914400"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1513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17943</TotalTime>
  <Words>1193</Words>
  <Application>Microsoft Macintosh PowerPoint</Application>
  <PresentationFormat>On-screen Show (4:3)</PresentationFormat>
  <Paragraphs>235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 Bold</vt:lpstr>
      <vt:lpstr>Droid Serif</vt:lpstr>
      <vt:lpstr>Proxima Nova Regular</vt:lpstr>
      <vt:lpstr>Arial</vt:lpstr>
      <vt:lpstr>Avenir Roman</vt:lpstr>
      <vt:lpstr>Calibri</vt:lpstr>
      <vt:lpstr>Courier New</vt:lpstr>
      <vt:lpstr>Helvetica</vt:lpstr>
      <vt:lpstr>Symbol</vt:lpstr>
      <vt:lpstr>Wingdings</vt:lpstr>
      <vt:lpstr>Default</vt:lpstr>
      <vt:lpstr>Synthetic Aperture Radar PFSs Status (+ LiDAR)    Ake Rosenqvist (soloEO) for JAXA , Takeo Tadono (JAXA) Nuno Miranda (ESA), Bruce Chapman (NASA JPL) Andreia Siqueira (GA), Medhavy Thankappan (GA),  Marco Lavalle (JPL), Francois Charbonneau (NRCan),  Zheng-Shu Zhou (CSIRO)       LSI-VC-8, Anchorage, AK, Sept 4-6,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Ake Ros</cp:lastModifiedBy>
  <cp:revision>288</cp:revision>
  <dcterms:modified xsi:type="dcterms:W3CDTF">2019-09-04T23:42:25Z</dcterms:modified>
</cp:coreProperties>
</file>