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269" r:id="rId6"/>
    <p:sldId id="289" r:id="rId7"/>
    <p:sldId id="301" r:id="rId8"/>
    <p:sldId id="292" r:id="rId9"/>
    <p:sldId id="294" r:id="rId10"/>
    <p:sldId id="296" r:id="rId11"/>
    <p:sldId id="303" r:id="rId12"/>
    <p:sldId id="307" r:id="rId13"/>
    <p:sldId id="305" r:id="rId14"/>
    <p:sldId id="306" r:id="rId15"/>
    <p:sldId id="299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A6260"/>
    <a:srgbClr val="CD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50" autoAdjust="0"/>
    <p:restoredTop sz="95470" autoAdjust="0"/>
  </p:normalViewPr>
  <p:slideViewPr>
    <p:cSldViewPr>
      <p:cViewPr varScale="1">
        <p:scale>
          <a:sx n="102" d="100"/>
          <a:sy n="102" d="100"/>
        </p:scale>
        <p:origin x="2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田殿　武雄" userId="fe5a36fd-c2cb-4eda-b2bf-01162b2996f8" providerId="ADAL" clId="{1EB1B147-77DC-4CE1-BB62-61B0C7608710}"/>
    <pc:docChg chg="modSld">
      <pc:chgData name="田殿　武雄" userId="fe5a36fd-c2cb-4eda-b2bf-01162b2996f8" providerId="ADAL" clId="{1EB1B147-77DC-4CE1-BB62-61B0C7608710}" dt="2019-08-01T23:14:23.458" v="0" actId="6549"/>
      <pc:docMkLst>
        <pc:docMk/>
      </pc:docMkLst>
      <pc:sldChg chg="modSp">
        <pc:chgData name="田殿　武雄" userId="fe5a36fd-c2cb-4eda-b2bf-01162b2996f8" providerId="ADAL" clId="{1EB1B147-77DC-4CE1-BB62-61B0C7608710}" dt="2019-08-01T23:14:23.458" v="0" actId="6549"/>
        <pc:sldMkLst>
          <pc:docMk/>
          <pc:sldMk cId="1068426460" sldId="269"/>
        </pc:sldMkLst>
        <pc:spChg chg="mod">
          <ac:chgData name="田殿　武雄" userId="fe5a36fd-c2cb-4eda-b2bf-01162b2996f8" providerId="ADAL" clId="{1EB1B147-77DC-4CE1-BB62-61B0C7608710}" dt="2019-08-01T23:14:23.458" v="0" actId="6549"/>
          <ac:spMkLst>
            <pc:docMk/>
            <pc:sldMk cId="1068426460" sldId="26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ja-JP" dirty="0">
              <a:latin typeface="Calibri" charset="0"/>
              <a:ea typeface="ＭＳ Ｐゴシック" charset="0"/>
            </a:endParaRPr>
          </a:p>
        </p:txBody>
      </p:sp>
      <p:sp>
        <p:nvSpPr>
          <p:cNvPr id="1843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5B5D96-D0EA-114B-935D-0841AA26D695}" type="slidenum">
              <a:rPr lang="ja-JP" altLang="en-US" sz="1300"/>
              <a:pPr/>
              <a:t>3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ja-JP" dirty="0">
              <a:latin typeface="Calibri" charset="0"/>
              <a:ea typeface="ＭＳ Ｐゴシック" charset="0"/>
            </a:endParaRPr>
          </a:p>
        </p:txBody>
      </p:sp>
      <p:sp>
        <p:nvSpPr>
          <p:cNvPr id="3891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2A28DC-3D3B-084C-B54B-EBF25E7F32BD}" type="slidenum">
              <a:rPr lang="ja-JP" altLang="en-US" sz="1300"/>
              <a:pPr/>
              <a:t>12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ja-JP" dirty="0">
              <a:latin typeface="Calibri" charset="0"/>
              <a:ea typeface="ＭＳ Ｐゴシック" charset="0"/>
            </a:endParaRPr>
          </a:p>
        </p:txBody>
      </p:sp>
      <p:sp>
        <p:nvSpPr>
          <p:cNvPr id="1843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5B5D96-D0EA-114B-935D-0841AA26D695}" type="slidenum">
              <a:rPr lang="ja-JP" altLang="en-US" sz="1300"/>
              <a:pPr/>
              <a:t>4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53082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ja-JP" dirty="0">
              <a:latin typeface="Calibri" charset="0"/>
              <a:ea typeface="ＭＳ Ｐゴシック" charset="0"/>
            </a:endParaRPr>
          </a:p>
        </p:txBody>
      </p:sp>
      <p:sp>
        <p:nvSpPr>
          <p:cNvPr id="2457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9DE4F9-BC26-174C-96C7-1AE70FFCBFE8}" type="slidenum">
              <a:rPr lang="ja-JP" altLang="en-US" sz="1300"/>
              <a:pPr/>
              <a:t>5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ja-JP" dirty="0">
              <a:latin typeface="Calibri" charset="0"/>
              <a:ea typeface="ＭＳ Ｐゴシック" charset="0"/>
            </a:endParaRPr>
          </a:p>
        </p:txBody>
      </p:sp>
      <p:sp>
        <p:nvSpPr>
          <p:cNvPr id="2867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4CB874-D236-AB4A-B207-ED0A27C89295}" type="slidenum">
              <a:rPr lang="ja-JP" altLang="en-US" sz="1300"/>
              <a:pPr/>
              <a:t>6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ja-JP" dirty="0">
              <a:latin typeface="Calibri" charset="0"/>
              <a:ea typeface="ＭＳ Ｐゴシック" charset="0"/>
            </a:endParaRPr>
          </a:p>
        </p:txBody>
      </p:sp>
      <p:sp>
        <p:nvSpPr>
          <p:cNvPr id="3277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114B28-63B5-FE4D-A307-B369AE4CFF7B}" type="slidenum">
              <a:rPr lang="ja-JP" altLang="en-US" sz="1300"/>
              <a:pPr/>
              <a:t>7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ja-JP" dirty="0">
              <a:latin typeface="Calibri" charset="0"/>
              <a:ea typeface="ＭＳ Ｐゴシック" charset="0"/>
            </a:endParaRPr>
          </a:p>
        </p:txBody>
      </p:sp>
      <p:sp>
        <p:nvSpPr>
          <p:cNvPr id="2867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4CB874-D236-AB4A-B207-ED0A27C89295}" type="slidenum">
              <a:rPr lang="ja-JP" altLang="en-US" sz="1300"/>
              <a:pPr/>
              <a:t>8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62493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ja-JP" dirty="0">
              <a:latin typeface="Calibri" charset="0"/>
              <a:ea typeface="ＭＳ Ｐゴシック" charset="0"/>
            </a:endParaRPr>
          </a:p>
        </p:txBody>
      </p:sp>
      <p:sp>
        <p:nvSpPr>
          <p:cNvPr id="2867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4CB874-D236-AB4A-B207-ED0A27C89295}" type="slidenum">
              <a:rPr lang="ja-JP" altLang="en-US" sz="1300"/>
              <a:pPr/>
              <a:t>9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3034050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ja-JP" dirty="0">
              <a:latin typeface="Calibri" charset="0"/>
              <a:ea typeface="ＭＳ Ｐゴシック" charset="0"/>
            </a:endParaRPr>
          </a:p>
        </p:txBody>
      </p:sp>
      <p:sp>
        <p:nvSpPr>
          <p:cNvPr id="2867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4CB874-D236-AB4A-B207-ED0A27C89295}" type="slidenum">
              <a:rPr lang="ja-JP" altLang="en-US" sz="1300"/>
              <a:pPr/>
              <a:t>10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102662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ja-JP" dirty="0">
              <a:latin typeface="Calibri" charset="0"/>
              <a:ea typeface="ＭＳ Ｐゴシック" charset="0"/>
            </a:endParaRPr>
          </a:p>
        </p:txBody>
      </p:sp>
      <p:sp>
        <p:nvSpPr>
          <p:cNvPr id="2867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xfrm>
            <a:off x="3885608" y="8684961"/>
            <a:ext cx="2970776" cy="457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4CB874-D236-AB4A-B207-ED0A27C89295}" type="slidenum">
              <a:rPr lang="ja-JP" altLang="en-US" sz="1300"/>
              <a:pPr/>
              <a:t>11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374654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533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b="1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 altLang="ja-JP" smtClean="0"/>
              <a:pPr defTabSz="914400"/>
              <a:t>‹#›</a:t>
            </a:fld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6016625"/>
            <a:ext cx="14033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6016625"/>
            <a:ext cx="14033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45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"/>
          <p:cNvSpPr txBox="1">
            <a:spLocks/>
          </p:cNvSpPr>
          <p:nvPr userDrawn="1"/>
        </p:nvSpPr>
        <p:spPr>
          <a:xfrm>
            <a:off x="8763000" y="533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457200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86CB4B4D-7CA3-9044-876B-883B54F8677D}" type="slidenum">
              <a:rPr lang="uk-UA"/>
              <a:pPr defTabSz="914400"/>
              <a:t>‹#›</a:t>
            </a:fld>
            <a:endParaRPr lang="uk-UA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6" cstate="print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6016625"/>
            <a:ext cx="14033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826269"/>
            <a:ext cx="7759211" cy="2059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AU" altLang="ja-JP" sz="3200" dirty="0">
                <a:solidFill>
                  <a:schemeClr val="bg1"/>
                </a:solidFill>
                <a:latin typeface="+mj-lt"/>
              </a:rPr>
              <a:t>CARD4L Products &amp; Assessments</a:t>
            </a:r>
            <a:br>
              <a:rPr lang="en-AU" altLang="ja-JP" sz="3200" dirty="0">
                <a:solidFill>
                  <a:schemeClr val="bg1"/>
                </a:solidFill>
                <a:latin typeface="+mj-lt"/>
              </a:rPr>
            </a:br>
            <a:br>
              <a:rPr lang="en-AU" altLang="ja-JP" sz="3200" dirty="0">
                <a:solidFill>
                  <a:schemeClr val="bg1"/>
                </a:solidFill>
                <a:latin typeface="+mj-lt"/>
              </a:rPr>
            </a:br>
            <a:r>
              <a:rPr lang="en-AU" altLang="ja-JP" sz="3200" b="0" dirty="0">
                <a:solidFill>
                  <a:schemeClr val="bg1"/>
                </a:solidFill>
              </a:rPr>
              <a:t>JAXA GLOBAL SAR MOSAICS </a:t>
            </a:r>
            <a:br>
              <a:rPr lang="en-AU" altLang="ja-JP" sz="3200" dirty="0">
                <a:solidFill>
                  <a:schemeClr val="bg1"/>
                </a:solidFill>
                <a:latin typeface="+mj-lt"/>
              </a:rPr>
            </a:br>
            <a:br>
              <a:rPr lang="en-AU" sz="40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b="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Takeo Tadono (JAXA)</a:t>
            </a:r>
            <a:br>
              <a:rPr lang="en-AU" sz="1600" b="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Ake Rosenqvist (soloEO) </a:t>
            </a:r>
            <a:r>
              <a:rPr lang="en-AU" sz="1600" i="1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for</a:t>
            </a: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JAXA </a:t>
            </a: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</a:b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</a:b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b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AU" sz="16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LSI-VC-8, Anchorage, AK, Sept 4-6, 2019</a:t>
            </a:r>
            <a:endParaRPr sz="40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3030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3322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B5B44-C4B0-284D-A653-CB5B8C7B1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19200"/>
            <a:ext cx="6547288" cy="5463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D945E1-77CF-DC4F-88D3-FCD0EF962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676400"/>
            <a:ext cx="2819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FF"/>
                </a:solidFill>
              </a:rPr>
              <a:t>YES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YES</a:t>
            </a:r>
          </a:p>
          <a:p>
            <a:r>
              <a:rPr lang="en-GB" sz="1600" b="1" dirty="0">
                <a:solidFill>
                  <a:schemeClr val="accent2"/>
                </a:solidFill>
              </a:rPr>
              <a:t>NO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C0504D"/>
                </a:solidFill>
              </a:rPr>
              <a:t>NO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56EDE1-0B18-0F4F-BB8D-1E370A4C3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657600"/>
            <a:ext cx="2819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FF"/>
                </a:solidFill>
              </a:rPr>
              <a:t>YES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C00000"/>
                </a:solidFill>
              </a:rPr>
              <a:t>NO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YES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YES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YES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YES</a:t>
            </a:r>
          </a:p>
          <a:p>
            <a:r>
              <a:rPr lang="en-GB" sz="1600" b="1" dirty="0">
                <a:solidFill>
                  <a:schemeClr val="accent2"/>
                </a:solidFill>
              </a:rPr>
              <a:t>NO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69645AF-206B-0C49-9D5D-4F993CA2756E}"/>
              </a:ext>
            </a:extLst>
          </p:cNvPr>
          <p:cNvSpPr txBox="1">
            <a:spLocks/>
          </p:cNvSpPr>
          <p:nvPr/>
        </p:nvSpPr>
        <p:spPr>
          <a:xfrm>
            <a:off x="2057400" y="152400"/>
            <a:ext cx="6705600" cy="83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AU" altLang="ja-JP" dirty="0"/>
              <a:t>JAXA Global SAR Mosaics </a:t>
            </a:r>
            <a:r>
              <a:rPr lang="mr-IN" altLang="ja-JP" dirty="0"/>
              <a:t>–</a:t>
            </a:r>
            <a:r>
              <a:rPr lang="en-AU" altLang="ja-JP" dirty="0"/>
              <a:t> </a:t>
            </a:r>
          </a:p>
          <a:p>
            <a:pPr defTabSz="914400"/>
            <a:r>
              <a:rPr lang="en-AU" altLang="ja-JP" sz="2000" dirty="0"/>
              <a:t>Self-assessment for CARD4L NRB (v1.0)</a:t>
            </a:r>
            <a:endParaRPr lang="fr-FR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99587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057425-14C6-794F-98BF-847E1C730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00200"/>
            <a:ext cx="6527194" cy="446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9A2E01-81E6-D14C-A406-56FB3695F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681" y="1339554"/>
            <a:ext cx="6518513" cy="3188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8BC6D7-26E0-944C-8F71-D036D0AE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267200"/>
            <a:ext cx="2819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</a:t>
            </a:r>
            <a:r>
              <a:rPr lang="en-GB" sz="1600" b="1" dirty="0">
                <a:solidFill>
                  <a:schemeClr val="accent2"/>
                </a:solidFill>
              </a:rPr>
              <a:t>N/A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803C78-CACC-7341-9708-237689FAB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829812"/>
            <a:ext cx="2819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FF"/>
                </a:solidFill>
              </a:rPr>
              <a:t>YES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008000"/>
                </a:solidFill>
              </a:rPr>
              <a:t>		    YES</a:t>
            </a:r>
          </a:p>
          <a:p>
            <a:r>
              <a:rPr lang="en-GB" sz="1600" b="1" dirty="0">
                <a:solidFill>
                  <a:srgbClr val="C00000"/>
                </a:solidFill>
              </a:rPr>
              <a:t>NO</a:t>
            </a:r>
          </a:p>
          <a:p>
            <a:r>
              <a:rPr lang="en-GB" sz="1600" b="1" dirty="0">
                <a:solidFill>
                  <a:srgbClr val="C00000"/>
                </a:solidFill>
              </a:rPr>
              <a:t>NO (N/A)</a:t>
            </a:r>
          </a:p>
          <a:p>
            <a:r>
              <a:rPr lang="en-GB" sz="1600" b="1" dirty="0">
                <a:solidFill>
                  <a:schemeClr val="accent2"/>
                </a:solidFill>
              </a:rPr>
              <a:t>NO</a:t>
            </a:r>
          </a:p>
          <a:p>
            <a:r>
              <a:rPr lang="en-GB" sz="1600" b="1" dirty="0">
                <a:solidFill>
                  <a:schemeClr val="accent2"/>
                </a:solidFill>
              </a:rPr>
              <a:t>NO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81D6AF-64C9-2A4A-B39A-043D6A541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757284"/>
            <a:ext cx="20762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/>
                </a:solidFill>
              </a:rPr>
              <a:t>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B80A3B-8B7E-494E-AB32-FCF598208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2819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Times" pitchFamily="2" charset="0"/>
              </a:rPr>
              <a:t>2.9 Number of Looks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40A7B3D-757F-8448-B8B9-B0544AB48F67}"/>
              </a:ext>
            </a:extLst>
          </p:cNvPr>
          <p:cNvSpPr txBox="1">
            <a:spLocks/>
          </p:cNvSpPr>
          <p:nvPr/>
        </p:nvSpPr>
        <p:spPr>
          <a:xfrm>
            <a:off x="2057400" y="152400"/>
            <a:ext cx="6705600" cy="83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AU" altLang="ja-JP" dirty="0"/>
              <a:t>JAXA Global SAR Mosaics </a:t>
            </a:r>
            <a:r>
              <a:rPr lang="mr-IN" altLang="ja-JP" dirty="0"/>
              <a:t>–</a:t>
            </a:r>
            <a:r>
              <a:rPr lang="en-AU" altLang="ja-JP" dirty="0"/>
              <a:t> </a:t>
            </a:r>
          </a:p>
          <a:p>
            <a:pPr defTabSz="914400"/>
            <a:r>
              <a:rPr lang="en-AU" altLang="ja-JP" sz="2000" dirty="0"/>
              <a:t>Self-assessment for CARD4L NRB (v1.0)</a:t>
            </a:r>
            <a:endParaRPr lang="fr-FR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56105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正方形/長方形 5"/>
          <p:cNvSpPr>
            <a:spLocks noChangeArrowheads="1"/>
          </p:cNvSpPr>
          <p:nvPr/>
        </p:nvSpPr>
        <p:spPr bwMode="auto">
          <a:xfrm>
            <a:off x="539746" y="1635540"/>
            <a:ext cx="777716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endParaRPr lang="en-US" altLang="ja-JP" dirty="0"/>
          </a:p>
          <a:p>
            <a:pPr>
              <a:spcBef>
                <a:spcPts val="1200"/>
              </a:spcBef>
            </a:pPr>
            <a:r>
              <a:rPr lang="en-US" altLang="ja-JP" dirty="0"/>
              <a:t>JAXA’s Global SAR Mosaic products currently NOT FULLY COMPLIANT with CARD4L NRB </a:t>
            </a:r>
            <a:r>
              <a:rPr lang="en-US" altLang="ja-JP"/>
              <a:t>(v1.0) specs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lang="en-US" altLang="ja-JP" dirty="0"/>
              <a:t>Actions: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dirty="0"/>
              <a:t>Processing of 2018 Global Mosaic with r</a:t>
            </a:r>
            <a:r>
              <a:rPr lang="en-US" altLang="ja-JP" u="sng" dirty="0"/>
              <a:t>evised SAR processing software </a:t>
            </a:r>
            <a:r>
              <a:rPr lang="en-US" altLang="ja-JP" dirty="0"/>
              <a:t>underway to address errors affecting the </a:t>
            </a:r>
            <a:r>
              <a:rPr lang="en-US" altLang="ja-JP" b="1" dirty="0"/>
              <a:t>Geometric Accuracy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u="sng" dirty="0"/>
              <a:t>Re-processing</a:t>
            </a:r>
            <a:r>
              <a:rPr lang="en-US" altLang="ja-JP" dirty="0"/>
              <a:t> of historical (2007-2017) Global Mosaic products</a:t>
            </a:r>
            <a:endParaRPr lang="en-US" altLang="ja-JP" b="1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dirty="0"/>
              <a:t>Global mosaic </a:t>
            </a:r>
            <a:r>
              <a:rPr lang="en-US" altLang="ja-JP" b="1" dirty="0"/>
              <a:t>metadata</a:t>
            </a:r>
            <a:r>
              <a:rPr lang="en-US" altLang="ja-JP" dirty="0"/>
              <a:t> to be </a:t>
            </a:r>
            <a:r>
              <a:rPr lang="en-US" altLang="ja-JP" u="sng" dirty="0"/>
              <a:t>complemented and/or modified</a:t>
            </a:r>
            <a:r>
              <a:rPr lang="en-US" altLang="ja-JP" dirty="0"/>
              <a:t> to conform with the (new) CARD4L file formats being developed by the CARD4L SAR group.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dirty="0"/>
              <a:t>Aim to have </a:t>
            </a:r>
            <a:r>
              <a:rPr lang="en-US" altLang="ja-JP" i="1" dirty="0"/>
              <a:t>at least </a:t>
            </a:r>
            <a:r>
              <a:rPr lang="en-US" altLang="ja-JP" dirty="0"/>
              <a:t>2018 Global Mosaic product fully compliant with CARD4L NRB (v2.0</a:t>
            </a:r>
            <a:r>
              <a:rPr lang="en-US" altLang="ja-JP" dirty="0">
                <a:sym typeface="Wingdings" pitchFamily="2" charset="2"/>
              </a:rPr>
              <a:t></a:t>
            </a:r>
            <a:r>
              <a:rPr lang="en-US" altLang="ja-JP" dirty="0"/>
              <a:t>) by LSI-VC-9.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ja-JP" dirty="0"/>
          </a:p>
        </p:txBody>
      </p:sp>
      <p:sp>
        <p:nvSpPr>
          <p:cNvPr id="37892" name="テキスト ボックス 1"/>
          <p:cNvSpPr txBox="1">
            <a:spLocks noChangeArrowheads="1"/>
          </p:cNvSpPr>
          <p:nvPr/>
        </p:nvSpPr>
        <p:spPr bwMode="auto">
          <a:xfrm>
            <a:off x="3633880" y="1371600"/>
            <a:ext cx="1588897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AU" altLang="ja-JP" b="1" dirty="0">
                <a:solidFill>
                  <a:schemeClr val="accent2"/>
                </a:solidFill>
                <a:cs typeface="Arial" charset="0"/>
              </a:rPr>
              <a:t>Summary</a:t>
            </a:r>
            <a:endParaRPr lang="fr-FR" altLang="ja-JP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5340A24-BC10-C64C-920B-6EAE4CDF0753}"/>
              </a:ext>
            </a:extLst>
          </p:cNvPr>
          <p:cNvSpPr txBox="1">
            <a:spLocks/>
          </p:cNvSpPr>
          <p:nvPr/>
        </p:nvSpPr>
        <p:spPr>
          <a:xfrm>
            <a:off x="2057400" y="152400"/>
            <a:ext cx="6705600" cy="83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AU" altLang="ja-JP" dirty="0"/>
              <a:t>JAXA Global SAR Mosaics </a:t>
            </a:r>
            <a:r>
              <a:rPr lang="mr-IN" altLang="ja-JP" dirty="0"/>
              <a:t>–</a:t>
            </a:r>
            <a:r>
              <a:rPr lang="en-AU" altLang="ja-JP" dirty="0"/>
              <a:t> </a:t>
            </a:r>
          </a:p>
          <a:p>
            <a:pPr defTabSz="914400"/>
            <a:r>
              <a:rPr lang="en-AU" altLang="ja-JP" sz="2000" dirty="0"/>
              <a:t>Self-assessment for CARD4L NRB (v1.0)</a:t>
            </a:r>
            <a:endParaRPr lang="fr-FR" altLang="ja-JP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0" indent="0">
              <a:buNone/>
            </a:pPr>
            <a:endParaRPr lang="en-AU" sz="17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b="1" dirty="0">
                <a:solidFill>
                  <a:schemeClr val="tx2"/>
                </a:solidFill>
              </a:rPr>
              <a:t>JAXA plans for CARD4L:</a:t>
            </a:r>
          </a:p>
          <a:p>
            <a:pPr marL="0" indent="0">
              <a:buNone/>
            </a:pPr>
            <a:endParaRPr lang="en-AU" sz="200" dirty="0">
              <a:solidFill>
                <a:schemeClr val="tx2"/>
              </a:solidFill>
            </a:endParaRPr>
          </a:p>
          <a:p>
            <a:r>
              <a:rPr lang="en-AU" dirty="0">
                <a:solidFill>
                  <a:schemeClr val="tx2"/>
                </a:solidFill>
              </a:rPr>
              <a:t>Normalised Radar Backscatter (NRB)</a:t>
            </a:r>
          </a:p>
          <a:p>
            <a:pPr lvl="1"/>
            <a:r>
              <a:rPr lang="en-AU" sz="1700" b="1" i="1" dirty="0">
                <a:solidFill>
                  <a:schemeClr val="tx2"/>
                </a:solidFill>
              </a:rPr>
              <a:t>25m ALOS PALSAR/ALOS-2 PALSAR-2 mosaics</a:t>
            </a:r>
          </a:p>
          <a:p>
            <a:pPr lvl="2"/>
            <a:r>
              <a:rPr lang="en-AU" sz="1700" i="1" dirty="0">
                <a:solidFill>
                  <a:schemeClr val="tx2"/>
                </a:solidFill>
              </a:rPr>
              <a:t>Global coverage (2007-2010; 2015-2018+)</a:t>
            </a:r>
          </a:p>
          <a:p>
            <a:pPr lvl="2"/>
            <a:r>
              <a:rPr lang="en-AU" sz="1700" i="1" dirty="0">
                <a:solidFill>
                  <a:schemeClr val="tx2"/>
                </a:solidFill>
              </a:rPr>
              <a:t>Derived from 10m/20m Fine Beam data</a:t>
            </a:r>
          </a:p>
          <a:p>
            <a:pPr lvl="2"/>
            <a:r>
              <a:rPr lang="en-AU" sz="1700" i="1" dirty="0">
                <a:solidFill>
                  <a:schemeClr val="tx2"/>
                </a:solidFill>
              </a:rPr>
              <a:t>Self-assessment ongoing</a:t>
            </a:r>
          </a:p>
          <a:p>
            <a:pPr lvl="1"/>
            <a:r>
              <a:rPr lang="en-AU" sz="1700" b="1" i="1" dirty="0">
                <a:solidFill>
                  <a:schemeClr val="tx2"/>
                </a:solidFill>
              </a:rPr>
              <a:t>50m PALSAR-2 ScanSAR</a:t>
            </a:r>
          </a:p>
          <a:p>
            <a:pPr lvl="2"/>
            <a:r>
              <a:rPr lang="en-AU" sz="1700" i="1" dirty="0">
                <a:solidFill>
                  <a:schemeClr val="tx2"/>
                </a:solidFill>
              </a:rPr>
              <a:t>Regional coverage (pan-tropical + selected global regions)</a:t>
            </a:r>
          </a:p>
          <a:p>
            <a:pPr lvl="2"/>
            <a:r>
              <a:rPr lang="en-AU" sz="1700" i="1" dirty="0">
                <a:solidFill>
                  <a:schemeClr val="tx2"/>
                </a:solidFill>
              </a:rPr>
              <a:t>1x1 </a:t>
            </a:r>
            <a:r>
              <a:rPr lang="en-AU" sz="1700" i="1" dirty="0" err="1">
                <a:solidFill>
                  <a:schemeClr val="tx2"/>
                </a:solidFill>
              </a:rPr>
              <a:t>deg</a:t>
            </a:r>
            <a:r>
              <a:rPr lang="en-AU" sz="1700" i="1" dirty="0">
                <a:solidFill>
                  <a:schemeClr val="tx2"/>
                </a:solidFill>
              </a:rPr>
              <a:t> tiles (non-mosaicked)</a:t>
            </a:r>
          </a:p>
          <a:p>
            <a:pPr lvl="1"/>
            <a:r>
              <a:rPr lang="en-AU" sz="1700" b="1" i="1" dirty="0">
                <a:solidFill>
                  <a:schemeClr val="tx2"/>
                </a:solidFill>
              </a:rPr>
              <a:t>ALOS PALSAR (FBS, FBD, POL</a:t>
            </a:r>
            <a:r>
              <a:rPr lang="en-AU" sz="1700" b="1" i="1">
                <a:solidFill>
                  <a:schemeClr val="tx2"/>
                </a:solidFill>
              </a:rPr>
              <a:t>, ScanSAR)</a:t>
            </a:r>
            <a:endParaRPr lang="en-AU" sz="1700" b="1" i="1" dirty="0">
              <a:solidFill>
                <a:schemeClr val="tx2"/>
              </a:solidFill>
            </a:endParaRPr>
          </a:p>
          <a:p>
            <a:pPr lvl="2"/>
            <a:r>
              <a:rPr lang="en-AU" sz="1700" i="1" dirty="0">
                <a:solidFill>
                  <a:schemeClr val="tx2"/>
                </a:solidFill>
              </a:rPr>
              <a:t>Scene-based, Full resolution</a:t>
            </a:r>
          </a:p>
          <a:p>
            <a:pPr lvl="2"/>
            <a:r>
              <a:rPr lang="en-AU" sz="1700" i="1" dirty="0">
                <a:solidFill>
                  <a:schemeClr val="tx2"/>
                </a:solidFill>
              </a:rPr>
              <a:t>Full archive (2006-2011)</a:t>
            </a:r>
          </a:p>
          <a:p>
            <a:pPr lvl="2"/>
            <a:r>
              <a:rPr lang="en-AU" sz="1700" i="1" dirty="0">
                <a:solidFill>
                  <a:schemeClr val="tx2"/>
                </a:solidFill>
              </a:rPr>
              <a:t>JAXA to release CARD4L format conversion software</a:t>
            </a:r>
          </a:p>
        </p:txBody>
      </p:sp>
    </p:spTree>
    <p:extLst>
      <p:ext uri="{BB962C8B-B14F-4D97-AF65-F5344CB8AC3E}">
        <p14:creationId xmlns:p14="http://schemas.microsoft.com/office/powerpoint/2010/main" val="10684264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正方形/長方形 5"/>
          <p:cNvSpPr>
            <a:spLocks noChangeArrowheads="1"/>
          </p:cNvSpPr>
          <p:nvPr/>
        </p:nvSpPr>
        <p:spPr bwMode="auto">
          <a:xfrm>
            <a:off x="611188" y="4661964"/>
            <a:ext cx="8281987" cy="204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ja-JP" sz="1600" dirty="0"/>
              <a:t>•	</a:t>
            </a:r>
            <a:r>
              <a:rPr lang="en-US" altLang="ja-JP" sz="1600" b="1" dirty="0"/>
              <a:t>ALOS-2 PALSAR-2: </a:t>
            </a:r>
            <a:r>
              <a:rPr lang="en-US" altLang="ja-JP" sz="1600" dirty="0"/>
              <a:t>2015, 2016, 2017 (2018)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ja-JP" sz="1600" dirty="0"/>
              <a:t>•	</a:t>
            </a:r>
            <a:r>
              <a:rPr lang="en-US" altLang="ja-JP" sz="1600" b="1" dirty="0"/>
              <a:t>ALOS PALSAR: </a:t>
            </a:r>
            <a:r>
              <a:rPr lang="en-US" altLang="ja-JP" sz="1600" dirty="0"/>
              <a:t>2007, 2008, 2009, 2010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ja-JP" sz="1600" dirty="0"/>
              <a:t>•	</a:t>
            </a:r>
            <a:r>
              <a:rPr lang="en-US" altLang="ja-JP" sz="1600" b="1" dirty="0"/>
              <a:t>JERS-1 SAR: </a:t>
            </a:r>
            <a:r>
              <a:rPr lang="en-US" altLang="ja-JP" sz="1600" dirty="0"/>
              <a:t>1996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ja-JP" sz="1600" dirty="0"/>
              <a:t>•	Global coverage at 25 m pixel spacing, provided in 1°x1° tiles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ja-JP" sz="1600" dirty="0"/>
              <a:t>•	Publicly available free of charge at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ja-JP" sz="1600" dirty="0"/>
              <a:t>	</a:t>
            </a:r>
            <a:r>
              <a:rPr lang="en-US" altLang="ja-JP" sz="1600" dirty="0">
                <a:solidFill>
                  <a:srgbClr val="0070C0"/>
                </a:solidFill>
              </a:rPr>
              <a:t>https://</a:t>
            </a:r>
            <a:r>
              <a:rPr lang="en-US" altLang="ja-JP" sz="1600" dirty="0" err="1">
                <a:solidFill>
                  <a:srgbClr val="0070C0"/>
                </a:solidFill>
              </a:rPr>
              <a:t>www.eorc.jaxa.jp</a:t>
            </a:r>
            <a:r>
              <a:rPr lang="en-US" altLang="ja-JP" sz="1600" dirty="0">
                <a:solidFill>
                  <a:srgbClr val="0070C0"/>
                </a:solidFill>
              </a:rPr>
              <a:t>/ALOS/</a:t>
            </a:r>
            <a:r>
              <a:rPr lang="en-US" altLang="ja-JP" sz="1600" dirty="0" err="1">
                <a:solidFill>
                  <a:srgbClr val="0070C0"/>
                </a:solidFill>
              </a:rPr>
              <a:t>en</a:t>
            </a:r>
            <a:r>
              <a:rPr lang="en-US" altLang="ja-JP" sz="1600" dirty="0">
                <a:solidFill>
                  <a:srgbClr val="0070C0"/>
                </a:solidFill>
              </a:rPr>
              <a:t>/</a:t>
            </a:r>
            <a:r>
              <a:rPr lang="en-US" altLang="ja-JP" sz="1600" dirty="0" err="1">
                <a:solidFill>
                  <a:srgbClr val="0070C0"/>
                </a:solidFill>
              </a:rPr>
              <a:t>palsar_fnf</a:t>
            </a:r>
            <a:r>
              <a:rPr lang="en-US" altLang="ja-JP" sz="1600" dirty="0">
                <a:solidFill>
                  <a:srgbClr val="0070C0"/>
                </a:solidFill>
              </a:rPr>
              <a:t>/</a:t>
            </a:r>
            <a:r>
              <a:rPr lang="en-US" altLang="ja-JP" sz="1600" dirty="0" err="1">
                <a:solidFill>
                  <a:srgbClr val="0070C0"/>
                </a:solidFill>
              </a:rPr>
              <a:t>fnf_index.htm</a:t>
            </a:r>
            <a:endParaRPr lang="en-US" altLang="ja-JP" sz="1600" dirty="0">
              <a:solidFill>
                <a:srgbClr val="0070C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6705600" cy="838200"/>
          </a:xfrm>
        </p:spPr>
        <p:txBody>
          <a:bodyPr/>
          <a:lstStyle/>
          <a:p>
            <a:r>
              <a:rPr lang="en-AU" altLang="ja-JP" dirty="0"/>
              <a:t>JAXA Global SAR Mosaics </a:t>
            </a:r>
            <a:r>
              <a:rPr lang="mr-IN" altLang="ja-JP" dirty="0"/>
              <a:t>–</a:t>
            </a:r>
            <a:r>
              <a:rPr lang="en-AU" altLang="ja-JP" dirty="0"/>
              <a:t> </a:t>
            </a:r>
          </a:p>
          <a:p>
            <a:r>
              <a:rPr lang="en-AU" altLang="ja-JP" sz="2000" dirty="0"/>
              <a:t>Candidate for CARD4L Normalised Radar Backscatter </a:t>
            </a:r>
            <a:endParaRPr lang="fr-FR" altLang="ja-JP" sz="20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7846BEC-DDB7-5F4A-B19A-91E585095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27" y="1295400"/>
            <a:ext cx="55835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257800" cy="533400"/>
          </a:xfrm>
        </p:spPr>
        <p:txBody>
          <a:bodyPr/>
          <a:lstStyle/>
          <a:p>
            <a:r>
              <a:rPr lang="en-AU" altLang="ja-JP" dirty="0"/>
              <a:t>JAXA Global SAR Mosaics </a:t>
            </a:r>
            <a:r>
              <a:rPr lang="mr-IN" altLang="ja-JP" dirty="0"/>
              <a:t>–</a:t>
            </a:r>
            <a:r>
              <a:rPr lang="en-AU" altLang="ja-JP" dirty="0"/>
              <a:t> </a:t>
            </a:r>
          </a:p>
          <a:p>
            <a:r>
              <a:rPr lang="en-AU" altLang="ja-JP" dirty="0"/>
              <a:t>Image and Meta data</a:t>
            </a:r>
            <a:endParaRPr lang="fr-FR" altLang="ja-JP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608CFA0E-CF5A-F540-9BBD-005FB4772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27" y="1295400"/>
            <a:ext cx="55835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3962874-1C9A-1A41-AE11-96CADC00D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661964"/>
            <a:ext cx="8281987" cy="204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ja-JP" sz="1600" b="1" dirty="0"/>
              <a:t>Global SAR mosaic datasets image/data layers: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ja-JP" sz="1600" dirty="0"/>
              <a:t>•	Radar backscatter (</a:t>
            </a:r>
            <a:r>
              <a:rPr lang="en-GB" altLang="ja-JP" sz="1600" i="1" dirty="0" err="1"/>
              <a:t>γ</a:t>
            </a:r>
            <a:r>
              <a:rPr lang="en-GB" altLang="ja-JP" sz="1600" i="1" baseline="30000" dirty="0" err="1"/>
              <a:t>o</a:t>
            </a:r>
            <a:r>
              <a:rPr lang="en-GB" altLang="ja-JP" sz="1600" i="1" baseline="30000" dirty="0"/>
              <a:t> </a:t>
            </a:r>
            <a:r>
              <a:rPr lang="en-US" altLang="ja-JP" sz="1600" dirty="0"/>
              <a:t>) – HH polarisation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ja-JP" sz="1600" dirty="0"/>
              <a:t>•	Radar backscatter (</a:t>
            </a:r>
            <a:r>
              <a:rPr lang="en-GB" altLang="ja-JP" sz="1600" i="1" dirty="0" err="1"/>
              <a:t>γ</a:t>
            </a:r>
            <a:r>
              <a:rPr lang="en-GB" altLang="ja-JP" sz="1600" i="1" baseline="30000" dirty="0" err="1"/>
              <a:t>o</a:t>
            </a:r>
            <a:r>
              <a:rPr lang="en-GB" altLang="ja-JP" sz="1600" i="1" baseline="30000" dirty="0"/>
              <a:t> </a:t>
            </a:r>
            <a:r>
              <a:rPr lang="en-US" altLang="ja-JP" sz="1600" dirty="0"/>
              <a:t>) – HV polarisation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ja-JP" sz="1600" dirty="0"/>
              <a:t>•	Local incidence angle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ja-JP" sz="1600" dirty="0"/>
              <a:t>•	Observation date image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ja-JP" sz="1600" dirty="0"/>
              <a:t>•	Mask image (layover, shadowing, no-data, water)</a:t>
            </a:r>
          </a:p>
        </p:txBody>
      </p:sp>
    </p:spTree>
    <p:extLst>
      <p:ext uri="{BB962C8B-B14F-4D97-AF65-F5344CB8AC3E}">
        <p14:creationId xmlns:p14="http://schemas.microsoft.com/office/powerpoint/2010/main" val="236553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正方形/長方形 5"/>
          <p:cNvSpPr>
            <a:spLocks noChangeArrowheads="1"/>
          </p:cNvSpPr>
          <p:nvPr/>
        </p:nvSpPr>
        <p:spPr bwMode="auto">
          <a:xfrm>
            <a:off x="468313" y="3962400"/>
            <a:ext cx="84963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1600" b="1" dirty="0"/>
              <a:t>JAXA product compliance:</a:t>
            </a:r>
          </a:p>
          <a:p>
            <a:pPr>
              <a:spcBef>
                <a:spcPts val="1200"/>
              </a:spcBef>
            </a:pPr>
            <a:r>
              <a:rPr lang="en-US" altLang="ja-JP" sz="1600" b="1" dirty="0"/>
              <a:t>Radiometric Terrain Correction </a:t>
            </a:r>
            <a:r>
              <a:rPr lang="en-US" altLang="ja-JP" sz="1600" dirty="0"/>
              <a:t>(RTC) has been undertaken to eliminate incidence angle and topographic effects on the backscatter measurements to render </a:t>
            </a:r>
            <a:r>
              <a:rPr lang="en-GB" altLang="ja-JP" sz="1600" i="1" dirty="0" err="1"/>
              <a:t>γ</a:t>
            </a:r>
            <a:r>
              <a:rPr lang="en-GB" altLang="ja-JP" sz="1600" i="1" baseline="30000" dirty="0" err="1"/>
              <a:t>o</a:t>
            </a:r>
            <a:r>
              <a:rPr lang="en-US" altLang="ja-JP" sz="1600" dirty="0"/>
              <a:t> using a peer-reviewed algorithm. The backscatter values are given as (2 byte UINT) linear amplitude.</a:t>
            </a:r>
          </a:p>
          <a:p>
            <a:pPr>
              <a:spcBef>
                <a:spcPts val="1200"/>
              </a:spcBef>
            </a:pPr>
            <a:r>
              <a:rPr lang="en-US" altLang="ja-JP" sz="1600" dirty="0"/>
              <a:t>   All three sensors (JERS-1 SAR, PALSAR and PALSAR-2) have been subject to absolute calibration (using corner reflectors and radar transponders) and </a:t>
            </a:r>
            <a:r>
              <a:rPr lang="en-GB" altLang="ja-JP" sz="1600" i="1" dirty="0" err="1"/>
              <a:t>γ</a:t>
            </a:r>
            <a:r>
              <a:rPr lang="en-GB" altLang="ja-JP" sz="1600" i="1" baseline="30000" dirty="0" err="1"/>
              <a:t>o</a:t>
            </a:r>
            <a:r>
              <a:rPr lang="en-US" altLang="ja-JP" sz="1600" dirty="0"/>
              <a:t> can be calculated with the standard formula for amplitude data: </a:t>
            </a:r>
            <a:r>
              <a:rPr lang="en-GB" altLang="ja-JP" sz="1600" i="1" dirty="0" err="1"/>
              <a:t>γ</a:t>
            </a:r>
            <a:r>
              <a:rPr lang="en-GB" altLang="ja-JP" sz="1600" i="1" baseline="30000" dirty="0" err="1"/>
              <a:t>o</a:t>
            </a:r>
            <a:r>
              <a:rPr lang="en-US" altLang="ja-JP" sz="1600" dirty="0"/>
              <a:t> = 10 * log</a:t>
            </a:r>
            <a:r>
              <a:rPr lang="en-US" altLang="ja-JP" sz="1600" baseline="-25000" dirty="0"/>
              <a:t>10</a:t>
            </a:r>
            <a:r>
              <a:rPr lang="en-US" altLang="ja-JP" sz="1600" dirty="0"/>
              <a:t>(DN</a:t>
            </a:r>
            <a:r>
              <a:rPr lang="en-US" altLang="ja-JP" sz="1600" baseline="30000" dirty="0"/>
              <a:t>2</a:t>
            </a:r>
            <a:r>
              <a:rPr lang="en-US" altLang="ja-JP" sz="1600" dirty="0"/>
              <a:t>) + K </a:t>
            </a:r>
          </a:p>
          <a:p>
            <a:pPr>
              <a:spcBef>
                <a:spcPts val="1200"/>
              </a:spcBef>
            </a:pPr>
            <a:r>
              <a:rPr lang="en-US" altLang="ja-JP" sz="1600" dirty="0"/>
              <a:t>   The global SAR mosaics conform with the CARD4L </a:t>
            </a:r>
            <a:r>
              <a:rPr lang="en-US" altLang="ja-JP" sz="1600" b="1" dirty="0">
                <a:solidFill>
                  <a:srgbClr val="008000"/>
                </a:solidFill>
              </a:rPr>
              <a:t>TARGET</a:t>
            </a:r>
            <a:r>
              <a:rPr lang="en-US" altLang="ja-JP" sz="1600" dirty="0">
                <a:solidFill>
                  <a:srgbClr val="008000"/>
                </a:solidFill>
              </a:rPr>
              <a:t> </a:t>
            </a:r>
            <a:r>
              <a:rPr lang="en-US" altLang="ja-JP" sz="1600" dirty="0"/>
              <a:t>requirements                                    for radiometric corrections.            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743075"/>
            <a:ext cx="51879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テキスト ボックス 1"/>
          <p:cNvSpPr txBox="1">
            <a:spLocks noChangeArrowheads="1"/>
          </p:cNvSpPr>
          <p:nvPr/>
        </p:nvSpPr>
        <p:spPr bwMode="auto">
          <a:xfrm>
            <a:off x="3492500" y="1184750"/>
            <a:ext cx="518795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AU" altLang="ja-JP" b="1" dirty="0">
                <a:solidFill>
                  <a:schemeClr val="accent2"/>
                </a:solidFill>
                <a:cs typeface="Arial" charset="0"/>
              </a:rPr>
              <a:t>1 – Radiometric corrections</a:t>
            </a:r>
            <a:endParaRPr lang="fr-FR" altLang="ja-JP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8C44086-329B-254E-869C-FA01B2424FA5}"/>
              </a:ext>
            </a:extLst>
          </p:cNvPr>
          <p:cNvSpPr txBox="1">
            <a:spLocks/>
          </p:cNvSpPr>
          <p:nvPr/>
        </p:nvSpPr>
        <p:spPr>
          <a:xfrm>
            <a:off x="2057400" y="152400"/>
            <a:ext cx="6705600" cy="83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AU" altLang="ja-JP" dirty="0"/>
              <a:t>JAXA Global SAR Mosaics </a:t>
            </a:r>
            <a:r>
              <a:rPr lang="mr-IN" altLang="ja-JP" dirty="0"/>
              <a:t>–</a:t>
            </a:r>
            <a:r>
              <a:rPr lang="en-AU" altLang="ja-JP" dirty="0"/>
              <a:t> </a:t>
            </a:r>
          </a:p>
          <a:p>
            <a:pPr defTabSz="914400"/>
            <a:r>
              <a:rPr lang="en-AU" altLang="ja-JP" sz="2000" dirty="0"/>
              <a:t>Self-assessment for CARD4L NRB (v1.0)</a:t>
            </a:r>
            <a:endParaRPr lang="fr-FR" altLang="ja-JP" sz="2000" dirty="0"/>
          </a:p>
        </p:txBody>
      </p:sp>
      <p:sp>
        <p:nvSpPr>
          <p:cNvPr id="10" name="正方形/長方形 5">
            <a:extLst>
              <a:ext uri="{FF2B5EF4-FFF2-40B4-BE49-F238E27FC236}">
                <a16:creationId xmlns:a16="http://schemas.microsoft.com/office/drawing/2014/main" id="{245200CD-7BAA-7C4A-89A9-6222B33FF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69" y="1539768"/>
            <a:ext cx="2970172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1600" b="1" dirty="0">
                <a:solidFill>
                  <a:schemeClr val="accent2"/>
                </a:solidFill>
              </a:rPr>
              <a:t>CARD4L specs:</a:t>
            </a:r>
          </a:p>
          <a:p>
            <a:pPr>
              <a:spcBef>
                <a:spcPts val="1200"/>
              </a:spcBef>
            </a:pPr>
            <a:r>
              <a:rPr lang="en-US" altLang="ja-JP" sz="1600" i="1" dirty="0">
                <a:solidFill>
                  <a:schemeClr val="accent2"/>
                </a:solidFill>
              </a:rPr>
              <a:t>The requirements for radiometric corrections must be met for all pixels and must lead to </a:t>
            </a:r>
            <a:r>
              <a:rPr lang="en-US" altLang="ja-JP" sz="1600" i="1" dirty="0" err="1">
                <a:solidFill>
                  <a:schemeClr val="accent2"/>
                </a:solidFill>
              </a:rPr>
              <a:t>normalised</a:t>
            </a:r>
            <a:r>
              <a:rPr lang="en-US" altLang="ja-JP" sz="1600" i="1" dirty="0">
                <a:solidFill>
                  <a:schemeClr val="accent2"/>
                </a:solidFill>
              </a:rPr>
              <a:t> measurement(s) of backscatter intensity. 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172200" y="3802063"/>
            <a:ext cx="5982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ja-JP" i="1" dirty="0" err="1">
                <a:solidFill>
                  <a:schemeClr val="bg1"/>
                </a:solidFill>
              </a:rPr>
              <a:t>γ</a:t>
            </a:r>
            <a:r>
              <a:rPr lang="en-GB" altLang="ja-JP" i="1" baseline="30000" dirty="0" err="1">
                <a:solidFill>
                  <a:schemeClr val="bg1"/>
                </a:solidFill>
              </a:rPr>
              <a:t>o</a:t>
            </a:r>
            <a:r>
              <a:rPr lang="en-US" altLang="ja-JP" baseline="-25000" dirty="0">
                <a:solidFill>
                  <a:schemeClr val="bg1"/>
                </a:solidFill>
              </a:rPr>
              <a:t>HV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54D2CF-63A0-4019-9FE0-ED0022F71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60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ja-JP" i="1" dirty="0" err="1">
                <a:solidFill>
                  <a:schemeClr val="bg1"/>
                </a:solidFill>
              </a:rPr>
              <a:t>γ</a:t>
            </a:r>
            <a:r>
              <a:rPr lang="en-GB" altLang="ja-JP" i="1" baseline="30000" dirty="0" err="1">
                <a:solidFill>
                  <a:schemeClr val="bg1"/>
                </a:solidFill>
              </a:rPr>
              <a:t>o</a:t>
            </a:r>
            <a:r>
              <a:rPr lang="en-US" altLang="ja-JP" baseline="-25000" dirty="0">
                <a:solidFill>
                  <a:schemeClr val="bg1"/>
                </a:solidFill>
              </a:rPr>
              <a:t>HH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>
            <a:extLst>
              <a:ext uri="{FF2B5EF4-FFF2-40B4-BE49-F238E27FC236}">
                <a16:creationId xmlns:a16="http://schemas.microsoft.com/office/drawing/2014/main" id="{2AC31C8B-001E-9A46-A7CD-CDF73352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43075"/>
            <a:ext cx="51879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21E50875-C35D-CD46-AC0B-041C01B40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05632"/>
            <a:ext cx="82804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1600" b="1" dirty="0"/>
              <a:t>JAXA product compliance:</a:t>
            </a:r>
          </a:p>
          <a:p>
            <a:pPr>
              <a:spcBef>
                <a:spcPts val="1200"/>
              </a:spcBef>
            </a:pPr>
            <a:r>
              <a:rPr lang="en-US" altLang="ja-JP" sz="1600" dirty="0"/>
              <a:t>The global SAR mosaics are ortho-rectified using a peer-reviewed algorithm, utilizing SRTM Digital Elevation Model. (JERS-1 &amp; ALOS-1: SRTM-90, ALOS-2: SRTM-30) In high-latitude regions (&gt;60°N and S), a public open 3-arcsec global DEM is used. </a:t>
            </a:r>
          </a:p>
          <a:p>
            <a:pPr>
              <a:spcBef>
                <a:spcPts val="1200"/>
              </a:spcBef>
            </a:pPr>
            <a:r>
              <a:rPr lang="en-US" altLang="ja-JP" sz="1600" dirty="0"/>
              <a:t>   The global SAR mosaics are </a:t>
            </a:r>
            <a:r>
              <a:rPr lang="en-US" altLang="ja-JP" sz="1600" b="1" dirty="0">
                <a:solidFill>
                  <a:schemeClr val="accent2"/>
                </a:solidFill>
              </a:rPr>
              <a:t>NOT </a:t>
            </a:r>
            <a:r>
              <a:rPr lang="en-US" altLang="ja-JP" sz="1600" dirty="0">
                <a:solidFill>
                  <a:schemeClr val="tx1"/>
                </a:solidFill>
              </a:rPr>
              <a:t>compliant</a:t>
            </a:r>
            <a:r>
              <a:rPr lang="en-US" altLang="ja-JP" sz="1600" b="1" dirty="0">
                <a:solidFill>
                  <a:schemeClr val="accent2"/>
                </a:solidFill>
              </a:rPr>
              <a:t> </a:t>
            </a:r>
            <a:r>
              <a:rPr lang="en-US" altLang="ja-JP" sz="1600" dirty="0"/>
              <a:t>with parameter a) (</a:t>
            </a:r>
            <a:r>
              <a:rPr lang="en-US" altLang="ja-JP" sz="1600" i="1" dirty="0"/>
              <a:t>≤0.2 pix RMSE pub-pixel accuracy ), and </a:t>
            </a:r>
            <a:r>
              <a:rPr lang="en-US" altLang="ja-JP" sz="1600" dirty="0"/>
              <a:t>meets the </a:t>
            </a:r>
            <a:r>
              <a:rPr lang="en-US" altLang="ja-JP" sz="1600" b="1" dirty="0">
                <a:solidFill>
                  <a:srgbClr val="0000FF"/>
                </a:solidFill>
              </a:rPr>
              <a:t>THRESHOLD</a:t>
            </a:r>
            <a:r>
              <a:rPr lang="en-US" altLang="ja-JP" sz="1600" dirty="0">
                <a:solidFill>
                  <a:srgbClr val="0000FF"/>
                </a:solidFill>
              </a:rPr>
              <a:t> </a:t>
            </a:r>
            <a:r>
              <a:rPr lang="en-US" altLang="ja-JP" sz="1600" dirty="0"/>
              <a:t>requirements for parameters b) and c) (</a:t>
            </a:r>
            <a:r>
              <a:rPr lang="en-US" altLang="ja-JP" sz="1600" i="1" dirty="0"/>
              <a:t>DEM quality and consistency; Gridding/sampling frame consistency)</a:t>
            </a:r>
            <a:endParaRPr lang="en-US" altLang="ja-JP" sz="100" i="1" dirty="0"/>
          </a:p>
          <a:p>
            <a:pPr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16" name="テキスト ボックス 1">
            <a:extLst>
              <a:ext uri="{FF2B5EF4-FFF2-40B4-BE49-F238E27FC236}">
                <a16:creationId xmlns:a16="http://schemas.microsoft.com/office/drawing/2014/main" id="{7C8B2AD9-1290-324A-B453-601627DEB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184750"/>
            <a:ext cx="518795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AU" altLang="ja-JP" b="1" dirty="0">
                <a:solidFill>
                  <a:schemeClr val="accent2"/>
                </a:solidFill>
                <a:cs typeface="Arial" charset="0"/>
              </a:rPr>
              <a:t>2 – Geometric corrections</a:t>
            </a:r>
            <a:endParaRPr lang="fr-FR" altLang="ja-JP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7" name="正方形/長方形 5">
            <a:extLst>
              <a:ext uri="{FF2B5EF4-FFF2-40B4-BE49-F238E27FC236}">
                <a16:creationId xmlns:a16="http://schemas.microsoft.com/office/drawing/2014/main" id="{CD1843DA-E132-B84E-9B5E-5ACDC875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49229"/>
            <a:ext cx="2966441" cy="20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1600" b="1" dirty="0">
                <a:solidFill>
                  <a:schemeClr val="accent2"/>
                </a:solidFill>
              </a:rPr>
              <a:t>CARD4L specs</a:t>
            </a:r>
            <a:r>
              <a:rPr lang="en-US" altLang="ja-JP" sz="1600" i="1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ja-JP" sz="1600" i="1" dirty="0">
                <a:solidFill>
                  <a:schemeClr val="accent2"/>
                </a:solidFill>
              </a:rPr>
              <a:t>Relevant metadata relating to geometric accuracy and geometric correction must be provided, </a:t>
            </a:r>
          </a:p>
          <a:p>
            <a:pPr>
              <a:spcBef>
                <a:spcPts val="1200"/>
              </a:spcBef>
            </a:pPr>
            <a:r>
              <a:rPr lang="en-US" altLang="ja-JP" sz="1600" i="1" dirty="0">
                <a:solidFill>
                  <a:schemeClr val="accent2"/>
                </a:solidFill>
              </a:rPr>
              <a:t>Absolute geolocation at sub-pixel accuracy is required.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582412-6686-40F0-B138-D879B9604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802063"/>
            <a:ext cx="5982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ja-JP" i="1" dirty="0" err="1">
                <a:solidFill>
                  <a:schemeClr val="bg1"/>
                </a:solidFill>
              </a:rPr>
              <a:t>γ</a:t>
            </a:r>
            <a:r>
              <a:rPr lang="en-GB" altLang="ja-JP" i="1" baseline="30000" dirty="0" err="1">
                <a:solidFill>
                  <a:schemeClr val="bg1"/>
                </a:solidFill>
              </a:rPr>
              <a:t>o</a:t>
            </a:r>
            <a:r>
              <a:rPr lang="en-US" altLang="ja-JP" baseline="-25000" dirty="0">
                <a:solidFill>
                  <a:schemeClr val="bg1"/>
                </a:solidFill>
              </a:rPr>
              <a:t>HV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D0947595-C136-4D24-89E8-B78C0568A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60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ja-JP" i="1" dirty="0" err="1">
                <a:solidFill>
                  <a:schemeClr val="bg1"/>
                </a:solidFill>
              </a:rPr>
              <a:t>γ</a:t>
            </a:r>
            <a:r>
              <a:rPr lang="en-GB" altLang="ja-JP" i="1" baseline="30000" dirty="0" err="1">
                <a:solidFill>
                  <a:schemeClr val="bg1"/>
                </a:solidFill>
              </a:rPr>
              <a:t>o</a:t>
            </a:r>
            <a:r>
              <a:rPr lang="en-US" altLang="ja-JP" baseline="-25000" dirty="0">
                <a:solidFill>
                  <a:schemeClr val="bg1"/>
                </a:solidFill>
              </a:rPr>
              <a:t>HH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FF8898D-9DCD-3046-B53A-4777611C91A8}"/>
              </a:ext>
            </a:extLst>
          </p:cNvPr>
          <p:cNvSpPr txBox="1">
            <a:spLocks/>
          </p:cNvSpPr>
          <p:nvPr/>
        </p:nvSpPr>
        <p:spPr>
          <a:xfrm>
            <a:off x="2057400" y="152400"/>
            <a:ext cx="6705600" cy="83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AU" altLang="ja-JP" dirty="0"/>
              <a:t>JAXA Global SAR Mosaics </a:t>
            </a:r>
            <a:r>
              <a:rPr lang="mr-IN" altLang="ja-JP" dirty="0"/>
              <a:t>–</a:t>
            </a:r>
            <a:r>
              <a:rPr lang="en-AU" altLang="ja-JP" dirty="0"/>
              <a:t> </a:t>
            </a:r>
          </a:p>
          <a:p>
            <a:pPr defTabSz="914400"/>
            <a:r>
              <a:rPr lang="en-AU" altLang="ja-JP" sz="2000" dirty="0"/>
              <a:t>Self-assessment for CARD4L NRB (v1.0)</a:t>
            </a:r>
            <a:endParaRPr lang="fr-FR" altLang="ja-JP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4800600" y="1828800"/>
            <a:ext cx="3744912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00FF"/>
                </a:solidFill>
              </a:rPr>
              <a:t>Traceability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00FF"/>
                </a:solidFill>
              </a:rPr>
              <a:t>Metadata machine readability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chemeClr val="accent2"/>
                </a:solidFill>
              </a:rPr>
              <a:t>Data collection time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8000"/>
                </a:solidFill>
              </a:rPr>
              <a:t>Geographical area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8000"/>
                </a:solidFill>
              </a:rPr>
              <a:t>Coordinate reference system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8000"/>
                </a:solidFill>
              </a:rPr>
              <a:t>Map projection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8000"/>
                </a:solidFill>
              </a:rPr>
              <a:t>Geometric correction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C0504D"/>
                </a:solidFill>
              </a:rPr>
              <a:t>Geometric accuracy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00FF"/>
                </a:solidFill>
              </a:rPr>
              <a:t>Instrument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8000"/>
                </a:solidFill>
              </a:rPr>
              <a:t>Acquisition parameters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8000"/>
                </a:solidFill>
              </a:rPr>
              <a:t>Processing parameters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8000"/>
                </a:solidFill>
              </a:rPr>
              <a:t>Sensor calibration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C00000"/>
                </a:solidFill>
              </a:rPr>
              <a:t>Radiometric accuracy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8000"/>
                </a:solidFill>
              </a:rPr>
              <a:t>Algorithms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8000"/>
                </a:solidFill>
              </a:rPr>
              <a:t>Ancillary data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00FF"/>
                </a:solidFill>
              </a:rPr>
              <a:t>Processing chain provenance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00FF"/>
                </a:solidFill>
              </a:rPr>
              <a:t>Data access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00FF"/>
                </a:solidFill>
              </a:rPr>
              <a:t>Overall data quality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GB" sz="1600" dirty="0">
                <a:solidFill>
                  <a:srgbClr val="0000FF"/>
                </a:solidFill>
              </a:rPr>
              <a:t>Performance Indicators</a:t>
            </a:r>
          </a:p>
        </p:txBody>
      </p:sp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6F61C8E4-439F-074E-9912-445168F0A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769" y="1273769"/>
            <a:ext cx="518795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AU" altLang="ja-JP" b="1" dirty="0">
                <a:solidFill>
                  <a:schemeClr val="accent2"/>
                </a:solidFill>
                <a:cs typeface="Arial" charset="0"/>
              </a:rPr>
              <a:t>3 – General Metadata</a:t>
            </a:r>
            <a:endParaRPr lang="fr-FR" altLang="ja-JP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055829-06EF-2543-B604-BC65E39FF4B0}"/>
              </a:ext>
            </a:extLst>
          </p:cNvPr>
          <p:cNvSpPr/>
          <p:nvPr/>
        </p:nvSpPr>
        <p:spPr>
          <a:xfrm>
            <a:off x="457200" y="1762542"/>
            <a:ext cx="426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Tx/>
              <a:buNone/>
            </a:pPr>
            <a:r>
              <a:rPr lang="en-US" altLang="ja-JP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CARD4L specs: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ja-JP" sz="1600" i="1" dirty="0">
                <a:solidFill>
                  <a:schemeClr val="accent2"/>
                </a:solidFill>
                <a:latin typeface="Arial" panose="020B0604020202020204" pitchFamily="34" charset="0"/>
              </a:rPr>
              <a:t>The CARD4L NRB specification for general metadata are records describing a distributed collection of pixels that must be contiguous in space and time.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ja-JP" sz="1600" i="1" dirty="0">
                <a:solidFill>
                  <a:schemeClr val="accent2"/>
                </a:solidFill>
                <a:latin typeface="Arial" panose="020B0604020202020204" pitchFamily="34" charset="0"/>
              </a:rPr>
              <a:t>The general metadata should allow the user to assess the overall suitability of the dataset.</a:t>
            </a:r>
          </a:p>
        </p:txBody>
      </p:sp>
      <p:sp>
        <p:nvSpPr>
          <p:cNvPr id="9" name="正方形/長方形 5">
            <a:extLst>
              <a:ext uri="{FF2B5EF4-FFF2-40B4-BE49-F238E27FC236}">
                <a16:creationId xmlns:a16="http://schemas.microsoft.com/office/drawing/2014/main" id="{11CC2E80-104A-EF4F-8786-9243401AB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62400"/>
            <a:ext cx="4248150" cy="19774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ja-JP" sz="1600" b="1" dirty="0"/>
              <a:t>JAXA product compliance:</a:t>
            </a:r>
            <a:endParaRPr lang="en-US" altLang="ja-JP" sz="1050" b="1" dirty="0"/>
          </a:p>
          <a:p>
            <a:pPr>
              <a:defRPr/>
            </a:pPr>
            <a:r>
              <a:rPr lang="en-US" altLang="ja-JP" sz="1050" dirty="0"/>
              <a:t>  </a:t>
            </a:r>
          </a:p>
          <a:p>
            <a:pPr>
              <a:defRPr/>
            </a:pPr>
            <a:r>
              <a:rPr lang="en-GB" sz="1600" dirty="0"/>
              <a:t>The SAR mosaics meet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0000FF"/>
                </a:solidFill>
              </a:rPr>
              <a:t>THRESHOLD</a:t>
            </a:r>
            <a:r>
              <a:rPr lang="en-GB" sz="1600" dirty="0"/>
              <a:t> requirements in seven instances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008000"/>
                </a:solidFill>
              </a:rPr>
              <a:t>TARGET</a:t>
            </a:r>
            <a:r>
              <a:rPr lang="en-GB" sz="1600" dirty="0"/>
              <a:t> in nine instances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chemeClr val="accent2"/>
                </a:solidFill>
              </a:rPr>
              <a:t>Unknown</a:t>
            </a:r>
            <a:r>
              <a:rPr lang="en-GB" sz="1600" dirty="0"/>
              <a:t>, </a:t>
            </a:r>
            <a:r>
              <a:rPr lang="en-GB" sz="1600" b="1" dirty="0">
                <a:solidFill>
                  <a:schemeClr val="accent2"/>
                </a:solidFill>
              </a:rPr>
              <a:t>not applicable or non-compliance </a:t>
            </a:r>
            <a:r>
              <a:rPr lang="en-GB" sz="1600" dirty="0"/>
              <a:t>in three instances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EB9AD26-2350-BC43-9E6E-D02371077400}"/>
              </a:ext>
            </a:extLst>
          </p:cNvPr>
          <p:cNvSpPr txBox="1">
            <a:spLocks/>
          </p:cNvSpPr>
          <p:nvPr/>
        </p:nvSpPr>
        <p:spPr>
          <a:xfrm>
            <a:off x="2057400" y="152400"/>
            <a:ext cx="6705600" cy="83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AU" altLang="ja-JP" dirty="0"/>
              <a:t>JAXA Global SAR Mosaics </a:t>
            </a:r>
            <a:r>
              <a:rPr lang="mr-IN" altLang="ja-JP" dirty="0"/>
              <a:t>–</a:t>
            </a:r>
            <a:r>
              <a:rPr lang="en-AU" altLang="ja-JP" dirty="0"/>
              <a:t> </a:t>
            </a:r>
          </a:p>
          <a:p>
            <a:pPr defTabSz="914400"/>
            <a:r>
              <a:rPr lang="en-AU" altLang="ja-JP" sz="2000" dirty="0"/>
              <a:t>Self-assessment for CARD4L NRB (v1.0)</a:t>
            </a:r>
            <a:endParaRPr lang="fr-FR" altLang="ja-JP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64A8B6F-AED9-1042-8268-F0D7F8C3F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752600"/>
            <a:ext cx="42640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8361D4FA-66DB-114F-AF1E-E3E2C6CD5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886200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68AB8F77-0CC7-384E-A0D4-9604B39A7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66" y="3556466"/>
            <a:ext cx="455034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100" dirty="0"/>
              <a:t>Local incidence angle                      Observation date   </a:t>
            </a:r>
          </a:p>
          <a:p>
            <a:endParaRPr lang="en-US" altLang="ja-JP" sz="1100" dirty="0"/>
          </a:p>
          <a:p>
            <a:r>
              <a:rPr lang="en-US" altLang="ja-JP" sz="1100" dirty="0"/>
              <a:t>                                                       Mask (shadow, layover, no-data)</a:t>
            </a:r>
            <a:endParaRPr lang="en-US" sz="1600" dirty="0"/>
          </a:p>
        </p:txBody>
      </p:sp>
      <p:sp>
        <p:nvSpPr>
          <p:cNvPr id="19" name="正方形/長方形 5">
            <a:extLst>
              <a:ext uri="{FF2B5EF4-FFF2-40B4-BE49-F238E27FC236}">
                <a16:creationId xmlns:a16="http://schemas.microsoft.com/office/drawing/2014/main" id="{61052ACB-237C-9A40-BC05-3EFD6A81C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76600"/>
            <a:ext cx="431958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1600" b="1" dirty="0"/>
              <a:t>JAXA product compliance:</a:t>
            </a:r>
          </a:p>
          <a:p>
            <a:pPr>
              <a:spcBef>
                <a:spcPts val="1200"/>
              </a:spcBef>
            </a:pPr>
            <a:r>
              <a:rPr lang="en-US" altLang="ja-JP" sz="1600" dirty="0"/>
              <a:t>Per-pixel metadata are provided as image data, with pixel-to-pixel correspondence with the backscatter image data. These include local incidence angle, observation date and data masks for layover, shadowing and no-data.</a:t>
            </a:r>
          </a:p>
          <a:p>
            <a:pPr>
              <a:spcBef>
                <a:spcPts val="1200"/>
              </a:spcBef>
            </a:pPr>
            <a:r>
              <a:rPr lang="en-US" altLang="ja-JP" sz="1600" dirty="0"/>
              <a:t>The SAR mosaics meet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1" dirty="0">
                <a:solidFill>
                  <a:srgbClr val="0000FF"/>
                </a:solidFill>
              </a:rPr>
              <a:t>THRESHOLD</a:t>
            </a:r>
            <a:r>
              <a:rPr lang="en-US" altLang="ja-JP" sz="1600" dirty="0">
                <a:solidFill>
                  <a:srgbClr val="0000FF"/>
                </a:solidFill>
              </a:rPr>
              <a:t> </a:t>
            </a:r>
            <a:r>
              <a:rPr lang="en-US" altLang="ja-JP" sz="1600" dirty="0"/>
              <a:t>requirements in one instance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1" dirty="0">
                <a:solidFill>
                  <a:srgbClr val="008000"/>
                </a:solidFill>
              </a:rPr>
              <a:t>TARGET</a:t>
            </a:r>
            <a:r>
              <a:rPr lang="en-US" altLang="ja-JP" sz="1600" dirty="0"/>
              <a:t> in four instances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1" dirty="0">
                <a:solidFill>
                  <a:srgbClr val="CD1E00"/>
                </a:solidFill>
              </a:rPr>
              <a:t>unknown, not applicable or non-compliance </a:t>
            </a:r>
            <a:r>
              <a:rPr lang="en-US" altLang="ja-JP" sz="1600" dirty="0"/>
              <a:t>in four instances.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809E7FC6-4E26-D94F-9173-541B16512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9" y="4149615"/>
            <a:ext cx="28432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</a:rPr>
              <a:t>1. Metadata machine                     </a:t>
            </a:r>
          </a:p>
          <a:p>
            <a:r>
              <a:rPr lang="en-GB" sz="1600" dirty="0">
                <a:solidFill>
                  <a:srgbClr val="0000FF"/>
                </a:solidFill>
              </a:rPr>
              <a:t>   readability</a:t>
            </a:r>
          </a:p>
          <a:p>
            <a:r>
              <a:rPr lang="en-GB" sz="1600" dirty="0">
                <a:solidFill>
                  <a:srgbClr val="008000"/>
                </a:solidFill>
              </a:rPr>
              <a:t>2. No data</a:t>
            </a:r>
          </a:p>
          <a:p>
            <a:r>
              <a:rPr lang="en-GB" sz="1600" dirty="0">
                <a:solidFill>
                  <a:srgbClr val="008000"/>
                </a:solidFill>
              </a:rPr>
              <a:t>3. Layover</a:t>
            </a:r>
          </a:p>
          <a:p>
            <a:r>
              <a:rPr lang="en-GB" sz="1600" dirty="0">
                <a:solidFill>
                  <a:srgbClr val="008000"/>
                </a:solidFill>
              </a:rPr>
              <a:t>4. Shadow</a:t>
            </a:r>
          </a:p>
          <a:p>
            <a:r>
              <a:rPr lang="en-GB" sz="1600" dirty="0">
                <a:solidFill>
                  <a:srgbClr val="008000"/>
                </a:solidFill>
              </a:rPr>
              <a:t>5. Local Incidence Angle</a:t>
            </a:r>
          </a:p>
          <a:p>
            <a:r>
              <a:rPr lang="en-GB" sz="1600" dirty="0">
                <a:solidFill>
                  <a:srgbClr val="C0504D"/>
                </a:solidFill>
              </a:rPr>
              <a:t>6. Global Incidence Angle</a:t>
            </a:r>
          </a:p>
          <a:p>
            <a:r>
              <a:rPr lang="en-GB" sz="1600" dirty="0">
                <a:solidFill>
                  <a:schemeClr val="accent2"/>
                </a:solidFill>
              </a:rPr>
              <a:t>7. Digital Elevation Model</a:t>
            </a:r>
          </a:p>
          <a:p>
            <a:r>
              <a:rPr lang="en-GB" sz="1600" dirty="0">
                <a:solidFill>
                  <a:srgbClr val="C0504D"/>
                </a:solidFill>
              </a:rPr>
              <a:t>8. Noise Equivalent Sigma-0</a:t>
            </a:r>
          </a:p>
          <a:p>
            <a:r>
              <a:rPr lang="en-GB" sz="1600" dirty="0">
                <a:solidFill>
                  <a:srgbClr val="C0504D"/>
                </a:solidFill>
              </a:rPr>
              <a:t>9. Number of Looks</a:t>
            </a:r>
          </a:p>
        </p:txBody>
      </p:sp>
      <p:sp>
        <p:nvSpPr>
          <p:cNvPr id="23" name="正方形/長方形 5">
            <a:extLst>
              <a:ext uri="{FF2B5EF4-FFF2-40B4-BE49-F238E27FC236}">
                <a16:creationId xmlns:a16="http://schemas.microsoft.com/office/drawing/2014/main" id="{BDAD611E-CDB1-7D48-A363-04CC3FA3F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3810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ja-JP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CARD4L specs: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ja-JP" sz="1600" i="1" dirty="0">
                <a:solidFill>
                  <a:schemeClr val="accent2"/>
                </a:solidFill>
                <a:latin typeface="Arial" panose="020B0604020202020204" pitchFamily="34" charset="0"/>
              </a:rPr>
              <a:t>The per-pixel metadata specifications apply to each pixel, provided in a single record relevant to all pixels, or separately for each pixel.</a:t>
            </a:r>
          </a:p>
        </p:txBody>
      </p:sp>
      <p:sp>
        <p:nvSpPr>
          <p:cNvPr id="25" name="テキスト ボックス 1">
            <a:extLst>
              <a:ext uri="{FF2B5EF4-FFF2-40B4-BE49-F238E27FC236}">
                <a16:creationId xmlns:a16="http://schemas.microsoft.com/office/drawing/2014/main" id="{24F3AB4B-3E2A-C340-A3C3-C42B1C003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1257849"/>
            <a:ext cx="518795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AU" altLang="ja-JP" b="1" dirty="0">
                <a:solidFill>
                  <a:schemeClr val="accent2"/>
                </a:solidFill>
                <a:cs typeface="Arial" charset="0"/>
              </a:rPr>
              <a:t>4 – Per-pixel Metadata</a:t>
            </a:r>
            <a:endParaRPr lang="fr-FR" altLang="ja-JP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EC63DB-4503-E04C-A33B-11D867A5C1DB}"/>
              </a:ext>
            </a:extLst>
          </p:cNvPr>
          <p:cNvSpPr txBox="1">
            <a:spLocks/>
          </p:cNvSpPr>
          <p:nvPr/>
        </p:nvSpPr>
        <p:spPr>
          <a:xfrm>
            <a:off x="2057400" y="152400"/>
            <a:ext cx="6705600" cy="83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AU" altLang="ja-JP" dirty="0"/>
              <a:t>JAXA Global SAR Mosaics </a:t>
            </a:r>
            <a:r>
              <a:rPr lang="mr-IN" altLang="ja-JP" dirty="0"/>
              <a:t>–</a:t>
            </a:r>
            <a:r>
              <a:rPr lang="en-AU" altLang="ja-JP" dirty="0"/>
              <a:t> </a:t>
            </a:r>
          </a:p>
          <a:p>
            <a:pPr defTabSz="914400"/>
            <a:r>
              <a:rPr lang="en-AU" altLang="ja-JP" sz="2000" dirty="0"/>
              <a:t>Self-assessment for CARD4L NRB (v1.0)</a:t>
            </a:r>
            <a:endParaRPr lang="fr-FR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05292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5">
            <a:extLst>
              <a:ext uri="{FF2B5EF4-FFF2-40B4-BE49-F238E27FC236}">
                <a16:creationId xmlns:a16="http://schemas.microsoft.com/office/drawing/2014/main" id="{61052ACB-237C-9A40-BC05-3EFD6A81C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46323"/>
            <a:ext cx="4471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sz="1600" dirty="0"/>
              <a:t>JAXA Global mosaic metadata to be modified to conform with the (suggested) CARD4L metadata file format</a:t>
            </a:r>
          </a:p>
        </p:txBody>
      </p:sp>
      <p:sp>
        <p:nvSpPr>
          <p:cNvPr id="25" name="テキスト ボックス 1">
            <a:extLst>
              <a:ext uri="{FF2B5EF4-FFF2-40B4-BE49-F238E27FC236}">
                <a16:creationId xmlns:a16="http://schemas.microsoft.com/office/drawing/2014/main" id="{24F3AB4B-3E2A-C340-A3C3-C42B1C003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93" y="1221086"/>
            <a:ext cx="7996464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AU" altLang="ja-JP" b="1" dirty="0">
                <a:solidFill>
                  <a:schemeClr val="accent2"/>
                </a:solidFill>
                <a:cs typeface="Arial" charset="0"/>
              </a:rPr>
              <a:t>Standardised representation of Metadata</a:t>
            </a:r>
            <a:endParaRPr lang="fr-FR" altLang="ja-JP" b="1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5165E-D971-C143-A87C-DE67EDE69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3007806"/>
            <a:ext cx="2959100" cy="1305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79475C-09E6-0342-9214-4756EB7D961E}"/>
              </a:ext>
            </a:extLst>
          </p:cNvPr>
          <p:cNvSpPr/>
          <p:nvPr/>
        </p:nvSpPr>
        <p:spPr>
          <a:xfrm>
            <a:off x="3656994" y="3306760"/>
            <a:ext cx="686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ym typeface="Wingdings" pitchFamily="2" charset="2"/>
              </a:rPr>
              <a:t>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A9347-7447-F943-B0CA-1E3A0143139B}"/>
              </a:ext>
            </a:extLst>
          </p:cNvPr>
          <p:cNvSpPr/>
          <p:nvPr/>
        </p:nvSpPr>
        <p:spPr>
          <a:xfrm>
            <a:off x="1514875" y="4384512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i="1" dirty="0"/>
              <a:t>Current</a:t>
            </a:r>
            <a:endParaRPr lang="en-US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1D862A-CB95-D544-80B3-6763B4AE1605}"/>
              </a:ext>
            </a:extLst>
          </p:cNvPr>
          <p:cNvSpPr/>
          <p:nvPr/>
        </p:nvSpPr>
        <p:spPr>
          <a:xfrm>
            <a:off x="5715000" y="6376078"/>
            <a:ext cx="1494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i="1" dirty="0"/>
              <a:t>Proposed new</a:t>
            </a:r>
            <a:endParaRPr lang="en-US" sz="16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2517D-BC1F-6C43-BD75-8949D8595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588" y="2009790"/>
            <a:ext cx="3347884" cy="4312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E041E89-01BE-C643-B7E1-259E230523AC}"/>
              </a:ext>
            </a:extLst>
          </p:cNvPr>
          <p:cNvSpPr txBox="1">
            <a:spLocks/>
          </p:cNvSpPr>
          <p:nvPr/>
        </p:nvSpPr>
        <p:spPr>
          <a:xfrm>
            <a:off x="2057400" y="152400"/>
            <a:ext cx="6705600" cy="83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AU" altLang="ja-JP" dirty="0"/>
              <a:t>JAXA Global SAR Mosaics </a:t>
            </a:r>
            <a:r>
              <a:rPr lang="mr-IN" altLang="ja-JP" dirty="0"/>
              <a:t>–</a:t>
            </a:r>
            <a:r>
              <a:rPr lang="en-AU" altLang="ja-JP" dirty="0"/>
              <a:t> </a:t>
            </a:r>
          </a:p>
          <a:p>
            <a:pPr defTabSz="914400"/>
            <a:r>
              <a:rPr lang="en-AU" altLang="ja-JP" sz="2000" dirty="0"/>
              <a:t>Self-assessment for CARD4L NRB (v1.0)</a:t>
            </a:r>
            <a:endParaRPr lang="fr-FR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8737606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5B3EBB7AC1D418C988FF500FD7151" ma:contentTypeVersion="8" ma:contentTypeDescription="Create a new document." ma:contentTypeScope="" ma:versionID="51a994a6eeced14a1494356fc50cfb2c">
  <xsd:schema xmlns:xsd="http://www.w3.org/2001/XMLSchema" xmlns:xs="http://www.w3.org/2001/XMLSchema" xmlns:p="http://schemas.microsoft.com/office/2006/metadata/properties" xmlns:ns3="ea2ec767-4239-4b88-8213-135be5b8107b" targetNamespace="http://schemas.microsoft.com/office/2006/metadata/properties" ma:root="true" ma:fieldsID="bc425c443217b2dc323725053f17db03" ns3:_="">
    <xsd:import namespace="ea2ec767-4239-4b88-8213-135be5b810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ec767-4239-4b88-8213-135be5b81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D1EDDF-3860-448C-8BFB-BA1397C358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A22B4B-53BA-48F1-9009-FCBC07873F0A}">
  <ds:schemaRefs>
    <ds:schemaRef ds:uri="http://purl.org/dc/elements/1.1/"/>
    <ds:schemaRef ds:uri="http://schemas.microsoft.com/office/2006/metadata/properties"/>
    <ds:schemaRef ds:uri="ea2ec767-4239-4b88-8213-135be5b8107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22291C-A227-49D0-9FBD-AB5F5A358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ec767-4239-4b88-8213-135be5b810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15208</TotalTime>
  <Words>893</Words>
  <Application>Microsoft Macintosh PowerPoint</Application>
  <PresentationFormat>On-screen Show (4:3)</PresentationFormat>
  <Paragraphs>177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 Bold</vt:lpstr>
      <vt:lpstr>Droid Serif</vt:lpstr>
      <vt:lpstr>ＭＳ Ｐゴシック</vt:lpstr>
      <vt:lpstr>Proxima Nova Regular</vt:lpstr>
      <vt:lpstr>Arial</vt:lpstr>
      <vt:lpstr>Avenir Roman</vt:lpstr>
      <vt:lpstr>Calibri</vt:lpstr>
      <vt:lpstr>Courier New</vt:lpstr>
      <vt:lpstr>Helvetica</vt:lpstr>
      <vt:lpstr>Times</vt:lpstr>
      <vt:lpstr>Wingdings</vt:lpstr>
      <vt:lpstr>Default</vt:lpstr>
      <vt:lpstr>CARD4L Products &amp; Assessments  JAXA GLOBAL SAR MOSAICS      Takeo Tadono (JAXA) Ake Rosenqvist (soloEO) for JAXA     LSI-VC-8, Anchorage, AK, Sept 4-6,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Ake Ros</cp:lastModifiedBy>
  <cp:revision>240</cp:revision>
  <dcterms:modified xsi:type="dcterms:W3CDTF">2019-09-04T19:48:58Z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0x010100B935B3EBB7AC1D418C988FF500FD7151</vt:lpwstr>
  </property>
</Properties>
</file>