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4"/>
    <p:sldMasterId id="2147483678" r:id="rId5"/>
    <p:sldMasterId id="2147483679" r:id="rId6"/>
    <p:sldMasterId id="214748368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Lst>
  <p:sldSz cy="5143500" cx="9144000"/>
  <p:notesSz cx="6858000" cy="9144000"/>
  <p:embeddedFontLst>
    <p:embeddedFont>
      <p:font typeface="Helvetica Neue"/>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HelveticaNeue-regular.fntdata"/><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font" Target="fonts/HelveticaNeue-italic.fntdata"/><Relationship Id="rId30" Type="http://schemas.openxmlformats.org/officeDocument/2006/relationships/slide" Target="slides/slide22.xml"/><Relationship Id="rId74" Type="http://schemas.openxmlformats.org/officeDocument/2006/relationships/font" Target="fonts/HelveticaNeue-bold.fntdata"/><Relationship Id="rId33" Type="http://schemas.openxmlformats.org/officeDocument/2006/relationships/slide" Target="slides/slide25.xml"/><Relationship Id="rId32" Type="http://schemas.openxmlformats.org/officeDocument/2006/relationships/slide" Target="slides/slide24.xml"/><Relationship Id="rId76" Type="http://schemas.openxmlformats.org/officeDocument/2006/relationships/font" Target="fonts/HelveticaNeue-boldItalic.fntdata"/><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84fa03ae73_1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84fa03ae73_1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84fa03ae73_11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g84fa03ae73_11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84fa03ae73_11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g84fa03ae73_11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84fa03ae73_11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g84fa03ae73_11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84fa03ae73_11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g84fa03ae73_11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84fa03ae73_11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g84fa03ae73_11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819ba55f7e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819ba55f7e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819ba55f7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819ba55f7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84fa03ae73_1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84fa03ae73_1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84fa03ae73_1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84fa03ae73_1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819ba55f7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819ba55f7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84fa03ae73_1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84fa03ae73_1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84fa03ae73_14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84fa03ae73_14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84fa03ae73_1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84fa03ae73_1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84fa03ae73_14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84fa03ae73_14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84fa03ae73_14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84fa03ae73_14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84fa03ae73_14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84fa03ae73_14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819ba55f7e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819ba55f7e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819ba55f7e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819ba55f7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777a734e4c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777a734e4c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777a734e4c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777a734e4c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85184557e1_32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85184557e1_32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819ba55f7e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819ba55f7e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819ba55f7e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819ba55f7e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85184557e1_4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85184557e1_4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85184557e1_4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85184557e1_4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85184557e1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85184557e1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85184557e1_9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85184557e1_9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85184557e1_9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85184557e1_9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85184557e1_4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85184557e1_4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85184557e1_9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85184557e1_9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819ba55f7e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819ba55f7e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5184557e1_32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85184557e1_32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85184557e1_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85184557e1_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85184557e1_2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85184557e1_2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85184557e1_2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85184557e1_2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85184557e1_2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85184557e1_2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819ba55f7e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819ba55f7e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85184557e1_58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85184557e1_58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85184557e1_5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85184557e1_5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85184557e1_58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85184557e1_58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85184557e1_58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85184557e1_58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85184557e1_58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85184557e1_58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85184557e1_32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85184557e1_32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85184557e1_58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85184557e1_58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85184557e1_58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85184557e1_58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85184557e1_58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85184557e1_58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85184557e1_58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85184557e1_58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85184557e1_58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85184557e1_58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819ba55f7e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819ba55f7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84fa03ae73_14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84fa03ae73_14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84fa03ae73_14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84fa03ae73_14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85184557e1_1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85184557e1_1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85184557e1_1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85184557e1_1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85184557e1_32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85184557e1_32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90500" lvl="0" marL="342900" marR="0" rtl="0" algn="l">
              <a:lnSpc>
                <a:spcPct val="117999"/>
              </a:lnSpc>
              <a:spcBef>
                <a:spcPts val="0"/>
              </a:spcBef>
              <a:spcAft>
                <a:spcPts val="0"/>
              </a:spcAft>
              <a:buClr>
                <a:srgbClr val="000000"/>
              </a:buClr>
              <a:buSzPts val="2400"/>
              <a:buFont typeface="Arial"/>
              <a:buNone/>
            </a:pPr>
            <a:r>
              <a:t/>
            </a:r>
            <a:endParaRPr sz="2400"/>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85184557e1_1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85184557e1_1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85184557e1_1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85184557e1_1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85184557e1_1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85184557e1_1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85184557e1_1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85184557e1_10_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84fa03ae73_14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84fa03ae73_14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85184557e1_32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85184557e1_32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90500" lvl="0" marL="342900" marR="0" rtl="0" algn="l">
              <a:lnSpc>
                <a:spcPct val="117999"/>
              </a:lnSpc>
              <a:spcBef>
                <a:spcPts val="0"/>
              </a:spcBef>
              <a:spcAft>
                <a:spcPts val="0"/>
              </a:spcAft>
              <a:buClr>
                <a:srgbClr val="000000"/>
              </a:buClr>
              <a:buSzPts val="2400"/>
              <a:buFont typeface="Arial"/>
              <a:buNone/>
            </a:pPr>
            <a:r>
              <a:t/>
            </a:r>
            <a:endParaRPr sz="2400"/>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85184557e1_32_9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1" name="Google Shape;211;g85184557e1_32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12" name="Google Shape;212;g85184557e1_32_91:notes"/>
          <p:cNvSpPr txBox="1"/>
          <p:nvPr>
            <p:ph idx="12" type="sldNum"/>
          </p:nvPr>
        </p:nvSpPr>
        <p:spPr>
          <a:xfrm>
            <a:off x="3850443" y="9428583"/>
            <a:ext cx="2945659" cy="496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85184557e1_32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85184557e1_32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pic>
        <p:nvPicPr>
          <p:cNvPr id="58" name="Google Shape;58;p14"/>
          <p:cNvPicPr preferRelativeResize="0"/>
          <p:nvPr/>
        </p:nvPicPr>
        <p:blipFill rotWithShape="1">
          <a:blip r:embed="rId2">
            <a:alphaModFix/>
          </a:blip>
          <a:srcRect b="0" l="0" r="0" t="0"/>
          <a:stretch/>
        </p:blipFill>
        <p:spPr>
          <a:xfrm>
            <a:off x="579057" y="693"/>
            <a:ext cx="1508808" cy="3857625"/>
          </a:xfrm>
          <a:prstGeom prst="rect">
            <a:avLst/>
          </a:prstGeom>
          <a:noFill/>
          <a:ln>
            <a:noFill/>
          </a:ln>
        </p:spPr>
      </p:pic>
      <p:pic>
        <p:nvPicPr>
          <p:cNvPr id="59" name="Google Shape;59;p14"/>
          <p:cNvPicPr preferRelativeResize="0"/>
          <p:nvPr/>
        </p:nvPicPr>
        <p:blipFill rotWithShape="1">
          <a:blip r:embed="rId2">
            <a:alphaModFix/>
          </a:blip>
          <a:srcRect b="0" l="0" r="0" t="0"/>
          <a:stretch/>
        </p:blipFill>
        <p:spPr>
          <a:xfrm>
            <a:off x="0" y="0"/>
            <a:ext cx="1508808" cy="3857625"/>
          </a:xfrm>
          <a:prstGeom prst="rect">
            <a:avLst/>
          </a:prstGeom>
          <a:noFill/>
          <a:ln>
            <a:noFill/>
          </a:ln>
        </p:spPr>
      </p:pic>
      <p:pic>
        <p:nvPicPr>
          <p:cNvPr id="60" name="Google Shape;60;p14"/>
          <p:cNvPicPr preferRelativeResize="0"/>
          <p:nvPr/>
        </p:nvPicPr>
        <p:blipFill rotWithShape="1">
          <a:blip r:embed="rId3">
            <a:alphaModFix/>
          </a:blip>
          <a:srcRect b="0" l="0" r="0" t="0"/>
          <a:stretch/>
        </p:blipFill>
        <p:spPr>
          <a:xfrm>
            <a:off x="2299716" y="0"/>
            <a:ext cx="5143500" cy="3857625"/>
          </a:xfrm>
          <a:prstGeom prst="rect">
            <a:avLst/>
          </a:prstGeom>
          <a:noFill/>
          <a:ln>
            <a:noFill/>
          </a:ln>
        </p:spPr>
      </p:pic>
      <p:sp>
        <p:nvSpPr>
          <p:cNvPr id="61" name="Google Shape;61;p14"/>
          <p:cNvSpPr txBox="1"/>
          <p:nvPr>
            <p:ph type="ctrTitle"/>
          </p:nvPr>
        </p:nvSpPr>
        <p:spPr>
          <a:xfrm>
            <a:off x="493009" y="1601258"/>
            <a:ext cx="8499600" cy="84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lt1"/>
              </a:buClr>
              <a:buSzPts val="3600"/>
              <a:buFont typeface="Helvetica Neue"/>
              <a:buNone/>
              <a:defRPr sz="3600">
                <a:solidFill>
                  <a:schemeClr val="lt1"/>
                </a:solidFill>
                <a:latin typeface="Helvetica Neue"/>
                <a:ea typeface="Helvetica Neue"/>
                <a:cs typeface="Helvetica Neue"/>
                <a:sym typeface="Helvetica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 name="Google Shape;62;p14"/>
          <p:cNvSpPr txBox="1"/>
          <p:nvPr>
            <p:ph idx="1" type="subTitle"/>
          </p:nvPr>
        </p:nvSpPr>
        <p:spPr>
          <a:xfrm>
            <a:off x="493009" y="2729257"/>
            <a:ext cx="6086400" cy="22413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480"/>
              </a:spcBef>
              <a:spcAft>
                <a:spcPts val="0"/>
              </a:spcAft>
              <a:buClr>
                <a:srgbClr val="FFFFFF"/>
              </a:buClr>
              <a:buSzPts val="2400"/>
              <a:buNone/>
              <a:defRPr sz="2400">
                <a:solidFill>
                  <a:srgbClr val="FFFFFF"/>
                </a:solidFill>
                <a:latin typeface="Helvetica Neue"/>
                <a:ea typeface="Helvetica Neue"/>
                <a:cs typeface="Helvetica Neue"/>
                <a:sym typeface="Helvetica Neue"/>
              </a:defRPr>
            </a:lvl1pPr>
            <a:lvl2pPr lvl="1" rtl="0" algn="ctr">
              <a:lnSpc>
                <a:spcPct val="100000"/>
              </a:lnSpc>
              <a:spcBef>
                <a:spcPts val="400"/>
              </a:spcBef>
              <a:spcAft>
                <a:spcPts val="0"/>
              </a:spcAft>
              <a:buClr>
                <a:srgbClr val="888888"/>
              </a:buClr>
              <a:buSzPts val="2000"/>
              <a:buNone/>
              <a:defRPr>
                <a:solidFill>
                  <a:srgbClr val="888888"/>
                </a:solidFill>
              </a:defRPr>
            </a:lvl2pPr>
            <a:lvl3pPr lvl="2" rtl="0" algn="ctr">
              <a:lnSpc>
                <a:spcPct val="100000"/>
              </a:lnSpc>
              <a:spcBef>
                <a:spcPts val="360"/>
              </a:spcBef>
              <a:spcAft>
                <a:spcPts val="0"/>
              </a:spcAft>
              <a:buClr>
                <a:srgbClr val="888888"/>
              </a:buClr>
              <a:buSzPts val="1800"/>
              <a:buNone/>
              <a:defRPr>
                <a:solidFill>
                  <a:srgbClr val="888888"/>
                </a:solidFill>
              </a:defRPr>
            </a:lvl3pPr>
            <a:lvl4pPr lvl="3" rtl="0" algn="ctr">
              <a:lnSpc>
                <a:spcPct val="100000"/>
              </a:lnSpc>
              <a:spcBef>
                <a:spcPts val="320"/>
              </a:spcBef>
              <a:spcAft>
                <a:spcPts val="0"/>
              </a:spcAft>
              <a:buClr>
                <a:srgbClr val="888888"/>
              </a:buClr>
              <a:buSzPts val="1600"/>
              <a:buNone/>
              <a:defRPr>
                <a:solidFill>
                  <a:srgbClr val="888888"/>
                </a:solidFill>
              </a:defRPr>
            </a:lvl4pPr>
            <a:lvl5pPr lvl="4" rtl="0" algn="ctr">
              <a:lnSpc>
                <a:spcPct val="100000"/>
              </a:lnSpc>
              <a:spcBef>
                <a:spcPts val="320"/>
              </a:spcBef>
              <a:spcAft>
                <a:spcPts val="0"/>
              </a:spcAft>
              <a:buClr>
                <a:srgbClr val="888888"/>
              </a:buClr>
              <a:buSzPts val="16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63" name="Google Shape;63;p14"/>
          <p:cNvPicPr preferRelativeResize="0"/>
          <p:nvPr/>
        </p:nvPicPr>
        <p:blipFill rotWithShape="1">
          <a:blip r:embed="rId4">
            <a:alphaModFix/>
          </a:blip>
          <a:srcRect b="0" l="0" r="0" t="0"/>
          <a:stretch/>
        </p:blipFill>
        <p:spPr>
          <a:xfrm>
            <a:off x="493009" y="234785"/>
            <a:ext cx="1880930" cy="744849"/>
          </a:xfrm>
          <a:prstGeom prst="rect">
            <a:avLst/>
          </a:prstGeom>
          <a:noFill/>
          <a:ln>
            <a:noFill/>
          </a:ln>
        </p:spPr>
      </p:pic>
      <p:sp>
        <p:nvSpPr>
          <p:cNvPr id="64" name="Google Shape;64;p14"/>
          <p:cNvSpPr txBox="1"/>
          <p:nvPr/>
        </p:nvSpPr>
        <p:spPr>
          <a:xfrm>
            <a:off x="493009" y="126401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 sz="1050" u="none" cap="none" strike="noStrike">
                <a:solidFill>
                  <a:schemeClr val="lt1"/>
                </a:solidFill>
                <a:latin typeface="Calibri"/>
                <a:ea typeface="Calibri"/>
                <a:cs typeface="Calibri"/>
                <a:sym typeface="Calibri"/>
              </a:rPr>
              <a:t>Committee on Earth Observation Satellites</a:t>
            </a:r>
            <a:endParaRPr b="0" i="0" sz="1400" u="none" cap="none" strike="noStrike">
              <a:solidFill>
                <a:srgbClr val="000000"/>
              </a:solidFill>
              <a:latin typeface="Arial"/>
              <a:ea typeface="Arial"/>
              <a:cs typeface="Arial"/>
              <a:sym typeface="Arial"/>
            </a:endParaRPr>
          </a:p>
        </p:txBody>
      </p:sp>
      <p:sp>
        <p:nvSpPr>
          <p:cNvPr id="65" name="Google Shape;65;p14"/>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algn="r">
              <a:buNone/>
              <a:defRPr sz="1300">
                <a:solidFill>
                  <a:srgbClr val="002569"/>
                </a:solidFill>
                <a:latin typeface="Calibri"/>
                <a:ea typeface="Calibri"/>
                <a:cs typeface="Calibri"/>
                <a:sym typeface="Calibri"/>
              </a:defRPr>
            </a:lvl1pPr>
            <a:lvl2pPr lvl="1" algn="r">
              <a:buNone/>
              <a:defRPr sz="1300">
                <a:solidFill>
                  <a:srgbClr val="002569"/>
                </a:solidFill>
                <a:latin typeface="Calibri"/>
                <a:ea typeface="Calibri"/>
                <a:cs typeface="Calibri"/>
                <a:sym typeface="Calibri"/>
              </a:defRPr>
            </a:lvl2pPr>
            <a:lvl3pPr lvl="2" algn="r">
              <a:buNone/>
              <a:defRPr sz="1300">
                <a:solidFill>
                  <a:srgbClr val="002569"/>
                </a:solidFill>
                <a:latin typeface="Calibri"/>
                <a:ea typeface="Calibri"/>
                <a:cs typeface="Calibri"/>
                <a:sym typeface="Calibri"/>
              </a:defRPr>
            </a:lvl3pPr>
            <a:lvl4pPr lvl="3" algn="r">
              <a:buNone/>
              <a:defRPr sz="1300">
                <a:solidFill>
                  <a:srgbClr val="002569"/>
                </a:solidFill>
                <a:latin typeface="Calibri"/>
                <a:ea typeface="Calibri"/>
                <a:cs typeface="Calibri"/>
                <a:sym typeface="Calibri"/>
              </a:defRPr>
            </a:lvl4pPr>
            <a:lvl5pPr lvl="4" algn="r">
              <a:buNone/>
              <a:defRPr sz="1300">
                <a:solidFill>
                  <a:srgbClr val="002569"/>
                </a:solidFill>
                <a:latin typeface="Calibri"/>
                <a:ea typeface="Calibri"/>
                <a:cs typeface="Calibri"/>
                <a:sym typeface="Calibri"/>
              </a:defRPr>
            </a:lvl5pPr>
            <a:lvl6pPr lvl="5" algn="r">
              <a:buNone/>
              <a:defRPr sz="1300">
                <a:solidFill>
                  <a:srgbClr val="002569"/>
                </a:solidFill>
                <a:latin typeface="Calibri"/>
                <a:ea typeface="Calibri"/>
                <a:cs typeface="Calibri"/>
                <a:sym typeface="Calibri"/>
              </a:defRPr>
            </a:lvl6pPr>
            <a:lvl7pPr lvl="6" algn="r">
              <a:buNone/>
              <a:defRPr sz="1300">
                <a:solidFill>
                  <a:srgbClr val="002569"/>
                </a:solidFill>
                <a:latin typeface="Calibri"/>
                <a:ea typeface="Calibri"/>
                <a:cs typeface="Calibri"/>
                <a:sym typeface="Calibri"/>
              </a:defRPr>
            </a:lvl7pPr>
            <a:lvl8pPr lvl="7" algn="r">
              <a:buNone/>
              <a:defRPr sz="1300">
                <a:solidFill>
                  <a:srgbClr val="002569"/>
                </a:solidFill>
                <a:latin typeface="Calibri"/>
                <a:ea typeface="Calibri"/>
                <a:cs typeface="Calibri"/>
                <a:sym typeface="Calibri"/>
              </a:defRPr>
            </a:lvl8pPr>
            <a:lvl9pPr lvl="8" algn="r">
              <a:buNone/>
              <a:defRPr sz="1300">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5"/>
          <p:cNvSpPr txBox="1"/>
          <p:nvPr>
            <p:ph type="title"/>
          </p:nvPr>
        </p:nvSpPr>
        <p:spPr>
          <a:xfrm>
            <a:off x="1780674" y="122549"/>
            <a:ext cx="5864400" cy="8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FFFFFF"/>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 name="Google Shape;68;p15"/>
          <p:cNvSpPr txBox="1"/>
          <p:nvPr>
            <p:ph idx="1" type="body"/>
          </p:nvPr>
        </p:nvSpPr>
        <p:spPr>
          <a:xfrm>
            <a:off x="96253" y="1200151"/>
            <a:ext cx="8958300" cy="36537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002569"/>
              </a:buClr>
              <a:buSzPts val="1800"/>
              <a:buChar char="•"/>
              <a:defRPr/>
            </a:lvl1pPr>
            <a:lvl2pPr indent="-342900" lvl="1" marL="914400" rtl="0" algn="l">
              <a:lnSpc>
                <a:spcPct val="100000"/>
              </a:lnSpc>
              <a:spcBef>
                <a:spcPts val="360"/>
              </a:spcBef>
              <a:spcAft>
                <a:spcPts val="0"/>
              </a:spcAft>
              <a:buClr>
                <a:srgbClr val="002569"/>
              </a:buClr>
              <a:buSzPts val="1800"/>
              <a:buChar char="–"/>
              <a:defRPr/>
            </a:lvl2pPr>
            <a:lvl3pPr indent="-342900" lvl="2" marL="1371600" rtl="0" algn="l">
              <a:lnSpc>
                <a:spcPct val="100000"/>
              </a:lnSpc>
              <a:spcBef>
                <a:spcPts val="360"/>
              </a:spcBef>
              <a:spcAft>
                <a:spcPts val="0"/>
              </a:spcAft>
              <a:buClr>
                <a:srgbClr val="002569"/>
              </a:buClr>
              <a:buSzPts val="1800"/>
              <a:buChar char="•"/>
              <a:defRPr/>
            </a:lvl3pPr>
            <a:lvl4pPr indent="-342900" lvl="3" marL="1828800" rtl="0" algn="l">
              <a:lnSpc>
                <a:spcPct val="100000"/>
              </a:lnSpc>
              <a:spcBef>
                <a:spcPts val="360"/>
              </a:spcBef>
              <a:spcAft>
                <a:spcPts val="0"/>
              </a:spcAft>
              <a:buClr>
                <a:srgbClr val="002569"/>
              </a:buClr>
              <a:buSzPts val="1800"/>
              <a:buChar char="–"/>
              <a:defRPr/>
            </a:lvl4pPr>
            <a:lvl5pPr indent="-342900" lvl="4" marL="2286000" rtl="0" algn="l">
              <a:lnSpc>
                <a:spcPct val="100000"/>
              </a:lnSpc>
              <a:spcBef>
                <a:spcPts val="360"/>
              </a:spcBef>
              <a:spcAft>
                <a:spcPts val="0"/>
              </a:spcAft>
              <a:buClr>
                <a:srgbClr val="002569"/>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9" name="Google Shape;69;p15"/>
          <p:cNvSpPr/>
          <p:nvPr>
            <p:ph idx="12" type="sldNum"/>
          </p:nvPr>
        </p:nvSpPr>
        <p:spPr>
          <a:xfrm>
            <a:off x="8796528" y="4947464"/>
            <a:ext cx="260400" cy="1872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0" name="Shape 70"/>
        <p:cNvGrpSpPr/>
        <p:nvPr/>
      </p:nvGrpSpPr>
      <p:grpSpPr>
        <a:xfrm>
          <a:off x="0" y="0"/>
          <a:ext cx="0" cy="0"/>
          <a:chOff x="0" y="0"/>
          <a:chExt cx="0" cy="0"/>
        </a:xfrm>
      </p:grpSpPr>
      <p:sp>
        <p:nvSpPr>
          <p:cNvPr id="71" name="Google Shape;71;p16"/>
          <p:cNvSpPr txBox="1"/>
          <p:nvPr>
            <p:ph type="title"/>
          </p:nvPr>
        </p:nvSpPr>
        <p:spPr>
          <a:xfrm>
            <a:off x="1802675" y="114300"/>
            <a:ext cx="5799900" cy="742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FFFFFF"/>
              </a:buClr>
              <a:buSzPts val="2100"/>
              <a:buFont typeface="Calibri"/>
              <a:buNone/>
              <a:defRPr sz="2100">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 name="Google Shape;72;p16"/>
          <p:cNvSpPr/>
          <p:nvPr>
            <p:ph idx="12" type="sldNum"/>
          </p:nvPr>
        </p:nvSpPr>
        <p:spPr>
          <a:xfrm>
            <a:off x="8796528" y="4947464"/>
            <a:ext cx="260400" cy="1872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7" name="Shape 77"/>
        <p:cNvGrpSpPr/>
        <p:nvPr/>
      </p:nvGrpSpPr>
      <p:grpSpPr>
        <a:xfrm>
          <a:off x="0" y="0"/>
          <a:ext cx="0" cy="0"/>
          <a:chOff x="0" y="0"/>
          <a:chExt cx="0" cy="0"/>
        </a:xfrm>
      </p:grpSpPr>
      <p:sp>
        <p:nvSpPr>
          <p:cNvPr id="78" name="Google Shape;78;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9" name="Google Shape;79;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0" name="Google Shape;8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1" name="Shape 81"/>
        <p:cNvGrpSpPr/>
        <p:nvPr/>
      </p:nvGrpSpPr>
      <p:grpSpPr>
        <a:xfrm>
          <a:off x="0" y="0"/>
          <a:ext cx="0" cy="0"/>
          <a:chOff x="0" y="0"/>
          <a:chExt cx="0" cy="0"/>
        </a:xfrm>
      </p:grpSpPr>
      <p:sp>
        <p:nvSpPr>
          <p:cNvPr id="82" name="Google Shape;82;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3" name="Google Shape;83;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4" name="Google Shape;8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85" name="Shape 85"/>
        <p:cNvGrpSpPr/>
        <p:nvPr/>
      </p:nvGrpSpPr>
      <p:grpSpPr>
        <a:xfrm>
          <a:off x="0" y="0"/>
          <a:ext cx="0" cy="0"/>
          <a:chOff x="0" y="0"/>
          <a:chExt cx="0" cy="0"/>
        </a:xfrm>
      </p:grpSpPr>
      <p:sp>
        <p:nvSpPr>
          <p:cNvPr id="86" name="Google Shape;86;p20"/>
          <p:cNvSpPr txBox="1"/>
          <p:nvPr>
            <p:ph type="title"/>
          </p:nvPr>
        </p:nvSpPr>
        <p:spPr>
          <a:xfrm>
            <a:off x="685800" y="0"/>
            <a:ext cx="7772400" cy="685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7" name="Google Shape;87;p20"/>
          <p:cNvSpPr txBox="1"/>
          <p:nvPr>
            <p:ph idx="1" type="body"/>
          </p:nvPr>
        </p:nvSpPr>
        <p:spPr>
          <a:xfrm>
            <a:off x="685800" y="971550"/>
            <a:ext cx="3810000" cy="36006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8" name="Google Shape;88;p20"/>
          <p:cNvSpPr txBox="1"/>
          <p:nvPr>
            <p:ph idx="2" type="body"/>
          </p:nvPr>
        </p:nvSpPr>
        <p:spPr>
          <a:xfrm>
            <a:off x="4648200" y="971551"/>
            <a:ext cx="3810000" cy="17430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9" name="Google Shape;89;p20"/>
          <p:cNvSpPr txBox="1"/>
          <p:nvPr>
            <p:ph idx="3" type="body"/>
          </p:nvPr>
        </p:nvSpPr>
        <p:spPr>
          <a:xfrm>
            <a:off x="4648200" y="2828926"/>
            <a:ext cx="3810000" cy="17430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90" name="Google Shape;90;p20"/>
          <p:cNvSpPr txBox="1"/>
          <p:nvPr>
            <p:ph idx="10" type="dt"/>
          </p:nvPr>
        </p:nvSpPr>
        <p:spPr>
          <a:xfrm>
            <a:off x="457200" y="4767263"/>
            <a:ext cx="21336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1" name="Google Shape;91;p20"/>
          <p:cNvSpPr txBox="1"/>
          <p:nvPr>
            <p:ph idx="11" type="ftr"/>
          </p:nvPr>
        </p:nvSpPr>
        <p:spPr>
          <a:xfrm>
            <a:off x="3124200" y="4767263"/>
            <a:ext cx="28956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2" name="Google Shape;92;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3" name="Shape 93"/>
        <p:cNvGrpSpPr/>
        <p:nvPr/>
      </p:nvGrpSpPr>
      <p:grpSpPr>
        <a:xfrm>
          <a:off x="0" y="0"/>
          <a:ext cx="0" cy="0"/>
          <a:chOff x="0" y="0"/>
          <a:chExt cx="0" cy="0"/>
        </a:xfrm>
      </p:grpSpPr>
      <p:sp>
        <p:nvSpPr>
          <p:cNvPr id="94" name="Google Shape;94;p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95" name="Google Shape;9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6" name="Shape 96"/>
        <p:cNvGrpSpPr/>
        <p:nvPr/>
      </p:nvGrpSpPr>
      <p:grpSpPr>
        <a:xfrm>
          <a:off x="0" y="0"/>
          <a:ext cx="0" cy="0"/>
          <a:chOff x="0" y="0"/>
          <a:chExt cx="0" cy="0"/>
        </a:xfrm>
      </p:grpSpPr>
      <p:sp>
        <p:nvSpPr>
          <p:cNvPr id="97" name="Google Shape;97;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8" name="Google Shape;98;p2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99" name="Google Shape;99;p2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00" name="Google Shape;10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3" name="Google Shape;103;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4" name="Shape 104"/>
        <p:cNvGrpSpPr/>
        <p:nvPr/>
      </p:nvGrpSpPr>
      <p:grpSpPr>
        <a:xfrm>
          <a:off x="0" y="0"/>
          <a:ext cx="0" cy="0"/>
          <a:chOff x="0" y="0"/>
          <a:chExt cx="0" cy="0"/>
        </a:xfrm>
      </p:grpSpPr>
      <p:sp>
        <p:nvSpPr>
          <p:cNvPr id="105" name="Google Shape;105;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06" name="Google Shape;106;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07" name="Google Shape;107;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8" name="Shape 108"/>
        <p:cNvGrpSpPr/>
        <p:nvPr/>
      </p:nvGrpSpPr>
      <p:grpSpPr>
        <a:xfrm>
          <a:off x="0" y="0"/>
          <a:ext cx="0" cy="0"/>
          <a:chOff x="0" y="0"/>
          <a:chExt cx="0" cy="0"/>
        </a:xfrm>
      </p:grpSpPr>
      <p:sp>
        <p:nvSpPr>
          <p:cNvPr id="109" name="Google Shape;109;p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10" name="Google Shape;11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1" name="Shape 111"/>
        <p:cNvGrpSpPr/>
        <p:nvPr/>
      </p:nvGrpSpPr>
      <p:grpSpPr>
        <a:xfrm>
          <a:off x="0" y="0"/>
          <a:ext cx="0" cy="0"/>
          <a:chOff x="0" y="0"/>
          <a:chExt cx="0" cy="0"/>
        </a:xfrm>
      </p:grpSpPr>
      <p:sp>
        <p:nvSpPr>
          <p:cNvPr id="112" name="Google Shape;112;p2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14" name="Google Shape;114;p2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5" name="Google Shape;115;p2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17500" lvl="1" marL="914400" rtl="0" algn="l">
              <a:lnSpc>
                <a:spcPct val="115000"/>
              </a:lnSpc>
              <a:spcBef>
                <a:spcPts val="1600"/>
              </a:spcBef>
              <a:spcAft>
                <a:spcPts val="0"/>
              </a:spcAft>
              <a:buClr>
                <a:schemeClr val="dk1"/>
              </a:buClr>
              <a:buSzPts val="1400"/>
              <a:buChar char="○"/>
              <a:defRPr>
                <a:solidFill>
                  <a:schemeClr val="dk1"/>
                </a:solidFill>
              </a:defRPr>
            </a:lvl2pPr>
            <a:lvl3pPr indent="-317500" lvl="2" marL="1371600" rtl="0" algn="l">
              <a:lnSpc>
                <a:spcPct val="115000"/>
              </a:lnSpc>
              <a:spcBef>
                <a:spcPts val="1600"/>
              </a:spcBef>
              <a:spcAft>
                <a:spcPts val="0"/>
              </a:spcAft>
              <a:buClr>
                <a:schemeClr val="dk1"/>
              </a:buClr>
              <a:buSzPts val="1400"/>
              <a:buChar char="■"/>
              <a:defRPr>
                <a:solidFill>
                  <a:schemeClr val="dk1"/>
                </a:solidFill>
              </a:defRPr>
            </a:lvl3pPr>
            <a:lvl4pPr indent="-317500" lvl="3" marL="1828800" rtl="0" algn="l">
              <a:lnSpc>
                <a:spcPct val="115000"/>
              </a:lnSpc>
              <a:spcBef>
                <a:spcPts val="1600"/>
              </a:spcBef>
              <a:spcAft>
                <a:spcPts val="0"/>
              </a:spcAft>
              <a:buClr>
                <a:schemeClr val="dk1"/>
              </a:buClr>
              <a:buSzPts val="1400"/>
              <a:buChar char="●"/>
              <a:defRPr>
                <a:solidFill>
                  <a:schemeClr val="dk1"/>
                </a:solidFill>
              </a:defRPr>
            </a:lvl4pPr>
            <a:lvl5pPr indent="-317500" lvl="4" marL="2286000" rtl="0" algn="l">
              <a:lnSpc>
                <a:spcPct val="115000"/>
              </a:lnSpc>
              <a:spcBef>
                <a:spcPts val="1600"/>
              </a:spcBef>
              <a:spcAft>
                <a:spcPts val="0"/>
              </a:spcAft>
              <a:buClr>
                <a:schemeClr val="dk1"/>
              </a:buClr>
              <a:buSzPts val="1400"/>
              <a:buChar char="○"/>
              <a:defRPr>
                <a:solidFill>
                  <a:schemeClr val="dk1"/>
                </a:solidFill>
              </a:defRPr>
            </a:lvl5pPr>
            <a:lvl6pPr indent="-317500" lvl="5" marL="2743200" rtl="0" algn="l">
              <a:lnSpc>
                <a:spcPct val="115000"/>
              </a:lnSpc>
              <a:spcBef>
                <a:spcPts val="1600"/>
              </a:spcBef>
              <a:spcAft>
                <a:spcPts val="0"/>
              </a:spcAft>
              <a:buClr>
                <a:schemeClr val="dk1"/>
              </a:buClr>
              <a:buSzPts val="1400"/>
              <a:buChar char="■"/>
              <a:defRPr>
                <a:solidFill>
                  <a:schemeClr val="dk1"/>
                </a:solidFill>
              </a:defRPr>
            </a:lvl6pPr>
            <a:lvl7pPr indent="-317500" lvl="6" marL="3200400" rtl="0" algn="l">
              <a:lnSpc>
                <a:spcPct val="115000"/>
              </a:lnSpc>
              <a:spcBef>
                <a:spcPts val="1600"/>
              </a:spcBef>
              <a:spcAft>
                <a:spcPts val="0"/>
              </a:spcAft>
              <a:buClr>
                <a:schemeClr val="dk1"/>
              </a:buClr>
              <a:buSzPts val="1400"/>
              <a:buChar char="●"/>
              <a:defRPr>
                <a:solidFill>
                  <a:schemeClr val="dk1"/>
                </a:solidFill>
              </a:defRPr>
            </a:lvl7pPr>
            <a:lvl8pPr indent="-317500" lvl="7" marL="3657600" rtl="0" algn="l">
              <a:lnSpc>
                <a:spcPct val="115000"/>
              </a:lnSpc>
              <a:spcBef>
                <a:spcPts val="1600"/>
              </a:spcBef>
              <a:spcAft>
                <a:spcPts val="0"/>
              </a:spcAft>
              <a:buClr>
                <a:schemeClr val="dk1"/>
              </a:buClr>
              <a:buSzPts val="1400"/>
              <a:buChar char="○"/>
              <a:defRPr>
                <a:solidFill>
                  <a:schemeClr val="dk1"/>
                </a:solidFill>
              </a:defRPr>
            </a:lvl8pPr>
            <a:lvl9pPr indent="-317500" lvl="8" marL="4114800" rtl="0" algn="l">
              <a:lnSpc>
                <a:spcPct val="115000"/>
              </a:lnSpc>
              <a:spcBef>
                <a:spcPts val="1600"/>
              </a:spcBef>
              <a:spcAft>
                <a:spcPts val="1600"/>
              </a:spcAft>
              <a:buClr>
                <a:schemeClr val="dk1"/>
              </a:buClr>
              <a:buSzPts val="1400"/>
              <a:buChar char="■"/>
              <a:defRPr>
                <a:solidFill>
                  <a:schemeClr val="dk1"/>
                </a:solidFill>
              </a:defRPr>
            </a:lvl9pPr>
          </a:lstStyle>
          <a:p/>
        </p:txBody>
      </p:sp>
      <p:sp>
        <p:nvSpPr>
          <p:cNvPr id="116" name="Google Shape;11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2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119" name="Google Shape;11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0" name="Shape 120"/>
        <p:cNvGrpSpPr/>
        <p:nvPr/>
      </p:nvGrpSpPr>
      <p:grpSpPr>
        <a:xfrm>
          <a:off x="0" y="0"/>
          <a:ext cx="0" cy="0"/>
          <a:chOff x="0" y="0"/>
          <a:chExt cx="0" cy="0"/>
        </a:xfrm>
      </p:grpSpPr>
      <p:sp>
        <p:nvSpPr>
          <p:cNvPr id="121" name="Google Shape;121;p2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22" name="Google Shape;122;p2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23" name="Google Shape;12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 name="Shape 124"/>
        <p:cNvGrpSpPr/>
        <p:nvPr/>
      </p:nvGrpSpPr>
      <p:grpSpPr>
        <a:xfrm>
          <a:off x="0" y="0"/>
          <a:ext cx="0" cy="0"/>
          <a:chOff x="0" y="0"/>
          <a:chExt cx="0" cy="0"/>
        </a:xfrm>
      </p:grpSpPr>
      <p:sp>
        <p:nvSpPr>
          <p:cNvPr id="125" name="Google Shape;125;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pic>
        <p:nvPicPr>
          <p:cNvPr id="134" name="Google Shape;134;p31"/>
          <p:cNvPicPr preferRelativeResize="0"/>
          <p:nvPr/>
        </p:nvPicPr>
        <p:blipFill rotWithShape="1">
          <a:blip r:embed="rId2">
            <a:alphaModFix/>
          </a:blip>
          <a:srcRect b="0" l="0" r="0" t="0"/>
          <a:stretch/>
        </p:blipFill>
        <p:spPr>
          <a:xfrm>
            <a:off x="579057" y="693"/>
            <a:ext cx="1508808" cy="3857625"/>
          </a:xfrm>
          <a:prstGeom prst="rect">
            <a:avLst/>
          </a:prstGeom>
          <a:noFill/>
          <a:ln>
            <a:noFill/>
          </a:ln>
        </p:spPr>
      </p:pic>
      <p:pic>
        <p:nvPicPr>
          <p:cNvPr id="135" name="Google Shape;135;p31"/>
          <p:cNvPicPr preferRelativeResize="0"/>
          <p:nvPr/>
        </p:nvPicPr>
        <p:blipFill rotWithShape="1">
          <a:blip r:embed="rId2">
            <a:alphaModFix/>
          </a:blip>
          <a:srcRect b="0" l="0" r="0" t="0"/>
          <a:stretch/>
        </p:blipFill>
        <p:spPr>
          <a:xfrm>
            <a:off x="0" y="0"/>
            <a:ext cx="1508808" cy="3857625"/>
          </a:xfrm>
          <a:prstGeom prst="rect">
            <a:avLst/>
          </a:prstGeom>
          <a:noFill/>
          <a:ln>
            <a:noFill/>
          </a:ln>
        </p:spPr>
      </p:pic>
      <p:pic>
        <p:nvPicPr>
          <p:cNvPr id="136" name="Google Shape;136;p31"/>
          <p:cNvPicPr preferRelativeResize="0"/>
          <p:nvPr/>
        </p:nvPicPr>
        <p:blipFill rotWithShape="1">
          <a:blip r:embed="rId3">
            <a:alphaModFix/>
          </a:blip>
          <a:srcRect b="0" l="0" r="0" t="0"/>
          <a:stretch/>
        </p:blipFill>
        <p:spPr>
          <a:xfrm>
            <a:off x="2299716" y="0"/>
            <a:ext cx="5143500" cy="3857625"/>
          </a:xfrm>
          <a:prstGeom prst="rect">
            <a:avLst/>
          </a:prstGeom>
          <a:noFill/>
          <a:ln>
            <a:noFill/>
          </a:ln>
        </p:spPr>
      </p:pic>
      <p:sp>
        <p:nvSpPr>
          <p:cNvPr id="137" name="Google Shape;137;p31"/>
          <p:cNvSpPr txBox="1"/>
          <p:nvPr>
            <p:ph type="ctrTitle"/>
          </p:nvPr>
        </p:nvSpPr>
        <p:spPr>
          <a:xfrm>
            <a:off x="493009" y="1601258"/>
            <a:ext cx="8499600" cy="846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chemeClr val="lt1"/>
              </a:buClr>
              <a:buSzPts val="3600"/>
              <a:buFont typeface="Helvetica Neue"/>
              <a:buNone/>
              <a:defRPr sz="3600">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31"/>
          <p:cNvSpPr txBox="1"/>
          <p:nvPr>
            <p:ph idx="1" type="subTitle"/>
          </p:nvPr>
        </p:nvSpPr>
        <p:spPr>
          <a:xfrm>
            <a:off x="493009" y="2729257"/>
            <a:ext cx="6086400" cy="2241300"/>
          </a:xfrm>
          <a:prstGeom prst="rect">
            <a:avLst/>
          </a:prstGeom>
          <a:noFill/>
          <a:ln>
            <a:noFill/>
          </a:ln>
        </p:spPr>
        <p:txBody>
          <a:bodyPr anchorCtr="0" anchor="t" bIns="45700" lIns="91425" spcFirstLastPara="1" rIns="91425" wrap="square" tIns="45700">
            <a:noAutofit/>
          </a:bodyPr>
          <a:lstStyle>
            <a:lvl1pPr lvl="0" rtl="0" algn="l">
              <a:spcBef>
                <a:spcPts val="480"/>
              </a:spcBef>
              <a:spcAft>
                <a:spcPts val="0"/>
              </a:spcAft>
              <a:buClr>
                <a:srgbClr val="FFFFFF"/>
              </a:buClr>
              <a:buSzPts val="2400"/>
              <a:buNone/>
              <a:defRPr sz="2400">
                <a:solidFill>
                  <a:srgbClr val="FFFFFF"/>
                </a:solidFill>
                <a:latin typeface="Helvetica Neue"/>
                <a:ea typeface="Helvetica Neue"/>
                <a:cs typeface="Helvetica Neue"/>
                <a:sym typeface="Helvetica Neue"/>
              </a:defRPr>
            </a:lvl1pPr>
            <a:lvl2pPr lvl="1" rtl="0" algn="ctr">
              <a:spcBef>
                <a:spcPts val="400"/>
              </a:spcBef>
              <a:spcAft>
                <a:spcPts val="0"/>
              </a:spcAft>
              <a:buClr>
                <a:srgbClr val="888888"/>
              </a:buClr>
              <a:buSzPts val="2000"/>
              <a:buNone/>
              <a:defRPr>
                <a:solidFill>
                  <a:srgbClr val="888888"/>
                </a:solidFill>
              </a:defRPr>
            </a:lvl2pPr>
            <a:lvl3pPr lvl="2" rtl="0" algn="ctr">
              <a:spcBef>
                <a:spcPts val="360"/>
              </a:spcBef>
              <a:spcAft>
                <a:spcPts val="0"/>
              </a:spcAft>
              <a:buClr>
                <a:srgbClr val="888888"/>
              </a:buClr>
              <a:buSzPts val="1800"/>
              <a:buNone/>
              <a:defRPr>
                <a:solidFill>
                  <a:srgbClr val="888888"/>
                </a:solidFill>
              </a:defRPr>
            </a:lvl3pPr>
            <a:lvl4pPr lvl="3" rtl="0" algn="ctr">
              <a:spcBef>
                <a:spcPts val="320"/>
              </a:spcBef>
              <a:spcAft>
                <a:spcPts val="0"/>
              </a:spcAft>
              <a:buClr>
                <a:srgbClr val="888888"/>
              </a:buClr>
              <a:buSzPts val="1600"/>
              <a:buNone/>
              <a:defRPr>
                <a:solidFill>
                  <a:srgbClr val="888888"/>
                </a:solidFill>
              </a:defRPr>
            </a:lvl4pPr>
            <a:lvl5pPr lvl="4" rtl="0" algn="ctr">
              <a:spcBef>
                <a:spcPts val="320"/>
              </a:spcBef>
              <a:spcAft>
                <a:spcPts val="0"/>
              </a:spcAft>
              <a:buClr>
                <a:srgbClr val="888888"/>
              </a:buClr>
              <a:buSzPts val="16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pic>
        <p:nvPicPr>
          <p:cNvPr id="139" name="Google Shape;139;p31"/>
          <p:cNvPicPr preferRelativeResize="0"/>
          <p:nvPr/>
        </p:nvPicPr>
        <p:blipFill rotWithShape="1">
          <a:blip r:embed="rId4">
            <a:alphaModFix/>
          </a:blip>
          <a:srcRect b="0" l="0" r="0" t="0"/>
          <a:stretch/>
        </p:blipFill>
        <p:spPr>
          <a:xfrm>
            <a:off x="493009" y="234785"/>
            <a:ext cx="1880930" cy="744849"/>
          </a:xfrm>
          <a:prstGeom prst="rect">
            <a:avLst/>
          </a:prstGeom>
          <a:noFill/>
          <a:ln>
            <a:noFill/>
          </a:ln>
        </p:spPr>
      </p:pic>
      <p:sp>
        <p:nvSpPr>
          <p:cNvPr id="140" name="Google Shape;140;p31"/>
          <p:cNvSpPr txBox="1"/>
          <p:nvPr/>
        </p:nvSpPr>
        <p:spPr>
          <a:xfrm>
            <a:off x="493009" y="1264014"/>
            <a:ext cx="2806200" cy="2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 sz="1050" u="none" cap="none" strike="noStrike">
                <a:solidFill>
                  <a:schemeClr val="lt1"/>
                </a:solidFill>
                <a:latin typeface="Calibri"/>
                <a:ea typeface="Calibri"/>
                <a:cs typeface="Calibri"/>
                <a:sym typeface="Calibri"/>
              </a:rPr>
              <a:t>Committee on Earth Observation Satellites</a:t>
            </a:r>
            <a:endParaRPr/>
          </a:p>
        </p:txBody>
      </p:sp>
      <p:sp>
        <p:nvSpPr>
          <p:cNvPr id="141" name="Google Shape;141;p31"/>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algn="r">
              <a:buNone/>
              <a:defRPr sz="1300">
                <a:solidFill>
                  <a:srgbClr val="002569"/>
                </a:solidFill>
                <a:latin typeface="Calibri"/>
                <a:ea typeface="Calibri"/>
                <a:cs typeface="Calibri"/>
                <a:sym typeface="Calibri"/>
              </a:defRPr>
            </a:lvl1pPr>
            <a:lvl2pPr lvl="1" algn="r">
              <a:buNone/>
              <a:defRPr sz="1300">
                <a:solidFill>
                  <a:srgbClr val="002569"/>
                </a:solidFill>
                <a:latin typeface="Calibri"/>
                <a:ea typeface="Calibri"/>
                <a:cs typeface="Calibri"/>
                <a:sym typeface="Calibri"/>
              </a:defRPr>
            </a:lvl2pPr>
            <a:lvl3pPr lvl="2" algn="r">
              <a:buNone/>
              <a:defRPr sz="1300">
                <a:solidFill>
                  <a:srgbClr val="002569"/>
                </a:solidFill>
                <a:latin typeface="Calibri"/>
                <a:ea typeface="Calibri"/>
                <a:cs typeface="Calibri"/>
                <a:sym typeface="Calibri"/>
              </a:defRPr>
            </a:lvl3pPr>
            <a:lvl4pPr lvl="3" algn="r">
              <a:buNone/>
              <a:defRPr sz="1300">
                <a:solidFill>
                  <a:srgbClr val="002569"/>
                </a:solidFill>
                <a:latin typeface="Calibri"/>
                <a:ea typeface="Calibri"/>
                <a:cs typeface="Calibri"/>
                <a:sym typeface="Calibri"/>
              </a:defRPr>
            </a:lvl4pPr>
            <a:lvl5pPr lvl="4" algn="r">
              <a:buNone/>
              <a:defRPr sz="1300">
                <a:solidFill>
                  <a:srgbClr val="002569"/>
                </a:solidFill>
                <a:latin typeface="Calibri"/>
                <a:ea typeface="Calibri"/>
                <a:cs typeface="Calibri"/>
                <a:sym typeface="Calibri"/>
              </a:defRPr>
            </a:lvl5pPr>
            <a:lvl6pPr lvl="5" algn="r">
              <a:buNone/>
              <a:defRPr sz="1300">
                <a:solidFill>
                  <a:srgbClr val="002569"/>
                </a:solidFill>
                <a:latin typeface="Calibri"/>
                <a:ea typeface="Calibri"/>
                <a:cs typeface="Calibri"/>
                <a:sym typeface="Calibri"/>
              </a:defRPr>
            </a:lvl6pPr>
            <a:lvl7pPr lvl="6" algn="r">
              <a:buNone/>
              <a:defRPr sz="1300">
                <a:solidFill>
                  <a:srgbClr val="002569"/>
                </a:solidFill>
                <a:latin typeface="Calibri"/>
                <a:ea typeface="Calibri"/>
                <a:cs typeface="Calibri"/>
                <a:sym typeface="Calibri"/>
              </a:defRPr>
            </a:lvl7pPr>
            <a:lvl8pPr lvl="7" algn="r">
              <a:buNone/>
              <a:defRPr sz="1300">
                <a:solidFill>
                  <a:srgbClr val="002569"/>
                </a:solidFill>
                <a:latin typeface="Calibri"/>
                <a:ea typeface="Calibri"/>
                <a:cs typeface="Calibri"/>
                <a:sym typeface="Calibri"/>
              </a:defRPr>
            </a:lvl8pPr>
            <a:lvl9pPr lvl="8" algn="r">
              <a:buNone/>
              <a:defRPr sz="1300">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2" name="Shape 142"/>
        <p:cNvGrpSpPr/>
        <p:nvPr/>
      </p:nvGrpSpPr>
      <p:grpSpPr>
        <a:xfrm>
          <a:off x="0" y="0"/>
          <a:ext cx="0" cy="0"/>
          <a:chOff x="0" y="0"/>
          <a:chExt cx="0" cy="0"/>
        </a:xfrm>
      </p:grpSpPr>
      <p:sp>
        <p:nvSpPr>
          <p:cNvPr id="143" name="Google Shape;143;p32"/>
          <p:cNvSpPr txBox="1"/>
          <p:nvPr>
            <p:ph type="title"/>
          </p:nvPr>
        </p:nvSpPr>
        <p:spPr>
          <a:xfrm>
            <a:off x="1780674" y="122549"/>
            <a:ext cx="58644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4" name="Google Shape;144;p32"/>
          <p:cNvSpPr txBox="1"/>
          <p:nvPr>
            <p:ph idx="1" type="body"/>
          </p:nvPr>
        </p:nvSpPr>
        <p:spPr>
          <a:xfrm>
            <a:off x="96253" y="1200151"/>
            <a:ext cx="8958300" cy="36537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rgbClr val="002569"/>
              </a:buClr>
              <a:buSzPts val="1800"/>
              <a:buChar char="•"/>
              <a:defRPr/>
            </a:lvl1pPr>
            <a:lvl2pPr indent="-342900" lvl="1" marL="914400" rtl="0" algn="l">
              <a:spcBef>
                <a:spcPts val="360"/>
              </a:spcBef>
              <a:spcAft>
                <a:spcPts val="0"/>
              </a:spcAft>
              <a:buClr>
                <a:srgbClr val="002569"/>
              </a:buClr>
              <a:buSzPts val="1800"/>
              <a:buChar char="–"/>
              <a:defRPr/>
            </a:lvl2pPr>
            <a:lvl3pPr indent="-342900" lvl="2" marL="1371600" rtl="0" algn="l">
              <a:spcBef>
                <a:spcPts val="360"/>
              </a:spcBef>
              <a:spcAft>
                <a:spcPts val="0"/>
              </a:spcAft>
              <a:buClr>
                <a:srgbClr val="002569"/>
              </a:buClr>
              <a:buSzPts val="1800"/>
              <a:buChar char="•"/>
              <a:defRPr/>
            </a:lvl3pPr>
            <a:lvl4pPr indent="-342900" lvl="3" marL="1828800" rtl="0" algn="l">
              <a:spcBef>
                <a:spcPts val="360"/>
              </a:spcBef>
              <a:spcAft>
                <a:spcPts val="0"/>
              </a:spcAft>
              <a:buClr>
                <a:srgbClr val="002569"/>
              </a:buClr>
              <a:buSzPts val="1800"/>
              <a:buChar char="–"/>
              <a:defRPr/>
            </a:lvl4pPr>
            <a:lvl5pPr indent="-342900" lvl="4" marL="2286000" rtl="0" algn="l">
              <a:spcBef>
                <a:spcPts val="360"/>
              </a:spcBef>
              <a:spcAft>
                <a:spcPts val="0"/>
              </a:spcAft>
              <a:buClr>
                <a:srgbClr val="002569"/>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5" name="Google Shape;145;p32"/>
          <p:cNvSpPr/>
          <p:nvPr>
            <p:ph idx="12" type="sldNum"/>
          </p:nvPr>
        </p:nvSpPr>
        <p:spPr>
          <a:xfrm>
            <a:off x="8796528" y="4947464"/>
            <a:ext cx="2604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1pPr>
            <a:lvl2pPr indent="0" lvl="1"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2pPr>
            <a:lvl3pPr indent="0" lvl="2"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3pPr>
            <a:lvl4pPr indent="0" lvl="3"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4pPr>
            <a:lvl5pPr indent="0" lvl="4"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5pPr>
            <a:lvl6pPr indent="0" lvl="5"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6pPr>
            <a:lvl7pPr indent="0" lvl="6"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7pPr>
            <a:lvl8pPr indent="0" lvl="7"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8pPr>
            <a:lvl9pPr indent="0" lvl="8"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46" name="Shape 146"/>
        <p:cNvGrpSpPr/>
        <p:nvPr/>
      </p:nvGrpSpPr>
      <p:grpSpPr>
        <a:xfrm>
          <a:off x="0" y="0"/>
          <a:ext cx="0" cy="0"/>
          <a:chOff x="0" y="0"/>
          <a:chExt cx="0" cy="0"/>
        </a:xfrm>
      </p:grpSpPr>
      <p:sp>
        <p:nvSpPr>
          <p:cNvPr id="147" name="Google Shape;147;p33"/>
          <p:cNvSpPr txBox="1"/>
          <p:nvPr>
            <p:ph type="title"/>
          </p:nvPr>
        </p:nvSpPr>
        <p:spPr>
          <a:xfrm>
            <a:off x="1802675" y="114300"/>
            <a:ext cx="5799900" cy="742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FFFFFF"/>
              </a:buClr>
              <a:buSzPts val="2100"/>
              <a:buFont typeface="Calibri"/>
              <a:buNone/>
              <a:defRPr sz="21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8" name="Google Shape;148;p33"/>
          <p:cNvSpPr/>
          <p:nvPr>
            <p:ph idx="12" type="sldNum"/>
          </p:nvPr>
        </p:nvSpPr>
        <p:spPr>
          <a:xfrm>
            <a:off x="8796528" y="4947464"/>
            <a:ext cx="2604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1pPr>
            <a:lvl2pPr indent="0" lvl="1"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2pPr>
            <a:lvl3pPr indent="0" lvl="2"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3pPr>
            <a:lvl4pPr indent="0" lvl="3"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4pPr>
            <a:lvl5pPr indent="0" lvl="4"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5pPr>
            <a:lvl6pPr indent="0" lvl="5"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6pPr>
            <a:lvl7pPr indent="0" lvl="6"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7pPr>
            <a:lvl8pPr indent="0" lvl="7"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8pPr>
            <a:lvl9pPr indent="0" lvl="8"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png"/><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1">
            <a:alphaModFix/>
          </a:blip>
          <a:srcRect b="0" l="0" r="0" t="0"/>
          <a:stretch/>
        </p:blipFill>
        <p:spPr>
          <a:xfrm>
            <a:off x="2988521" y="1"/>
            <a:ext cx="4616609" cy="822817"/>
          </a:xfrm>
          <a:prstGeom prst="rect">
            <a:avLst/>
          </a:prstGeom>
          <a:noFill/>
          <a:ln>
            <a:noFill/>
          </a:ln>
        </p:spPr>
      </p:pic>
      <p:pic>
        <p:nvPicPr>
          <p:cNvPr id="52" name="Google Shape;52;p13"/>
          <p:cNvPicPr preferRelativeResize="0"/>
          <p:nvPr/>
        </p:nvPicPr>
        <p:blipFill rotWithShape="1">
          <a:blip r:embed="rId2">
            <a:alphaModFix/>
          </a:blip>
          <a:srcRect b="0" l="0" r="0" t="0"/>
          <a:stretch/>
        </p:blipFill>
        <p:spPr>
          <a:xfrm>
            <a:off x="1" y="1"/>
            <a:ext cx="4616611" cy="822817"/>
          </a:xfrm>
          <a:prstGeom prst="rect">
            <a:avLst/>
          </a:prstGeom>
          <a:noFill/>
          <a:ln>
            <a:noFill/>
          </a:ln>
        </p:spPr>
      </p:pic>
      <p:sp>
        <p:nvSpPr>
          <p:cNvPr id="53" name="Google Shape;53;p13"/>
          <p:cNvSpPr txBox="1"/>
          <p:nvPr>
            <p:ph type="title"/>
          </p:nvPr>
        </p:nvSpPr>
        <p:spPr>
          <a:xfrm>
            <a:off x="1780674" y="122549"/>
            <a:ext cx="58644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FFFFFF"/>
              </a:buClr>
              <a:buSzPts val="2400"/>
              <a:buFont typeface="Helvetica Neue"/>
              <a:buNone/>
              <a:defRPr b="1" i="0" sz="24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4" name="Google Shape;54;p13"/>
          <p:cNvSpPr txBox="1"/>
          <p:nvPr>
            <p:ph idx="1" type="body"/>
          </p:nvPr>
        </p:nvSpPr>
        <p:spPr>
          <a:xfrm>
            <a:off x="96253" y="1200151"/>
            <a:ext cx="8958300" cy="3653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rgbClr val="002569"/>
              </a:buClr>
              <a:buSzPts val="2400"/>
              <a:buFont typeface="Arial"/>
              <a:buChar char="•"/>
              <a:defRPr b="1" i="0" sz="2400" u="none" cap="none" strike="noStrike">
                <a:solidFill>
                  <a:srgbClr val="002569"/>
                </a:solidFill>
                <a:latin typeface="Calibri"/>
                <a:ea typeface="Calibri"/>
                <a:cs typeface="Calibri"/>
                <a:sym typeface="Calibri"/>
              </a:defRPr>
            </a:lvl1pPr>
            <a:lvl2pPr indent="-355600" lvl="1" marL="914400" marR="0" rtl="0" algn="l">
              <a:lnSpc>
                <a:spcPct val="100000"/>
              </a:lnSpc>
              <a:spcBef>
                <a:spcPts val="400"/>
              </a:spcBef>
              <a:spcAft>
                <a:spcPts val="0"/>
              </a:spcAft>
              <a:buClr>
                <a:srgbClr val="002569"/>
              </a:buClr>
              <a:buSzPts val="2000"/>
              <a:buFont typeface="Arial"/>
              <a:buChar char="–"/>
              <a:defRPr b="0" i="0" sz="2000" u="none" cap="none" strike="noStrike">
                <a:solidFill>
                  <a:srgbClr val="002569"/>
                </a:solidFill>
                <a:latin typeface="Calibri"/>
                <a:ea typeface="Calibri"/>
                <a:cs typeface="Calibri"/>
                <a:sym typeface="Calibri"/>
              </a:defRPr>
            </a:lvl2pPr>
            <a:lvl3pPr indent="-342900" lvl="2" marL="1371600" marR="0" rtl="0" algn="l">
              <a:lnSpc>
                <a:spcPct val="100000"/>
              </a:lnSpc>
              <a:spcBef>
                <a:spcPts val="360"/>
              </a:spcBef>
              <a:spcAft>
                <a:spcPts val="0"/>
              </a:spcAft>
              <a:buClr>
                <a:srgbClr val="002569"/>
              </a:buClr>
              <a:buSzPts val="1800"/>
              <a:buFont typeface="Arial"/>
              <a:buChar char="•"/>
              <a:defRPr b="0" i="0" sz="1800" u="none" cap="none" strike="noStrike">
                <a:solidFill>
                  <a:srgbClr val="002569"/>
                </a:solidFill>
                <a:latin typeface="Calibri"/>
                <a:ea typeface="Calibri"/>
                <a:cs typeface="Calibri"/>
                <a:sym typeface="Calibri"/>
              </a:defRPr>
            </a:lvl3pPr>
            <a:lvl4pPr indent="-330200" lvl="3" marL="1828800" marR="0" rtl="0" algn="l">
              <a:lnSpc>
                <a:spcPct val="100000"/>
              </a:lnSpc>
              <a:spcBef>
                <a:spcPts val="320"/>
              </a:spcBef>
              <a:spcAft>
                <a:spcPts val="0"/>
              </a:spcAft>
              <a:buClr>
                <a:srgbClr val="002569"/>
              </a:buClr>
              <a:buSzPts val="1600"/>
              <a:buFont typeface="Arial"/>
              <a:buChar char="–"/>
              <a:defRPr b="0" i="0" sz="1600" u="none" cap="none" strike="noStrike">
                <a:solidFill>
                  <a:srgbClr val="002569"/>
                </a:solidFill>
                <a:latin typeface="Calibri"/>
                <a:ea typeface="Calibri"/>
                <a:cs typeface="Calibri"/>
                <a:sym typeface="Calibri"/>
              </a:defRPr>
            </a:lvl4pPr>
            <a:lvl5pPr indent="-330200" lvl="4" marL="2286000" marR="0" rtl="0" algn="l">
              <a:lnSpc>
                <a:spcPct val="100000"/>
              </a:lnSpc>
              <a:spcBef>
                <a:spcPts val="320"/>
              </a:spcBef>
              <a:spcAft>
                <a:spcPts val="0"/>
              </a:spcAft>
              <a:buClr>
                <a:srgbClr val="002569"/>
              </a:buClr>
              <a:buSzPts val="1600"/>
              <a:buFont typeface="Arial"/>
              <a:buChar char="»"/>
              <a:defRPr b="0" i="0" sz="1600" u="none" cap="none" strike="noStrike">
                <a:solidFill>
                  <a:srgbClr val="002569"/>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 name="Google Shape;55;p13"/>
          <p:cNvSpPr/>
          <p:nvPr/>
        </p:nvSpPr>
        <p:spPr>
          <a:xfrm>
            <a:off x="91451" y="4909950"/>
            <a:ext cx="2115900" cy="2286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ctr" bIns="0" lIns="45700" spcFirstLastPara="1" rIns="45700" wrap="square" tIns="0">
            <a:noAutofit/>
          </a:bodyPr>
          <a:lstStyle/>
          <a:p>
            <a:pPr indent="0" lvl="0" marL="0" marR="0" rtl="0" algn="l">
              <a:lnSpc>
                <a:spcPct val="100000"/>
              </a:lnSpc>
              <a:spcBef>
                <a:spcPts val="0"/>
              </a:spcBef>
              <a:spcAft>
                <a:spcPts val="0"/>
              </a:spcAft>
              <a:buClr>
                <a:schemeClr val="dk2"/>
              </a:buClr>
              <a:buSzPts val="1000"/>
              <a:buFont typeface="Helvetica Neue"/>
              <a:buNone/>
            </a:pPr>
            <a:r>
              <a:rPr b="0" i="1" lang="en" sz="1000" u="none" cap="none" strike="noStrike">
                <a:solidFill>
                  <a:schemeClr val="dk2"/>
                </a:solidFill>
                <a:latin typeface="Helvetica Neue"/>
                <a:ea typeface="Helvetica Neue"/>
                <a:cs typeface="Helvetica Neue"/>
                <a:sym typeface="Helvetica Neue"/>
              </a:rPr>
              <a:t>LSI-VC9 Telecon #3 12 May 2020</a:t>
            </a:r>
            <a:endParaRPr b="0" i="1" sz="1000" u="none" cap="none" strike="noStrike">
              <a:solidFill>
                <a:schemeClr val="dk2"/>
              </a:solidFill>
              <a:latin typeface="Helvetica Neue"/>
              <a:ea typeface="Helvetica Neue"/>
              <a:cs typeface="Helvetica Neue"/>
              <a:sym typeface="Helvetica Neue"/>
            </a:endParaRPr>
          </a:p>
        </p:txBody>
      </p:sp>
      <p:sp>
        <p:nvSpPr>
          <p:cNvPr id="56" name="Google Shape;56;p13"/>
          <p:cNvSpPr/>
          <p:nvPr>
            <p:ph idx="12" type="sldNum"/>
          </p:nvPr>
        </p:nvSpPr>
        <p:spPr>
          <a:xfrm>
            <a:off x="8796528" y="4947464"/>
            <a:ext cx="260400" cy="1872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73" name="Shape 73"/>
        <p:cNvGrpSpPr/>
        <p:nvPr/>
      </p:nvGrpSpPr>
      <p:grpSpPr>
        <a:xfrm>
          <a:off x="0" y="0"/>
          <a:ext cx="0" cy="0"/>
          <a:chOff x="0" y="0"/>
          <a:chExt cx="0" cy="0"/>
        </a:xfrm>
      </p:grpSpPr>
      <p:sp>
        <p:nvSpPr>
          <p:cNvPr id="74" name="Google Shape;74;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5" name="Google Shape;75;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160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1600"/>
              </a:spcBef>
              <a:spcAft>
                <a:spcPts val="160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76" name="Google Shape;7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pic>
        <p:nvPicPr>
          <p:cNvPr id="127" name="Google Shape;127;p30"/>
          <p:cNvPicPr preferRelativeResize="0"/>
          <p:nvPr/>
        </p:nvPicPr>
        <p:blipFill rotWithShape="1">
          <a:blip r:embed="rId1">
            <a:alphaModFix/>
          </a:blip>
          <a:srcRect b="0" l="0" r="0" t="0"/>
          <a:stretch/>
        </p:blipFill>
        <p:spPr>
          <a:xfrm>
            <a:off x="2988521" y="1"/>
            <a:ext cx="4616609" cy="822817"/>
          </a:xfrm>
          <a:prstGeom prst="rect">
            <a:avLst/>
          </a:prstGeom>
          <a:noFill/>
          <a:ln>
            <a:noFill/>
          </a:ln>
        </p:spPr>
      </p:pic>
      <p:pic>
        <p:nvPicPr>
          <p:cNvPr id="128" name="Google Shape;128;p30"/>
          <p:cNvPicPr preferRelativeResize="0"/>
          <p:nvPr/>
        </p:nvPicPr>
        <p:blipFill rotWithShape="1">
          <a:blip r:embed="rId2">
            <a:alphaModFix/>
          </a:blip>
          <a:srcRect b="0" l="0" r="0" t="0"/>
          <a:stretch/>
        </p:blipFill>
        <p:spPr>
          <a:xfrm>
            <a:off x="1" y="1"/>
            <a:ext cx="4616611" cy="822817"/>
          </a:xfrm>
          <a:prstGeom prst="rect">
            <a:avLst/>
          </a:prstGeom>
          <a:noFill/>
          <a:ln>
            <a:noFill/>
          </a:ln>
        </p:spPr>
      </p:pic>
      <p:sp>
        <p:nvSpPr>
          <p:cNvPr id="129" name="Google Shape;129;p30"/>
          <p:cNvSpPr txBox="1"/>
          <p:nvPr>
            <p:ph type="title"/>
          </p:nvPr>
        </p:nvSpPr>
        <p:spPr>
          <a:xfrm>
            <a:off x="1780674" y="122549"/>
            <a:ext cx="5864400" cy="8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FFFFFF"/>
              </a:buClr>
              <a:buSzPts val="2400"/>
              <a:buFont typeface="Helvetica Neue"/>
              <a:buNone/>
              <a:defRPr b="1" i="0" sz="2400" u="none" cap="none" strike="noStrike">
                <a:solidFill>
                  <a:srgbClr val="FFFFFF"/>
                </a:solidFill>
                <a:latin typeface="Helvetica Neue"/>
                <a:ea typeface="Helvetica Neue"/>
                <a:cs typeface="Helvetica Neue"/>
                <a:sym typeface="Helvetica Neu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0" name="Google Shape;130;p30"/>
          <p:cNvSpPr txBox="1"/>
          <p:nvPr>
            <p:ph idx="1" type="body"/>
          </p:nvPr>
        </p:nvSpPr>
        <p:spPr>
          <a:xfrm>
            <a:off x="96253" y="1200151"/>
            <a:ext cx="8958300" cy="36537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002569"/>
              </a:buClr>
              <a:buSzPts val="2400"/>
              <a:buFont typeface="Arial"/>
              <a:buChar char="•"/>
              <a:defRPr b="1" i="0" sz="2400" u="none" cap="none" strike="noStrike">
                <a:solidFill>
                  <a:srgbClr val="002569"/>
                </a:solidFill>
                <a:latin typeface="Calibri"/>
                <a:ea typeface="Calibri"/>
                <a:cs typeface="Calibri"/>
                <a:sym typeface="Calibri"/>
              </a:defRPr>
            </a:lvl1pPr>
            <a:lvl2pPr indent="-355600" lvl="1" marL="914400" marR="0" rtl="0" algn="l">
              <a:spcBef>
                <a:spcPts val="400"/>
              </a:spcBef>
              <a:spcAft>
                <a:spcPts val="0"/>
              </a:spcAft>
              <a:buClr>
                <a:srgbClr val="002569"/>
              </a:buClr>
              <a:buSzPts val="2000"/>
              <a:buFont typeface="Arial"/>
              <a:buChar char="–"/>
              <a:defRPr b="0" i="0" sz="2000" u="none" cap="none" strike="noStrike">
                <a:solidFill>
                  <a:srgbClr val="002569"/>
                </a:solidFill>
                <a:latin typeface="Calibri"/>
                <a:ea typeface="Calibri"/>
                <a:cs typeface="Calibri"/>
                <a:sym typeface="Calibri"/>
              </a:defRPr>
            </a:lvl2pPr>
            <a:lvl3pPr indent="-342900" lvl="2" marL="1371600" marR="0" rtl="0" algn="l">
              <a:spcBef>
                <a:spcPts val="360"/>
              </a:spcBef>
              <a:spcAft>
                <a:spcPts val="0"/>
              </a:spcAft>
              <a:buClr>
                <a:srgbClr val="002569"/>
              </a:buClr>
              <a:buSzPts val="1800"/>
              <a:buFont typeface="Arial"/>
              <a:buChar char="•"/>
              <a:defRPr b="0" i="0" sz="1800" u="none" cap="none" strike="noStrike">
                <a:solidFill>
                  <a:srgbClr val="002569"/>
                </a:solidFill>
                <a:latin typeface="Calibri"/>
                <a:ea typeface="Calibri"/>
                <a:cs typeface="Calibri"/>
                <a:sym typeface="Calibri"/>
              </a:defRPr>
            </a:lvl3pPr>
            <a:lvl4pPr indent="-330200" lvl="3" marL="1828800" marR="0" rtl="0" algn="l">
              <a:spcBef>
                <a:spcPts val="320"/>
              </a:spcBef>
              <a:spcAft>
                <a:spcPts val="0"/>
              </a:spcAft>
              <a:buClr>
                <a:srgbClr val="002569"/>
              </a:buClr>
              <a:buSzPts val="1600"/>
              <a:buFont typeface="Arial"/>
              <a:buChar char="–"/>
              <a:defRPr b="0" i="0" sz="1600" u="none" cap="none" strike="noStrike">
                <a:solidFill>
                  <a:srgbClr val="002569"/>
                </a:solidFill>
                <a:latin typeface="Calibri"/>
                <a:ea typeface="Calibri"/>
                <a:cs typeface="Calibri"/>
                <a:sym typeface="Calibri"/>
              </a:defRPr>
            </a:lvl4pPr>
            <a:lvl5pPr indent="-330200" lvl="4" marL="2286000" marR="0" rtl="0" algn="l">
              <a:spcBef>
                <a:spcPts val="320"/>
              </a:spcBef>
              <a:spcAft>
                <a:spcPts val="0"/>
              </a:spcAft>
              <a:buClr>
                <a:srgbClr val="002569"/>
              </a:buClr>
              <a:buSzPts val="1600"/>
              <a:buFont typeface="Arial"/>
              <a:buChar char="»"/>
              <a:defRPr b="0" i="0" sz="1600" u="none" cap="none" strike="noStrike">
                <a:solidFill>
                  <a:srgbClr val="002569"/>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1" name="Google Shape;131;p30"/>
          <p:cNvSpPr/>
          <p:nvPr/>
        </p:nvSpPr>
        <p:spPr>
          <a:xfrm>
            <a:off x="91451" y="4909950"/>
            <a:ext cx="2115900" cy="2286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ctr" bIns="0" lIns="45700" spcFirstLastPara="1" rIns="45700" wrap="square" tIns="0">
            <a:noAutofit/>
          </a:bodyPr>
          <a:lstStyle/>
          <a:p>
            <a:pPr indent="0" lvl="0" marL="0" marR="0" rtl="0" algn="l">
              <a:spcBef>
                <a:spcPts val="0"/>
              </a:spcBef>
              <a:spcAft>
                <a:spcPts val="0"/>
              </a:spcAft>
              <a:buClr>
                <a:schemeClr val="dk2"/>
              </a:buClr>
              <a:buSzPts val="1000"/>
              <a:buFont typeface="Helvetica Neue"/>
              <a:buNone/>
            </a:pPr>
            <a:r>
              <a:rPr i="1" lang="en" sz="1000">
                <a:solidFill>
                  <a:schemeClr val="dk2"/>
                </a:solidFill>
                <a:latin typeface="Helvetica Neue"/>
                <a:ea typeface="Helvetica Neue"/>
                <a:cs typeface="Helvetica Neue"/>
                <a:sym typeface="Helvetica Neue"/>
              </a:rPr>
              <a:t>LSI-VC-9 Telecon #3</a:t>
            </a:r>
            <a:r>
              <a:rPr b="0" i="1" lang="en" sz="1000" u="none" cap="none" strike="noStrike">
                <a:solidFill>
                  <a:schemeClr val="dk2"/>
                </a:solidFill>
                <a:latin typeface="Helvetica Neue"/>
                <a:ea typeface="Helvetica Neue"/>
                <a:cs typeface="Helvetica Neue"/>
                <a:sym typeface="Helvetica Neue"/>
              </a:rPr>
              <a:t>, </a:t>
            </a:r>
            <a:r>
              <a:rPr i="1" lang="en" sz="1000">
                <a:solidFill>
                  <a:schemeClr val="dk2"/>
                </a:solidFill>
                <a:latin typeface="Helvetica Neue"/>
                <a:ea typeface="Helvetica Neue"/>
                <a:cs typeface="Helvetica Neue"/>
                <a:sym typeface="Helvetica Neue"/>
              </a:rPr>
              <a:t>12</a:t>
            </a:r>
            <a:r>
              <a:rPr b="0" i="1" lang="en" sz="1000" u="none" cap="none" strike="noStrike">
                <a:solidFill>
                  <a:schemeClr val="dk2"/>
                </a:solidFill>
                <a:latin typeface="Helvetica Neue"/>
                <a:ea typeface="Helvetica Neue"/>
                <a:cs typeface="Helvetica Neue"/>
                <a:sym typeface="Helvetica Neue"/>
              </a:rPr>
              <a:t> Ma</a:t>
            </a:r>
            <a:r>
              <a:rPr i="1" lang="en" sz="1000">
                <a:solidFill>
                  <a:schemeClr val="dk2"/>
                </a:solidFill>
                <a:latin typeface="Helvetica Neue"/>
                <a:ea typeface="Helvetica Neue"/>
                <a:cs typeface="Helvetica Neue"/>
                <a:sym typeface="Helvetica Neue"/>
              </a:rPr>
              <a:t>y</a:t>
            </a:r>
            <a:r>
              <a:rPr b="0" i="1" lang="en" sz="1000" u="none" cap="none" strike="noStrike">
                <a:solidFill>
                  <a:schemeClr val="dk2"/>
                </a:solidFill>
                <a:latin typeface="Helvetica Neue"/>
                <a:ea typeface="Helvetica Neue"/>
                <a:cs typeface="Helvetica Neue"/>
                <a:sym typeface="Helvetica Neue"/>
              </a:rPr>
              <a:t> 2020</a:t>
            </a:r>
            <a:endParaRPr b="0" i="1" sz="1000" u="none" cap="none" strike="noStrike">
              <a:solidFill>
                <a:schemeClr val="dk2"/>
              </a:solidFill>
              <a:latin typeface="Helvetica Neue"/>
              <a:ea typeface="Helvetica Neue"/>
              <a:cs typeface="Helvetica Neue"/>
              <a:sym typeface="Helvetica Neue"/>
            </a:endParaRPr>
          </a:p>
        </p:txBody>
      </p:sp>
      <p:sp>
        <p:nvSpPr>
          <p:cNvPr id="132" name="Google Shape;132;p30"/>
          <p:cNvSpPr/>
          <p:nvPr>
            <p:ph idx="12" type="sldNum"/>
          </p:nvPr>
        </p:nvSpPr>
        <p:spPr>
          <a:xfrm>
            <a:off x="8796528" y="4947464"/>
            <a:ext cx="2604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1pPr>
            <a:lvl2pPr indent="0" lvl="1"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2pPr>
            <a:lvl3pPr indent="0" lvl="2"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3pPr>
            <a:lvl4pPr indent="0" lvl="3"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4pPr>
            <a:lvl5pPr indent="0" lvl="4"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5pPr>
            <a:lvl6pPr indent="0" lvl="5"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6pPr>
            <a:lvl7pPr indent="0" lvl="6"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7pPr>
            <a:lvl8pPr indent="0" lvl="7"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8pPr>
            <a:lvl9pPr indent="0" lvl="8" marL="0" marR="0" rtl="0" algn="ctr">
              <a:spcBef>
                <a:spcPts val="0"/>
              </a:spcBef>
              <a:buClr>
                <a:schemeClr val="dk2"/>
              </a:buClr>
              <a:buSzPts val="1100"/>
              <a:buFont typeface="Helvetica Neue"/>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4" r:id="rId3"/>
    <p:sldLayoutId id="2147483675" r:id="rId4"/>
    <p:sldLayoutId id="2147483676"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calvalportal.ceos.org/supersites-and-biomass-validation-workshop"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hyperlink" Target="http://ceos.org/ard/files/CEOS_ARD_Strategy_v1.0_1-Oct-2019.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defs.opengis.net/elda-common/ogc-def/resource?uri=http://www.opengis.net/def/glossary/term/Interoperability" TargetMode="External"/><Relationship Id="rId4" Type="http://schemas.openxmlformats.org/officeDocument/2006/relationships/hyperlink" Target="http://ceos.org/document_management/Working_Groups/WGISS/Documents/WGISS_CEOS-Interoperability-Handbook_Feb2008.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hyperlink" Target="https://insight.wfp.org/covid-19-will-almost-double-people-in-acute-hunger-by-end-of-2020-59df0c4a8072" TargetMode="External"/><Relationship Id="rId4" Type="http://schemas.openxmlformats.org/officeDocument/2006/relationships/hyperlink" Target="https://g20.org/en/media/Documents/G20_Agriculture%20Ministers%20Meeting_Statement_EN.pdf" TargetMode="External"/><Relationship Id="rId5" Type="http://schemas.openxmlformats.org/officeDocument/2006/relationships/hyperlink" Target="https://www.bloomberg.com/amp/news/articles/2020-04-22/weather-is-still-the-wild-card-in-global-food-supply?sref=ydjgGzUm%3Fsref%3DydjgGzUm&amp;__twitter_impression=true" TargetMode="External"/><Relationship Id="rId6" Type="http://schemas.openxmlformats.org/officeDocument/2006/relationships/hyperlink" Target="http://www.earthobservations.org/geo_blog_obs.php?id=428" TargetMode="External"/><Relationship Id="rId7" Type="http://schemas.openxmlformats.org/officeDocument/2006/relationships/image" Target="../media/image12.png"/><Relationship Id="rId8"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eumetsat.int/website/home/Data/DataDelivery/EUMETCast/GEONETCast/index.html?lang=EN"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hyperlink" Target="http://ceos.org/ard/" TargetMode="Externa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 Id="rId3" Type="http://schemas.openxmlformats.org/officeDocument/2006/relationships/image" Target="../media/image37.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 Id="rId3"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 Id="rId3" Type="http://schemas.openxmlformats.org/officeDocument/2006/relationships/image" Target="../media/image31.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 Id="rId3" Type="http://schemas.openxmlformats.org/officeDocument/2006/relationships/hyperlink" Target="http://ceos.org/ard/" TargetMode="Externa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LSI-GEOGLAM, LSI-Forests &amp; Biomass, CEOS ARD Strategy, Loose Ends &amp; Wrap-up</a:t>
            </a:r>
            <a:endParaRPr sz="3600"/>
          </a:p>
        </p:txBody>
      </p:sp>
      <p:sp>
        <p:nvSpPr>
          <p:cNvPr id="154" name="Google Shape;154;p3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LSI-VC-9 Teleconference #4</a:t>
            </a:r>
            <a:endParaRPr/>
          </a:p>
        </p:txBody>
      </p:sp>
      <p:sp>
        <p:nvSpPr>
          <p:cNvPr id="155" name="Google Shape;155;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4F5C"/>
        </a:solidFill>
      </p:bgPr>
    </p:bg>
    <p:spTree>
      <p:nvGrpSpPr>
        <p:cNvPr id="232" name="Shape 232"/>
        <p:cNvGrpSpPr/>
        <p:nvPr/>
      </p:nvGrpSpPr>
      <p:grpSpPr>
        <a:xfrm>
          <a:off x="0" y="0"/>
          <a:ext cx="0" cy="0"/>
          <a:chOff x="0" y="0"/>
          <a:chExt cx="0" cy="0"/>
        </a:xfrm>
      </p:grpSpPr>
      <p:sp>
        <p:nvSpPr>
          <p:cNvPr id="233" name="Google Shape;233;p4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LSI-VC</a:t>
            </a:r>
            <a:br>
              <a:rPr lang="en"/>
            </a:br>
            <a:r>
              <a:rPr lang="en"/>
              <a:t>Forests &amp; Biomass Team</a:t>
            </a:r>
            <a:endParaRPr/>
          </a:p>
        </p:txBody>
      </p:sp>
      <p:sp>
        <p:nvSpPr>
          <p:cNvPr id="234" name="Google Shape;234;p4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Brief Update May 2020</a:t>
            </a:r>
            <a:endParaRPr/>
          </a:p>
        </p:txBody>
      </p:sp>
      <p:sp>
        <p:nvSpPr>
          <p:cNvPr id="235" name="Google Shape;235;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4"/>
          <p:cNvSpPr txBox="1"/>
          <p:nvPr>
            <p:ph type="title"/>
          </p:nvPr>
        </p:nvSpPr>
        <p:spPr>
          <a:xfrm>
            <a:off x="1619900" y="-74649"/>
            <a:ext cx="63885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400"/>
              <a:buNone/>
            </a:pPr>
            <a:r>
              <a:rPr lang="en"/>
              <a:t>Update from Forests &amp; Biomass Team</a:t>
            </a:r>
            <a:endParaRPr/>
          </a:p>
        </p:txBody>
      </p:sp>
      <p:sp>
        <p:nvSpPr>
          <p:cNvPr id="241" name="Google Shape;241;p44"/>
          <p:cNvSpPr/>
          <p:nvPr>
            <p:ph idx="12" type="sldNum"/>
          </p:nvPr>
        </p:nvSpPr>
        <p:spPr>
          <a:xfrm>
            <a:off x="8796528" y="4947464"/>
            <a:ext cx="260400" cy="1872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1F497D"/>
              </a:buClr>
              <a:buSzPts val="1100"/>
              <a:buFont typeface="Helvetica Neue"/>
              <a:buNone/>
            </a:pPr>
            <a:fld id="{00000000-1234-1234-1234-123412341234}" type="slidenum">
              <a:rPr b="0" i="1" lang="en" sz="1100" u="none" cap="none" strike="noStrike">
                <a:solidFill>
                  <a:srgbClr val="1F497D"/>
                </a:solidFill>
                <a:latin typeface="Helvetica Neue"/>
                <a:ea typeface="Helvetica Neue"/>
                <a:cs typeface="Helvetica Neue"/>
                <a:sym typeface="Helvetica Neue"/>
              </a:rPr>
              <a:t>‹#›</a:t>
            </a:fld>
            <a:endParaRPr b="0" i="1" sz="1100" u="none" cap="none" strike="noStrike">
              <a:solidFill>
                <a:srgbClr val="1F497D"/>
              </a:solidFill>
              <a:latin typeface="Helvetica Neue"/>
              <a:ea typeface="Helvetica Neue"/>
              <a:cs typeface="Helvetica Neue"/>
              <a:sym typeface="Helvetica Neue"/>
            </a:endParaRPr>
          </a:p>
        </p:txBody>
      </p:sp>
      <p:sp>
        <p:nvSpPr>
          <p:cNvPr id="242" name="Google Shape;242;p44"/>
          <p:cNvSpPr txBox="1"/>
          <p:nvPr>
            <p:ph idx="1" type="body"/>
          </p:nvPr>
        </p:nvSpPr>
        <p:spPr>
          <a:xfrm>
            <a:off x="224100" y="970825"/>
            <a:ext cx="8919900" cy="3732900"/>
          </a:xfrm>
          <a:prstGeom prst="rect">
            <a:avLst/>
          </a:prstGeom>
          <a:noFill/>
          <a:ln>
            <a:noFill/>
          </a:ln>
        </p:spPr>
        <p:txBody>
          <a:bodyPr anchorCtr="0" anchor="t" bIns="91425" lIns="91425" spcFirstLastPara="1" rIns="91425" wrap="square" tIns="91425">
            <a:noAutofit/>
          </a:bodyPr>
          <a:lstStyle/>
          <a:p>
            <a:pPr indent="-368300" lvl="0" marL="457200" rtl="0" algn="l">
              <a:lnSpc>
                <a:spcPct val="100000"/>
              </a:lnSpc>
              <a:spcBef>
                <a:spcPts val="500"/>
              </a:spcBef>
              <a:spcAft>
                <a:spcPts val="0"/>
              </a:spcAft>
              <a:buSzPts val="2200"/>
              <a:buFont typeface="Calibri"/>
              <a:buChar char="●"/>
            </a:pPr>
            <a:r>
              <a:rPr lang="en" sz="2200"/>
              <a:t>Biomass Workshop</a:t>
            </a:r>
            <a:endParaRPr sz="2200"/>
          </a:p>
          <a:p>
            <a:pPr indent="-368300" lvl="0" marL="457200" rtl="0" algn="l">
              <a:lnSpc>
                <a:spcPct val="100000"/>
              </a:lnSpc>
              <a:spcBef>
                <a:spcPts val="500"/>
              </a:spcBef>
              <a:spcAft>
                <a:spcPts val="0"/>
              </a:spcAft>
              <a:buSzPts val="2200"/>
              <a:buChar char="●"/>
            </a:pPr>
            <a:r>
              <a:rPr lang="en" sz="2200"/>
              <a:t>CEOS Biomass Protocol</a:t>
            </a:r>
            <a:endParaRPr sz="2200"/>
          </a:p>
          <a:p>
            <a:pPr indent="-368300" lvl="0" marL="457200" rtl="0" algn="l">
              <a:lnSpc>
                <a:spcPct val="100000"/>
              </a:lnSpc>
              <a:spcBef>
                <a:spcPts val="500"/>
              </a:spcBef>
              <a:spcAft>
                <a:spcPts val="0"/>
              </a:spcAft>
              <a:buSzPts val="2200"/>
              <a:buFont typeface="Calibri"/>
              <a:buChar char="●"/>
            </a:pPr>
            <a:r>
              <a:rPr lang="en" sz="2200"/>
              <a:t>AFOLU Roadmap</a:t>
            </a:r>
            <a:endParaRPr sz="2200"/>
          </a:p>
          <a:p>
            <a:pPr indent="-368300" lvl="0" marL="457200" rtl="0" algn="l">
              <a:lnSpc>
                <a:spcPct val="100000"/>
              </a:lnSpc>
              <a:spcBef>
                <a:spcPts val="500"/>
              </a:spcBef>
              <a:spcAft>
                <a:spcPts val="0"/>
              </a:spcAft>
              <a:buSzPts val="2200"/>
              <a:buChar char="●"/>
            </a:pPr>
            <a:r>
              <a:rPr lang="en" sz="2200"/>
              <a:t>F&amp;B team WP</a:t>
            </a:r>
            <a:endParaRPr sz="2200"/>
          </a:p>
          <a:p>
            <a:pPr indent="0" lvl="0" marL="0" rtl="0" algn="l">
              <a:lnSpc>
                <a:spcPct val="100000"/>
              </a:lnSpc>
              <a:spcBef>
                <a:spcPts val="0"/>
              </a:spcBef>
              <a:spcAft>
                <a:spcPts val="0"/>
              </a:spcAft>
              <a:buNone/>
            </a:pPr>
            <a:r>
              <a:t/>
            </a: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5"/>
          <p:cNvSpPr txBox="1"/>
          <p:nvPr>
            <p:ph type="title"/>
          </p:nvPr>
        </p:nvSpPr>
        <p:spPr>
          <a:xfrm>
            <a:off x="1619900" y="-74649"/>
            <a:ext cx="63885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400"/>
              <a:buNone/>
            </a:pPr>
            <a:r>
              <a:rPr lang="en"/>
              <a:t>Biomass Workshop</a:t>
            </a:r>
            <a:endParaRPr/>
          </a:p>
        </p:txBody>
      </p:sp>
      <p:sp>
        <p:nvSpPr>
          <p:cNvPr id="248" name="Google Shape;248;p45"/>
          <p:cNvSpPr/>
          <p:nvPr>
            <p:ph idx="12" type="sldNum"/>
          </p:nvPr>
        </p:nvSpPr>
        <p:spPr>
          <a:xfrm>
            <a:off x="8796528" y="4947464"/>
            <a:ext cx="260400" cy="1872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1F497D"/>
              </a:buClr>
              <a:buSzPts val="1100"/>
              <a:buFont typeface="Helvetica Neue"/>
              <a:buNone/>
            </a:pPr>
            <a:fld id="{00000000-1234-1234-1234-123412341234}" type="slidenum">
              <a:rPr b="0" i="1" lang="en" sz="1100" u="none" cap="none" strike="noStrike">
                <a:solidFill>
                  <a:srgbClr val="1F497D"/>
                </a:solidFill>
                <a:latin typeface="Helvetica Neue"/>
                <a:ea typeface="Helvetica Neue"/>
                <a:cs typeface="Helvetica Neue"/>
                <a:sym typeface="Helvetica Neue"/>
              </a:rPr>
              <a:t>‹#›</a:t>
            </a:fld>
            <a:endParaRPr b="0" i="1" sz="1100" u="none" cap="none" strike="noStrike">
              <a:solidFill>
                <a:srgbClr val="1F497D"/>
              </a:solidFill>
              <a:latin typeface="Helvetica Neue"/>
              <a:ea typeface="Helvetica Neue"/>
              <a:cs typeface="Helvetica Neue"/>
              <a:sym typeface="Helvetica Neue"/>
            </a:endParaRPr>
          </a:p>
        </p:txBody>
      </p:sp>
      <p:sp>
        <p:nvSpPr>
          <p:cNvPr id="249" name="Google Shape;249;p45"/>
          <p:cNvSpPr txBox="1"/>
          <p:nvPr>
            <p:ph idx="1" type="body"/>
          </p:nvPr>
        </p:nvSpPr>
        <p:spPr>
          <a:xfrm>
            <a:off x="224100" y="970825"/>
            <a:ext cx="8919900" cy="3732900"/>
          </a:xfrm>
          <a:prstGeom prst="rect">
            <a:avLst/>
          </a:prstGeom>
          <a:noFill/>
          <a:ln>
            <a:noFill/>
          </a:ln>
        </p:spPr>
        <p:txBody>
          <a:bodyPr anchorCtr="0" anchor="t" bIns="91425" lIns="91425" spcFirstLastPara="1" rIns="91425" wrap="square" tIns="91425">
            <a:noAutofit/>
          </a:bodyPr>
          <a:lstStyle/>
          <a:p>
            <a:pPr indent="-368300" lvl="0" marL="457200" rtl="0" algn="l">
              <a:lnSpc>
                <a:spcPct val="100000"/>
              </a:lnSpc>
              <a:spcBef>
                <a:spcPts val="500"/>
              </a:spcBef>
              <a:spcAft>
                <a:spcPts val="0"/>
              </a:spcAft>
              <a:buSzPts val="2200"/>
              <a:buFont typeface="Calibri"/>
              <a:buChar char="●"/>
            </a:pPr>
            <a:r>
              <a:rPr lang="en" sz="2200"/>
              <a:t>Hosted by SIT Chair in Canberra in early March</a:t>
            </a:r>
            <a:endParaRPr sz="2200"/>
          </a:p>
          <a:p>
            <a:pPr indent="-349250" lvl="0" marL="457200" rtl="0" algn="l">
              <a:lnSpc>
                <a:spcPct val="100000"/>
              </a:lnSpc>
              <a:spcBef>
                <a:spcPts val="500"/>
              </a:spcBef>
              <a:spcAft>
                <a:spcPts val="0"/>
              </a:spcAft>
              <a:buSzPts val="1900"/>
              <a:buChar char="●"/>
            </a:pPr>
            <a:r>
              <a:rPr b="0" i="1" lang="en" sz="1900"/>
              <a:t>35 key scientists and practitioners from the CEOS LPV biomass validation team to representative from in-situ biophysical measurement networks from around the world. Some outcomes of the workshop include the potential extension of the population of biomass validation reference sites to fill critical gap in the tropics and Asia with contributions from partners such as ISRO, JAXA and the willingness of ecosystem networks such as TERN or ICOS to work with the earth observation land product validation communities to extend the number of variables measured and to adapt their protocols for earth observation validation purposes</a:t>
            </a:r>
            <a:endParaRPr b="0" i="1" sz="1900"/>
          </a:p>
          <a:p>
            <a:pPr indent="-368300" lvl="0" marL="457200" rtl="0" algn="l">
              <a:lnSpc>
                <a:spcPct val="100000"/>
              </a:lnSpc>
              <a:spcBef>
                <a:spcPts val="500"/>
              </a:spcBef>
              <a:spcAft>
                <a:spcPts val="0"/>
              </a:spcAft>
              <a:buSzPts val="2200"/>
              <a:buChar char="●"/>
            </a:pPr>
            <a:r>
              <a:rPr lang="en" sz="2200"/>
              <a:t>Presentations etc available </a:t>
            </a:r>
            <a:r>
              <a:rPr lang="en" sz="2200" u="sng">
                <a:solidFill>
                  <a:schemeClr val="hlink"/>
                </a:solidFill>
                <a:hlinkClick r:id="rId3"/>
              </a:rPr>
              <a:t>here</a:t>
            </a:r>
            <a:endParaRPr sz="2200"/>
          </a:p>
          <a:p>
            <a:pPr indent="0" lvl="0" marL="457200" rtl="0" algn="l">
              <a:lnSpc>
                <a:spcPct val="100000"/>
              </a:lnSpc>
              <a:spcBef>
                <a:spcPts val="500"/>
              </a:spcBef>
              <a:spcAft>
                <a:spcPts val="0"/>
              </a:spcAft>
              <a:buNone/>
            </a:pPr>
            <a:r>
              <a:t/>
            </a:r>
            <a:endParaRPr sz="2200"/>
          </a:p>
          <a:p>
            <a:pPr indent="0" lvl="0" marL="0" rtl="0" algn="l">
              <a:lnSpc>
                <a:spcPct val="100000"/>
              </a:lnSpc>
              <a:spcBef>
                <a:spcPts val="0"/>
              </a:spcBef>
              <a:spcAft>
                <a:spcPts val="0"/>
              </a:spcAft>
              <a:buNone/>
            </a:pPr>
            <a:r>
              <a:t/>
            </a:r>
            <a:endParaRPr sz="2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6"/>
          <p:cNvSpPr txBox="1"/>
          <p:nvPr>
            <p:ph type="title"/>
          </p:nvPr>
        </p:nvSpPr>
        <p:spPr>
          <a:xfrm>
            <a:off x="1619900" y="-74649"/>
            <a:ext cx="63885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400"/>
              <a:buNone/>
            </a:pPr>
            <a:r>
              <a:rPr lang="en"/>
              <a:t>CEOS Biomass Protocol</a:t>
            </a:r>
            <a:endParaRPr/>
          </a:p>
        </p:txBody>
      </p:sp>
      <p:sp>
        <p:nvSpPr>
          <p:cNvPr id="255" name="Google Shape;255;p46"/>
          <p:cNvSpPr/>
          <p:nvPr>
            <p:ph idx="12" type="sldNum"/>
          </p:nvPr>
        </p:nvSpPr>
        <p:spPr>
          <a:xfrm>
            <a:off x="8796528" y="4947464"/>
            <a:ext cx="260400" cy="1872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1F497D"/>
              </a:buClr>
              <a:buSzPts val="1100"/>
              <a:buFont typeface="Helvetica Neue"/>
              <a:buNone/>
            </a:pPr>
            <a:fld id="{00000000-1234-1234-1234-123412341234}" type="slidenum">
              <a:rPr b="0" i="1" lang="en" sz="1100" u="none" cap="none" strike="noStrike">
                <a:solidFill>
                  <a:srgbClr val="1F497D"/>
                </a:solidFill>
                <a:latin typeface="Helvetica Neue"/>
                <a:ea typeface="Helvetica Neue"/>
                <a:cs typeface="Helvetica Neue"/>
                <a:sym typeface="Helvetica Neue"/>
              </a:rPr>
              <a:t>‹#›</a:t>
            </a:fld>
            <a:endParaRPr b="0" i="1" sz="1100" u="none" cap="none" strike="noStrike">
              <a:solidFill>
                <a:srgbClr val="1F497D"/>
              </a:solidFill>
              <a:latin typeface="Helvetica Neue"/>
              <a:ea typeface="Helvetica Neue"/>
              <a:cs typeface="Helvetica Neue"/>
              <a:sym typeface="Helvetica Neue"/>
            </a:endParaRPr>
          </a:p>
        </p:txBody>
      </p:sp>
      <p:sp>
        <p:nvSpPr>
          <p:cNvPr id="256" name="Google Shape;256;p46"/>
          <p:cNvSpPr txBox="1"/>
          <p:nvPr>
            <p:ph idx="1" type="body"/>
          </p:nvPr>
        </p:nvSpPr>
        <p:spPr>
          <a:xfrm>
            <a:off x="224100" y="970825"/>
            <a:ext cx="8919900" cy="3732900"/>
          </a:xfrm>
          <a:prstGeom prst="rect">
            <a:avLst/>
          </a:prstGeom>
          <a:noFill/>
          <a:ln>
            <a:noFill/>
          </a:ln>
        </p:spPr>
        <p:txBody>
          <a:bodyPr anchorCtr="0" anchor="t" bIns="91425" lIns="91425" spcFirstLastPara="1" rIns="91425" wrap="square" tIns="91425">
            <a:noAutofit/>
          </a:bodyPr>
          <a:lstStyle/>
          <a:p>
            <a:pPr indent="-349250" lvl="0" marL="457200" rtl="0" algn="l">
              <a:lnSpc>
                <a:spcPct val="100000"/>
              </a:lnSpc>
              <a:spcBef>
                <a:spcPts val="500"/>
              </a:spcBef>
              <a:spcAft>
                <a:spcPts val="0"/>
              </a:spcAft>
              <a:buSzPts val="1900"/>
              <a:buChar char="●"/>
            </a:pPr>
            <a:r>
              <a:rPr b="0" lang="en" sz="2200"/>
              <a:t>The Biomass Validation Team within WGCV LPV has been working on the development of a good practices protocol for validation of above ground biomass products to ensure users are able to access quantitative and seamless data across these missions </a:t>
            </a:r>
            <a:endParaRPr b="0" i="1" sz="1900"/>
          </a:p>
          <a:p>
            <a:pPr indent="-368300" lvl="0" marL="457200" rtl="0" algn="l">
              <a:spcBef>
                <a:spcPts val="500"/>
              </a:spcBef>
              <a:spcAft>
                <a:spcPts val="0"/>
              </a:spcAft>
              <a:buSzPts val="2200"/>
              <a:buFont typeface="Calibri"/>
              <a:buChar char="●"/>
            </a:pPr>
            <a:r>
              <a:rPr b="0" lang="en" sz="2200"/>
              <a:t>Protocol now expected mid-year</a:t>
            </a:r>
            <a:endParaRPr b="0" sz="2200"/>
          </a:p>
          <a:p>
            <a:pPr indent="-368300" lvl="0" marL="457200" rtl="0" algn="l">
              <a:spcBef>
                <a:spcPts val="500"/>
              </a:spcBef>
              <a:spcAft>
                <a:spcPts val="0"/>
              </a:spcAft>
              <a:buSzPts val="2200"/>
              <a:buChar char="●"/>
            </a:pPr>
            <a:r>
              <a:rPr b="0" lang="en" sz="2200"/>
              <a:t>Scope and purpose previewed at SIT-35 Virtual Meeting</a:t>
            </a:r>
            <a:endParaRPr b="0" sz="2200"/>
          </a:p>
          <a:p>
            <a:pPr indent="-368300" lvl="0" marL="457200" rtl="0" algn="l">
              <a:spcBef>
                <a:spcPts val="500"/>
              </a:spcBef>
              <a:spcAft>
                <a:spcPts val="0"/>
              </a:spcAft>
              <a:buSzPts val="2200"/>
              <a:buChar char="●"/>
            </a:pPr>
            <a:r>
              <a:rPr b="0" lang="en" sz="2200"/>
              <a:t>Working team assembled to develop a business case to put to Principals at Plenary for support for measures to realise the full benefits of the Protocol and ensure max. policy relevance for our new datasets</a:t>
            </a:r>
            <a:endParaRPr b="0" sz="2200"/>
          </a:p>
          <a:p>
            <a:pPr indent="-368300" lvl="0" marL="457200" rtl="0" algn="l">
              <a:spcBef>
                <a:spcPts val="500"/>
              </a:spcBef>
              <a:spcAft>
                <a:spcPts val="0"/>
              </a:spcAft>
              <a:buSzPts val="2200"/>
              <a:buChar char="●"/>
            </a:pPr>
            <a:r>
              <a:rPr b="0" lang="en" sz="2200"/>
              <a:t>Draft will be presented at SIT TW 2020 Virtual Meeting</a:t>
            </a:r>
            <a:endParaRPr b="0" sz="2200"/>
          </a:p>
          <a:p>
            <a:pPr indent="0" lvl="0" marL="457200" rtl="0" algn="l">
              <a:lnSpc>
                <a:spcPct val="100000"/>
              </a:lnSpc>
              <a:spcBef>
                <a:spcPts val="500"/>
              </a:spcBef>
              <a:spcAft>
                <a:spcPts val="0"/>
              </a:spcAft>
              <a:buNone/>
            </a:pPr>
            <a:r>
              <a:t/>
            </a:r>
            <a:endParaRPr b="0" sz="2200"/>
          </a:p>
          <a:p>
            <a:pPr indent="0" lvl="0" marL="457200" rtl="0" algn="l">
              <a:lnSpc>
                <a:spcPct val="100000"/>
              </a:lnSpc>
              <a:spcBef>
                <a:spcPts val="500"/>
              </a:spcBef>
              <a:spcAft>
                <a:spcPts val="0"/>
              </a:spcAft>
              <a:buNone/>
            </a:pPr>
            <a:r>
              <a:t/>
            </a:r>
            <a:endParaRPr sz="2200"/>
          </a:p>
          <a:p>
            <a:pPr indent="0" lvl="0" marL="0" rtl="0" algn="l">
              <a:lnSpc>
                <a:spcPct val="100000"/>
              </a:lnSpc>
              <a:spcBef>
                <a:spcPts val="0"/>
              </a:spcBef>
              <a:spcAft>
                <a:spcPts val="0"/>
              </a:spcAft>
              <a:buNone/>
            </a:pPr>
            <a:r>
              <a:t/>
            </a:r>
            <a:endParaRPr sz="2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7"/>
          <p:cNvSpPr txBox="1"/>
          <p:nvPr>
            <p:ph type="title"/>
          </p:nvPr>
        </p:nvSpPr>
        <p:spPr>
          <a:xfrm>
            <a:off x="1619900" y="-74649"/>
            <a:ext cx="63885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400"/>
              <a:buNone/>
            </a:pPr>
            <a:r>
              <a:rPr lang="en"/>
              <a:t>AFOLU Roadmap</a:t>
            </a:r>
            <a:endParaRPr/>
          </a:p>
        </p:txBody>
      </p:sp>
      <p:sp>
        <p:nvSpPr>
          <p:cNvPr id="262" name="Google Shape;262;p47"/>
          <p:cNvSpPr/>
          <p:nvPr>
            <p:ph idx="12" type="sldNum"/>
          </p:nvPr>
        </p:nvSpPr>
        <p:spPr>
          <a:xfrm>
            <a:off x="8796528" y="4947464"/>
            <a:ext cx="260400" cy="1872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1F497D"/>
              </a:buClr>
              <a:buSzPts val="1100"/>
              <a:buFont typeface="Helvetica Neue"/>
              <a:buNone/>
            </a:pPr>
            <a:fld id="{00000000-1234-1234-1234-123412341234}" type="slidenum">
              <a:rPr b="0" i="1" lang="en" sz="1100" u="none" cap="none" strike="noStrike">
                <a:solidFill>
                  <a:srgbClr val="1F497D"/>
                </a:solidFill>
                <a:latin typeface="Helvetica Neue"/>
                <a:ea typeface="Helvetica Neue"/>
                <a:cs typeface="Helvetica Neue"/>
                <a:sym typeface="Helvetica Neue"/>
              </a:rPr>
              <a:t>‹#›</a:t>
            </a:fld>
            <a:endParaRPr b="0" i="1" sz="1100" u="none" cap="none" strike="noStrike">
              <a:solidFill>
                <a:srgbClr val="1F497D"/>
              </a:solidFill>
              <a:latin typeface="Helvetica Neue"/>
              <a:ea typeface="Helvetica Neue"/>
              <a:cs typeface="Helvetica Neue"/>
              <a:sym typeface="Helvetica Neue"/>
            </a:endParaRPr>
          </a:p>
        </p:txBody>
      </p:sp>
      <p:sp>
        <p:nvSpPr>
          <p:cNvPr id="263" name="Google Shape;263;p47"/>
          <p:cNvSpPr txBox="1"/>
          <p:nvPr>
            <p:ph idx="1" type="body"/>
          </p:nvPr>
        </p:nvSpPr>
        <p:spPr>
          <a:xfrm>
            <a:off x="224100" y="970825"/>
            <a:ext cx="8919900" cy="3732900"/>
          </a:xfrm>
          <a:prstGeom prst="rect">
            <a:avLst/>
          </a:prstGeom>
          <a:noFill/>
          <a:ln>
            <a:noFill/>
          </a:ln>
        </p:spPr>
        <p:txBody>
          <a:bodyPr anchorCtr="0" anchor="t" bIns="91425" lIns="91425" spcFirstLastPara="1" rIns="91425" wrap="square" tIns="91425">
            <a:noAutofit/>
          </a:bodyPr>
          <a:lstStyle/>
          <a:p>
            <a:pPr indent="-349250" lvl="0" marL="457200" rtl="0" algn="l">
              <a:lnSpc>
                <a:spcPct val="100000"/>
              </a:lnSpc>
              <a:spcBef>
                <a:spcPts val="500"/>
              </a:spcBef>
              <a:spcAft>
                <a:spcPts val="0"/>
              </a:spcAft>
              <a:buSzPts val="1900"/>
              <a:buChar char="●"/>
            </a:pPr>
            <a:r>
              <a:rPr b="0" lang="en" sz="2200"/>
              <a:t>Short paper on</a:t>
            </a:r>
            <a:endParaRPr b="0" sz="2200"/>
          </a:p>
          <a:p>
            <a:pPr indent="-355600" lvl="1" marL="914400" rtl="0" algn="l">
              <a:lnSpc>
                <a:spcPct val="100000"/>
              </a:lnSpc>
              <a:spcBef>
                <a:spcPts val="500"/>
              </a:spcBef>
              <a:spcAft>
                <a:spcPts val="0"/>
              </a:spcAft>
              <a:buSzPts val="2000"/>
              <a:buChar char="○"/>
            </a:pPr>
            <a:r>
              <a:rPr lang="en"/>
              <a:t>The opportunity for CEOS &amp; space agencies presented by Global Stocktake process</a:t>
            </a:r>
            <a:endParaRPr/>
          </a:p>
          <a:p>
            <a:pPr indent="-355600" lvl="1" marL="914400" rtl="0" algn="l">
              <a:lnSpc>
                <a:spcPct val="100000"/>
              </a:lnSpc>
              <a:spcBef>
                <a:spcPts val="500"/>
              </a:spcBef>
              <a:spcAft>
                <a:spcPts val="0"/>
              </a:spcAft>
              <a:buSzPts val="2000"/>
              <a:buChar char="○"/>
            </a:pPr>
            <a:r>
              <a:rPr lang="en"/>
              <a:t>What datasets might be valuable for land sector</a:t>
            </a:r>
            <a:endParaRPr/>
          </a:p>
          <a:p>
            <a:pPr indent="-355600" lvl="1" marL="914400" rtl="0" algn="l">
              <a:lnSpc>
                <a:spcPct val="100000"/>
              </a:lnSpc>
              <a:spcBef>
                <a:spcPts val="500"/>
              </a:spcBef>
              <a:spcAft>
                <a:spcPts val="0"/>
              </a:spcAft>
              <a:buSzPts val="2000"/>
              <a:buChar char="○"/>
            </a:pPr>
            <a:r>
              <a:rPr lang="en"/>
              <a:t>What is in train and could be suitably directed, or what needs work</a:t>
            </a:r>
            <a:endParaRPr/>
          </a:p>
          <a:p>
            <a:pPr indent="-368300" lvl="0" marL="457200" rtl="0" algn="l">
              <a:spcBef>
                <a:spcPts val="500"/>
              </a:spcBef>
              <a:spcAft>
                <a:spcPts val="0"/>
              </a:spcAft>
              <a:buSzPts val="2200"/>
              <a:buFont typeface="Calibri"/>
              <a:buChar char="●"/>
            </a:pPr>
            <a:r>
              <a:rPr b="0" lang="en" sz="2200"/>
              <a:t>Volunteer team based on LSI F&amp;B: JAXA (Osamu), ESA (Frank-Martin), USGS (Steve L), NASA (TBC), UK (Shaun Quegan?), SEC</a:t>
            </a:r>
            <a:endParaRPr b="0" sz="2200"/>
          </a:p>
          <a:p>
            <a:pPr indent="-368300" lvl="0" marL="457200" rtl="0" algn="l">
              <a:spcBef>
                <a:spcPts val="500"/>
              </a:spcBef>
              <a:spcAft>
                <a:spcPts val="0"/>
              </a:spcAft>
              <a:buSzPts val="2200"/>
              <a:buChar char="●"/>
            </a:pPr>
            <a:r>
              <a:rPr b="0" lang="en" sz="2200"/>
              <a:t>GFOI keen on collaboration</a:t>
            </a:r>
            <a:endParaRPr b="0" sz="2200"/>
          </a:p>
          <a:p>
            <a:pPr indent="-368300" lvl="0" marL="457200" rtl="0" algn="l">
              <a:spcBef>
                <a:spcPts val="500"/>
              </a:spcBef>
              <a:spcAft>
                <a:spcPts val="0"/>
              </a:spcAft>
              <a:buSzPts val="2200"/>
              <a:buChar char="●"/>
            </a:pPr>
            <a:r>
              <a:rPr b="0" lang="en" sz="2200"/>
              <a:t>GEOGLAM engagement and Ag. scope TBD</a:t>
            </a:r>
            <a:endParaRPr b="0" sz="2200"/>
          </a:p>
          <a:p>
            <a:pPr indent="0" lvl="0" marL="457200" rtl="0" algn="l">
              <a:lnSpc>
                <a:spcPct val="100000"/>
              </a:lnSpc>
              <a:spcBef>
                <a:spcPts val="500"/>
              </a:spcBef>
              <a:spcAft>
                <a:spcPts val="0"/>
              </a:spcAft>
              <a:buNone/>
            </a:pPr>
            <a:r>
              <a:t/>
            </a:r>
            <a:endParaRPr b="0" sz="2200"/>
          </a:p>
          <a:p>
            <a:pPr indent="0" lvl="0" marL="457200" rtl="0" algn="l">
              <a:lnSpc>
                <a:spcPct val="100000"/>
              </a:lnSpc>
              <a:spcBef>
                <a:spcPts val="500"/>
              </a:spcBef>
              <a:spcAft>
                <a:spcPts val="0"/>
              </a:spcAft>
              <a:buNone/>
            </a:pPr>
            <a:r>
              <a:t/>
            </a:r>
            <a:endParaRPr sz="2200"/>
          </a:p>
          <a:p>
            <a:pPr indent="0" lvl="0" marL="0" rtl="0" algn="l">
              <a:lnSpc>
                <a:spcPct val="100000"/>
              </a:lnSpc>
              <a:spcBef>
                <a:spcPts val="0"/>
              </a:spcBef>
              <a:spcAft>
                <a:spcPts val="0"/>
              </a:spcAft>
              <a:buNone/>
            </a:pPr>
            <a:r>
              <a:t/>
            </a:r>
            <a:endParaRPr sz="2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8"/>
          <p:cNvSpPr txBox="1"/>
          <p:nvPr>
            <p:ph type="title"/>
          </p:nvPr>
        </p:nvSpPr>
        <p:spPr>
          <a:xfrm>
            <a:off x="1619900" y="-74649"/>
            <a:ext cx="63885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400"/>
              <a:buNone/>
            </a:pPr>
            <a:r>
              <a:rPr lang="en"/>
              <a:t>F&amp;B Team WP</a:t>
            </a:r>
            <a:endParaRPr/>
          </a:p>
        </p:txBody>
      </p:sp>
      <p:sp>
        <p:nvSpPr>
          <p:cNvPr id="269" name="Google Shape;269;p48"/>
          <p:cNvSpPr/>
          <p:nvPr>
            <p:ph idx="12" type="sldNum"/>
          </p:nvPr>
        </p:nvSpPr>
        <p:spPr>
          <a:xfrm>
            <a:off x="8796528" y="4947464"/>
            <a:ext cx="260400" cy="187200"/>
          </a:xfrm>
          <a:prstGeom prst="roundRect">
            <a:avLst>
              <a:gd fmla="val 16667" name="adj"/>
            </a:avLst>
          </a:prstGeom>
          <a:solidFill>
            <a:schemeClr val="lt1">
              <a:alpha val="478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1F497D"/>
              </a:buClr>
              <a:buSzPts val="1100"/>
              <a:buFont typeface="Helvetica Neue"/>
              <a:buNone/>
            </a:pPr>
            <a:fld id="{00000000-1234-1234-1234-123412341234}" type="slidenum">
              <a:rPr b="0" i="1" lang="en" sz="1100" u="none" cap="none" strike="noStrike">
                <a:solidFill>
                  <a:srgbClr val="1F497D"/>
                </a:solidFill>
                <a:latin typeface="Helvetica Neue"/>
                <a:ea typeface="Helvetica Neue"/>
                <a:cs typeface="Helvetica Neue"/>
                <a:sym typeface="Helvetica Neue"/>
              </a:rPr>
              <a:t>‹#›</a:t>
            </a:fld>
            <a:endParaRPr b="0" i="1" sz="1100" u="none" cap="none" strike="noStrike">
              <a:solidFill>
                <a:srgbClr val="1F497D"/>
              </a:solidFill>
              <a:latin typeface="Helvetica Neue"/>
              <a:ea typeface="Helvetica Neue"/>
              <a:cs typeface="Helvetica Neue"/>
              <a:sym typeface="Helvetica Neue"/>
            </a:endParaRPr>
          </a:p>
        </p:txBody>
      </p:sp>
      <p:pic>
        <p:nvPicPr>
          <p:cNvPr id="270" name="Google Shape;270;p48"/>
          <p:cNvPicPr preferRelativeResize="0"/>
          <p:nvPr/>
        </p:nvPicPr>
        <p:blipFill>
          <a:blip r:embed="rId3">
            <a:alphaModFix/>
          </a:blip>
          <a:stretch>
            <a:fillRect/>
          </a:stretch>
        </p:blipFill>
        <p:spPr>
          <a:xfrm>
            <a:off x="152400" y="896899"/>
            <a:ext cx="6287025" cy="3947673"/>
          </a:xfrm>
          <a:prstGeom prst="rect">
            <a:avLst/>
          </a:prstGeom>
          <a:noFill/>
          <a:ln>
            <a:noFill/>
          </a:ln>
        </p:spPr>
      </p:pic>
      <p:sp>
        <p:nvSpPr>
          <p:cNvPr id="271" name="Google Shape;271;p48"/>
          <p:cNvSpPr txBox="1"/>
          <p:nvPr/>
        </p:nvSpPr>
        <p:spPr>
          <a:xfrm>
            <a:off x="7478775" y="3214688"/>
            <a:ext cx="1542900" cy="2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USGS Rep &amp; support TBC</a:t>
            </a:r>
            <a:endParaRPr>
              <a:latin typeface="Calibri"/>
              <a:ea typeface="Calibri"/>
              <a:cs typeface="Calibri"/>
              <a:sym typeface="Calibri"/>
            </a:endParaRPr>
          </a:p>
        </p:txBody>
      </p:sp>
      <p:sp>
        <p:nvSpPr>
          <p:cNvPr id="272" name="Google Shape;272;p48"/>
          <p:cNvSpPr/>
          <p:nvPr/>
        </p:nvSpPr>
        <p:spPr>
          <a:xfrm>
            <a:off x="7461025" y="3055069"/>
            <a:ext cx="632700" cy="2217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4F5C"/>
        </a:solidFill>
      </p:bgPr>
    </p:bg>
    <p:spTree>
      <p:nvGrpSpPr>
        <p:cNvPr id="276" name="Shape 276"/>
        <p:cNvGrpSpPr/>
        <p:nvPr/>
      </p:nvGrpSpPr>
      <p:grpSpPr>
        <a:xfrm>
          <a:off x="0" y="0"/>
          <a:ext cx="0" cy="0"/>
          <a:chOff x="0" y="0"/>
          <a:chExt cx="0" cy="0"/>
        </a:xfrm>
      </p:grpSpPr>
      <p:sp>
        <p:nvSpPr>
          <p:cNvPr id="277" name="Google Shape;277;p4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CEOS ARD Strategy Stocktake</a:t>
            </a:r>
            <a:endParaRPr/>
          </a:p>
        </p:txBody>
      </p:sp>
      <p:sp>
        <p:nvSpPr>
          <p:cNvPr id="278" name="Google Shape;278;p4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 Steventon</a:t>
            </a:r>
            <a:endParaRPr/>
          </a:p>
        </p:txBody>
      </p:sp>
      <p:pic>
        <p:nvPicPr>
          <p:cNvPr id="279" name="Google Shape;279;p49"/>
          <p:cNvPicPr preferRelativeResize="0"/>
          <p:nvPr/>
        </p:nvPicPr>
        <p:blipFill>
          <a:blip r:embed="rId3">
            <a:alphaModFix/>
          </a:blip>
          <a:stretch>
            <a:fillRect/>
          </a:stretch>
        </p:blipFill>
        <p:spPr>
          <a:xfrm rot="742196">
            <a:off x="6537669" y="2328873"/>
            <a:ext cx="1799238" cy="2521679"/>
          </a:xfrm>
          <a:prstGeom prst="rect">
            <a:avLst/>
          </a:prstGeom>
          <a:noFill/>
          <a:ln>
            <a:noFill/>
          </a:ln>
        </p:spPr>
      </p:pic>
      <p:sp>
        <p:nvSpPr>
          <p:cNvPr id="280" name="Google Shape;280;p49"/>
          <p:cNvSpPr txBox="1"/>
          <p:nvPr/>
        </p:nvSpPr>
        <p:spPr>
          <a:xfrm>
            <a:off x="570575" y="4333150"/>
            <a:ext cx="54957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4"/>
              </a:rPr>
              <a:t>http://ceos.org/ard/files/CEOS_ARD_Strategy_v1.0_1-Oct-2019.pdf</a:t>
            </a:r>
            <a:endParaRPr sz="1200">
              <a:solidFill>
                <a:srgbClr val="FFFFFF"/>
              </a:solidFill>
            </a:endParaRPr>
          </a:p>
          <a:p>
            <a:pPr indent="0" lvl="0" marL="0" rtl="0" algn="l">
              <a:spcBef>
                <a:spcPts val="0"/>
              </a:spcBef>
              <a:spcAft>
                <a:spcPts val="0"/>
              </a:spcAft>
              <a:buNone/>
            </a:pPr>
            <a:r>
              <a:t/>
            </a:r>
            <a:endParaRPr sz="1200">
              <a:solidFill>
                <a:srgbClr val="FFFFFF"/>
              </a:solidFill>
            </a:endParaRPr>
          </a:p>
        </p:txBody>
      </p:sp>
      <p:sp>
        <p:nvSpPr>
          <p:cNvPr id="281" name="Google Shape;281;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1.1	Continue development of the CARD4L Product Family Specifications</a:t>
            </a:r>
            <a:endParaRPr/>
          </a:p>
        </p:txBody>
      </p:sp>
      <p:sp>
        <p:nvSpPr>
          <p:cNvPr id="287" name="Google Shape;287;p50"/>
          <p:cNvSpPr txBox="1"/>
          <p:nvPr>
            <p:ph idx="1" type="body"/>
          </p:nvPr>
        </p:nvSpPr>
        <p:spPr>
          <a:xfrm>
            <a:off x="311700" y="1566750"/>
            <a:ext cx="8520600" cy="300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SR, ST, NRB SAR, POL SAR</a:t>
            </a:r>
            <a:endParaRPr/>
          </a:p>
          <a:p>
            <a:pPr indent="0" lvl="0" marL="0" rtl="0" algn="l">
              <a:spcBef>
                <a:spcPts val="1600"/>
              </a:spcBef>
              <a:spcAft>
                <a:spcPts val="0"/>
              </a:spcAft>
              <a:buNone/>
            </a:pPr>
            <a:r>
              <a:rPr lang="en"/>
              <a:t>– Interferometric and Geocoded SLC SAR in development</a:t>
            </a:r>
            <a:endParaRPr/>
          </a:p>
          <a:p>
            <a:pPr indent="0" lvl="0" marL="0" rtl="0" algn="l">
              <a:spcBef>
                <a:spcPts val="1600"/>
              </a:spcBef>
              <a:spcAft>
                <a:spcPts val="0"/>
              </a:spcAft>
              <a:buNone/>
            </a:pPr>
            <a:r>
              <a:rPr lang="en"/>
              <a:t>– Aquatic Reflectance PFS</a:t>
            </a:r>
            <a:endParaRPr/>
          </a:p>
          <a:p>
            <a:pPr indent="0" lvl="0" marL="0" rtl="0" algn="l">
              <a:spcBef>
                <a:spcPts val="1600"/>
              </a:spcBef>
              <a:spcAft>
                <a:spcPts val="1600"/>
              </a:spcAft>
              <a:buNone/>
            </a:pPr>
            <a:r>
              <a:rPr lang="en"/>
              <a:t>– LIDAR terrain and canopy height PFS in early stages of discussion</a:t>
            </a:r>
            <a:endParaRPr>
              <a:solidFill>
                <a:srgbClr val="CC0000"/>
              </a:solidFill>
            </a:endParaRPr>
          </a:p>
        </p:txBody>
      </p:sp>
      <p:sp>
        <p:nvSpPr>
          <p:cNvPr id="288" name="Google Shape;288;p50"/>
          <p:cNvSpPr txBox="1"/>
          <p:nvPr/>
        </p:nvSpPr>
        <p:spPr>
          <a:xfrm>
            <a:off x="3589325" y="1490550"/>
            <a:ext cx="824700" cy="4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6AA84F"/>
                </a:solidFill>
              </a:rPr>
              <a:t>✔</a:t>
            </a:r>
            <a:endParaRPr sz="2500">
              <a:solidFill>
                <a:srgbClr val="6AA84F"/>
              </a:solidFill>
            </a:endParaRPr>
          </a:p>
        </p:txBody>
      </p:sp>
      <p:sp>
        <p:nvSpPr>
          <p:cNvPr id="289" name="Google Shape;289;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1.2	Identify the need for and prioritise development of future target products as the basis for new CEOS ARD specifications</a:t>
            </a:r>
            <a:endParaRPr/>
          </a:p>
        </p:txBody>
      </p:sp>
      <p:sp>
        <p:nvSpPr>
          <p:cNvPr id="295" name="Google Shape;295;p51"/>
          <p:cNvSpPr txBox="1"/>
          <p:nvPr>
            <p:ph idx="1" type="body"/>
          </p:nvPr>
        </p:nvSpPr>
        <p:spPr>
          <a:xfrm>
            <a:off x="311700" y="2030600"/>
            <a:ext cx="8520600" cy="253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SST-VC proposed a new CEOS WP Task to survey state of ARD-like products in ocean communities. Focusing first on the SST and OCR-VC, adding other VCs to the review in the second half of 2020.</a:t>
            </a:r>
            <a:endParaRPr/>
          </a:p>
          <a:p>
            <a:pPr indent="0" lvl="0" marL="0" rtl="0" algn="l">
              <a:spcBef>
                <a:spcPts val="1600"/>
              </a:spcBef>
              <a:spcAft>
                <a:spcPts val="0"/>
              </a:spcAft>
              <a:buNone/>
            </a:pPr>
            <a:r>
              <a:rPr lang="en"/>
              <a:t>– CEOS-COAST uptake of ARD will be driven by findings from SST-VC.</a:t>
            </a:r>
            <a:endParaRPr/>
          </a:p>
          <a:p>
            <a:pPr indent="0" lvl="0" marL="0" rtl="0" algn="l">
              <a:spcBef>
                <a:spcPts val="1600"/>
              </a:spcBef>
              <a:spcAft>
                <a:spcPts val="1600"/>
              </a:spcAft>
              <a:buNone/>
            </a:pPr>
            <a:r>
              <a:rPr lang="en"/>
              <a:t>– Expect SST-VC to approach LSI-VC for guidance at some point.</a:t>
            </a:r>
            <a:endParaRPr/>
          </a:p>
        </p:txBody>
      </p:sp>
      <p:sp>
        <p:nvSpPr>
          <p:cNvPr id="296" name="Google Shape;296;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1.3	Develop further CEOS ARD technical specifications based on established need and prioritisation</a:t>
            </a:r>
            <a:endParaRPr/>
          </a:p>
        </p:txBody>
      </p:sp>
      <p:sp>
        <p:nvSpPr>
          <p:cNvPr id="302" name="Google Shape;302;p52"/>
          <p:cNvSpPr txBox="1"/>
          <p:nvPr>
            <p:ph idx="1" type="body"/>
          </p:nvPr>
        </p:nvSpPr>
        <p:spPr>
          <a:xfrm>
            <a:off x="311700" y="2009975"/>
            <a:ext cx="8520600" cy="25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Need to push for some kind of consistency in ARD approach across the domains (e.g., CARD4L Framework and PFS approach)</a:t>
            </a:r>
            <a:endParaRPr/>
          </a:p>
          <a:p>
            <a:pPr indent="0" lvl="0" marL="0" rtl="0" algn="l">
              <a:spcBef>
                <a:spcPts val="1600"/>
              </a:spcBef>
              <a:spcAft>
                <a:spcPts val="1600"/>
              </a:spcAft>
              <a:buNone/>
            </a:pPr>
            <a:r>
              <a:rPr lang="en"/>
              <a:t>– SIT-35-08: The SIT Chair Team to consider the potential for an activity to prototype the CEOS ARD approach for one exemplar ocean variable and one exemplar atmospheric variable.</a:t>
            </a:r>
            <a:endParaRPr/>
          </a:p>
        </p:txBody>
      </p:sp>
      <p:sp>
        <p:nvSpPr>
          <p:cNvPr id="303" name="Google Shape;303;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
        <p:nvSpPr>
          <p:cNvPr id="161" name="Google Shape;161;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LSI-GEOGLAM</a:t>
            </a:r>
            <a:endParaRPr/>
          </a:p>
          <a:p>
            <a:pPr indent="-342900" lvl="0" marL="457200" rtl="0" algn="l">
              <a:spcBef>
                <a:spcPts val="0"/>
              </a:spcBef>
              <a:spcAft>
                <a:spcPts val="0"/>
              </a:spcAft>
              <a:buSzPts val="1800"/>
              <a:buChar char="●"/>
            </a:pPr>
            <a:r>
              <a:rPr lang="en"/>
              <a:t>LSI-Forests &amp; Biomass</a:t>
            </a:r>
            <a:endParaRPr/>
          </a:p>
          <a:p>
            <a:pPr indent="-342900" lvl="0" marL="457200" rtl="0" algn="l">
              <a:spcBef>
                <a:spcPts val="0"/>
              </a:spcBef>
              <a:spcAft>
                <a:spcPts val="0"/>
              </a:spcAft>
              <a:buSzPts val="1800"/>
              <a:buChar char="●"/>
            </a:pPr>
            <a:r>
              <a:rPr lang="en"/>
              <a:t>CEOS ARD Strategy stocktake</a:t>
            </a:r>
            <a:endParaRPr/>
          </a:p>
          <a:p>
            <a:pPr indent="-342900" lvl="0" marL="457200" rtl="0" algn="l">
              <a:spcBef>
                <a:spcPts val="0"/>
              </a:spcBef>
              <a:spcAft>
                <a:spcPts val="0"/>
              </a:spcAft>
              <a:buSzPts val="1800"/>
              <a:buChar char="●"/>
            </a:pPr>
            <a:r>
              <a:rPr lang="en"/>
              <a:t>CEOS interoperability terminology work and status</a:t>
            </a:r>
            <a:endParaRPr/>
          </a:p>
          <a:p>
            <a:pPr indent="-342900" lvl="0" marL="457200" rtl="0" algn="l">
              <a:spcBef>
                <a:spcPts val="0"/>
              </a:spcBef>
              <a:spcAft>
                <a:spcPts val="0"/>
              </a:spcAft>
              <a:buSzPts val="1800"/>
              <a:buChar char="●"/>
            </a:pPr>
            <a:r>
              <a:rPr lang="en"/>
              <a:t>Evaluating CARD4L supply, user access, and user experiences</a:t>
            </a:r>
            <a:endParaRPr/>
          </a:p>
          <a:p>
            <a:pPr indent="-317500" lvl="1" marL="914400" rtl="0" algn="l">
              <a:spcBef>
                <a:spcPts val="0"/>
              </a:spcBef>
              <a:spcAft>
                <a:spcPts val="0"/>
              </a:spcAft>
              <a:buSzPts val="1400"/>
              <a:buChar char="○"/>
            </a:pPr>
            <a:r>
              <a:rPr lang="en"/>
              <a:t>Review lessons and experiences from Digital Earth Africa</a:t>
            </a:r>
            <a:endParaRPr/>
          </a:p>
          <a:p>
            <a:pPr indent="-317500" lvl="1" marL="914400" rtl="0" algn="l">
              <a:spcBef>
                <a:spcPts val="0"/>
              </a:spcBef>
              <a:spcAft>
                <a:spcPts val="0"/>
              </a:spcAft>
              <a:buSzPts val="1400"/>
              <a:buChar char="○"/>
            </a:pPr>
            <a:r>
              <a:rPr lang="en"/>
              <a:t>Reflect on the requirements and feedback from external groups (if presented at SIT-35)</a:t>
            </a:r>
            <a:endParaRPr/>
          </a:p>
          <a:p>
            <a:pPr indent="-317500" lvl="1" marL="914400" rtl="0" algn="l">
              <a:spcBef>
                <a:spcPts val="0"/>
              </a:spcBef>
              <a:spcAft>
                <a:spcPts val="0"/>
              </a:spcAft>
              <a:buSzPts val="1400"/>
              <a:buChar char="○"/>
            </a:pPr>
            <a:r>
              <a:rPr lang="en"/>
              <a:t>Discuss opportunities for pilots</a:t>
            </a:r>
            <a:endParaRPr/>
          </a:p>
          <a:p>
            <a:pPr indent="-342900" lvl="0" marL="457200" rtl="0" algn="l">
              <a:spcBef>
                <a:spcPts val="0"/>
              </a:spcBef>
              <a:spcAft>
                <a:spcPts val="0"/>
              </a:spcAft>
              <a:buSzPts val="1800"/>
              <a:buChar char="●"/>
            </a:pPr>
            <a:r>
              <a:rPr lang="en"/>
              <a:t>WGCapD collaboration discussion</a:t>
            </a:r>
            <a:endParaRPr/>
          </a:p>
          <a:p>
            <a:pPr indent="-342900" lvl="0" marL="457200" rtl="0" algn="l">
              <a:spcBef>
                <a:spcPts val="0"/>
              </a:spcBef>
              <a:spcAft>
                <a:spcPts val="0"/>
              </a:spcAft>
              <a:buSzPts val="1800"/>
              <a:buChar char="●"/>
            </a:pPr>
            <a:r>
              <a:rPr lang="en"/>
              <a:t>Wrap-up</a:t>
            </a:r>
            <a:endParaRPr/>
          </a:p>
        </p:txBody>
      </p:sp>
      <p:sp>
        <p:nvSpPr>
          <p:cNvPr id="162" name="Google Shape;162;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1.4	CEOS Interoperability Terminology Report</a:t>
            </a:r>
            <a:endParaRPr/>
          </a:p>
        </p:txBody>
      </p:sp>
      <p:sp>
        <p:nvSpPr>
          <p:cNvPr id="309" name="Google Shape;309;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CEOS Glossary of Terms Related to Analysis Ready Data, Future Data Architectures, and Interoperability – added to CEOS WP with WGISS as lead.</a:t>
            </a:r>
            <a:endParaRPr/>
          </a:p>
          <a:p>
            <a:pPr indent="0" lvl="0" marL="0" rtl="0" algn="l">
              <a:spcBef>
                <a:spcPts val="1600"/>
              </a:spcBef>
              <a:spcAft>
                <a:spcPts val="1600"/>
              </a:spcAft>
              <a:buNone/>
            </a:pPr>
            <a:r>
              <a:rPr lang="en"/>
              <a:t>– Discussed later on this call</a:t>
            </a:r>
            <a:endParaRPr/>
          </a:p>
        </p:txBody>
      </p:sp>
      <p:sp>
        <p:nvSpPr>
          <p:cNvPr id="310" name="Google Shape;310;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2.1	Engage Big Data hosts and aggregators and establish formal pipelines and procedures to promote CEOS ARD hosting and uptake on their platforms</a:t>
            </a:r>
            <a:endParaRPr/>
          </a:p>
        </p:txBody>
      </p:sp>
      <p:sp>
        <p:nvSpPr>
          <p:cNvPr id="316" name="Google Shape;316;p54"/>
          <p:cNvSpPr txBox="1"/>
          <p:nvPr>
            <p:ph idx="1" type="body"/>
          </p:nvPr>
        </p:nvSpPr>
        <p:spPr>
          <a:xfrm>
            <a:off x="311700" y="2558125"/>
            <a:ext cx="8520600" cy="223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Nothing done at CEOS-level</a:t>
            </a:r>
            <a:endParaRPr/>
          </a:p>
          <a:p>
            <a:pPr indent="0" lvl="0" marL="0" rtl="0" algn="l">
              <a:spcBef>
                <a:spcPts val="1600"/>
              </a:spcBef>
              <a:spcAft>
                <a:spcPts val="0"/>
              </a:spcAft>
              <a:buNone/>
            </a:pPr>
            <a:r>
              <a:rPr lang="en"/>
              <a:t>– USGS working with AWS on Collection 2</a:t>
            </a:r>
            <a:endParaRPr/>
          </a:p>
          <a:p>
            <a:pPr indent="0" lvl="0" marL="0" rtl="0" algn="l">
              <a:spcBef>
                <a:spcPts val="1600"/>
              </a:spcBef>
              <a:spcAft>
                <a:spcPts val="1600"/>
              </a:spcAft>
              <a:buNone/>
            </a:pPr>
            <a:r>
              <a:t/>
            </a:r>
            <a:endParaRPr/>
          </a:p>
        </p:txBody>
      </p:sp>
      <p:sp>
        <p:nvSpPr>
          <p:cNvPr id="317" name="Google Shape;317;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2.2	Facilitate discovery of and access to CEOS Agency ARD</a:t>
            </a:r>
            <a:endParaRPr/>
          </a:p>
        </p:txBody>
      </p:sp>
      <p:sp>
        <p:nvSpPr>
          <p:cNvPr id="323" name="Google Shape;323;p55"/>
          <p:cNvSpPr txBox="1"/>
          <p:nvPr>
            <p:ph idx="1" type="body"/>
          </p:nvPr>
        </p:nvSpPr>
        <p:spPr>
          <a:xfrm>
            <a:off x="311700" y="15029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WGISS task</a:t>
            </a:r>
            <a:endParaRPr/>
          </a:p>
        </p:txBody>
      </p:sp>
      <p:sp>
        <p:nvSpPr>
          <p:cNvPr id="324" name="Google Shape;324;p55"/>
          <p:cNvSpPr txBox="1"/>
          <p:nvPr>
            <p:ph type="title"/>
          </p:nvPr>
        </p:nvSpPr>
        <p:spPr>
          <a:xfrm>
            <a:off x="311700" y="19990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2.3	Survey users’ needs with regard to ARD accessibility and provide feedback to all data providers</a:t>
            </a:r>
            <a:endParaRPr/>
          </a:p>
        </p:txBody>
      </p:sp>
      <p:sp>
        <p:nvSpPr>
          <p:cNvPr id="325" name="Google Shape;325;p55"/>
          <p:cNvSpPr txBox="1"/>
          <p:nvPr>
            <p:ph type="title"/>
          </p:nvPr>
        </p:nvSpPr>
        <p:spPr>
          <a:xfrm>
            <a:off x="311700" y="3576388"/>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2.4	CEOS Paper on the Interplay of Industry and CEOS ARD</a:t>
            </a:r>
            <a:endParaRPr/>
          </a:p>
        </p:txBody>
      </p:sp>
      <p:sp>
        <p:nvSpPr>
          <p:cNvPr id="326" name="Google Shape;326;p55"/>
          <p:cNvSpPr txBox="1"/>
          <p:nvPr/>
        </p:nvSpPr>
        <p:spPr>
          <a:xfrm>
            <a:off x="2455150" y="4072900"/>
            <a:ext cx="824700" cy="4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6AA84F"/>
                </a:solidFill>
              </a:rPr>
              <a:t>✔</a:t>
            </a:r>
            <a:endParaRPr sz="2500">
              <a:solidFill>
                <a:srgbClr val="6AA84F"/>
              </a:solidFill>
            </a:endParaRPr>
          </a:p>
        </p:txBody>
      </p:sp>
      <p:sp>
        <p:nvSpPr>
          <p:cNvPr id="327" name="Google Shape;327;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Pilots and Feedback</a:t>
            </a:r>
            <a:endParaRPr/>
          </a:p>
          <a:p>
            <a:pPr indent="0" lvl="0" marL="0" rtl="0" algn="l">
              <a:spcBef>
                <a:spcPts val="0"/>
              </a:spcBef>
              <a:spcAft>
                <a:spcPts val="0"/>
              </a:spcAft>
              <a:buNone/>
            </a:pPr>
            <a:r>
              <a:t/>
            </a:r>
            <a:endParaRPr/>
          </a:p>
        </p:txBody>
      </p:sp>
      <p:sp>
        <p:nvSpPr>
          <p:cNvPr id="333" name="Google Shape;333;p56"/>
          <p:cNvSpPr txBox="1"/>
          <p:nvPr>
            <p:ph idx="1" type="body"/>
          </p:nvPr>
        </p:nvSpPr>
        <p:spPr>
          <a:xfrm>
            <a:off x="311700" y="25705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Landsat and Sentinel-2 progressing through the CARD4L assessment process</a:t>
            </a:r>
            <a:endParaRPr/>
          </a:p>
          <a:p>
            <a:pPr indent="0" lvl="0" marL="0" rtl="0" algn="l">
              <a:spcBef>
                <a:spcPts val="1600"/>
              </a:spcBef>
              <a:spcAft>
                <a:spcPts val="0"/>
              </a:spcAft>
              <a:buNone/>
            </a:pPr>
            <a:r>
              <a:rPr lang="en"/>
              <a:t>– USGS Collection 2 AWS example</a:t>
            </a:r>
            <a:endParaRPr/>
          </a:p>
          <a:p>
            <a:pPr indent="0" lvl="0" marL="0" rtl="0" algn="l">
              <a:spcBef>
                <a:spcPts val="1600"/>
              </a:spcBef>
              <a:spcAft>
                <a:spcPts val="1600"/>
              </a:spcAft>
              <a:buNone/>
            </a:pPr>
            <a:r>
              <a:t/>
            </a:r>
            <a:endParaRPr/>
          </a:p>
        </p:txBody>
      </p:sp>
      <p:sp>
        <p:nvSpPr>
          <p:cNvPr id="334" name="Google Shape;334;p56"/>
          <p:cNvSpPr txBox="1"/>
          <p:nvPr>
            <p:ph type="title"/>
          </p:nvPr>
        </p:nvSpPr>
        <p:spPr>
          <a:xfrm>
            <a:off x="311700" y="1205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3.1	Production of CEOS ARD and supply to data aggregators and platforms</a:t>
            </a:r>
            <a:endParaRPr/>
          </a:p>
        </p:txBody>
      </p:sp>
      <p:sp>
        <p:nvSpPr>
          <p:cNvPr id="335" name="Google Shape;335;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3.2 – 3.6: CEOS ARD Pilots</a:t>
            </a:r>
            <a:endParaRPr/>
          </a:p>
        </p:txBody>
      </p:sp>
      <p:sp>
        <p:nvSpPr>
          <p:cNvPr id="341" name="Google Shape;341;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Digital Earth Africa:</a:t>
            </a:r>
            <a:endParaRPr sz="1600"/>
          </a:p>
          <a:p>
            <a:pPr indent="-330200" lvl="0" marL="457200" rtl="0" algn="l">
              <a:spcBef>
                <a:spcPts val="1600"/>
              </a:spcBef>
              <a:spcAft>
                <a:spcPts val="0"/>
              </a:spcAft>
              <a:buSzPts val="1600"/>
              <a:buChar char="●"/>
            </a:pPr>
            <a:r>
              <a:rPr lang="en" sz="1600"/>
              <a:t>Paper proposed on DEAfrica lessons learned, requirements and recommendations for CEOS</a:t>
            </a:r>
            <a:endParaRPr sz="1600"/>
          </a:p>
          <a:p>
            <a:pPr indent="-330200" lvl="0" marL="457200" rtl="0" algn="l">
              <a:spcBef>
                <a:spcPts val="0"/>
              </a:spcBef>
              <a:spcAft>
                <a:spcPts val="0"/>
              </a:spcAft>
              <a:buSzPts val="1600"/>
              <a:buChar char="●"/>
            </a:pPr>
            <a:r>
              <a:rPr lang="en" sz="1600"/>
              <a:t>Discussed later</a:t>
            </a:r>
            <a:endParaRPr sz="1600"/>
          </a:p>
          <a:p>
            <a:pPr indent="0" lvl="0" marL="0" rtl="0" algn="l">
              <a:spcBef>
                <a:spcPts val="1600"/>
              </a:spcBef>
              <a:spcAft>
                <a:spcPts val="0"/>
              </a:spcAft>
              <a:buNone/>
            </a:pPr>
            <a:r>
              <a:rPr lang="en" sz="1600">
                <a:solidFill>
                  <a:schemeClr val="dk1"/>
                </a:solidFill>
              </a:rPr>
              <a:t>GFOI Pilot:</a:t>
            </a:r>
            <a:r>
              <a:rPr lang="en" sz="1600"/>
              <a:t> Awaits DEAfrica and FAO progress</a:t>
            </a:r>
            <a:endParaRPr sz="1600"/>
          </a:p>
          <a:p>
            <a:pPr indent="0" lvl="0" marL="0" rtl="0" algn="l">
              <a:spcBef>
                <a:spcPts val="1600"/>
              </a:spcBef>
              <a:spcAft>
                <a:spcPts val="0"/>
              </a:spcAft>
              <a:buNone/>
            </a:pPr>
            <a:r>
              <a:rPr lang="en" sz="1600">
                <a:solidFill>
                  <a:schemeClr val="dk1"/>
                </a:solidFill>
              </a:rPr>
              <a:t>GEOGLAM Pilot:</a:t>
            </a:r>
            <a:r>
              <a:rPr lang="en" sz="1600"/>
              <a:t>	Nothing to report</a:t>
            </a:r>
            <a:endParaRPr sz="1600"/>
          </a:p>
          <a:p>
            <a:pPr indent="0" lvl="0" marL="0" rtl="0" algn="l">
              <a:spcBef>
                <a:spcPts val="1600"/>
              </a:spcBef>
              <a:spcAft>
                <a:spcPts val="0"/>
              </a:spcAft>
              <a:buNone/>
            </a:pPr>
            <a:r>
              <a:rPr lang="en" sz="1600">
                <a:solidFill>
                  <a:schemeClr val="dk1"/>
                </a:solidFill>
              </a:rPr>
              <a:t>Mekong Data Cube Pilot:</a:t>
            </a:r>
            <a:r>
              <a:rPr lang="en" sz="1600"/>
              <a:t> Preliminary 'ARD' from Landsat and ALOS-2 provided during 2019 CEOS Chair year.</a:t>
            </a:r>
            <a:endParaRPr sz="1600"/>
          </a:p>
          <a:p>
            <a:pPr indent="0" lvl="0" marL="0" rtl="0" algn="l">
              <a:spcBef>
                <a:spcPts val="1600"/>
              </a:spcBef>
              <a:spcAft>
                <a:spcPts val="0"/>
              </a:spcAft>
              <a:buNone/>
            </a:pPr>
            <a:r>
              <a:rPr lang="en" sz="1600">
                <a:solidFill>
                  <a:schemeClr val="dk1"/>
                </a:solidFill>
              </a:rPr>
              <a:t>Other Pilots:</a:t>
            </a:r>
            <a:r>
              <a:rPr lang="en" sz="1600"/>
              <a:t> UNCCD LDN? CEOS-COAST. WGDisasters GEO-LEO-SAR Flood Pilot?</a:t>
            </a:r>
            <a:endParaRPr sz="1600"/>
          </a:p>
          <a:p>
            <a:pPr indent="0" lvl="0" marL="0" rtl="0" algn="l">
              <a:spcBef>
                <a:spcPts val="1600"/>
              </a:spcBef>
              <a:spcAft>
                <a:spcPts val="1600"/>
              </a:spcAft>
              <a:buNone/>
            </a:pPr>
            <a:r>
              <a:t/>
            </a:r>
            <a:endParaRPr sz="1600"/>
          </a:p>
        </p:txBody>
      </p:sp>
      <p:sp>
        <p:nvSpPr>
          <p:cNvPr id="342" name="Google Shape;342;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 Communication &amp; Promotion</a:t>
            </a:r>
            <a:endParaRPr/>
          </a:p>
        </p:txBody>
      </p:sp>
      <p:sp>
        <p:nvSpPr>
          <p:cNvPr id="348" name="Google Shape;348;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4.1: </a:t>
            </a:r>
            <a:r>
              <a:rPr lang="en"/>
              <a:t>GEO Week Side Event: Analysis Ready Data</a:t>
            </a:r>
            <a:endParaRPr/>
          </a:p>
          <a:p>
            <a:pPr indent="0" lvl="0" marL="0" rtl="0" algn="l">
              <a:spcBef>
                <a:spcPts val="1600"/>
              </a:spcBef>
              <a:spcAft>
                <a:spcPts val="0"/>
              </a:spcAft>
              <a:buNone/>
            </a:pPr>
            <a:r>
              <a:rPr lang="en"/>
              <a:t>4.2: CEOS–Industry ARD </a:t>
            </a:r>
            <a:r>
              <a:rPr lang="en" strike="sngStrike">
                <a:solidFill>
                  <a:srgbClr val="990000"/>
                </a:solidFill>
              </a:rPr>
              <a:t>Workshop</a:t>
            </a:r>
            <a:r>
              <a:rPr lang="en"/>
              <a:t> Webinar</a:t>
            </a:r>
            <a:endParaRPr/>
          </a:p>
          <a:p>
            <a:pPr indent="0" lvl="0" marL="0" rtl="0" algn="l">
              <a:spcBef>
                <a:spcPts val="1600"/>
              </a:spcBef>
              <a:spcAft>
                <a:spcPts val="0"/>
              </a:spcAft>
              <a:buNone/>
            </a:pPr>
            <a:r>
              <a:rPr lang="en"/>
              <a:t>4.3: CEOS ARD stocktake and outlook </a:t>
            </a:r>
            <a:r>
              <a:rPr lang="en">
                <a:solidFill>
                  <a:srgbClr val="F1C232"/>
                </a:solidFill>
              </a:rPr>
              <a:t>– on hold, awaiting assessments</a:t>
            </a:r>
            <a:endParaRPr>
              <a:solidFill>
                <a:srgbClr val="F1C232"/>
              </a:solidFill>
            </a:endParaRPr>
          </a:p>
          <a:p>
            <a:pPr indent="0" lvl="0" marL="0" rtl="0" algn="l">
              <a:spcBef>
                <a:spcPts val="1600"/>
              </a:spcBef>
              <a:spcAft>
                <a:spcPts val="0"/>
              </a:spcAft>
              <a:buNone/>
            </a:pPr>
            <a:r>
              <a:rPr lang="en"/>
              <a:t>4.4: Engagement with standards organisations </a:t>
            </a:r>
            <a:r>
              <a:rPr lang="en">
                <a:solidFill>
                  <a:srgbClr val="F1C232"/>
                </a:solidFill>
              </a:rPr>
              <a:t>– to be decided today</a:t>
            </a:r>
            <a:endParaRPr>
              <a:solidFill>
                <a:srgbClr val="F1C232"/>
              </a:solidFill>
            </a:endParaRPr>
          </a:p>
          <a:p>
            <a:pPr indent="0" lvl="0" marL="0" rtl="0" algn="l">
              <a:spcBef>
                <a:spcPts val="1600"/>
              </a:spcBef>
              <a:spcAft>
                <a:spcPts val="0"/>
              </a:spcAft>
              <a:buNone/>
            </a:pPr>
            <a:r>
              <a:rPr lang="en"/>
              <a:t>4.5: Promotion of CEOS ARD to data providers</a:t>
            </a:r>
            <a:endParaRPr>
              <a:solidFill>
                <a:srgbClr val="FFFFFF"/>
              </a:solidFill>
            </a:endParaRPr>
          </a:p>
          <a:p>
            <a:pPr indent="0" lvl="0" marL="0" rtl="0" algn="l">
              <a:spcBef>
                <a:spcPts val="1600"/>
              </a:spcBef>
              <a:spcAft>
                <a:spcPts val="1600"/>
              </a:spcAft>
              <a:buNone/>
            </a:pPr>
            <a:r>
              <a:rPr lang="en"/>
              <a:t>4.6: Communication with CEOS ARD users</a:t>
            </a:r>
            <a:endParaRPr/>
          </a:p>
        </p:txBody>
      </p:sp>
      <p:sp>
        <p:nvSpPr>
          <p:cNvPr id="349" name="Google Shape;349;p58"/>
          <p:cNvSpPr txBox="1"/>
          <p:nvPr/>
        </p:nvSpPr>
        <p:spPr>
          <a:xfrm>
            <a:off x="5545100" y="1076275"/>
            <a:ext cx="824700" cy="4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6AA84F"/>
                </a:solidFill>
              </a:rPr>
              <a:t>✔</a:t>
            </a:r>
            <a:endParaRPr sz="2500">
              <a:solidFill>
                <a:srgbClr val="6AA84F"/>
              </a:solidFill>
            </a:endParaRPr>
          </a:p>
        </p:txBody>
      </p:sp>
      <p:sp>
        <p:nvSpPr>
          <p:cNvPr id="350" name="Google Shape;350;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4F5C"/>
        </a:solidFill>
      </p:bgPr>
    </p:bg>
    <p:spTree>
      <p:nvGrpSpPr>
        <p:cNvPr id="354" name="Shape 354"/>
        <p:cNvGrpSpPr/>
        <p:nvPr/>
      </p:nvGrpSpPr>
      <p:grpSpPr>
        <a:xfrm>
          <a:off x="0" y="0"/>
          <a:ext cx="0" cy="0"/>
          <a:chOff x="0" y="0"/>
          <a:chExt cx="0" cy="0"/>
        </a:xfrm>
      </p:grpSpPr>
      <p:sp>
        <p:nvSpPr>
          <p:cNvPr id="355" name="Google Shape;355;p5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CEOS Interoperability Terminology</a:t>
            </a:r>
            <a:endParaRPr/>
          </a:p>
        </p:txBody>
      </p:sp>
      <p:sp>
        <p:nvSpPr>
          <p:cNvPr id="356" name="Google Shape;356;p5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 Labahn</a:t>
            </a:r>
            <a:endParaRPr/>
          </a:p>
        </p:txBody>
      </p:sp>
      <p:sp>
        <p:nvSpPr>
          <p:cNvPr id="357" name="Google Shape;357;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 &amp; History</a:t>
            </a:r>
            <a:endParaRPr/>
          </a:p>
        </p:txBody>
      </p:sp>
      <p:sp>
        <p:nvSpPr>
          <p:cNvPr id="363" name="Google Shape;363;p60"/>
          <p:cNvSpPr txBox="1"/>
          <p:nvPr>
            <p:ph idx="1" type="body"/>
          </p:nvPr>
        </p:nvSpPr>
        <p:spPr>
          <a:xfrm>
            <a:off x="311700" y="1152475"/>
            <a:ext cx="8832300" cy="39909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In 2018-2019, ESA and USGS partnered to define an initial set of interoperability related definitions and an interoperability continuum, as follows:</a:t>
            </a:r>
            <a:endParaRPr/>
          </a:p>
          <a:p>
            <a:pPr indent="-317500" lvl="1" marL="914400" rtl="0" algn="l">
              <a:lnSpc>
                <a:spcPct val="100000"/>
              </a:lnSpc>
              <a:spcBef>
                <a:spcPts val="0"/>
              </a:spcBef>
              <a:spcAft>
                <a:spcPts val="0"/>
              </a:spcAft>
              <a:buSzPts val="1400"/>
              <a:buChar char="○"/>
            </a:pPr>
            <a:r>
              <a:rPr lang="en"/>
              <a:t>Analysis Ready Data (ARD)</a:t>
            </a:r>
            <a:endParaRPr/>
          </a:p>
          <a:p>
            <a:pPr indent="-317500" lvl="1" marL="914400" rtl="0" algn="l">
              <a:lnSpc>
                <a:spcPct val="100000"/>
              </a:lnSpc>
              <a:spcBef>
                <a:spcPts val="0"/>
              </a:spcBef>
              <a:spcAft>
                <a:spcPts val="0"/>
              </a:spcAft>
              <a:buSzPts val="1400"/>
              <a:buChar char="○"/>
            </a:pPr>
            <a:r>
              <a:rPr lang="en"/>
              <a:t>CEOS ARD for Land (CARD4L) Products</a:t>
            </a:r>
            <a:endParaRPr/>
          </a:p>
          <a:p>
            <a:pPr indent="-317500" lvl="1" marL="914400" rtl="0" algn="l">
              <a:lnSpc>
                <a:spcPct val="100000"/>
              </a:lnSpc>
              <a:spcBef>
                <a:spcPts val="0"/>
              </a:spcBef>
              <a:spcAft>
                <a:spcPts val="0"/>
              </a:spcAft>
              <a:buSzPts val="1400"/>
              <a:buChar char="○"/>
            </a:pPr>
            <a:r>
              <a:rPr lang="en"/>
              <a:t>Interoperable Products</a:t>
            </a:r>
            <a:endParaRPr/>
          </a:p>
          <a:p>
            <a:pPr indent="-317500" lvl="1" marL="914400" rtl="0" algn="l">
              <a:lnSpc>
                <a:spcPct val="100000"/>
              </a:lnSpc>
              <a:spcBef>
                <a:spcPts val="0"/>
              </a:spcBef>
              <a:spcAft>
                <a:spcPts val="0"/>
              </a:spcAft>
              <a:buSzPts val="1400"/>
              <a:buChar char="○"/>
            </a:pPr>
            <a:r>
              <a:rPr lang="en"/>
              <a:t>Harmonised Products</a:t>
            </a:r>
            <a:endParaRPr/>
          </a:p>
          <a:p>
            <a:pPr indent="-317500" lvl="1" marL="914400" rtl="0" algn="l">
              <a:lnSpc>
                <a:spcPct val="100000"/>
              </a:lnSpc>
              <a:spcBef>
                <a:spcPts val="0"/>
              </a:spcBef>
              <a:spcAft>
                <a:spcPts val="0"/>
              </a:spcAft>
              <a:buSzPts val="1400"/>
              <a:buChar char="○"/>
            </a:pPr>
            <a:r>
              <a:rPr lang="en"/>
              <a:t>Fused Products</a:t>
            </a:r>
            <a:endParaRPr/>
          </a:p>
          <a:p>
            <a:pPr indent="0" lvl="0" marL="457200" rtl="0" algn="l">
              <a:lnSpc>
                <a:spcPct val="100000"/>
              </a:lnSpc>
              <a:spcBef>
                <a:spcPts val="0"/>
              </a:spcBef>
              <a:spcAft>
                <a:spcPts val="0"/>
              </a:spcAft>
              <a:buNone/>
            </a:pPr>
            <a:r>
              <a:t/>
            </a:r>
            <a:endParaRPr sz="1000"/>
          </a:p>
          <a:p>
            <a:pPr indent="-342900" lvl="0" marL="457200" rtl="0" algn="l">
              <a:lnSpc>
                <a:spcPct val="100000"/>
              </a:lnSpc>
              <a:spcBef>
                <a:spcPts val="0"/>
              </a:spcBef>
              <a:spcAft>
                <a:spcPts val="0"/>
              </a:spcAft>
              <a:buSzPts val="1800"/>
              <a:buChar char="●"/>
            </a:pPr>
            <a:r>
              <a:rPr lang="en"/>
              <a:t>At the 2019 LSI-VC-7 meeting in Hanoi, LSI-VC endorsed these definitions</a:t>
            </a:r>
            <a:endParaRPr/>
          </a:p>
          <a:p>
            <a:pPr indent="0" lvl="0" marL="457200" rtl="0" algn="l">
              <a:lnSpc>
                <a:spcPct val="100000"/>
              </a:lnSpc>
              <a:spcBef>
                <a:spcPts val="0"/>
              </a:spcBef>
              <a:spcAft>
                <a:spcPts val="0"/>
              </a:spcAft>
              <a:buNone/>
            </a:pPr>
            <a:r>
              <a:t/>
            </a:r>
            <a:endParaRPr sz="1000"/>
          </a:p>
          <a:p>
            <a:pPr indent="-342900" lvl="0" marL="457200" rtl="0" algn="l">
              <a:lnSpc>
                <a:spcPct val="100000"/>
              </a:lnSpc>
              <a:spcBef>
                <a:spcPts val="0"/>
              </a:spcBef>
              <a:spcAft>
                <a:spcPts val="0"/>
              </a:spcAft>
              <a:buSzPts val="1800"/>
              <a:buChar char="●"/>
            </a:pPr>
            <a:r>
              <a:rPr lang="en"/>
              <a:t>As part of the broader CEOS ARD</a:t>
            </a:r>
            <a:endParaRPr/>
          </a:p>
          <a:p>
            <a:pPr indent="0" lvl="0" marL="457200" rtl="0" algn="l">
              <a:lnSpc>
                <a:spcPct val="100000"/>
              </a:lnSpc>
              <a:spcBef>
                <a:spcPts val="0"/>
              </a:spcBef>
              <a:spcAft>
                <a:spcPts val="0"/>
              </a:spcAft>
              <a:buNone/>
            </a:pPr>
            <a:r>
              <a:rPr lang="en"/>
              <a:t>Strategy led by the current SIT Chair</a:t>
            </a:r>
            <a:endParaRPr/>
          </a:p>
          <a:p>
            <a:pPr indent="0" lvl="0" marL="457200" rtl="0" algn="l">
              <a:lnSpc>
                <a:spcPct val="100000"/>
              </a:lnSpc>
              <a:spcBef>
                <a:spcPts val="0"/>
              </a:spcBef>
              <a:spcAft>
                <a:spcPts val="0"/>
              </a:spcAft>
              <a:buNone/>
            </a:pPr>
            <a:r>
              <a:rPr lang="en"/>
              <a:t>Team, a comprehensive CEOS</a:t>
            </a:r>
            <a:endParaRPr/>
          </a:p>
          <a:p>
            <a:pPr indent="0" lvl="0" marL="457200" rtl="0" algn="l">
              <a:lnSpc>
                <a:spcPct val="100000"/>
              </a:lnSpc>
              <a:spcBef>
                <a:spcPts val="0"/>
              </a:spcBef>
              <a:spcAft>
                <a:spcPts val="0"/>
              </a:spcAft>
              <a:buNone/>
            </a:pPr>
            <a:r>
              <a:rPr lang="en"/>
              <a:t>Interoperability Terminology Report is</a:t>
            </a:r>
            <a:endParaRPr/>
          </a:p>
          <a:p>
            <a:pPr indent="0" lvl="0" marL="457200" rtl="0" algn="l">
              <a:lnSpc>
                <a:spcPct val="100000"/>
              </a:lnSpc>
              <a:spcBef>
                <a:spcPts val="0"/>
              </a:spcBef>
              <a:spcAft>
                <a:spcPts val="0"/>
              </a:spcAft>
              <a:buNone/>
            </a:pPr>
            <a:r>
              <a:rPr lang="en"/>
              <a:t>now desired (and needed!)</a:t>
            </a:r>
            <a:endParaRPr/>
          </a:p>
        </p:txBody>
      </p:sp>
      <p:pic>
        <p:nvPicPr>
          <p:cNvPr id="364" name="Google Shape;364;p60"/>
          <p:cNvPicPr preferRelativeResize="0"/>
          <p:nvPr/>
        </p:nvPicPr>
        <p:blipFill>
          <a:blip r:embed="rId3">
            <a:alphaModFix/>
          </a:blip>
          <a:stretch>
            <a:fillRect/>
          </a:stretch>
        </p:blipFill>
        <p:spPr>
          <a:xfrm>
            <a:off x="5021200" y="1890275"/>
            <a:ext cx="3658701" cy="908225"/>
          </a:xfrm>
          <a:prstGeom prst="rect">
            <a:avLst/>
          </a:prstGeom>
          <a:noFill/>
          <a:ln>
            <a:noFill/>
          </a:ln>
        </p:spPr>
      </p:pic>
      <p:pic>
        <p:nvPicPr>
          <p:cNvPr id="365" name="Google Shape;365;p60"/>
          <p:cNvPicPr preferRelativeResize="0"/>
          <p:nvPr/>
        </p:nvPicPr>
        <p:blipFill rotWithShape="1">
          <a:blip r:embed="rId4">
            <a:alphaModFix/>
          </a:blip>
          <a:srcRect b="0" l="0" r="0" t="40019"/>
          <a:stretch/>
        </p:blipFill>
        <p:spPr>
          <a:xfrm>
            <a:off x="5021200" y="3437093"/>
            <a:ext cx="3743250" cy="1538432"/>
          </a:xfrm>
          <a:prstGeom prst="rect">
            <a:avLst/>
          </a:prstGeom>
          <a:noFill/>
          <a:ln>
            <a:noFill/>
          </a:ln>
        </p:spPr>
      </p:pic>
      <p:sp>
        <p:nvSpPr>
          <p:cNvPr id="366" name="Google Shape;366;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 Activities</a:t>
            </a:r>
            <a:endParaRPr/>
          </a:p>
        </p:txBody>
      </p:sp>
      <p:sp>
        <p:nvSpPr>
          <p:cNvPr id="372" name="Google Shape;372;p61"/>
          <p:cNvSpPr txBox="1"/>
          <p:nvPr>
            <p:ph idx="1" type="body"/>
          </p:nvPr>
        </p:nvSpPr>
        <p:spPr>
          <a:xfrm>
            <a:off x="311700" y="1152475"/>
            <a:ext cx="8832300" cy="39909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SzPts val="1700"/>
              <a:buChar char="●"/>
            </a:pPr>
            <a:r>
              <a:rPr lang="en" sz="1600"/>
              <a:t>In late 2019, a </a:t>
            </a:r>
            <a:r>
              <a:rPr lang="en" sz="1600"/>
              <a:t>multi-disciplined </a:t>
            </a:r>
            <a:r>
              <a:rPr lang="en" sz="1600"/>
              <a:t>team led by WGISS and including LSI-VC and WGCV IVOS was formed to address the broader interoperability related terminology challenge</a:t>
            </a:r>
            <a:endParaRPr sz="1600"/>
          </a:p>
          <a:p>
            <a:pPr indent="0" lvl="0" marL="457200" rtl="0" algn="l">
              <a:lnSpc>
                <a:spcPct val="100000"/>
              </a:lnSpc>
              <a:spcBef>
                <a:spcPts val="0"/>
              </a:spcBef>
              <a:spcAft>
                <a:spcPts val="0"/>
              </a:spcAft>
              <a:buNone/>
            </a:pPr>
            <a:r>
              <a:t/>
            </a:r>
            <a:endParaRPr sz="1000"/>
          </a:p>
          <a:p>
            <a:pPr indent="-330200" lvl="0" marL="457200" rtl="0" algn="l">
              <a:lnSpc>
                <a:spcPct val="100000"/>
              </a:lnSpc>
              <a:spcBef>
                <a:spcPts val="0"/>
              </a:spcBef>
              <a:spcAft>
                <a:spcPts val="0"/>
              </a:spcAft>
              <a:buSzPts val="1600"/>
              <a:buChar char="●"/>
            </a:pPr>
            <a:r>
              <a:rPr lang="en" sz="1600"/>
              <a:t>WGISS met and mostly adopted the previous LSI-VC work (retitled the document and made one word change) and expanded it to include additional aspects:</a:t>
            </a:r>
            <a:endParaRPr sz="1600"/>
          </a:p>
          <a:p>
            <a:pPr indent="-311150" lvl="1" marL="914400" rtl="0" algn="l">
              <a:lnSpc>
                <a:spcPct val="100000"/>
              </a:lnSpc>
              <a:spcBef>
                <a:spcPts val="0"/>
              </a:spcBef>
              <a:spcAft>
                <a:spcPts val="0"/>
              </a:spcAft>
              <a:buSzPts val="1300"/>
              <a:buChar char="○"/>
            </a:pPr>
            <a:r>
              <a:rPr lang="en" sz="1300"/>
              <a:t>Analysis, Access, and Analysis Ready Data</a:t>
            </a:r>
            <a:endParaRPr sz="1300"/>
          </a:p>
          <a:p>
            <a:pPr indent="-311150" lvl="1" marL="914400" rtl="0" algn="l">
              <a:lnSpc>
                <a:spcPct val="100000"/>
              </a:lnSpc>
              <a:spcBef>
                <a:spcPts val="0"/>
              </a:spcBef>
              <a:spcAft>
                <a:spcPts val="0"/>
              </a:spcAft>
              <a:buSzPts val="1300"/>
              <a:buChar char="○"/>
            </a:pPr>
            <a:r>
              <a:rPr lang="en" sz="1300"/>
              <a:t>Cloud Data Formats and ARD in the Cloud</a:t>
            </a:r>
            <a:endParaRPr sz="1300"/>
          </a:p>
          <a:p>
            <a:pPr indent="457200" lvl="0" marL="685800" rtl="0" algn="l">
              <a:lnSpc>
                <a:spcPct val="100000"/>
              </a:lnSpc>
              <a:spcBef>
                <a:spcPts val="0"/>
              </a:spcBef>
              <a:spcAft>
                <a:spcPts val="0"/>
              </a:spcAft>
              <a:buNone/>
            </a:pPr>
            <a:r>
              <a:rPr lang="en" sz="1300"/>
              <a:t>1) </a:t>
            </a:r>
            <a:r>
              <a:rPr lang="en" sz="1300"/>
              <a:t>Cloud-friendly formats, 2) Cloud-native formats, 3) Cloud data access API</a:t>
            </a:r>
            <a:endParaRPr sz="1300"/>
          </a:p>
          <a:p>
            <a:pPr indent="-311150" lvl="1" marL="914400" rtl="0" algn="l">
              <a:lnSpc>
                <a:spcPct val="100000"/>
              </a:lnSpc>
              <a:spcBef>
                <a:spcPts val="0"/>
              </a:spcBef>
              <a:spcAft>
                <a:spcPts val="0"/>
              </a:spcAft>
              <a:buSzPts val="1300"/>
              <a:buChar char="○"/>
            </a:pPr>
            <a:r>
              <a:rPr lang="en" sz="1300"/>
              <a:t>Types of Analysis Interoperability</a:t>
            </a:r>
            <a:endParaRPr sz="1300"/>
          </a:p>
          <a:p>
            <a:pPr indent="0" lvl="0" marL="1143000" rtl="0" algn="l">
              <a:lnSpc>
                <a:spcPct val="100000"/>
              </a:lnSpc>
              <a:spcBef>
                <a:spcPts val="0"/>
              </a:spcBef>
              <a:spcAft>
                <a:spcPts val="0"/>
              </a:spcAft>
              <a:buNone/>
            </a:pPr>
            <a:r>
              <a:rPr lang="en" sz="1300"/>
              <a:t>1) </a:t>
            </a:r>
            <a:r>
              <a:rPr lang="en" sz="1300"/>
              <a:t>Executable code, 2) Source code, 3) Algorithm</a:t>
            </a:r>
            <a:endParaRPr sz="1300"/>
          </a:p>
          <a:p>
            <a:pPr indent="0" lvl="0" marL="457200" rtl="0" algn="l">
              <a:lnSpc>
                <a:spcPct val="100000"/>
              </a:lnSpc>
              <a:spcBef>
                <a:spcPts val="0"/>
              </a:spcBef>
              <a:spcAft>
                <a:spcPts val="0"/>
              </a:spcAft>
              <a:buNone/>
            </a:pPr>
            <a:r>
              <a:t/>
            </a:r>
            <a:endParaRPr sz="1000"/>
          </a:p>
          <a:p>
            <a:pPr indent="-330200" lvl="0" marL="457200" rtl="0" algn="l">
              <a:lnSpc>
                <a:spcPct val="100000"/>
              </a:lnSpc>
              <a:spcBef>
                <a:spcPts val="0"/>
              </a:spcBef>
              <a:spcAft>
                <a:spcPts val="0"/>
              </a:spcAft>
              <a:buSzPts val="1600"/>
              <a:buChar char="●"/>
            </a:pPr>
            <a:r>
              <a:rPr lang="en" sz="1600"/>
              <a:t>IVOS-32 met in March 2020 and conducted a survey amongst the attendees on what the definition of interoperability was - quite a range of ideas (supports need for better understood and adopted definition)</a:t>
            </a:r>
            <a:endParaRPr sz="1600"/>
          </a:p>
          <a:p>
            <a:pPr indent="-311150" lvl="1" marL="914400" rtl="0" algn="l">
              <a:lnSpc>
                <a:spcPct val="100000"/>
              </a:lnSpc>
              <a:spcBef>
                <a:spcPts val="0"/>
              </a:spcBef>
              <a:spcAft>
                <a:spcPts val="0"/>
              </a:spcAft>
              <a:buSzPts val="1300"/>
              <a:buChar char="○"/>
            </a:pPr>
            <a:r>
              <a:rPr lang="en" sz="1300"/>
              <a:t>Planned to re-circulate survey across IVOS and include commercial entities</a:t>
            </a:r>
            <a:endParaRPr sz="1300"/>
          </a:p>
          <a:p>
            <a:pPr indent="-311150" lvl="1" marL="914400" rtl="0" algn="l">
              <a:lnSpc>
                <a:spcPct val="100000"/>
              </a:lnSpc>
              <a:spcBef>
                <a:spcPts val="0"/>
              </a:spcBef>
              <a:spcAft>
                <a:spcPts val="0"/>
              </a:spcAft>
              <a:buSzPts val="1300"/>
              <a:buChar char="○"/>
            </a:pPr>
            <a:r>
              <a:rPr lang="en" sz="1300"/>
              <a:t>Several definitions introduced new terms that would need to be defined</a:t>
            </a:r>
            <a:endParaRPr sz="1300"/>
          </a:p>
          <a:p>
            <a:pPr indent="-311150" lvl="1" marL="914400" rtl="0" algn="l">
              <a:lnSpc>
                <a:spcPct val="100000"/>
              </a:lnSpc>
              <a:spcBef>
                <a:spcPts val="0"/>
              </a:spcBef>
              <a:spcAft>
                <a:spcPts val="0"/>
              </a:spcAft>
              <a:buSzPts val="1300"/>
              <a:buChar char="○"/>
            </a:pPr>
            <a:r>
              <a:rPr lang="en" sz="1300"/>
              <a:t>Interoperability definition needs to recognize that it is </a:t>
            </a:r>
            <a:r>
              <a:rPr b="1" i="1" lang="en" sz="1300">
                <a:solidFill>
                  <a:srgbClr val="00FF00"/>
                </a:solidFill>
              </a:rPr>
              <a:t>application-specific</a:t>
            </a:r>
            <a:endParaRPr b="1" i="1" sz="1600">
              <a:solidFill>
                <a:srgbClr val="00FF00"/>
              </a:solidFill>
            </a:endParaRPr>
          </a:p>
        </p:txBody>
      </p:sp>
      <p:sp>
        <p:nvSpPr>
          <p:cNvPr id="373" name="Google Shape;373;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endParaRPr/>
          </a:p>
        </p:txBody>
      </p:sp>
      <p:sp>
        <p:nvSpPr>
          <p:cNvPr id="379" name="Google Shape;379;p62"/>
          <p:cNvSpPr txBox="1"/>
          <p:nvPr>
            <p:ph idx="1" type="body"/>
          </p:nvPr>
        </p:nvSpPr>
        <p:spPr>
          <a:xfrm>
            <a:off x="311700" y="1152475"/>
            <a:ext cx="8832300" cy="39909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SzPts val="1500"/>
              <a:buChar char="●"/>
            </a:pPr>
            <a:r>
              <a:rPr lang="en" sz="1500"/>
              <a:t>Continuing to learn about previous work done and to identify overlaps with existing industry standard definitions (i.e., ISO, OGC, IEEE) - </a:t>
            </a:r>
            <a:r>
              <a:rPr b="1" i="1" lang="en" sz="1500">
                <a:solidFill>
                  <a:srgbClr val="00FF00"/>
                </a:solidFill>
              </a:rPr>
              <a:t>data</a:t>
            </a:r>
            <a:r>
              <a:rPr lang="en" sz="1500"/>
              <a:t> vs. </a:t>
            </a:r>
            <a:r>
              <a:rPr b="1" i="1" lang="en" sz="1500">
                <a:solidFill>
                  <a:srgbClr val="00FF00"/>
                </a:solidFill>
              </a:rPr>
              <a:t>services</a:t>
            </a:r>
            <a:r>
              <a:rPr lang="en" sz="1500"/>
              <a:t> difference</a:t>
            </a:r>
            <a:endParaRPr sz="1500">
              <a:solidFill>
                <a:srgbClr val="00FF00"/>
              </a:solidFill>
            </a:endParaRPr>
          </a:p>
          <a:p>
            <a:pPr indent="-298450" lvl="1" marL="914400" rtl="0" algn="l">
              <a:lnSpc>
                <a:spcPct val="100000"/>
              </a:lnSpc>
              <a:spcBef>
                <a:spcPts val="0"/>
              </a:spcBef>
              <a:spcAft>
                <a:spcPts val="0"/>
              </a:spcAft>
              <a:buSzPts val="1100"/>
              <a:buChar char="○"/>
            </a:pPr>
            <a:r>
              <a:rPr b="1" lang="en" sz="1100" u="sng"/>
              <a:t>OGC:</a:t>
            </a:r>
            <a:r>
              <a:rPr lang="en" sz="1100"/>
              <a:t> Capability to communicate, execute programs, or transfer data among various functional units in a manner that requires the user to have little or no knowledge of the unique characteristics of those units ISO 2382-1. "The ability for a system or components of a system to provide information portability and interapplication, cooperative process control. Interoperability, in the context of the OpenGIS Specification, is software components operating reciprocally (working with each other) to overcome tedious batch conversion tasks, import/export obstacles, and distributed resource access barriers imposed by heterogeneous processing environments and heterogeneous data. (</a:t>
            </a:r>
            <a:r>
              <a:rPr lang="en" sz="1100" u="sng">
                <a:solidFill>
                  <a:schemeClr val="hlink"/>
                </a:solidFill>
                <a:hlinkClick r:id="rId3"/>
              </a:rPr>
              <a:t>http://defs.opengis.net/elda-common/ogc-def/resource?uri=http://www.opengis.net/def/glossary/term/Interoperability</a:t>
            </a:r>
            <a:r>
              <a:rPr lang="en" sz="1100"/>
              <a:t>)</a:t>
            </a:r>
            <a:endParaRPr sz="1100"/>
          </a:p>
          <a:p>
            <a:pPr indent="-298450" lvl="1" marL="914400" rtl="0" algn="l">
              <a:lnSpc>
                <a:spcPct val="100000"/>
              </a:lnSpc>
              <a:spcBef>
                <a:spcPts val="0"/>
              </a:spcBef>
              <a:spcAft>
                <a:spcPts val="0"/>
              </a:spcAft>
              <a:buSzPts val="1100"/>
              <a:buChar char="○"/>
            </a:pPr>
            <a:r>
              <a:rPr b="1" lang="en" sz="1100" u="sng"/>
              <a:t>WGISS:</a:t>
            </a:r>
            <a:r>
              <a:rPr lang="en" sz="1100"/>
              <a:t> The capability of the user interface and administrative software of one instance of a service to interact with other instances of same type of services. Services are said to be interoperable if they allow for interoperability as previously defined. And systems are said to be interoperable if they are effective implementations of interoperable services. (</a:t>
            </a:r>
            <a:r>
              <a:rPr lang="en" sz="1100" u="sng">
                <a:solidFill>
                  <a:schemeClr val="hlink"/>
                </a:solidFill>
                <a:hlinkClick r:id="rId4"/>
              </a:rPr>
              <a:t>http://ceos.org/document_management/Working_Groups/WGISS/Documents/WGISS_CEOS-Interoperability-Handbook_Feb2008.pdf</a:t>
            </a:r>
            <a:r>
              <a:rPr lang="en" sz="1100"/>
              <a:t>)</a:t>
            </a:r>
            <a:endParaRPr sz="1100"/>
          </a:p>
          <a:p>
            <a:pPr indent="0" lvl="0" marL="457200" rtl="0" algn="l">
              <a:lnSpc>
                <a:spcPct val="100000"/>
              </a:lnSpc>
              <a:spcBef>
                <a:spcPts val="0"/>
              </a:spcBef>
              <a:spcAft>
                <a:spcPts val="0"/>
              </a:spcAft>
              <a:buNone/>
            </a:pPr>
            <a:r>
              <a:t/>
            </a:r>
            <a:endParaRPr sz="1000"/>
          </a:p>
          <a:p>
            <a:pPr indent="-323850" lvl="0" marL="457200" rtl="0" algn="l">
              <a:lnSpc>
                <a:spcPct val="100000"/>
              </a:lnSpc>
              <a:spcBef>
                <a:spcPts val="0"/>
              </a:spcBef>
              <a:spcAft>
                <a:spcPts val="0"/>
              </a:spcAft>
              <a:buSzPts val="1500"/>
              <a:buChar char="●"/>
            </a:pPr>
            <a:r>
              <a:rPr lang="en" sz="1500"/>
              <a:t>WGISS plans to begin circulating the latest draft report through its team along with the most interested/engaged parties (LSI-VC, WGCV, IVOS, SIT Chair Team)</a:t>
            </a:r>
            <a:endParaRPr sz="1500"/>
          </a:p>
          <a:p>
            <a:pPr indent="0" lvl="0" marL="457200" rtl="0" algn="l">
              <a:lnSpc>
                <a:spcPct val="100000"/>
              </a:lnSpc>
              <a:spcBef>
                <a:spcPts val="0"/>
              </a:spcBef>
              <a:spcAft>
                <a:spcPts val="0"/>
              </a:spcAft>
              <a:buNone/>
            </a:pPr>
            <a:r>
              <a:t/>
            </a:r>
            <a:endParaRPr sz="1000"/>
          </a:p>
          <a:p>
            <a:pPr indent="-323850" lvl="0" marL="457200" rtl="0" algn="l">
              <a:lnSpc>
                <a:spcPct val="100000"/>
              </a:lnSpc>
              <a:spcBef>
                <a:spcPts val="0"/>
              </a:spcBef>
              <a:spcAft>
                <a:spcPts val="0"/>
              </a:spcAft>
              <a:buSzPts val="1500"/>
              <a:buChar char="●"/>
            </a:pPr>
            <a:r>
              <a:rPr lang="en" sz="1500"/>
              <a:t>Another recommendation is to pursue a few follow-on pilot activities (CEOS-COAST, Landsat/Sentinel-2 HLS/Sen2Like, DEAfrica, others?) to test each of the types/items in the report</a:t>
            </a:r>
            <a:endParaRPr sz="1500"/>
          </a:p>
        </p:txBody>
      </p:sp>
      <p:sp>
        <p:nvSpPr>
          <p:cNvPr id="380" name="Google Shape;380;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4F5C"/>
        </a:solidFill>
      </p:bgPr>
    </p:bg>
    <p:spTree>
      <p:nvGrpSpPr>
        <p:cNvPr id="166" name="Shape 166"/>
        <p:cNvGrpSpPr/>
        <p:nvPr/>
      </p:nvGrpSpPr>
      <p:grpSpPr>
        <a:xfrm>
          <a:off x="0" y="0"/>
          <a:ext cx="0" cy="0"/>
          <a:chOff x="0" y="0"/>
          <a:chExt cx="0" cy="0"/>
        </a:xfrm>
      </p:grpSpPr>
      <p:sp>
        <p:nvSpPr>
          <p:cNvPr id="167" name="Google Shape;167;p36"/>
          <p:cNvSpPr txBox="1"/>
          <p:nvPr>
            <p:ph type="ctrTitle"/>
          </p:nvPr>
        </p:nvSpPr>
        <p:spPr>
          <a:xfrm>
            <a:off x="311708" y="558431"/>
            <a:ext cx="8520600" cy="1539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LSI-GEOGLAM</a:t>
            </a:r>
            <a:endParaRPr/>
          </a:p>
        </p:txBody>
      </p:sp>
      <p:pic>
        <p:nvPicPr>
          <p:cNvPr descr="A picture containing drawing&#10;&#10;Description automatically generated" id="168" name="Google Shape;168;p36"/>
          <p:cNvPicPr preferRelativeResize="0"/>
          <p:nvPr/>
        </p:nvPicPr>
        <p:blipFill rotWithShape="1">
          <a:blip r:embed="rId3">
            <a:alphaModFix/>
          </a:blip>
          <a:srcRect b="0" l="0" r="0" t="0"/>
          <a:stretch/>
        </p:blipFill>
        <p:spPr>
          <a:xfrm>
            <a:off x="2094379" y="2196608"/>
            <a:ext cx="4955241" cy="1366667"/>
          </a:xfrm>
          <a:prstGeom prst="rect">
            <a:avLst/>
          </a:prstGeom>
          <a:noFill/>
          <a:ln>
            <a:noFill/>
          </a:ln>
        </p:spPr>
      </p:pic>
      <p:sp>
        <p:nvSpPr>
          <p:cNvPr id="169" name="Google Shape;16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4F5C"/>
        </a:solidFill>
      </p:bgPr>
    </p:bg>
    <p:spTree>
      <p:nvGrpSpPr>
        <p:cNvPr id="384" name="Shape 384"/>
        <p:cNvGrpSpPr/>
        <p:nvPr/>
      </p:nvGrpSpPr>
      <p:grpSpPr>
        <a:xfrm>
          <a:off x="0" y="0"/>
          <a:ext cx="0" cy="0"/>
          <a:chOff x="0" y="0"/>
          <a:chExt cx="0" cy="0"/>
        </a:xfrm>
      </p:grpSpPr>
      <p:sp>
        <p:nvSpPr>
          <p:cNvPr id="385" name="Google Shape;385;p6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CARD4L Supply, User Access, User Experiences</a:t>
            </a:r>
            <a:endParaRPr/>
          </a:p>
        </p:txBody>
      </p:sp>
      <p:sp>
        <p:nvSpPr>
          <p:cNvPr id="386" name="Google Shape;386;p6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Lewis</a:t>
            </a:r>
            <a:endParaRPr/>
          </a:p>
        </p:txBody>
      </p:sp>
      <p:sp>
        <p:nvSpPr>
          <p:cNvPr id="387" name="Google Shape;387;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CARD4L Supply, User Access, User Experiences</a:t>
            </a:r>
            <a:endParaRPr/>
          </a:p>
        </p:txBody>
      </p:sp>
      <p:sp>
        <p:nvSpPr>
          <p:cNvPr id="393" name="Google Shape;393;p64"/>
          <p:cNvSpPr txBox="1"/>
          <p:nvPr>
            <p:ph idx="1" type="body"/>
          </p:nvPr>
        </p:nvSpPr>
        <p:spPr>
          <a:xfrm>
            <a:off x="311700" y="1207164"/>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Review lessons and experiences from Digital Earth Africa</a:t>
            </a:r>
            <a:endParaRPr/>
          </a:p>
          <a:p>
            <a:pPr indent="-342900" lvl="0" marL="457200" rtl="0" algn="l">
              <a:spcBef>
                <a:spcPts val="0"/>
              </a:spcBef>
              <a:spcAft>
                <a:spcPts val="0"/>
              </a:spcAft>
              <a:buSzPts val="1800"/>
              <a:buChar char="●"/>
            </a:pPr>
            <a:r>
              <a:rPr lang="en"/>
              <a:t>Reflect on the requirements and feedback from external groups (if presented at SIT-35)</a:t>
            </a:r>
            <a:endParaRPr/>
          </a:p>
          <a:p>
            <a:pPr indent="-342900" lvl="0" marL="457200" rtl="0" algn="l">
              <a:spcBef>
                <a:spcPts val="0"/>
              </a:spcBef>
              <a:spcAft>
                <a:spcPts val="0"/>
              </a:spcAft>
              <a:buSzPts val="1800"/>
              <a:buChar char="●"/>
            </a:pPr>
            <a:r>
              <a:rPr lang="en"/>
              <a:t>Discuss opportunities for pilots (UNCCD, WGDisasters GEO-LEO-SAR, CEOS-COAST)</a:t>
            </a:r>
            <a:endParaRPr/>
          </a:p>
        </p:txBody>
      </p:sp>
      <p:sp>
        <p:nvSpPr>
          <p:cNvPr id="394" name="Google Shape;394;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Feedback </a:t>
            </a:r>
            <a:endParaRPr/>
          </a:p>
        </p:txBody>
      </p:sp>
      <p:sp>
        <p:nvSpPr>
          <p:cNvPr id="400" name="Google Shape;400;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There is little structured feedback because we have not yet ‘asked’ in a structured way.</a:t>
            </a:r>
            <a:endParaRPr sz="1700"/>
          </a:p>
          <a:p>
            <a:pPr indent="0" lvl="0" marL="0" rtl="0" algn="l">
              <a:spcBef>
                <a:spcPts val="1600"/>
              </a:spcBef>
              <a:spcAft>
                <a:spcPts val="0"/>
              </a:spcAft>
              <a:buNone/>
            </a:pPr>
            <a:r>
              <a:rPr lang="en" sz="1700"/>
              <a:t>The copernicus Sentinel Data Access Annual Report is one exception. In 2018 the report noted that “</a:t>
            </a:r>
            <a:r>
              <a:rPr i="1" lang="en" sz="1700"/>
              <a:t>Due to the ramp up of (sentinel-2) L2A production over the year, there has been an even larger increase in the Archive Exploitation Ratio</a:t>
            </a:r>
            <a:r>
              <a:rPr lang="en" sz="1700"/>
              <a:t>”. This indicates a user-preference toward analysis ready data rather than lower levels of processing.</a:t>
            </a:r>
            <a:endParaRPr sz="1700"/>
          </a:p>
          <a:p>
            <a:pPr indent="0" lvl="0" marL="0" rtl="0" algn="l">
              <a:spcBef>
                <a:spcPts val="1600"/>
              </a:spcBef>
              <a:spcAft>
                <a:spcPts val="0"/>
              </a:spcAft>
              <a:buNone/>
            </a:pPr>
            <a:r>
              <a:rPr lang="en" sz="1700"/>
              <a:t>The widespread interest in analysis ready data from across communities indicates that this is an important concept.</a:t>
            </a:r>
            <a:endParaRPr sz="1700"/>
          </a:p>
          <a:p>
            <a:pPr indent="0" lvl="0" marL="0" rtl="0" algn="l">
              <a:spcBef>
                <a:spcPts val="1600"/>
              </a:spcBef>
              <a:spcAft>
                <a:spcPts val="0"/>
              </a:spcAft>
              <a:buNone/>
            </a:pPr>
            <a:r>
              <a:rPr lang="en" sz="1700"/>
              <a:t>Informal discussion with users in forests (Sepal) “do a BRDF correction”.</a:t>
            </a:r>
            <a:endParaRPr sz="1700"/>
          </a:p>
          <a:p>
            <a:pPr indent="0" lvl="0" marL="0" rtl="0" algn="l">
              <a:spcBef>
                <a:spcPts val="1600"/>
              </a:spcBef>
              <a:spcAft>
                <a:spcPts val="1600"/>
              </a:spcAft>
              <a:buNone/>
            </a:pPr>
            <a:r>
              <a:t/>
            </a:r>
            <a:endParaRPr/>
          </a:p>
        </p:txBody>
      </p:sp>
      <p:sp>
        <p:nvSpPr>
          <p:cNvPr id="401" name="Google Shape;401;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Opportunities for pilots</a:t>
            </a:r>
            <a:endParaRPr/>
          </a:p>
        </p:txBody>
      </p:sp>
      <p:sp>
        <p:nvSpPr>
          <p:cNvPr id="407" name="Google Shape;407;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UNCCD - Convention on Combating Desertification</a:t>
            </a:r>
            <a:endParaRPr/>
          </a:p>
          <a:p>
            <a:pPr indent="-317500" lvl="1" marL="914400" rtl="0" algn="l">
              <a:spcBef>
                <a:spcPts val="0"/>
              </a:spcBef>
              <a:spcAft>
                <a:spcPts val="0"/>
              </a:spcAft>
              <a:buSzPts val="1400"/>
              <a:buChar char="○"/>
            </a:pPr>
            <a:r>
              <a:rPr lang="en"/>
              <a:t>Driving methods around Land Degradation Neutrality </a:t>
            </a:r>
            <a:endParaRPr/>
          </a:p>
          <a:p>
            <a:pPr indent="-317500" lvl="1" marL="914400" rtl="0" algn="l">
              <a:spcBef>
                <a:spcPts val="0"/>
              </a:spcBef>
              <a:spcAft>
                <a:spcPts val="0"/>
              </a:spcAft>
              <a:buSzPts val="1400"/>
              <a:buChar char="○"/>
            </a:pPr>
            <a:r>
              <a:rPr lang="en"/>
              <a:t>Active community, resourced, well organised, committed to rigour in data sources</a:t>
            </a:r>
            <a:endParaRPr/>
          </a:p>
          <a:p>
            <a:pPr indent="-317500" lvl="1" marL="914400" rtl="0" algn="l">
              <a:spcBef>
                <a:spcPts val="0"/>
              </a:spcBef>
              <a:spcAft>
                <a:spcPts val="0"/>
              </a:spcAft>
              <a:buSzPts val="1400"/>
              <a:buChar char="○"/>
            </a:pPr>
            <a:r>
              <a:rPr lang="en"/>
              <a:t>Driving from data through to formal UN reporting </a:t>
            </a:r>
            <a:endParaRPr/>
          </a:p>
          <a:p>
            <a:pPr indent="-317500" lvl="1" marL="914400" rtl="0" algn="l">
              <a:spcBef>
                <a:spcPts val="0"/>
              </a:spcBef>
              <a:spcAft>
                <a:spcPts val="0"/>
              </a:spcAft>
              <a:buSzPts val="1400"/>
              <a:buChar char="○"/>
            </a:pPr>
            <a:r>
              <a:rPr lang="en"/>
              <a:t>Wishing to connect with CEOS / CARD</a:t>
            </a:r>
            <a:endParaRPr/>
          </a:p>
          <a:p>
            <a:pPr indent="-317500" lvl="1" marL="914400" rtl="0" algn="l">
              <a:spcBef>
                <a:spcPts val="0"/>
              </a:spcBef>
              <a:spcAft>
                <a:spcPts val="0"/>
              </a:spcAft>
              <a:buSzPts val="1400"/>
              <a:buChar char="○"/>
            </a:pPr>
            <a:r>
              <a:rPr lang="en"/>
              <a:t>Key meeting in March 2020 cancelled ? - Andreia to engage...</a:t>
            </a:r>
            <a:endParaRPr/>
          </a:p>
          <a:p>
            <a:pPr indent="-342900" lvl="0" marL="457200" rtl="0" algn="l">
              <a:spcBef>
                <a:spcPts val="0"/>
              </a:spcBef>
              <a:spcAft>
                <a:spcPts val="0"/>
              </a:spcAft>
              <a:buSzPts val="1800"/>
              <a:buChar char="●"/>
            </a:pPr>
            <a:r>
              <a:rPr lang="en"/>
              <a:t>WGDisasters </a:t>
            </a:r>
            <a:endParaRPr/>
          </a:p>
          <a:p>
            <a:pPr indent="-317500" lvl="1" marL="914400" rtl="0" algn="l">
              <a:spcBef>
                <a:spcPts val="0"/>
              </a:spcBef>
              <a:spcAft>
                <a:spcPts val="0"/>
              </a:spcAft>
              <a:buSzPts val="1400"/>
              <a:buChar char="○"/>
            </a:pPr>
            <a:r>
              <a:rPr lang="en"/>
              <a:t>?</a:t>
            </a:r>
            <a:endParaRPr/>
          </a:p>
          <a:p>
            <a:pPr indent="-342900" lvl="0" marL="457200" rtl="0" algn="l">
              <a:spcBef>
                <a:spcPts val="0"/>
              </a:spcBef>
              <a:spcAft>
                <a:spcPts val="0"/>
              </a:spcAft>
              <a:buSzPts val="1800"/>
              <a:buChar char="●"/>
            </a:pPr>
            <a:r>
              <a:rPr lang="en"/>
              <a:t>GEO-LEO-SAR </a:t>
            </a:r>
            <a:endParaRPr/>
          </a:p>
          <a:p>
            <a:pPr indent="-317500" lvl="1" marL="914400" rtl="0" algn="l">
              <a:spcBef>
                <a:spcPts val="0"/>
              </a:spcBef>
              <a:spcAft>
                <a:spcPts val="0"/>
              </a:spcAft>
              <a:buSzPts val="1400"/>
              <a:buChar char="○"/>
            </a:pPr>
            <a:r>
              <a:rPr lang="en"/>
              <a:t>Experience shows that interoperability is key, but we don’t have a clear way forward</a:t>
            </a:r>
            <a:endParaRPr/>
          </a:p>
          <a:p>
            <a:pPr indent="-342900" lvl="0" marL="457200" rtl="0" algn="l">
              <a:spcBef>
                <a:spcPts val="0"/>
              </a:spcBef>
              <a:spcAft>
                <a:spcPts val="0"/>
              </a:spcAft>
              <a:buSzPts val="1800"/>
              <a:buChar char="●"/>
            </a:pPr>
            <a:r>
              <a:rPr lang="en"/>
              <a:t>CEOS-COAST</a:t>
            </a:r>
            <a:endParaRPr/>
          </a:p>
          <a:p>
            <a:pPr indent="-317500" lvl="1" marL="914400" rtl="0" algn="l">
              <a:spcBef>
                <a:spcPts val="0"/>
              </a:spcBef>
              <a:spcAft>
                <a:spcPts val="0"/>
              </a:spcAft>
              <a:buSzPts val="1400"/>
              <a:buChar char="○"/>
            </a:pPr>
            <a:r>
              <a:rPr lang="en"/>
              <a:t>Aquatic Reflectance provisional product is a great opportunity for a pilot in the coastal zone</a:t>
            </a:r>
            <a:endParaRPr/>
          </a:p>
          <a:p>
            <a:pPr indent="0" lvl="0" marL="0" rtl="0" algn="l">
              <a:spcBef>
                <a:spcPts val="1600"/>
              </a:spcBef>
              <a:spcAft>
                <a:spcPts val="1600"/>
              </a:spcAft>
              <a:buNone/>
            </a:pPr>
            <a:r>
              <a:t/>
            </a:r>
            <a:endParaRPr/>
          </a:p>
        </p:txBody>
      </p:sp>
      <p:sp>
        <p:nvSpPr>
          <p:cNvPr id="408" name="Google Shape;408;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7"/>
          <p:cNvSpPr txBox="1"/>
          <p:nvPr>
            <p:ph type="title"/>
          </p:nvPr>
        </p:nvSpPr>
        <p:spPr>
          <a:xfrm>
            <a:off x="311700" y="181369"/>
            <a:ext cx="8520600" cy="42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Digital Earth Africa (DE Africa) (A. Lewis)</a:t>
            </a:r>
            <a:endParaRPr/>
          </a:p>
        </p:txBody>
      </p:sp>
      <p:sp>
        <p:nvSpPr>
          <p:cNvPr id="414" name="Google Shape;414;p67"/>
          <p:cNvSpPr txBox="1"/>
          <p:nvPr>
            <p:ph idx="1" type="body"/>
          </p:nvPr>
        </p:nvSpPr>
        <p:spPr>
          <a:xfrm>
            <a:off x="311700" y="1152475"/>
            <a:ext cx="8520600" cy="374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Reliable supplies of CEOS ARD are vital if Earth Observation is to have impact in Africa, supporting </a:t>
            </a:r>
            <a:r>
              <a:rPr i="1" lang="en"/>
              <a:t>Agenda 2063: The Africa We Want</a:t>
            </a:r>
            <a:r>
              <a:rPr lang="en"/>
              <a:t>.</a:t>
            </a:r>
            <a:endParaRPr/>
          </a:p>
          <a:p>
            <a:pPr indent="0" lvl="0" marL="0" rtl="0" algn="l">
              <a:spcBef>
                <a:spcPts val="1600"/>
              </a:spcBef>
              <a:spcAft>
                <a:spcPts val="0"/>
              </a:spcAft>
              <a:buNone/>
            </a:pPr>
            <a:r>
              <a:rPr lang="en"/>
              <a:t>Digital Earth Africa is based on the ODC Model</a:t>
            </a:r>
            <a:endParaRPr/>
          </a:p>
          <a:p>
            <a:pPr indent="0" lvl="0" marL="0" rtl="0" algn="l">
              <a:spcBef>
                <a:spcPts val="1600"/>
              </a:spcBef>
              <a:spcAft>
                <a:spcPts val="0"/>
              </a:spcAft>
              <a:buNone/>
            </a:pPr>
            <a:r>
              <a:rPr lang="en"/>
              <a:t>DE Africa has / will use </a:t>
            </a:r>
            <a:r>
              <a:rPr lang="en" u="sng"/>
              <a:t>continental ~CARD</a:t>
            </a:r>
            <a:r>
              <a:rPr lang="en"/>
              <a:t> :</a:t>
            </a:r>
            <a:endParaRPr/>
          </a:p>
          <a:p>
            <a:pPr indent="-342900" lvl="0" marL="457200" rtl="0" algn="l">
              <a:spcBef>
                <a:spcPts val="1600"/>
              </a:spcBef>
              <a:spcAft>
                <a:spcPts val="0"/>
              </a:spcAft>
              <a:buSzPts val="1800"/>
              <a:buChar char="-"/>
            </a:pPr>
            <a:r>
              <a:rPr lang="en"/>
              <a:t>ALOS continental PALSAR mosaics - NRB (JAXA)</a:t>
            </a:r>
            <a:endParaRPr/>
          </a:p>
          <a:p>
            <a:pPr indent="-342900" lvl="0" marL="457200" rtl="0" algn="l">
              <a:spcBef>
                <a:spcPts val="0"/>
              </a:spcBef>
              <a:spcAft>
                <a:spcPts val="0"/>
              </a:spcAft>
              <a:buSzPts val="1800"/>
              <a:buChar char="-"/>
            </a:pPr>
            <a:r>
              <a:rPr lang="en"/>
              <a:t>Provisional Landsat-Collection-2 	- Surface Reflectance (USGS)</a:t>
            </a:r>
            <a:endParaRPr/>
          </a:p>
          <a:p>
            <a:pPr indent="-342900" lvl="0" marL="457200" rtl="0" algn="l">
              <a:spcBef>
                <a:spcPts val="0"/>
              </a:spcBef>
              <a:spcAft>
                <a:spcPts val="0"/>
              </a:spcAft>
              <a:buSzPts val="1800"/>
              <a:buChar char="-"/>
            </a:pPr>
            <a:r>
              <a:rPr lang="en" u="sng"/>
              <a:t>From May 4th</a:t>
            </a:r>
            <a:r>
              <a:rPr lang="en"/>
              <a:t>, Sentinel-2 			- Surface Reflectance (*DIY)</a:t>
            </a:r>
            <a:endParaRPr/>
          </a:p>
          <a:p>
            <a:pPr indent="-342900" lvl="0" marL="457200" rtl="0" algn="l">
              <a:spcBef>
                <a:spcPts val="0"/>
              </a:spcBef>
              <a:spcAft>
                <a:spcPts val="0"/>
              </a:spcAft>
              <a:buSzPts val="1800"/>
              <a:buChar char="-"/>
            </a:pPr>
            <a:r>
              <a:rPr lang="en"/>
              <a:t>From July?, Landsat Collection-2 	- Surface Reflectance (USGS)</a:t>
            </a:r>
            <a:endParaRPr/>
          </a:p>
          <a:p>
            <a:pPr indent="-342900" lvl="0" marL="457200" rtl="0" algn="l">
              <a:spcBef>
                <a:spcPts val="0"/>
              </a:spcBef>
              <a:spcAft>
                <a:spcPts val="0"/>
              </a:spcAft>
              <a:buSzPts val="1800"/>
              <a:buChar char="-"/>
            </a:pPr>
            <a:r>
              <a:rPr lang="en"/>
              <a:t>From Late 2020?, Sentinel-1		- NRB, with Sinergise (*DIY)</a:t>
            </a:r>
            <a:br>
              <a:rPr lang="en"/>
            </a:br>
            <a:r>
              <a:rPr lang="en"/>
              <a:t>										*DIY = “Demonstrate-It-Yourself” </a:t>
            </a:r>
            <a:endParaRPr/>
          </a:p>
        </p:txBody>
      </p:sp>
      <p:pic>
        <p:nvPicPr>
          <p:cNvPr id="415" name="Google Shape;415;p67"/>
          <p:cNvPicPr preferRelativeResize="0"/>
          <p:nvPr/>
        </p:nvPicPr>
        <p:blipFill>
          <a:blip r:embed="rId3">
            <a:alphaModFix/>
          </a:blip>
          <a:stretch>
            <a:fillRect/>
          </a:stretch>
        </p:blipFill>
        <p:spPr>
          <a:xfrm>
            <a:off x="5966450" y="1599125"/>
            <a:ext cx="2149386" cy="979387"/>
          </a:xfrm>
          <a:prstGeom prst="rect">
            <a:avLst/>
          </a:prstGeom>
          <a:noFill/>
          <a:ln>
            <a:noFill/>
          </a:ln>
        </p:spPr>
      </p:pic>
      <p:sp>
        <p:nvSpPr>
          <p:cNvPr id="416" name="Google Shape;416;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To have impact with EO data</a:t>
            </a:r>
            <a:r>
              <a:rPr lang="en"/>
              <a:t>, we need to be able to</a:t>
            </a:r>
            <a:r>
              <a:rPr lang="en" u="sng"/>
              <a:t> </a:t>
            </a:r>
            <a:endParaRPr u="sng"/>
          </a:p>
        </p:txBody>
      </p:sp>
      <p:sp>
        <p:nvSpPr>
          <p:cNvPr id="422" name="Google Shape;422;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Produce </a:t>
            </a:r>
            <a:r>
              <a:rPr lang="en" u="sng"/>
              <a:t>operational</a:t>
            </a:r>
            <a:r>
              <a:rPr lang="en"/>
              <a:t> </a:t>
            </a:r>
            <a:r>
              <a:rPr lang="en" u="sng"/>
              <a:t>full-resolution</a:t>
            </a:r>
            <a:r>
              <a:rPr lang="en"/>
              <a:t> products like this:</a:t>
            </a:r>
            <a:br>
              <a:rPr lang="en"/>
            </a:br>
            <a:r>
              <a:rPr lang="en"/>
              <a:t>(fractional cover, Peter Scarth, May 2020), or</a:t>
            </a:r>
            <a:br>
              <a:rPr lang="en"/>
            </a:br>
            <a:r>
              <a:rPr lang="en"/>
              <a:t>This (median surface reflectance, 2018, DE Africa): </a:t>
            </a:r>
            <a:endParaRPr/>
          </a:p>
          <a:p>
            <a:pPr indent="0" lvl="0" marL="0" rtl="0" algn="l">
              <a:spcBef>
                <a:spcPts val="1600"/>
              </a:spcBef>
              <a:spcAft>
                <a:spcPts val="1600"/>
              </a:spcAft>
              <a:buNone/>
            </a:pPr>
            <a:r>
              <a:t/>
            </a:r>
            <a:endParaRPr/>
          </a:p>
        </p:txBody>
      </p:sp>
      <p:pic>
        <p:nvPicPr>
          <p:cNvPr id="423" name="Google Shape;423;p68"/>
          <p:cNvPicPr preferRelativeResize="0"/>
          <p:nvPr/>
        </p:nvPicPr>
        <p:blipFill>
          <a:blip r:embed="rId3">
            <a:alphaModFix/>
          </a:blip>
          <a:stretch>
            <a:fillRect/>
          </a:stretch>
        </p:blipFill>
        <p:spPr>
          <a:xfrm>
            <a:off x="5831025" y="1314475"/>
            <a:ext cx="2665176" cy="2795950"/>
          </a:xfrm>
          <a:prstGeom prst="rect">
            <a:avLst/>
          </a:prstGeom>
          <a:noFill/>
          <a:ln>
            <a:noFill/>
          </a:ln>
        </p:spPr>
      </p:pic>
      <p:pic>
        <p:nvPicPr>
          <p:cNvPr id="424" name="Google Shape;424;p68"/>
          <p:cNvPicPr preferRelativeResize="0"/>
          <p:nvPr/>
        </p:nvPicPr>
        <p:blipFill>
          <a:blip r:embed="rId4">
            <a:alphaModFix/>
          </a:blip>
          <a:stretch>
            <a:fillRect/>
          </a:stretch>
        </p:blipFill>
        <p:spPr>
          <a:xfrm>
            <a:off x="926425" y="2301373"/>
            <a:ext cx="4566075" cy="2255449"/>
          </a:xfrm>
          <a:prstGeom prst="rect">
            <a:avLst/>
          </a:prstGeom>
          <a:noFill/>
          <a:ln>
            <a:noFill/>
          </a:ln>
        </p:spPr>
      </p:pic>
      <p:sp>
        <p:nvSpPr>
          <p:cNvPr id="425" name="Google Shape;425;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9"/>
          <p:cNvSpPr txBox="1"/>
          <p:nvPr>
            <p:ph type="title"/>
          </p:nvPr>
        </p:nvSpPr>
        <p:spPr>
          <a:xfrm>
            <a:off x="311700" y="227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in order to g</a:t>
            </a:r>
            <a:r>
              <a:rPr lang="en"/>
              <a:t>enerate unique continental-scale information</a:t>
            </a:r>
            <a:r>
              <a:rPr lang="en"/>
              <a:t> </a:t>
            </a:r>
            <a:endParaRPr/>
          </a:p>
        </p:txBody>
      </p:sp>
      <p:sp>
        <p:nvSpPr>
          <p:cNvPr id="431" name="Google Shape;431;p69"/>
          <p:cNvSpPr txBox="1"/>
          <p:nvPr>
            <p:ph idx="1" type="body"/>
          </p:nvPr>
        </p:nvSpPr>
        <p:spPr>
          <a:xfrm>
            <a:off x="311700" y="1152475"/>
            <a:ext cx="4260300" cy="3892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L</a:t>
            </a:r>
            <a:r>
              <a:rPr lang="en"/>
              <a:t>ike </a:t>
            </a:r>
            <a:r>
              <a:rPr lang="en"/>
              <a:t>this:</a:t>
            </a:r>
            <a:br>
              <a:rPr lang="en"/>
            </a:br>
            <a:r>
              <a:rPr lang="en"/>
              <a:t>(automatic, continental water summary, Africa, routinely updated)</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r">
              <a:spcBef>
                <a:spcPts val="1600"/>
              </a:spcBef>
              <a:spcAft>
                <a:spcPts val="0"/>
              </a:spcAft>
              <a:buNone/>
            </a:pPr>
            <a:r>
              <a:rPr lang="en"/>
              <a:t>Or this: </a:t>
            </a:r>
            <a:br>
              <a:rPr lang="en"/>
            </a:br>
            <a:r>
              <a:rPr lang="en"/>
              <a:t>(automatic, continental assessment - measurement - of coastal change, Australia)</a:t>
            </a:r>
            <a:endParaRPr/>
          </a:p>
          <a:p>
            <a:pPr indent="0" lvl="0" marL="0" rtl="0" algn="l">
              <a:spcBef>
                <a:spcPts val="1600"/>
              </a:spcBef>
              <a:spcAft>
                <a:spcPts val="1600"/>
              </a:spcAft>
              <a:buNone/>
            </a:pPr>
            <a:r>
              <a:t/>
            </a:r>
            <a:endParaRPr/>
          </a:p>
        </p:txBody>
      </p:sp>
      <p:pic>
        <p:nvPicPr>
          <p:cNvPr id="432" name="Google Shape;432;p69"/>
          <p:cNvPicPr preferRelativeResize="0"/>
          <p:nvPr/>
        </p:nvPicPr>
        <p:blipFill>
          <a:blip r:embed="rId3">
            <a:alphaModFix/>
          </a:blip>
          <a:stretch>
            <a:fillRect/>
          </a:stretch>
        </p:blipFill>
        <p:spPr>
          <a:xfrm>
            <a:off x="4770026" y="967150"/>
            <a:ext cx="2027049" cy="2243500"/>
          </a:xfrm>
          <a:prstGeom prst="rect">
            <a:avLst/>
          </a:prstGeom>
          <a:noFill/>
          <a:ln>
            <a:noFill/>
          </a:ln>
        </p:spPr>
      </p:pic>
      <p:pic>
        <p:nvPicPr>
          <p:cNvPr id="433" name="Google Shape;433;p69"/>
          <p:cNvPicPr preferRelativeResize="0"/>
          <p:nvPr/>
        </p:nvPicPr>
        <p:blipFill>
          <a:blip r:embed="rId4">
            <a:alphaModFix/>
          </a:blip>
          <a:stretch>
            <a:fillRect/>
          </a:stretch>
        </p:blipFill>
        <p:spPr>
          <a:xfrm>
            <a:off x="6911500" y="967150"/>
            <a:ext cx="2028423" cy="1628050"/>
          </a:xfrm>
          <a:prstGeom prst="rect">
            <a:avLst/>
          </a:prstGeom>
          <a:noFill/>
          <a:ln>
            <a:noFill/>
          </a:ln>
        </p:spPr>
      </p:pic>
      <p:pic>
        <p:nvPicPr>
          <p:cNvPr id="434" name="Google Shape;434;p69"/>
          <p:cNvPicPr preferRelativeResize="0"/>
          <p:nvPr/>
        </p:nvPicPr>
        <p:blipFill>
          <a:blip r:embed="rId5">
            <a:alphaModFix/>
          </a:blip>
          <a:stretch>
            <a:fillRect/>
          </a:stretch>
        </p:blipFill>
        <p:spPr>
          <a:xfrm>
            <a:off x="4762488" y="3347450"/>
            <a:ext cx="2042125" cy="1796058"/>
          </a:xfrm>
          <a:prstGeom prst="rect">
            <a:avLst/>
          </a:prstGeom>
          <a:noFill/>
          <a:ln>
            <a:noFill/>
          </a:ln>
        </p:spPr>
      </p:pic>
      <p:sp>
        <p:nvSpPr>
          <p:cNvPr id="435" name="Google Shape;435;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0"/>
          <p:cNvSpPr txBox="1"/>
          <p:nvPr>
            <p:ph type="title"/>
          </p:nvPr>
        </p:nvSpPr>
        <p:spPr>
          <a:xfrm>
            <a:off x="311700" y="227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or rapidly produce site-specific information such as: </a:t>
            </a:r>
            <a:endParaRPr/>
          </a:p>
        </p:txBody>
      </p:sp>
      <p:sp>
        <p:nvSpPr>
          <p:cNvPr id="441" name="Google Shape;441;p70"/>
          <p:cNvSpPr txBox="1"/>
          <p:nvPr>
            <p:ph idx="1" type="body"/>
          </p:nvPr>
        </p:nvSpPr>
        <p:spPr>
          <a:xfrm>
            <a:off x="311700" y="1152475"/>
            <a:ext cx="3370200" cy="3892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Like this:</a:t>
            </a:r>
            <a:br>
              <a:rPr lang="en"/>
            </a:br>
            <a:r>
              <a:rPr lang="en"/>
              <a:t>(Measuring, and visualising, the area of water, bare soil, dry vegetation, green vegetation through time)</a:t>
            </a:r>
            <a:endParaRPr/>
          </a:p>
          <a:p>
            <a:pPr indent="0" lvl="0" marL="0" rtl="0" algn="l">
              <a:spcBef>
                <a:spcPts val="1600"/>
              </a:spcBef>
              <a:spcAft>
                <a:spcPts val="1600"/>
              </a:spcAft>
              <a:buNone/>
            </a:pPr>
            <a:r>
              <a:t/>
            </a:r>
            <a:endParaRPr/>
          </a:p>
        </p:txBody>
      </p:sp>
      <p:pic>
        <p:nvPicPr>
          <p:cNvPr id="442" name="Google Shape;442;p70"/>
          <p:cNvPicPr preferRelativeResize="0"/>
          <p:nvPr/>
        </p:nvPicPr>
        <p:blipFill>
          <a:blip r:embed="rId3">
            <a:alphaModFix/>
          </a:blip>
          <a:stretch>
            <a:fillRect/>
          </a:stretch>
        </p:blipFill>
        <p:spPr>
          <a:xfrm>
            <a:off x="3802675" y="1152475"/>
            <a:ext cx="5160850" cy="2902975"/>
          </a:xfrm>
          <a:prstGeom prst="rect">
            <a:avLst/>
          </a:prstGeom>
          <a:noFill/>
          <a:ln>
            <a:noFill/>
          </a:ln>
        </p:spPr>
      </p:pic>
      <p:sp>
        <p:nvSpPr>
          <p:cNvPr id="443" name="Google Shape;443;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71"/>
          <p:cNvSpPr txBox="1"/>
          <p:nvPr>
            <p:ph idx="1" type="body"/>
          </p:nvPr>
        </p:nvSpPr>
        <p:spPr>
          <a:xfrm>
            <a:off x="311700" y="923869"/>
            <a:ext cx="8658300" cy="3741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Committing to using USGS Landsat Collection-2</a:t>
            </a:r>
            <a:endParaRPr/>
          </a:p>
          <a:p>
            <a:pPr indent="-342900" lvl="0" marL="457200" rtl="0" algn="l">
              <a:spcBef>
                <a:spcPts val="0"/>
              </a:spcBef>
              <a:spcAft>
                <a:spcPts val="0"/>
              </a:spcAft>
              <a:buSzPts val="1800"/>
              <a:buChar char="●"/>
            </a:pPr>
            <a:r>
              <a:rPr lang="en"/>
              <a:t>Demonstrating the necessary </a:t>
            </a:r>
            <a:r>
              <a:rPr lang="en"/>
              <a:t>Sentinel data pipelines:</a:t>
            </a:r>
            <a:endParaRPr/>
          </a:p>
          <a:p>
            <a:pPr indent="-317500" lvl="1" marL="914400" rtl="0" algn="l">
              <a:spcBef>
                <a:spcPts val="0"/>
              </a:spcBef>
              <a:spcAft>
                <a:spcPts val="0"/>
              </a:spcAft>
              <a:buSzPts val="1400"/>
              <a:buChar char="○"/>
            </a:pPr>
            <a:r>
              <a:rPr lang="en"/>
              <a:t>Free and open data</a:t>
            </a:r>
            <a:endParaRPr/>
          </a:p>
          <a:p>
            <a:pPr indent="-317500" lvl="1" marL="914400" rtl="0" algn="l">
              <a:spcBef>
                <a:spcPts val="0"/>
              </a:spcBef>
              <a:spcAft>
                <a:spcPts val="0"/>
              </a:spcAft>
              <a:buSzPts val="1400"/>
              <a:buChar char="○"/>
            </a:pPr>
            <a:r>
              <a:rPr lang="en"/>
              <a:t>Full coverage (all of continent, all passes)</a:t>
            </a:r>
            <a:endParaRPr/>
          </a:p>
          <a:p>
            <a:pPr indent="-317500" lvl="1" marL="914400" rtl="0" algn="l">
              <a:spcBef>
                <a:spcPts val="0"/>
              </a:spcBef>
              <a:spcAft>
                <a:spcPts val="0"/>
              </a:spcAft>
              <a:buSzPts val="1400"/>
              <a:buChar char="○"/>
            </a:pPr>
            <a:r>
              <a:rPr lang="en"/>
              <a:t>Low latency</a:t>
            </a:r>
            <a:endParaRPr/>
          </a:p>
          <a:p>
            <a:pPr indent="-317500" lvl="1" marL="914400" rtl="0" algn="l">
              <a:spcBef>
                <a:spcPts val="0"/>
              </a:spcBef>
              <a:spcAft>
                <a:spcPts val="0"/>
              </a:spcAft>
              <a:buSzPts val="1400"/>
              <a:buChar char="○"/>
            </a:pPr>
            <a:r>
              <a:rPr lang="en"/>
              <a:t>Consistent processing with authoritative and available methods</a:t>
            </a:r>
            <a:endParaRPr/>
          </a:p>
          <a:p>
            <a:pPr indent="-317500" lvl="1" marL="914400" rtl="0" algn="l">
              <a:spcBef>
                <a:spcPts val="0"/>
              </a:spcBef>
              <a:spcAft>
                <a:spcPts val="0"/>
              </a:spcAft>
              <a:buSzPts val="1400"/>
              <a:buChar char="○"/>
            </a:pPr>
            <a:r>
              <a:rPr lang="en"/>
              <a:t>Cloud-performant formats (cloud optimised geotiff; STAC)</a:t>
            </a:r>
            <a:endParaRPr/>
          </a:p>
          <a:p>
            <a:pPr indent="-317500" lvl="1" marL="914400" rtl="0" algn="l">
              <a:spcBef>
                <a:spcPts val="0"/>
              </a:spcBef>
              <a:spcAft>
                <a:spcPts val="0"/>
              </a:spcAft>
              <a:buSzPts val="1400"/>
              <a:buChar char="○"/>
            </a:pPr>
            <a:r>
              <a:rPr lang="en"/>
              <a:t>Cloud-accessible</a:t>
            </a:r>
            <a:endParaRPr/>
          </a:p>
          <a:p>
            <a:pPr indent="-317500" lvl="1" marL="914400" rtl="0" algn="l">
              <a:spcBef>
                <a:spcPts val="0"/>
              </a:spcBef>
              <a:spcAft>
                <a:spcPts val="0"/>
              </a:spcAft>
              <a:buSzPts val="1400"/>
              <a:buChar char="○"/>
            </a:pPr>
            <a:r>
              <a:rPr lang="en"/>
              <a:t>Assured supply of consistent product</a:t>
            </a:r>
            <a:endParaRPr/>
          </a:p>
          <a:p>
            <a:pPr indent="-342900" lvl="0" marL="457200" rtl="0" algn="l">
              <a:spcBef>
                <a:spcPts val="0"/>
              </a:spcBef>
              <a:spcAft>
                <a:spcPts val="0"/>
              </a:spcAft>
              <a:buSzPts val="1800"/>
              <a:buChar char="●"/>
            </a:pPr>
            <a:r>
              <a:rPr lang="en" u="sng"/>
              <a:t>Considering a study</a:t>
            </a:r>
            <a:r>
              <a:rPr lang="en"/>
              <a:t> of user preferences for levels of processing</a:t>
            </a:r>
            <a:endParaRPr/>
          </a:p>
          <a:p>
            <a:pPr indent="-317500" lvl="1" marL="914400" rtl="0" algn="l">
              <a:spcBef>
                <a:spcPts val="0"/>
              </a:spcBef>
              <a:spcAft>
                <a:spcPts val="0"/>
              </a:spcAft>
              <a:buSzPts val="1400"/>
              <a:buChar char="○"/>
            </a:pPr>
            <a:r>
              <a:rPr i="1" lang="en"/>
              <a:t>Do user behaviours, business models, or case studies indicate that </a:t>
            </a:r>
            <a:br>
              <a:rPr i="1" lang="en"/>
            </a:br>
            <a:r>
              <a:rPr i="1" lang="en"/>
              <a:t>analysis ready data is advantageous to users?</a:t>
            </a:r>
            <a:endParaRPr i="1"/>
          </a:p>
          <a:p>
            <a:pPr indent="-317500" lvl="1" marL="914400" rtl="0" algn="l">
              <a:spcBef>
                <a:spcPts val="0"/>
              </a:spcBef>
              <a:spcAft>
                <a:spcPts val="0"/>
              </a:spcAft>
              <a:buSzPts val="1400"/>
              <a:buChar char="○"/>
            </a:pPr>
            <a:r>
              <a:rPr i="1" lang="en"/>
              <a:t>Interested in your views on such a study!</a:t>
            </a:r>
            <a:endParaRPr i="1"/>
          </a:p>
          <a:p>
            <a:pPr indent="0" lvl="0" marL="0" rtl="0" algn="l">
              <a:spcBef>
                <a:spcPts val="1600"/>
              </a:spcBef>
              <a:spcAft>
                <a:spcPts val="1600"/>
              </a:spcAft>
              <a:buNone/>
            </a:pPr>
            <a:r>
              <a:t/>
            </a:r>
            <a:endParaRPr/>
          </a:p>
        </p:txBody>
      </p:sp>
      <p:sp>
        <p:nvSpPr>
          <p:cNvPr id="449" name="Google Shape;449;p71"/>
          <p:cNvSpPr txBox="1"/>
          <p:nvPr>
            <p:ph type="title"/>
          </p:nvPr>
        </p:nvSpPr>
        <p:spPr>
          <a:xfrm>
            <a:off x="311700" y="181369"/>
            <a:ext cx="8520600" cy="42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need CEOS-</a:t>
            </a:r>
            <a:r>
              <a:rPr lang="en"/>
              <a:t>ARD pipelines!</a:t>
            </a:r>
            <a:endParaRPr/>
          </a:p>
        </p:txBody>
      </p:sp>
      <p:sp>
        <p:nvSpPr>
          <p:cNvPr id="450" name="Google Shape;450;p71"/>
          <p:cNvSpPr/>
          <p:nvPr/>
        </p:nvSpPr>
        <p:spPr>
          <a:xfrm>
            <a:off x="6869375" y="466675"/>
            <a:ext cx="2267700" cy="878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Sinergise:</a:t>
            </a:r>
            <a:br>
              <a:rPr lang="en"/>
            </a:br>
            <a:r>
              <a:rPr lang="en"/>
              <a:t>Access &amp; process </a:t>
            </a:r>
            <a:endParaRPr/>
          </a:p>
        </p:txBody>
      </p:sp>
      <p:sp>
        <p:nvSpPr>
          <p:cNvPr id="451" name="Google Shape;451;p71"/>
          <p:cNvSpPr/>
          <p:nvPr/>
        </p:nvSpPr>
        <p:spPr>
          <a:xfrm>
            <a:off x="6415975" y="1760450"/>
            <a:ext cx="2629200" cy="777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Element-84:</a:t>
            </a:r>
            <a:br>
              <a:rPr lang="en"/>
            </a:br>
            <a:r>
              <a:rPr lang="en"/>
              <a:t>File format, COG, STAC, CARD4L?</a:t>
            </a:r>
            <a:endParaRPr/>
          </a:p>
        </p:txBody>
      </p:sp>
      <p:sp>
        <p:nvSpPr>
          <p:cNvPr id="452" name="Google Shape;452;p71"/>
          <p:cNvSpPr/>
          <p:nvPr/>
        </p:nvSpPr>
        <p:spPr>
          <a:xfrm>
            <a:off x="6937850" y="2768218"/>
            <a:ext cx="2173200" cy="66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Amazon:</a:t>
            </a:r>
            <a:br>
              <a:rPr lang="en"/>
            </a:br>
            <a:r>
              <a:rPr lang="en"/>
              <a:t>Cloud storage</a:t>
            </a:r>
            <a:endParaRPr/>
          </a:p>
        </p:txBody>
      </p:sp>
      <p:sp>
        <p:nvSpPr>
          <p:cNvPr id="453" name="Google Shape;453;p71"/>
          <p:cNvSpPr/>
          <p:nvPr/>
        </p:nvSpPr>
        <p:spPr>
          <a:xfrm>
            <a:off x="6837475" y="3709131"/>
            <a:ext cx="2107500" cy="777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DE Africa</a:t>
            </a:r>
            <a:endParaRPr/>
          </a:p>
          <a:p>
            <a:pPr indent="0" lvl="0" marL="0" rtl="0" algn="l">
              <a:spcBef>
                <a:spcPts val="0"/>
              </a:spcBef>
              <a:spcAft>
                <a:spcPts val="0"/>
              </a:spcAft>
              <a:buNone/>
            </a:pPr>
            <a:r>
              <a:rPr lang="en"/>
              <a:t>Data Cube</a:t>
            </a:r>
            <a:endParaRPr/>
          </a:p>
        </p:txBody>
      </p:sp>
      <p:cxnSp>
        <p:nvCxnSpPr>
          <p:cNvPr id="454" name="Google Shape;454;p71"/>
          <p:cNvCxnSpPr>
            <a:stCxn id="450" idx="4"/>
            <a:endCxn id="451" idx="0"/>
          </p:cNvCxnSpPr>
          <p:nvPr/>
        </p:nvCxnSpPr>
        <p:spPr>
          <a:xfrm rot="5400000">
            <a:off x="7659275" y="1416625"/>
            <a:ext cx="415200" cy="272700"/>
          </a:xfrm>
          <a:prstGeom prst="curvedConnector3">
            <a:avLst>
              <a:gd fmla="val 49985" name="adj1"/>
            </a:avLst>
          </a:prstGeom>
          <a:noFill/>
          <a:ln cap="flat" cmpd="sng" w="28575">
            <a:solidFill>
              <a:srgbClr val="EFEFEF"/>
            </a:solidFill>
            <a:prstDash val="solid"/>
            <a:round/>
            <a:headEnd len="med" w="med" type="none"/>
            <a:tailEnd len="med" w="med" type="none"/>
          </a:ln>
        </p:spPr>
      </p:cxnSp>
      <p:cxnSp>
        <p:nvCxnSpPr>
          <p:cNvPr id="455" name="Google Shape;455;p71"/>
          <p:cNvCxnSpPr>
            <a:stCxn id="452" idx="0"/>
            <a:endCxn id="451" idx="4"/>
          </p:cNvCxnSpPr>
          <p:nvPr/>
        </p:nvCxnSpPr>
        <p:spPr>
          <a:xfrm flipH="1" rot="5400000">
            <a:off x="7762250" y="2506018"/>
            <a:ext cx="230400" cy="294000"/>
          </a:xfrm>
          <a:prstGeom prst="curvedConnector3">
            <a:avLst>
              <a:gd fmla="val 50015" name="adj1"/>
            </a:avLst>
          </a:prstGeom>
          <a:noFill/>
          <a:ln cap="flat" cmpd="sng" w="28575">
            <a:solidFill>
              <a:srgbClr val="EFEFEF"/>
            </a:solidFill>
            <a:prstDash val="solid"/>
            <a:round/>
            <a:headEnd len="med" w="med" type="none"/>
            <a:tailEnd len="med" w="med" type="none"/>
          </a:ln>
        </p:spPr>
      </p:cxnSp>
      <p:cxnSp>
        <p:nvCxnSpPr>
          <p:cNvPr id="456" name="Google Shape;456;p71"/>
          <p:cNvCxnSpPr>
            <a:stCxn id="452" idx="4"/>
            <a:endCxn id="453" idx="0"/>
          </p:cNvCxnSpPr>
          <p:nvPr/>
        </p:nvCxnSpPr>
        <p:spPr>
          <a:xfrm rot="5400000">
            <a:off x="7818200" y="3502768"/>
            <a:ext cx="279300" cy="133200"/>
          </a:xfrm>
          <a:prstGeom prst="curvedConnector3">
            <a:avLst>
              <a:gd fmla="val 50020" name="adj1"/>
            </a:avLst>
          </a:prstGeom>
          <a:noFill/>
          <a:ln cap="flat" cmpd="sng" w="28575">
            <a:solidFill>
              <a:srgbClr val="EFEFEF"/>
            </a:solidFill>
            <a:prstDash val="solid"/>
            <a:round/>
            <a:headEnd len="med" w="med" type="none"/>
            <a:tailEnd len="med" w="med" type="none"/>
          </a:ln>
        </p:spPr>
      </p:cxnSp>
      <p:sp>
        <p:nvSpPr>
          <p:cNvPr id="457" name="Google Shape;457;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4F5C"/>
        </a:solidFill>
      </p:bgPr>
    </p:bg>
    <p:spTree>
      <p:nvGrpSpPr>
        <p:cNvPr id="461" name="Shape 461"/>
        <p:cNvGrpSpPr/>
        <p:nvPr/>
      </p:nvGrpSpPr>
      <p:grpSpPr>
        <a:xfrm>
          <a:off x="0" y="0"/>
          <a:ext cx="0" cy="0"/>
          <a:chOff x="0" y="0"/>
          <a:chExt cx="0" cy="0"/>
        </a:xfrm>
      </p:grpSpPr>
      <p:sp>
        <p:nvSpPr>
          <p:cNvPr id="462" name="Google Shape;462;p7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WGCapD Collaboration</a:t>
            </a:r>
            <a:endParaRPr/>
          </a:p>
        </p:txBody>
      </p:sp>
      <p:sp>
        <p:nvSpPr>
          <p:cNvPr id="463" name="Google Shape;463;p7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Z. Szantoi</a:t>
            </a:r>
            <a:endParaRPr/>
          </a:p>
        </p:txBody>
      </p:sp>
      <p:sp>
        <p:nvSpPr>
          <p:cNvPr id="464" name="Google Shape;464;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7"/>
          <p:cNvSpPr txBox="1"/>
          <p:nvPr>
            <p:ph type="title"/>
          </p:nvPr>
        </p:nvSpPr>
        <p:spPr>
          <a:xfrm>
            <a:off x="279289" y="145511"/>
            <a:ext cx="8520600" cy="42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GEOGLAM Top Highlights Since Sep 2019</a:t>
            </a:r>
            <a:endParaRPr/>
          </a:p>
        </p:txBody>
      </p:sp>
      <p:sp>
        <p:nvSpPr>
          <p:cNvPr id="175" name="Google Shape;175;p37"/>
          <p:cNvSpPr txBox="1"/>
          <p:nvPr>
            <p:ph idx="1" type="body"/>
          </p:nvPr>
        </p:nvSpPr>
        <p:spPr>
          <a:xfrm>
            <a:off x="95547" y="760256"/>
            <a:ext cx="5228491" cy="438013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a:solidFill>
                  <a:schemeClr val="dk1"/>
                </a:solidFill>
              </a:rPr>
              <a:t>GEOGLAM Response to COVID 19:</a:t>
            </a:r>
            <a:endParaRPr b="1">
              <a:solidFill>
                <a:schemeClr val="dk1"/>
              </a:solidFill>
            </a:endParaRPr>
          </a:p>
          <a:p>
            <a:pPr indent="-342900" lvl="0" marL="457200" rtl="0" algn="l">
              <a:lnSpc>
                <a:spcPct val="100000"/>
              </a:lnSpc>
              <a:spcBef>
                <a:spcPts val="0"/>
              </a:spcBef>
              <a:spcAft>
                <a:spcPts val="0"/>
              </a:spcAft>
              <a:buSzPts val="1800"/>
              <a:buChar char="-"/>
            </a:pPr>
            <a:r>
              <a:rPr lang="en"/>
              <a:t>The usual array of bio-physical challenges are being exacerbated by supply chain disruption-Recipe for a food security disaster </a:t>
            </a:r>
            <a:r>
              <a:rPr lang="en" sz="1400" u="sng">
                <a:solidFill>
                  <a:schemeClr val="hlink"/>
                </a:solidFill>
                <a:hlinkClick r:id="rId3"/>
              </a:rPr>
              <a:t>World Food Program Insight</a:t>
            </a:r>
            <a:endParaRPr sz="1400"/>
          </a:p>
          <a:p>
            <a:pPr indent="-228600" lvl="0" marL="457200" rtl="0" algn="l">
              <a:lnSpc>
                <a:spcPct val="100000"/>
              </a:lnSpc>
              <a:spcBef>
                <a:spcPts val="600"/>
              </a:spcBef>
              <a:spcAft>
                <a:spcPts val="0"/>
              </a:spcAft>
              <a:buSzPts val="1800"/>
              <a:buNone/>
            </a:pPr>
            <a:r>
              <a:t/>
            </a:r>
            <a:endParaRPr sz="1400"/>
          </a:p>
          <a:p>
            <a:pPr indent="-342900" lvl="0" marL="457200" rtl="0" algn="l">
              <a:lnSpc>
                <a:spcPct val="100000"/>
              </a:lnSpc>
              <a:spcBef>
                <a:spcPts val="600"/>
              </a:spcBef>
              <a:spcAft>
                <a:spcPts val="0"/>
              </a:spcAft>
              <a:buSzPts val="1800"/>
              <a:buChar char="-"/>
            </a:pPr>
            <a:r>
              <a:rPr lang="en"/>
              <a:t>The GEOGLAM Crop Monitors are more important than ever, along with the need for more quantitative metrics</a:t>
            </a:r>
            <a:endParaRPr/>
          </a:p>
          <a:p>
            <a:pPr indent="-342900" lvl="1" marL="914400" rtl="0" algn="l">
              <a:lnSpc>
                <a:spcPct val="100000"/>
              </a:lnSpc>
              <a:spcBef>
                <a:spcPts val="0"/>
              </a:spcBef>
              <a:spcAft>
                <a:spcPts val="0"/>
              </a:spcAft>
              <a:buSzPts val="1800"/>
              <a:buChar char="-"/>
            </a:pPr>
            <a:r>
              <a:rPr lang="en"/>
              <a:t>G20 Extraordinary Agriculture Ministers Meeting </a:t>
            </a:r>
            <a:r>
              <a:rPr lang="en" u="sng">
                <a:solidFill>
                  <a:schemeClr val="hlink"/>
                </a:solidFill>
                <a:hlinkClick r:id="rId4"/>
              </a:rPr>
              <a:t>Special Statement on COVID 19</a:t>
            </a:r>
            <a:endParaRPr/>
          </a:p>
          <a:p>
            <a:pPr indent="-342900" lvl="1" marL="914400" rtl="0" algn="l">
              <a:lnSpc>
                <a:spcPct val="100000"/>
              </a:lnSpc>
              <a:spcBef>
                <a:spcPts val="0"/>
              </a:spcBef>
              <a:spcAft>
                <a:spcPts val="0"/>
              </a:spcAft>
              <a:buSzPts val="1800"/>
              <a:buChar char="-"/>
            </a:pPr>
            <a:r>
              <a:rPr lang="en"/>
              <a:t>Featured in </a:t>
            </a:r>
            <a:r>
              <a:rPr lang="en" u="sng">
                <a:solidFill>
                  <a:schemeClr val="hlink"/>
                </a:solidFill>
                <a:hlinkClick r:id="rId5"/>
              </a:rPr>
              <a:t>Bloomberg Green</a:t>
            </a:r>
            <a:endParaRPr/>
          </a:p>
          <a:p>
            <a:pPr indent="-342900" lvl="1" marL="914400" rtl="0" algn="l">
              <a:lnSpc>
                <a:spcPct val="100000"/>
              </a:lnSpc>
              <a:spcBef>
                <a:spcPts val="0"/>
              </a:spcBef>
              <a:spcAft>
                <a:spcPts val="600"/>
              </a:spcAft>
              <a:buSzPts val="1800"/>
              <a:buChar char="-"/>
            </a:pPr>
            <a:r>
              <a:rPr lang="en"/>
              <a:t>GEOGLAM tracking </a:t>
            </a:r>
            <a:r>
              <a:rPr lang="en" u="sng">
                <a:solidFill>
                  <a:schemeClr val="hlink"/>
                </a:solidFill>
                <a:hlinkClick r:id="rId6"/>
              </a:rPr>
              <a:t>COVID-19 impacts</a:t>
            </a:r>
            <a:r>
              <a:rPr lang="en"/>
              <a:t> on food security</a:t>
            </a:r>
            <a:endParaRPr/>
          </a:p>
        </p:txBody>
      </p:sp>
      <p:pic>
        <p:nvPicPr>
          <p:cNvPr id="176" name="Google Shape;176;p37"/>
          <p:cNvPicPr preferRelativeResize="0"/>
          <p:nvPr/>
        </p:nvPicPr>
        <p:blipFill rotWithShape="1">
          <a:blip r:embed="rId7">
            <a:alphaModFix/>
          </a:blip>
          <a:srcRect b="0" l="0" r="0" t="0"/>
          <a:stretch/>
        </p:blipFill>
        <p:spPr>
          <a:xfrm>
            <a:off x="5324038" y="736537"/>
            <a:ext cx="3550807" cy="1835213"/>
          </a:xfrm>
          <a:prstGeom prst="rect">
            <a:avLst/>
          </a:prstGeom>
          <a:noFill/>
          <a:ln>
            <a:noFill/>
          </a:ln>
        </p:spPr>
      </p:pic>
      <p:sp>
        <p:nvSpPr>
          <p:cNvPr id="177" name="Google Shape;177;p37"/>
          <p:cNvSpPr txBox="1"/>
          <p:nvPr/>
        </p:nvSpPr>
        <p:spPr>
          <a:xfrm>
            <a:off x="6716805" y="2303511"/>
            <a:ext cx="970137"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May 2020</a:t>
            </a:r>
            <a:endParaRPr b="0" i="0" sz="1400" u="none" cap="none" strike="noStrike">
              <a:solidFill>
                <a:srgbClr val="000000"/>
              </a:solidFill>
              <a:latin typeface="Arial"/>
              <a:ea typeface="Arial"/>
              <a:cs typeface="Arial"/>
              <a:sym typeface="Arial"/>
            </a:endParaRPr>
          </a:p>
        </p:txBody>
      </p:sp>
      <p:pic>
        <p:nvPicPr>
          <p:cNvPr id="178" name="Google Shape;178;p37"/>
          <p:cNvPicPr preferRelativeResize="0"/>
          <p:nvPr/>
        </p:nvPicPr>
        <p:blipFill rotWithShape="1">
          <a:blip r:embed="rId8">
            <a:alphaModFix/>
          </a:blip>
          <a:srcRect b="0" l="0" r="0" t="0"/>
          <a:stretch/>
        </p:blipFill>
        <p:spPr>
          <a:xfrm>
            <a:off x="5458098" y="2698542"/>
            <a:ext cx="3282686" cy="2299447"/>
          </a:xfrm>
          <a:prstGeom prst="rect">
            <a:avLst/>
          </a:prstGeom>
          <a:noFill/>
          <a:ln>
            <a:noFill/>
          </a:ln>
        </p:spPr>
      </p:pic>
      <p:sp>
        <p:nvSpPr>
          <p:cNvPr id="179" name="Google Shape;179;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600">
                <a:solidFill>
                  <a:srgbClr val="F3F3F3"/>
                </a:solidFill>
              </a:rPr>
              <a:t>What is Working Group on Capacity Development and Data Democracy (WGCapD)?</a:t>
            </a:r>
            <a:endParaRPr sz="3200">
              <a:solidFill>
                <a:srgbClr val="F3F3F3"/>
              </a:solidFill>
            </a:endParaRPr>
          </a:p>
        </p:txBody>
      </p:sp>
      <p:sp>
        <p:nvSpPr>
          <p:cNvPr id="470" name="Google Shape;470;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200">
                <a:solidFill>
                  <a:srgbClr val="F3F3F3"/>
                </a:solidFill>
              </a:rPr>
              <a:t>Created in 2011, WGCapD undertakes activities based on the four pillars of the Data Democracy Initiative Mission and aims to unify CEOS efforts toward: </a:t>
            </a:r>
            <a:endParaRPr sz="1200">
              <a:solidFill>
                <a:srgbClr val="F3F3F3"/>
              </a:solidFill>
            </a:endParaRPr>
          </a:p>
          <a:p>
            <a:pPr indent="-304800" lvl="0" marL="457200" rtl="0" algn="l">
              <a:spcBef>
                <a:spcPts val="1200"/>
              </a:spcBef>
              <a:spcAft>
                <a:spcPts val="0"/>
              </a:spcAft>
              <a:buClr>
                <a:srgbClr val="F3F3F3"/>
              </a:buClr>
              <a:buSzPts val="1200"/>
              <a:buChar char="●"/>
            </a:pPr>
            <a:r>
              <a:rPr lang="en" sz="1200">
                <a:solidFill>
                  <a:srgbClr val="F3F3F3"/>
                </a:solidFill>
              </a:rPr>
              <a:t>Providing wider and easier access to Earth Observation data</a:t>
            </a:r>
            <a:endParaRPr sz="1200">
              <a:solidFill>
                <a:srgbClr val="F3F3F3"/>
              </a:solidFill>
            </a:endParaRPr>
          </a:p>
          <a:p>
            <a:pPr indent="-304800" lvl="0" marL="457200" rtl="0" algn="l">
              <a:spcBef>
                <a:spcPts val="0"/>
              </a:spcBef>
              <a:spcAft>
                <a:spcPts val="0"/>
              </a:spcAft>
              <a:buClr>
                <a:srgbClr val="F3F3F3"/>
              </a:buClr>
              <a:buSzPts val="1200"/>
              <a:buChar char="●"/>
            </a:pPr>
            <a:r>
              <a:rPr lang="en" sz="1200">
                <a:solidFill>
                  <a:srgbClr val="F3F3F3"/>
                </a:solidFill>
              </a:rPr>
              <a:t>Increasing the sharing of software tools such as the use of open source software and open systems interface</a:t>
            </a:r>
            <a:endParaRPr sz="1200">
              <a:solidFill>
                <a:srgbClr val="F3F3F3"/>
              </a:solidFill>
            </a:endParaRPr>
          </a:p>
          <a:p>
            <a:pPr indent="-304800" lvl="0" marL="457200" rtl="0" algn="l">
              <a:spcBef>
                <a:spcPts val="0"/>
              </a:spcBef>
              <a:spcAft>
                <a:spcPts val="0"/>
              </a:spcAft>
              <a:buClr>
                <a:srgbClr val="F3F3F3"/>
              </a:buClr>
              <a:buSzPts val="1200"/>
              <a:buChar char="●"/>
            </a:pPr>
            <a:r>
              <a:rPr lang="en" sz="1200">
                <a:solidFill>
                  <a:srgbClr val="F3F3F3"/>
                </a:solidFill>
              </a:rPr>
              <a:t>Increasing data dissemination capabilities and transferring relevant technologies to end users</a:t>
            </a:r>
            <a:endParaRPr sz="1200">
              <a:solidFill>
                <a:srgbClr val="F3F3F3"/>
              </a:solidFill>
            </a:endParaRPr>
          </a:p>
          <a:p>
            <a:pPr indent="-304800" lvl="0" marL="457200" rtl="0" algn="l">
              <a:spcBef>
                <a:spcPts val="0"/>
              </a:spcBef>
              <a:spcAft>
                <a:spcPts val="0"/>
              </a:spcAft>
              <a:buClr>
                <a:srgbClr val="F3F3F3"/>
              </a:buClr>
              <a:buSzPts val="1200"/>
              <a:buChar char="●"/>
            </a:pPr>
            <a:r>
              <a:rPr lang="en" sz="1200">
                <a:solidFill>
                  <a:srgbClr val="F3F3F3"/>
                </a:solidFill>
              </a:rPr>
              <a:t>Providing intensive capacity building, education, and training (including awareness and outreach) for enabling end users to gather the information they need and for increasing communication on achieved results</a:t>
            </a:r>
            <a:endParaRPr sz="1200">
              <a:solidFill>
                <a:srgbClr val="F3F3F3"/>
              </a:solidFill>
            </a:endParaRPr>
          </a:p>
          <a:p>
            <a:pPr indent="0" lvl="0" marL="0" rtl="0" algn="l">
              <a:spcBef>
                <a:spcPts val="1200"/>
              </a:spcBef>
              <a:spcAft>
                <a:spcPts val="0"/>
              </a:spcAft>
              <a:buNone/>
            </a:pPr>
            <a:r>
              <a:rPr lang="en" sz="1200">
                <a:solidFill>
                  <a:srgbClr val="F3F3F3"/>
                </a:solidFill>
              </a:rPr>
              <a:t>Past collaborations between LSI-VC and CapD groups include:</a:t>
            </a:r>
            <a:endParaRPr sz="1200">
              <a:solidFill>
                <a:srgbClr val="F3F3F3"/>
              </a:solidFill>
            </a:endParaRPr>
          </a:p>
          <a:p>
            <a:pPr indent="-304800" lvl="0" marL="457200" rtl="0" algn="l">
              <a:spcBef>
                <a:spcPts val="1200"/>
              </a:spcBef>
              <a:spcAft>
                <a:spcPts val="0"/>
              </a:spcAft>
              <a:buClr>
                <a:srgbClr val="F3F3F3"/>
              </a:buClr>
              <a:buSzPts val="1200"/>
              <a:buChar char="●"/>
            </a:pPr>
            <a:r>
              <a:rPr lang="en" sz="1200">
                <a:solidFill>
                  <a:srgbClr val="F3F3F3"/>
                </a:solidFill>
              </a:rPr>
              <a:t>None. CEOS WGCapD has provided training events on agriculture, which is related to GEOGLAM AHT which is now part of LSI-VC.</a:t>
            </a:r>
            <a:endParaRPr sz="1200">
              <a:solidFill>
                <a:srgbClr val="F3F3F3"/>
              </a:solidFill>
            </a:endParaRPr>
          </a:p>
          <a:p>
            <a:pPr indent="-304800" lvl="0" marL="457200" rtl="0" algn="l">
              <a:spcBef>
                <a:spcPts val="0"/>
              </a:spcBef>
              <a:spcAft>
                <a:spcPts val="0"/>
              </a:spcAft>
              <a:buClr>
                <a:srgbClr val="F3F3F3"/>
              </a:buClr>
              <a:buSzPts val="1200"/>
              <a:buChar char="●"/>
            </a:pPr>
            <a:r>
              <a:rPr lang="en" sz="1200">
                <a:solidFill>
                  <a:srgbClr val="F3F3F3"/>
                </a:solidFill>
              </a:rPr>
              <a:t>9</a:t>
            </a:r>
            <a:r>
              <a:rPr baseline="30000" lang="en" sz="1200">
                <a:solidFill>
                  <a:srgbClr val="F3F3F3"/>
                </a:solidFill>
              </a:rPr>
              <a:t>th</a:t>
            </a:r>
            <a:r>
              <a:rPr lang="en" sz="1200">
                <a:solidFill>
                  <a:srgbClr val="F3F3F3"/>
                </a:solidFill>
              </a:rPr>
              <a:t> Working Group on Capacity Building and Data Democracy Annual Meeting </a:t>
            </a:r>
            <a:endParaRPr sz="1200">
              <a:solidFill>
                <a:srgbClr val="F3F3F3"/>
              </a:solidFill>
            </a:endParaRPr>
          </a:p>
          <a:p>
            <a:pPr indent="-304800" lvl="1" marL="914400" rtl="0" algn="l">
              <a:spcBef>
                <a:spcPts val="0"/>
              </a:spcBef>
              <a:spcAft>
                <a:spcPts val="0"/>
              </a:spcAft>
              <a:buClr>
                <a:srgbClr val="F3F3F3"/>
              </a:buClr>
              <a:buSzPts val="1200"/>
              <a:buChar char="○"/>
            </a:pPr>
            <a:r>
              <a:rPr lang="en" sz="1200">
                <a:solidFill>
                  <a:srgbClr val="F3F3F3"/>
                </a:solidFill>
              </a:rPr>
              <a:t>Identifying Opportunities for Synergies and Innovation  (10 to 12 March 2020) </a:t>
            </a:r>
            <a:endParaRPr sz="1200">
              <a:solidFill>
                <a:srgbClr val="F3F3F3"/>
              </a:solidFill>
            </a:endParaRPr>
          </a:p>
          <a:p>
            <a:pPr indent="0" lvl="0" marL="0" rtl="0" algn="l">
              <a:spcBef>
                <a:spcPts val="1200"/>
              </a:spcBef>
              <a:spcAft>
                <a:spcPts val="0"/>
              </a:spcAft>
              <a:buNone/>
            </a:pPr>
            <a:r>
              <a:t/>
            </a:r>
            <a:endParaRPr sz="1200">
              <a:solidFill>
                <a:srgbClr val="F3F3F3"/>
              </a:solidFill>
            </a:endParaRPr>
          </a:p>
          <a:p>
            <a:pPr indent="0" lvl="0" marL="0" rtl="0" algn="l">
              <a:spcBef>
                <a:spcPts val="1200"/>
              </a:spcBef>
              <a:spcAft>
                <a:spcPts val="1600"/>
              </a:spcAft>
              <a:buNone/>
            </a:pPr>
            <a:r>
              <a:t/>
            </a:r>
            <a:endParaRPr>
              <a:solidFill>
                <a:srgbClr val="F3F3F3"/>
              </a:solidFill>
            </a:endParaRPr>
          </a:p>
        </p:txBody>
      </p:sp>
      <p:sp>
        <p:nvSpPr>
          <p:cNvPr id="471" name="Google Shape;471;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4"/>
          <p:cNvSpPr txBox="1"/>
          <p:nvPr>
            <p:ph type="title"/>
          </p:nvPr>
        </p:nvSpPr>
        <p:spPr>
          <a:xfrm>
            <a:off x="311700" y="561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1700">
                <a:solidFill>
                  <a:srgbClr val="F3F3F3"/>
                </a:solidFill>
              </a:rPr>
              <a:t>WGCapD Objectives</a:t>
            </a:r>
            <a:endParaRPr>
              <a:solidFill>
                <a:srgbClr val="F3F3F3"/>
              </a:solidFill>
            </a:endParaRPr>
          </a:p>
        </p:txBody>
      </p:sp>
      <p:sp>
        <p:nvSpPr>
          <p:cNvPr id="477" name="Google Shape;477;p74"/>
          <p:cNvSpPr txBox="1"/>
          <p:nvPr>
            <p:ph idx="1" type="body"/>
          </p:nvPr>
        </p:nvSpPr>
        <p:spPr>
          <a:xfrm>
            <a:off x="311700" y="689975"/>
            <a:ext cx="8520600" cy="42654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F3F3F3"/>
              </a:buClr>
              <a:buSzPts val="1300"/>
              <a:buAutoNum type="arabicPeriod"/>
            </a:pPr>
            <a:r>
              <a:rPr lang="en" sz="1300">
                <a:solidFill>
                  <a:srgbClr val="F3F3F3"/>
                </a:solidFill>
              </a:rPr>
              <a:t>Establishing effective coordination and partnerships among CEOS Agencies offering EO education/training</a:t>
            </a:r>
            <a:endParaRPr sz="1300">
              <a:solidFill>
                <a:srgbClr val="F3F3F3"/>
              </a:solidFill>
            </a:endParaRPr>
          </a:p>
          <a:p>
            <a:pPr indent="-304800" lvl="1" marL="1371600" rtl="0" algn="l">
              <a:spcBef>
                <a:spcPts val="0"/>
              </a:spcBef>
              <a:spcAft>
                <a:spcPts val="0"/>
              </a:spcAft>
              <a:buClr>
                <a:srgbClr val="F3F3F3"/>
              </a:buClr>
              <a:buSzPts val="1200"/>
              <a:buAutoNum type="alphaLcPeriod"/>
            </a:pPr>
            <a:r>
              <a:rPr lang="en" sz="1300">
                <a:solidFill>
                  <a:srgbClr val="F3F3F3"/>
                </a:solidFill>
              </a:rPr>
              <a:t>Partner with locally-based partners to increase effectiveness</a:t>
            </a:r>
            <a:endParaRPr sz="1300">
              <a:solidFill>
                <a:srgbClr val="F3F3F3"/>
              </a:solidFill>
            </a:endParaRPr>
          </a:p>
          <a:p>
            <a:pPr indent="-304800" lvl="1" marL="1371600" rtl="0" algn="l">
              <a:spcBef>
                <a:spcPts val="0"/>
              </a:spcBef>
              <a:spcAft>
                <a:spcPts val="0"/>
              </a:spcAft>
              <a:buClr>
                <a:srgbClr val="F3F3F3"/>
              </a:buClr>
              <a:buSzPts val="1200"/>
              <a:buAutoNum type="alphaLcPeriod"/>
            </a:pPr>
            <a:r>
              <a:rPr lang="en" sz="1300">
                <a:solidFill>
                  <a:srgbClr val="F3F3F3"/>
                </a:solidFill>
              </a:rPr>
              <a:t>Use threads to build capacity through discussion of a focused subject (CARD4L?)</a:t>
            </a:r>
            <a:endParaRPr sz="1300">
              <a:solidFill>
                <a:srgbClr val="F3F3F3"/>
              </a:solidFill>
            </a:endParaRPr>
          </a:p>
          <a:p>
            <a:pPr indent="-304800" lvl="1" marL="1371600" rtl="0" algn="l">
              <a:spcBef>
                <a:spcPts val="0"/>
              </a:spcBef>
              <a:spcAft>
                <a:spcPts val="0"/>
              </a:spcAft>
              <a:buClr>
                <a:srgbClr val="F3F3F3"/>
              </a:buClr>
              <a:buSzPts val="1200"/>
              <a:buAutoNum type="alphaLcPeriod"/>
            </a:pPr>
            <a:r>
              <a:rPr lang="en" sz="1300">
                <a:solidFill>
                  <a:srgbClr val="F3F3F3"/>
                </a:solidFill>
              </a:rPr>
              <a:t>Focus on user needs for data and capabilities, including IT infrastructure, to inform actions/plans for delivering the appropriate data and training for the effective use of EO data</a:t>
            </a:r>
            <a:endParaRPr sz="1300">
              <a:solidFill>
                <a:srgbClr val="F3F3F3"/>
              </a:solidFill>
            </a:endParaRPr>
          </a:p>
          <a:p>
            <a:pPr indent="-304800" lvl="1" marL="1371600" rtl="0" algn="l">
              <a:spcBef>
                <a:spcPts val="0"/>
              </a:spcBef>
              <a:spcAft>
                <a:spcPts val="0"/>
              </a:spcAft>
              <a:buClr>
                <a:srgbClr val="F3F3F3"/>
              </a:buClr>
              <a:buSzPts val="1200"/>
              <a:buAutoNum type="alphaLcPeriod"/>
            </a:pPr>
            <a:r>
              <a:rPr lang="en" sz="1300" u="sng">
                <a:solidFill>
                  <a:srgbClr val="F3F3F3"/>
                </a:solidFill>
              </a:rPr>
              <a:t>Conduct remote sensing workshops and seminars to foster the use of EO and increase workforce capacity</a:t>
            </a:r>
            <a:endParaRPr sz="1300" u="sng">
              <a:solidFill>
                <a:srgbClr val="F3F3F3"/>
              </a:solidFill>
            </a:endParaRPr>
          </a:p>
          <a:p>
            <a:pPr indent="0" lvl="0" marL="0" rtl="0" algn="l">
              <a:spcBef>
                <a:spcPts val="1200"/>
              </a:spcBef>
              <a:spcAft>
                <a:spcPts val="0"/>
              </a:spcAft>
              <a:buNone/>
            </a:pPr>
            <a:r>
              <a:t/>
            </a:r>
            <a:endParaRPr sz="1300" u="sng">
              <a:solidFill>
                <a:srgbClr val="F3F3F3"/>
              </a:solidFill>
            </a:endParaRPr>
          </a:p>
          <a:p>
            <a:pPr indent="-311150" lvl="0" marL="457200" rtl="0" algn="l">
              <a:spcBef>
                <a:spcPts val="1200"/>
              </a:spcBef>
              <a:spcAft>
                <a:spcPts val="0"/>
              </a:spcAft>
              <a:buClr>
                <a:srgbClr val="F3F3F3"/>
              </a:buClr>
              <a:buSzPts val="1300"/>
              <a:buAutoNum type="arabicPeriod"/>
            </a:pPr>
            <a:r>
              <a:rPr lang="en" sz="1300">
                <a:solidFill>
                  <a:srgbClr val="F3F3F3"/>
                </a:solidFill>
              </a:rPr>
              <a:t>Working with CEOS entities to address data accessibility</a:t>
            </a:r>
            <a:endParaRPr sz="1300">
              <a:solidFill>
                <a:srgbClr val="F3F3F3"/>
              </a:solidFill>
            </a:endParaRPr>
          </a:p>
          <a:p>
            <a:pPr indent="-304800" lvl="1" marL="1371600" rtl="0" algn="l">
              <a:spcBef>
                <a:spcPts val="0"/>
              </a:spcBef>
              <a:spcAft>
                <a:spcPts val="0"/>
              </a:spcAft>
              <a:buClr>
                <a:srgbClr val="F3F3F3"/>
              </a:buClr>
              <a:buSzPts val="1200"/>
              <a:buAutoNum type="alphaLcPeriod"/>
            </a:pPr>
            <a:r>
              <a:rPr lang="en" sz="1200">
                <a:solidFill>
                  <a:srgbClr val="F3F3F3"/>
                </a:solidFill>
              </a:rPr>
              <a:t>Publicize resources, datasets, and software made available to under-served communities</a:t>
            </a:r>
            <a:endParaRPr sz="1200">
              <a:solidFill>
                <a:srgbClr val="F3F3F3"/>
              </a:solidFill>
            </a:endParaRPr>
          </a:p>
          <a:p>
            <a:pPr indent="-304800" lvl="1" marL="1371600" rtl="0" algn="l">
              <a:spcBef>
                <a:spcPts val="0"/>
              </a:spcBef>
              <a:spcAft>
                <a:spcPts val="0"/>
              </a:spcAft>
              <a:buClr>
                <a:srgbClr val="F3F3F3"/>
              </a:buClr>
              <a:buSzPts val="1200"/>
              <a:buAutoNum type="alphaLcPeriod"/>
            </a:pPr>
            <a:r>
              <a:rPr lang="en" sz="1200">
                <a:solidFill>
                  <a:srgbClr val="F3F3F3"/>
                </a:solidFill>
              </a:rPr>
              <a:t>Promote the use of dissemination systems (e.g</a:t>
            </a:r>
            <a:r>
              <a:rPr i="1" lang="en" sz="1200">
                <a:solidFill>
                  <a:srgbClr val="F3F3F3"/>
                </a:solidFill>
              </a:rPr>
              <a:t>. </a:t>
            </a:r>
            <a:r>
              <a:rPr lang="en" sz="1200" u="sng">
                <a:solidFill>
                  <a:srgbClr val="F3F3F3"/>
                </a:solidFill>
                <a:hlinkClick r:id="rId3"/>
              </a:rPr>
              <a:t>GEONETCast</a:t>
            </a:r>
            <a:r>
              <a:rPr lang="en" sz="1200">
                <a:solidFill>
                  <a:srgbClr val="F3F3F3"/>
                </a:solidFill>
              </a:rPr>
              <a:t> and other systems) to effectively reach areas that lack consistent internet access or redundant systems in case of emergencies</a:t>
            </a:r>
            <a:endParaRPr sz="1200">
              <a:solidFill>
                <a:srgbClr val="F3F3F3"/>
              </a:solidFill>
            </a:endParaRPr>
          </a:p>
          <a:p>
            <a:pPr indent="-304800" lvl="1" marL="1371600" rtl="0" algn="l">
              <a:spcBef>
                <a:spcPts val="0"/>
              </a:spcBef>
              <a:spcAft>
                <a:spcPts val="0"/>
              </a:spcAft>
              <a:buClr>
                <a:srgbClr val="F3F3F3"/>
              </a:buClr>
              <a:buSzPts val="1200"/>
              <a:buAutoNum type="alphaLcPeriod"/>
            </a:pPr>
            <a:r>
              <a:rPr lang="en" sz="1200" u="sng">
                <a:solidFill>
                  <a:srgbClr val="F3F3F3"/>
                </a:solidFill>
              </a:rPr>
              <a:t>Organize workshops and training activities to provide individual and institutional capacity to effectively use available Earth Observation resources</a:t>
            </a:r>
            <a:endParaRPr sz="1200" u="sng">
              <a:solidFill>
                <a:srgbClr val="F3F3F3"/>
              </a:solidFill>
            </a:endParaRPr>
          </a:p>
          <a:p>
            <a:pPr indent="0" lvl="0" marL="0" rtl="0" algn="l">
              <a:spcBef>
                <a:spcPts val="1200"/>
              </a:spcBef>
              <a:spcAft>
                <a:spcPts val="0"/>
              </a:spcAft>
              <a:buNone/>
            </a:pPr>
            <a:r>
              <a:t/>
            </a:r>
            <a:endParaRPr sz="1200">
              <a:solidFill>
                <a:srgbClr val="F3F3F3"/>
              </a:solidFill>
            </a:endParaRPr>
          </a:p>
          <a:p>
            <a:pPr indent="-311150" lvl="0" marL="457200" rtl="0" algn="l">
              <a:spcBef>
                <a:spcPts val="1200"/>
              </a:spcBef>
              <a:spcAft>
                <a:spcPts val="0"/>
              </a:spcAft>
              <a:buClr>
                <a:srgbClr val="F3F3F3"/>
              </a:buClr>
              <a:buSzPts val="1300"/>
              <a:buAutoNum type="arabicPeriod"/>
            </a:pPr>
            <a:r>
              <a:rPr lang="en" sz="1300">
                <a:solidFill>
                  <a:srgbClr val="F3F3F3"/>
                </a:solidFill>
              </a:rPr>
              <a:t>Work with other capacity building networks to build capacity</a:t>
            </a:r>
            <a:endParaRPr sz="1300">
              <a:solidFill>
                <a:srgbClr val="F3F3F3"/>
              </a:solidFill>
            </a:endParaRPr>
          </a:p>
          <a:p>
            <a:pPr indent="0" lvl="0" marL="0" rtl="0" algn="l">
              <a:spcBef>
                <a:spcPts val="0"/>
              </a:spcBef>
              <a:spcAft>
                <a:spcPts val="0"/>
              </a:spcAft>
              <a:buNone/>
            </a:pPr>
            <a:r>
              <a:t/>
            </a:r>
            <a:endParaRPr>
              <a:solidFill>
                <a:srgbClr val="F3F3F3"/>
              </a:solidFill>
            </a:endParaRPr>
          </a:p>
          <a:p>
            <a:pPr indent="0" lvl="0" marL="0" rtl="0" algn="l">
              <a:spcBef>
                <a:spcPts val="1600"/>
              </a:spcBef>
              <a:spcAft>
                <a:spcPts val="1600"/>
              </a:spcAft>
              <a:buNone/>
            </a:pPr>
            <a:r>
              <a:t/>
            </a:r>
            <a:endParaRPr>
              <a:solidFill>
                <a:srgbClr val="F3F3F3"/>
              </a:solidFill>
            </a:endParaRPr>
          </a:p>
        </p:txBody>
      </p:sp>
      <p:sp>
        <p:nvSpPr>
          <p:cNvPr id="478" name="Google Shape;478;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600">
                <a:solidFill>
                  <a:srgbClr val="F3F3F3"/>
                </a:solidFill>
              </a:rPr>
              <a:t>Opportunities for current and future collaborations</a:t>
            </a:r>
            <a:endParaRPr b="1" sz="3300">
              <a:solidFill>
                <a:srgbClr val="F3F3F3"/>
              </a:solidFill>
            </a:endParaRPr>
          </a:p>
        </p:txBody>
      </p:sp>
      <p:sp>
        <p:nvSpPr>
          <p:cNvPr id="484" name="Google Shape;484;p75"/>
          <p:cNvSpPr txBox="1"/>
          <p:nvPr>
            <p:ph idx="1" type="body"/>
          </p:nvPr>
        </p:nvSpPr>
        <p:spPr>
          <a:xfrm>
            <a:off x="311700" y="1017725"/>
            <a:ext cx="8520600" cy="3774600"/>
          </a:xfrm>
          <a:prstGeom prst="rect">
            <a:avLst/>
          </a:prstGeom>
        </p:spPr>
        <p:txBody>
          <a:bodyPr anchorCtr="0" anchor="t" bIns="91425" lIns="91425" spcFirstLastPara="1" rIns="91425" wrap="square" tIns="91425">
            <a:noAutofit/>
          </a:bodyPr>
          <a:lstStyle/>
          <a:p>
            <a:pPr indent="0" lvl="0" marL="457200" rtl="0" algn="l">
              <a:spcBef>
                <a:spcPts val="1200"/>
              </a:spcBef>
              <a:spcAft>
                <a:spcPts val="0"/>
              </a:spcAft>
              <a:buNone/>
            </a:pPr>
            <a:r>
              <a:rPr lang="en" sz="1200">
                <a:solidFill>
                  <a:srgbClr val="F3F3F3"/>
                </a:solidFill>
              </a:rPr>
              <a:t>●     Planned joint deliverables</a:t>
            </a:r>
            <a:endParaRPr sz="1200">
              <a:solidFill>
                <a:srgbClr val="F3F3F3"/>
              </a:solidFill>
            </a:endParaRPr>
          </a:p>
          <a:p>
            <a:pPr indent="0" lvl="0" marL="914400" rtl="0" algn="l">
              <a:spcBef>
                <a:spcPts val="1200"/>
              </a:spcBef>
              <a:spcAft>
                <a:spcPts val="0"/>
              </a:spcAft>
              <a:buNone/>
            </a:pPr>
            <a:r>
              <a:rPr lang="en" sz="1200">
                <a:solidFill>
                  <a:srgbClr val="F3F3F3"/>
                </a:solidFill>
              </a:rPr>
              <a:t>○     CB-44: CARD4L Awareness Webinar</a:t>
            </a:r>
            <a:endParaRPr sz="1200">
              <a:solidFill>
                <a:srgbClr val="F3F3F3"/>
              </a:solidFill>
            </a:endParaRPr>
          </a:p>
          <a:p>
            <a:pPr indent="0" lvl="0" marL="914400" rtl="0" algn="l">
              <a:spcBef>
                <a:spcPts val="1200"/>
              </a:spcBef>
              <a:spcAft>
                <a:spcPts val="0"/>
              </a:spcAft>
              <a:buNone/>
            </a:pPr>
            <a:r>
              <a:rPr lang="en" sz="1200">
                <a:solidFill>
                  <a:srgbClr val="F3F3F3"/>
                </a:solidFill>
              </a:rPr>
              <a:t>○     CB-50: Capacity Development Guidance Document for GEOGLAM</a:t>
            </a:r>
            <a:endParaRPr sz="1200">
              <a:solidFill>
                <a:srgbClr val="F3F3F3"/>
              </a:solidFill>
            </a:endParaRPr>
          </a:p>
          <a:p>
            <a:pPr indent="0" lvl="0" marL="457200" rtl="0" algn="l">
              <a:spcBef>
                <a:spcPts val="1200"/>
              </a:spcBef>
              <a:spcAft>
                <a:spcPts val="0"/>
              </a:spcAft>
              <a:buNone/>
            </a:pPr>
            <a:r>
              <a:rPr lang="en" sz="1200">
                <a:solidFill>
                  <a:srgbClr val="F3F3F3"/>
                </a:solidFill>
              </a:rPr>
              <a:t>●     Future CB Deliverables of interest to LSI-VC:</a:t>
            </a:r>
            <a:endParaRPr sz="1200">
              <a:solidFill>
                <a:srgbClr val="F3F3F3"/>
              </a:solidFill>
            </a:endParaRPr>
          </a:p>
          <a:p>
            <a:pPr indent="0" lvl="0" marL="914400" rtl="0" algn="l">
              <a:spcBef>
                <a:spcPts val="1200"/>
              </a:spcBef>
              <a:spcAft>
                <a:spcPts val="0"/>
              </a:spcAft>
              <a:buNone/>
            </a:pPr>
            <a:r>
              <a:rPr lang="en" sz="1200">
                <a:solidFill>
                  <a:srgbClr val="F3F3F3"/>
                </a:solidFill>
              </a:rPr>
              <a:t>○     CB-56: SAR training for forest and rice monitoring</a:t>
            </a:r>
            <a:endParaRPr sz="1200">
              <a:solidFill>
                <a:srgbClr val="F3F3F3"/>
              </a:solidFill>
            </a:endParaRPr>
          </a:p>
          <a:p>
            <a:pPr indent="0" lvl="0" marL="914400" rtl="0" algn="l">
              <a:spcBef>
                <a:spcPts val="1200"/>
              </a:spcBef>
              <a:spcAft>
                <a:spcPts val="0"/>
              </a:spcAft>
              <a:buNone/>
            </a:pPr>
            <a:r>
              <a:rPr lang="en" sz="1200">
                <a:solidFill>
                  <a:srgbClr val="F3F3F3"/>
                </a:solidFill>
              </a:rPr>
              <a:t>○     CB-58: CB support to AGEOS on forest monitoring</a:t>
            </a:r>
            <a:endParaRPr sz="1200">
              <a:solidFill>
                <a:srgbClr val="F3F3F3"/>
              </a:solidFill>
            </a:endParaRPr>
          </a:p>
          <a:p>
            <a:pPr indent="0" lvl="0" marL="914400" rtl="0" algn="l">
              <a:spcBef>
                <a:spcPts val="1200"/>
              </a:spcBef>
              <a:spcAft>
                <a:spcPts val="1200"/>
              </a:spcAft>
              <a:buNone/>
            </a:pPr>
            <a:r>
              <a:rPr lang="en" sz="1200">
                <a:solidFill>
                  <a:srgbClr val="F3F3F3"/>
                </a:solidFill>
              </a:rPr>
              <a:t>○     CB-60: Regional training in South Asia on forest biomass</a:t>
            </a:r>
            <a:endParaRPr sz="1900">
              <a:solidFill>
                <a:srgbClr val="F3F3F3"/>
              </a:solidFill>
            </a:endParaRPr>
          </a:p>
        </p:txBody>
      </p:sp>
      <p:sp>
        <p:nvSpPr>
          <p:cNvPr id="485" name="Google Shape;485;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F3F3F3"/>
                </a:solidFill>
              </a:rPr>
              <a:t>Seed Questions</a:t>
            </a:r>
            <a:endParaRPr b="1" sz="3200"/>
          </a:p>
        </p:txBody>
      </p:sp>
      <p:sp>
        <p:nvSpPr>
          <p:cNvPr id="491" name="Google Shape;491;p7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F3F3F3"/>
              </a:solidFill>
            </a:endParaRPr>
          </a:p>
          <a:p>
            <a:pPr indent="-317500" lvl="0" marL="596900" rtl="0" algn="l">
              <a:spcBef>
                <a:spcPts val="0"/>
              </a:spcBef>
              <a:spcAft>
                <a:spcPts val="0"/>
              </a:spcAft>
              <a:buClr>
                <a:srgbClr val="F3F3F3"/>
              </a:buClr>
              <a:buSzPts val="1400"/>
              <a:buFont typeface="Calibri"/>
              <a:buAutoNum type="arabicPeriod"/>
            </a:pPr>
            <a:r>
              <a:rPr i="1" lang="en" sz="1400">
                <a:solidFill>
                  <a:srgbClr val="F3F3F3"/>
                </a:solidFill>
                <a:latin typeface="Calibri"/>
                <a:ea typeface="Calibri"/>
                <a:cs typeface="Calibri"/>
                <a:sym typeface="Calibri"/>
              </a:rPr>
              <a:t>Could WGCapD support piloting CEOS ARD? This is in LSI-VC's tasks: "Evaluate CARD4L supply, user access, and user experiences via pilot activities". Feedback based on WGCapD experience is welcomed.</a:t>
            </a:r>
            <a:endParaRPr i="1" sz="1400">
              <a:solidFill>
                <a:srgbClr val="F3F3F3"/>
              </a:solidFill>
              <a:latin typeface="Calibri"/>
              <a:ea typeface="Calibri"/>
              <a:cs typeface="Calibri"/>
              <a:sym typeface="Calibri"/>
            </a:endParaRPr>
          </a:p>
          <a:p>
            <a:pPr indent="0" lvl="0" marL="0" rtl="0" algn="l">
              <a:spcBef>
                <a:spcPts val="0"/>
              </a:spcBef>
              <a:spcAft>
                <a:spcPts val="0"/>
              </a:spcAft>
              <a:buNone/>
            </a:pPr>
            <a:r>
              <a:t/>
            </a:r>
            <a:endParaRPr i="1" sz="1400">
              <a:solidFill>
                <a:srgbClr val="F3F3F3"/>
              </a:solidFill>
              <a:latin typeface="Calibri"/>
              <a:ea typeface="Calibri"/>
              <a:cs typeface="Calibri"/>
              <a:sym typeface="Calibri"/>
            </a:endParaRPr>
          </a:p>
          <a:p>
            <a:pPr indent="-317500" lvl="0" marL="596900" rtl="0" algn="l">
              <a:spcBef>
                <a:spcPts val="0"/>
              </a:spcBef>
              <a:spcAft>
                <a:spcPts val="0"/>
              </a:spcAft>
              <a:buClr>
                <a:srgbClr val="F3F3F3"/>
              </a:buClr>
              <a:buSzPts val="1400"/>
              <a:buFont typeface="Calibri"/>
              <a:buAutoNum type="arabicPeriod"/>
            </a:pPr>
            <a:r>
              <a:rPr i="1" lang="en" sz="1400">
                <a:solidFill>
                  <a:srgbClr val="F3F3F3"/>
                </a:solidFill>
                <a:latin typeface="Calibri"/>
                <a:ea typeface="Calibri"/>
                <a:cs typeface="Calibri"/>
                <a:sym typeface="Calibri"/>
              </a:rPr>
              <a:t>Also, as we are looking for future target products, feedback from the groups WGCapD works with regarding user needs/demand would be helpful.</a:t>
            </a:r>
            <a:endParaRPr i="1" sz="1400">
              <a:solidFill>
                <a:srgbClr val="F3F3F3"/>
              </a:solidFill>
              <a:latin typeface="Calibri"/>
              <a:ea typeface="Calibri"/>
              <a:cs typeface="Calibri"/>
              <a:sym typeface="Calibri"/>
            </a:endParaRPr>
          </a:p>
          <a:p>
            <a:pPr indent="0" lvl="0" marL="0" rtl="0" algn="l">
              <a:spcBef>
                <a:spcPts val="0"/>
              </a:spcBef>
              <a:spcAft>
                <a:spcPts val="0"/>
              </a:spcAft>
              <a:buNone/>
            </a:pPr>
            <a:r>
              <a:t/>
            </a:r>
            <a:endParaRPr i="1" sz="1400">
              <a:solidFill>
                <a:srgbClr val="F3F3F3"/>
              </a:solidFill>
              <a:latin typeface="Calibri"/>
              <a:ea typeface="Calibri"/>
              <a:cs typeface="Calibri"/>
              <a:sym typeface="Calibri"/>
            </a:endParaRPr>
          </a:p>
          <a:p>
            <a:pPr indent="0" lvl="0" marL="0" rtl="0" algn="l">
              <a:spcBef>
                <a:spcPts val="0"/>
              </a:spcBef>
              <a:spcAft>
                <a:spcPts val="0"/>
              </a:spcAft>
              <a:buNone/>
            </a:pPr>
            <a:r>
              <a:rPr i="1" lang="en" sz="1400">
                <a:solidFill>
                  <a:srgbClr val="F3F3F3"/>
                </a:solidFill>
                <a:latin typeface="Calibri"/>
                <a:ea typeface="Calibri"/>
                <a:cs typeface="Calibri"/>
                <a:sym typeface="Calibri"/>
              </a:rPr>
              <a:t>Possible interest for additional collaboration</a:t>
            </a:r>
            <a:endParaRPr i="1" sz="1400">
              <a:solidFill>
                <a:srgbClr val="F3F3F3"/>
              </a:solidFill>
              <a:latin typeface="Calibri"/>
              <a:ea typeface="Calibri"/>
              <a:cs typeface="Calibri"/>
              <a:sym typeface="Calibri"/>
            </a:endParaRPr>
          </a:p>
          <a:p>
            <a:pPr indent="0" lvl="0" marL="0" rtl="0" algn="l">
              <a:spcBef>
                <a:spcPts val="0"/>
              </a:spcBef>
              <a:spcAft>
                <a:spcPts val="0"/>
              </a:spcAft>
              <a:buNone/>
            </a:pPr>
            <a:r>
              <a:t/>
            </a:r>
            <a:endParaRPr i="1" sz="1400">
              <a:solidFill>
                <a:srgbClr val="F3F3F3"/>
              </a:solidFill>
              <a:latin typeface="Calibri"/>
              <a:ea typeface="Calibri"/>
              <a:cs typeface="Calibri"/>
              <a:sym typeface="Calibri"/>
            </a:endParaRPr>
          </a:p>
          <a:p>
            <a:pPr indent="-304800" lvl="0" marL="457200" marR="0" rtl="0" algn="l">
              <a:spcBef>
                <a:spcPts val="0"/>
              </a:spcBef>
              <a:spcAft>
                <a:spcPts val="0"/>
              </a:spcAft>
              <a:buClr>
                <a:srgbClr val="F3F3F3"/>
              </a:buClr>
              <a:buSzPts val="1200"/>
              <a:buAutoNum type="arabicPeriod"/>
            </a:pPr>
            <a:r>
              <a:rPr lang="en" sz="1200">
                <a:solidFill>
                  <a:srgbClr val="F3F3F3"/>
                </a:solidFill>
              </a:rPr>
              <a:t>CEOS Paper on the Interplay of Industry and CEOS ARD (CEOS ARD Strategy – Item 2.4)</a:t>
            </a:r>
            <a:endParaRPr sz="1200">
              <a:solidFill>
                <a:srgbClr val="F3F3F3"/>
              </a:solidFill>
            </a:endParaRPr>
          </a:p>
          <a:p>
            <a:pPr indent="-304800" lvl="0" marL="457200" rtl="0" algn="l">
              <a:spcBef>
                <a:spcPts val="0"/>
              </a:spcBef>
              <a:spcAft>
                <a:spcPts val="0"/>
              </a:spcAft>
              <a:buClr>
                <a:srgbClr val="F3F3F3"/>
              </a:buClr>
              <a:buSzPts val="1200"/>
              <a:buAutoNum type="arabicPeriod"/>
            </a:pPr>
            <a:r>
              <a:rPr lang="en" sz="1200">
                <a:solidFill>
                  <a:srgbClr val="F3F3F3"/>
                </a:solidFill>
              </a:rPr>
              <a:t>VC-X5: CEOS–Industry ARD Workshop (CEOS ARD Strategy – Item 4.2)</a:t>
            </a:r>
            <a:endParaRPr sz="1200">
              <a:solidFill>
                <a:srgbClr val="F3F3F3"/>
              </a:solidFill>
            </a:endParaRPr>
          </a:p>
          <a:p>
            <a:pPr indent="-304800" lvl="0" marL="457200" rtl="0" algn="l">
              <a:spcBef>
                <a:spcPts val="0"/>
              </a:spcBef>
              <a:spcAft>
                <a:spcPts val="0"/>
              </a:spcAft>
              <a:buClr>
                <a:srgbClr val="F3F3F3"/>
              </a:buClr>
              <a:buSzPts val="1200"/>
              <a:buAutoNum type="arabicPeriod"/>
            </a:pPr>
            <a:r>
              <a:rPr lang="en" sz="1200">
                <a:solidFill>
                  <a:srgbClr val="F3F3F3"/>
                </a:solidFill>
              </a:rPr>
              <a:t>VC-X7: Communication with CEOS ARD Users (CEOS ARD Strategy – Item 4.6)</a:t>
            </a:r>
            <a:endParaRPr i="1" sz="1400">
              <a:solidFill>
                <a:srgbClr val="F3F3F3"/>
              </a:solidFill>
              <a:latin typeface="Calibri"/>
              <a:ea typeface="Calibri"/>
              <a:cs typeface="Calibri"/>
              <a:sym typeface="Calibri"/>
            </a:endParaRPr>
          </a:p>
          <a:p>
            <a:pPr indent="0" lvl="0" marL="0" rtl="0" algn="l">
              <a:spcBef>
                <a:spcPts val="1200"/>
              </a:spcBef>
              <a:spcAft>
                <a:spcPts val="1600"/>
              </a:spcAft>
              <a:buNone/>
            </a:pPr>
            <a:r>
              <a:t/>
            </a:r>
            <a:endParaRPr/>
          </a:p>
        </p:txBody>
      </p:sp>
      <p:sp>
        <p:nvSpPr>
          <p:cNvPr id="492" name="Google Shape;492;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4F5C"/>
        </a:solidFill>
      </p:bgPr>
    </p:bg>
    <p:spTree>
      <p:nvGrpSpPr>
        <p:cNvPr id="496" name="Shape 496"/>
        <p:cNvGrpSpPr/>
        <p:nvPr/>
      </p:nvGrpSpPr>
      <p:grpSpPr>
        <a:xfrm>
          <a:off x="0" y="0"/>
          <a:ext cx="0" cy="0"/>
          <a:chOff x="0" y="0"/>
          <a:chExt cx="0" cy="0"/>
        </a:xfrm>
      </p:grpSpPr>
      <p:sp>
        <p:nvSpPr>
          <p:cNvPr id="497" name="Google Shape;497;p7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Wrap-up</a:t>
            </a:r>
            <a:endParaRPr/>
          </a:p>
        </p:txBody>
      </p:sp>
      <p:sp>
        <p:nvSpPr>
          <p:cNvPr id="498" name="Google Shape;498;p7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 Steventon</a:t>
            </a:r>
            <a:endParaRPr/>
          </a:p>
        </p:txBody>
      </p:sp>
      <p:sp>
        <p:nvSpPr>
          <p:cNvPr id="499" name="Google Shape;499;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7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Actions and Decisions So Far...</a:t>
            </a:r>
            <a:endParaRPr/>
          </a:p>
        </p:txBody>
      </p:sp>
      <p:sp>
        <p:nvSpPr>
          <p:cNvPr id="505" name="Google Shape;505;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rPr>
              <a:t>Actions</a:t>
            </a:r>
            <a:r>
              <a:rPr lang="en"/>
              <a:t> and </a:t>
            </a:r>
            <a:r>
              <a:rPr lang="en">
                <a:solidFill>
                  <a:srgbClr val="6AA84F"/>
                </a:solidFill>
              </a:rPr>
              <a:t>Decisions</a:t>
            </a:r>
            <a:r>
              <a:rPr lang="en"/>
              <a:t> So Far...</a:t>
            </a:r>
            <a:endParaRPr/>
          </a:p>
        </p:txBody>
      </p:sp>
      <p:sp>
        <p:nvSpPr>
          <p:cNvPr id="511" name="Google Shape;511;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rgbClr val="6AA84F"/>
              </a:buClr>
              <a:buSzPts val="1700"/>
              <a:buChar char="●"/>
            </a:pPr>
            <a:r>
              <a:rPr lang="en" sz="1700">
                <a:solidFill>
                  <a:srgbClr val="6AA84F"/>
                </a:solidFill>
              </a:rPr>
              <a:t>Make sure we have a seat at the table for all existing fora: LSI-VC should be directly involved in JACIE, VH-RODA, and IVOS, among others. Leverage these existing meetings as much as possible for CEOS ARD industry engagement.</a:t>
            </a:r>
            <a:endParaRPr sz="1700">
              <a:solidFill>
                <a:srgbClr val="6AA84F"/>
              </a:solidFill>
            </a:endParaRPr>
          </a:p>
          <a:p>
            <a:pPr indent="-336550" lvl="1" marL="914400" rtl="0" algn="l">
              <a:spcBef>
                <a:spcPts val="1200"/>
              </a:spcBef>
              <a:spcAft>
                <a:spcPts val="0"/>
              </a:spcAft>
              <a:buClr>
                <a:srgbClr val="CC0000"/>
              </a:buClr>
              <a:buSzPts val="1700"/>
              <a:buChar char="○"/>
            </a:pPr>
            <a:r>
              <a:rPr lang="en" sz="1700">
                <a:solidFill>
                  <a:srgbClr val="CC0000"/>
                </a:solidFill>
              </a:rPr>
              <a:t>Actions? Leads to meet with OC for ARD20</a:t>
            </a:r>
            <a:endParaRPr sz="1700">
              <a:solidFill>
                <a:srgbClr val="CC0000"/>
              </a:solidFill>
            </a:endParaRPr>
          </a:p>
          <a:p>
            <a:pPr indent="-336550" lvl="0" marL="457200" rtl="0" algn="l">
              <a:spcBef>
                <a:spcPts val="1200"/>
              </a:spcBef>
              <a:spcAft>
                <a:spcPts val="0"/>
              </a:spcAft>
              <a:buClr>
                <a:srgbClr val="CC0000"/>
              </a:buClr>
              <a:buSzPts val="1700"/>
              <a:buChar char="●"/>
            </a:pPr>
            <a:r>
              <a:rPr lang="en" sz="1700">
                <a:solidFill>
                  <a:srgbClr val="CC0000"/>
                </a:solidFill>
              </a:rPr>
              <a:t>Ferran Gascon to follow up VH-RODA organiser Valentina Boccia of ESA to check whether there is the possibility of including more CEOS ARD related topics in support of industry engagement and also whether the meetings might be held more frequently going forward.</a:t>
            </a:r>
            <a:endParaRPr sz="1700"/>
          </a:p>
          <a:p>
            <a:pPr indent="-336550" lvl="0" marL="457200" rtl="0" algn="l">
              <a:spcBef>
                <a:spcPts val="1200"/>
              </a:spcBef>
              <a:spcAft>
                <a:spcPts val="0"/>
              </a:spcAft>
              <a:buClr>
                <a:srgbClr val="CC0000"/>
              </a:buClr>
              <a:buSzPts val="1700"/>
              <a:buChar char="●"/>
            </a:pPr>
            <a:r>
              <a:rPr lang="en" sz="1700">
                <a:solidFill>
                  <a:srgbClr val="CC0000"/>
                </a:solidFill>
              </a:rPr>
              <a:t>LSI-VC Leads to ask the SIT Chair Team for their assistance providing oversight and coordination of CEOS engagement with industry regarding ARD.</a:t>
            </a:r>
            <a:endParaRPr sz="1700">
              <a:solidFill>
                <a:srgbClr val="CC0000"/>
              </a:solidFill>
            </a:endParaRPr>
          </a:p>
          <a:p>
            <a:pPr indent="-304800" lvl="1" marL="914400" rtl="0" algn="l">
              <a:spcBef>
                <a:spcPts val="1200"/>
              </a:spcBef>
              <a:spcAft>
                <a:spcPts val="1200"/>
              </a:spcAft>
              <a:buClr>
                <a:schemeClr val="dk1"/>
              </a:buClr>
              <a:buSzPts val="1200"/>
              <a:buChar char="○"/>
            </a:pPr>
            <a:r>
              <a:rPr lang="en" sz="1200">
                <a:solidFill>
                  <a:schemeClr val="dk1"/>
                </a:solidFill>
              </a:rPr>
              <a:t>There are currently multiple avenues, which may be confusing (IVOS, JACIE, LSI-VC, VH-RODA, etc.)</a:t>
            </a:r>
            <a:endParaRPr sz="1200">
              <a:solidFill>
                <a:schemeClr val="dk1"/>
              </a:solidFill>
            </a:endParaRPr>
          </a:p>
        </p:txBody>
      </p:sp>
      <p:sp>
        <p:nvSpPr>
          <p:cNvPr id="512" name="Google Shape;512;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rPr>
              <a:t>Actions</a:t>
            </a:r>
            <a:r>
              <a:rPr lang="en"/>
              <a:t> and </a:t>
            </a:r>
            <a:r>
              <a:rPr lang="en">
                <a:solidFill>
                  <a:srgbClr val="6AA84F"/>
                </a:solidFill>
              </a:rPr>
              <a:t>Decisions</a:t>
            </a:r>
            <a:r>
              <a:rPr lang="en"/>
              <a:t> So Far...</a:t>
            </a:r>
            <a:endParaRPr/>
          </a:p>
        </p:txBody>
      </p:sp>
      <p:sp>
        <p:nvSpPr>
          <p:cNvPr id="518" name="Google Shape;518;p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AA84F"/>
              </a:buClr>
              <a:buSzPts val="1800"/>
              <a:buChar char="●"/>
            </a:pPr>
            <a:r>
              <a:rPr lang="en">
                <a:solidFill>
                  <a:srgbClr val="6AA84F"/>
                </a:solidFill>
              </a:rPr>
              <a:t>Replace CEOS-Industry ARD Workshop with online </a:t>
            </a:r>
            <a:r>
              <a:rPr lang="en" u="sng">
                <a:solidFill>
                  <a:srgbClr val="6AA84F"/>
                </a:solidFill>
              </a:rPr>
              <a:t>webinar</a:t>
            </a:r>
            <a:endParaRPr u="sng">
              <a:solidFill>
                <a:srgbClr val="6AA84F"/>
              </a:solidFill>
            </a:endParaRPr>
          </a:p>
          <a:p>
            <a:pPr indent="-342900" lvl="0" marL="457200" rtl="0" algn="l">
              <a:spcBef>
                <a:spcPts val="0"/>
              </a:spcBef>
              <a:spcAft>
                <a:spcPts val="0"/>
              </a:spcAft>
              <a:buClr>
                <a:srgbClr val="CC0000"/>
              </a:buClr>
              <a:buSzPts val="1800"/>
              <a:buChar char="●"/>
            </a:pPr>
            <a:r>
              <a:rPr lang="en">
                <a:solidFill>
                  <a:srgbClr val="CC0000"/>
                </a:solidFill>
              </a:rPr>
              <a:t>Matt to initiate planning for an initial CEOS-Industry ARD webinar, building on the original plan for the workshop and tailoring content to fit the format. This will include preparing presentation materials, compiling a list of invitees, an informational page on the website for advertisement, etc.</a:t>
            </a:r>
            <a:endParaRPr>
              <a:solidFill>
                <a:srgbClr val="CC0000"/>
              </a:solidFill>
            </a:endParaRPr>
          </a:p>
          <a:p>
            <a:pPr indent="-317500" lvl="1" marL="914400" rtl="0" algn="l">
              <a:spcBef>
                <a:spcPts val="0"/>
              </a:spcBef>
              <a:spcAft>
                <a:spcPts val="0"/>
              </a:spcAft>
              <a:buClr>
                <a:srgbClr val="6AA84F"/>
              </a:buClr>
              <a:buSzPts val="1400"/>
              <a:buChar char="○"/>
            </a:pPr>
            <a:r>
              <a:rPr lang="en">
                <a:solidFill>
                  <a:srgbClr val="6AA84F"/>
                </a:solidFill>
              </a:rPr>
              <a:t>Late June</a:t>
            </a:r>
            <a:endParaRPr>
              <a:solidFill>
                <a:srgbClr val="6AA84F"/>
              </a:solidFill>
            </a:endParaRPr>
          </a:p>
          <a:p>
            <a:pPr indent="-317500" lvl="1" marL="914400" rtl="0" algn="l">
              <a:spcBef>
                <a:spcPts val="0"/>
              </a:spcBef>
              <a:spcAft>
                <a:spcPts val="0"/>
              </a:spcAft>
              <a:buClr>
                <a:srgbClr val="6AA84F"/>
              </a:buClr>
              <a:buSzPts val="1400"/>
              <a:buChar char="○"/>
            </a:pPr>
            <a:r>
              <a:rPr lang="en">
                <a:solidFill>
                  <a:srgbClr val="6AA84F"/>
                </a:solidFill>
              </a:rPr>
              <a:t>Webinars should be lightweight and invite significant Q&amp;A and discussion</a:t>
            </a:r>
            <a:endParaRPr>
              <a:solidFill>
                <a:srgbClr val="6AA84F"/>
              </a:solidFill>
            </a:endParaRPr>
          </a:p>
          <a:p>
            <a:pPr indent="-317500" lvl="1" marL="914400" rtl="0" algn="l">
              <a:spcBef>
                <a:spcPts val="0"/>
              </a:spcBef>
              <a:spcAft>
                <a:spcPts val="0"/>
              </a:spcAft>
              <a:buClr>
                <a:srgbClr val="6AA84F"/>
              </a:buClr>
              <a:buSzPts val="1400"/>
              <a:buChar char="○"/>
            </a:pPr>
            <a:r>
              <a:rPr lang="en">
                <a:solidFill>
                  <a:srgbClr val="6AA84F"/>
                </a:solidFill>
              </a:rPr>
              <a:t>Approximately one hour in duration</a:t>
            </a:r>
            <a:endParaRPr>
              <a:solidFill>
                <a:srgbClr val="6AA84F"/>
              </a:solidFill>
            </a:endParaRPr>
          </a:p>
          <a:p>
            <a:pPr indent="-317500" lvl="1" marL="914400" rtl="0" algn="l">
              <a:spcBef>
                <a:spcPts val="0"/>
              </a:spcBef>
              <a:spcAft>
                <a:spcPts val="0"/>
              </a:spcAft>
              <a:buClr>
                <a:srgbClr val="6AA84F"/>
              </a:buClr>
              <a:buSzPts val="1400"/>
              <a:buChar char="○"/>
            </a:pPr>
            <a:r>
              <a:rPr lang="en">
                <a:solidFill>
                  <a:srgbClr val="6AA84F"/>
                </a:solidFill>
              </a:rPr>
              <a:t>Two more webinars will be targeted over the months following</a:t>
            </a:r>
            <a:endParaRPr>
              <a:solidFill>
                <a:srgbClr val="6AA84F"/>
              </a:solidFill>
            </a:endParaRPr>
          </a:p>
          <a:p>
            <a:pPr indent="-317500" lvl="1" marL="914400" rtl="0" algn="l">
              <a:spcBef>
                <a:spcPts val="0"/>
              </a:spcBef>
              <a:spcAft>
                <a:spcPts val="0"/>
              </a:spcAft>
              <a:buClr>
                <a:srgbClr val="6AA84F"/>
              </a:buClr>
              <a:buSzPts val="1400"/>
              <a:buChar char="○"/>
            </a:pPr>
            <a:r>
              <a:rPr lang="en">
                <a:solidFill>
                  <a:srgbClr val="6AA84F"/>
                </a:solidFill>
              </a:rPr>
              <a:t>Broaden participation</a:t>
            </a:r>
            <a:endParaRPr>
              <a:solidFill>
                <a:srgbClr val="6AA84F"/>
              </a:solidFill>
            </a:endParaRPr>
          </a:p>
          <a:p>
            <a:pPr indent="-317500" lvl="1" marL="914400" rtl="0" algn="l">
              <a:spcBef>
                <a:spcPts val="0"/>
              </a:spcBef>
              <a:spcAft>
                <a:spcPts val="0"/>
              </a:spcAft>
              <a:buClr>
                <a:schemeClr val="dk1"/>
              </a:buClr>
              <a:buSzPts val="1400"/>
              <a:buChar char="○"/>
            </a:pPr>
            <a:r>
              <a:rPr lang="en">
                <a:solidFill>
                  <a:schemeClr val="dk1"/>
                </a:solidFill>
              </a:rPr>
              <a:t>WGCapD collaboration?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Various offers of support to help distribute the announcement - thanks!</a:t>
            </a:r>
            <a:endParaRPr>
              <a:solidFill>
                <a:schemeClr val="dk1"/>
              </a:solidFill>
            </a:endParaRPr>
          </a:p>
        </p:txBody>
      </p:sp>
      <p:sp>
        <p:nvSpPr>
          <p:cNvPr id="519" name="Google Shape;519;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rPr>
              <a:t>Actions</a:t>
            </a:r>
            <a:r>
              <a:rPr lang="en"/>
              <a:t> and </a:t>
            </a:r>
            <a:r>
              <a:rPr lang="en">
                <a:solidFill>
                  <a:srgbClr val="6AA84F"/>
                </a:solidFill>
              </a:rPr>
              <a:t>Decisions</a:t>
            </a:r>
            <a:r>
              <a:rPr lang="en"/>
              <a:t> So Far...</a:t>
            </a:r>
            <a:endParaRPr/>
          </a:p>
        </p:txBody>
      </p:sp>
      <p:sp>
        <p:nvSpPr>
          <p:cNvPr id="525" name="Google Shape;525;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SR and ST updates shared via the LSI mailing lists last week</a:t>
            </a:r>
            <a:endParaRPr>
              <a:solidFill>
                <a:schemeClr val="dk1"/>
              </a:solidFill>
            </a:endParaRPr>
          </a:p>
          <a:p>
            <a:pPr indent="-317500" lvl="1" marL="914400" rtl="0" algn="l">
              <a:spcBef>
                <a:spcPts val="1200"/>
              </a:spcBef>
              <a:spcAft>
                <a:spcPts val="0"/>
              </a:spcAft>
              <a:buClr>
                <a:schemeClr val="dk1"/>
              </a:buClr>
              <a:buSzPts val="1400"/>
              <a:buChar char="○"/>
            </a:pPr>
            <a:r>
              <a:rPr lang="en">
                <a:solidFill>
                  <a:schemeClr val="dk1"/>
                </a:solidFill>
              </a:rPr>
              <a:t>https://tinyurl.com/y8empss3</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Details on each update:</a:t>
            </a:r>
            <a:endParaRPr>
              <a:solidFill>
                <a:schemeClr val="dk1"/>
              </a:solidFill>
            </a:endParaRPr>
          </a:p>
          <a:p>
            <a:pPr indent="-317500" lvl="1" marL="914400" rtl="0" algn="l">
              <a:spcBef>
                <a:spcPts val="1200"/>
              </a:spcBef>
              <a:spcAft>
                <a:spcPts val="0"/>
              </a:spcAft>
              <a:buClr>
                <a:schemeClr val="dk1"/>
              </a:buClr>
              <a:buSzPts val="1400"/>
              <a:buChar char="○"/>
            </a:pPr>
            <a:r>
              <a:rPr lang="en">
                <a:solidFill>
                  <a:schemeClr val="dk1"/>
                </a:solidFill>
              </a:rPr>
              <a:t>Surface Reflectance: https://tinyurl.com/y8qxblhd</a:t>
            </a:r>
            <a:endParaRPr>
              <a:solidFill>
                <a:schemeClr val="dk1"/>
              </a:solidFill>
            </a:endParaRPr>
          </a:p>
          <a:p>
            <a:pPr indent="-317500" lvl="1" marL="914400" rtl="0" algn="l">
              <a:spcBef>
                <a:spcPts val="1200"/>
              </a:spcBef>
              <a:spcAft>
                <a:spcPts val="0"/>
              </a:spcAft>
              <a:buClr>
                <a:schemeClr val="dk1"/>
              </a:buClr>
              <a:buSzPts val="1400"/>
              <a:buChar char="○"/>
            </a:pPr>
            <a:r>
              <a:rPr lang="en">
                <a:solidFill>
                  <a:schemeClr val="dk1"/>
                </a:solidFill>
              </a:rPr>
              <a:t>Land Surface Temperature: https://tinyurl.com/y84ftwmz</a:t>
            </a:r>
            <a:endParaRPr>
              <a:solidFill>
                <a:schemeClr val="dk1"/>
              </a:solidFill>
            </a:endParaRPr>
          </a:p>
          <a:p>
            <a:pPr indent="-342900" lvl="0" marL="457200" rtl="0" algn="l">
              <a:spcBef>
                <a:spcPts val="1200"/>
              </a:spcBef>
              <a:spcAft>
                <a:spcPts val="0"/>
              </a:spcAft>
              <a:buClr>
                <a:srgbClr val="CC0000"/>
              </a:buClr>
              <a:buSzPts val="1800"/>
              <a:buChar char="●"/>
            </a:pPr>
            <a:r>
              <a:rPr lang="en">
                <a:solidFill>
                  <a:srgbClr val="CC0000"/>
                </a:solidFill>
              </a:rPr>
              <a:t>Action to please send all feedback to Andreia by May 22.</a:t>
            </a:r>
            <a:endParaRPr>
              <a:solidFill>
                <a:srgbClr val="CC0000"/>
              </a:solidFill>
            </a:endParaRPr>
          </a:p>
          <a:p>
            <a:pPr indent="-342900" lvl="0" marL="457200" rtl="0" algn="l">
              <a:spcBef>
                <a:spcPts val="1200"/>
              </a:spcBef>
              <a:spcAft>
                <a:spcPts val="1200"/>
              </a:spcAft>
              <a:buClr>
                <a:srgbClr val="6AA84F"/>
              </a:buClr>
              <a:buSzPts val="1800"/>
              <a:buChar char="●"/>
            </a:pPr>
            <a:r>
              <a:rPr lang="en">
                <a:solidFill>
                  <a:srgbClr val="6AA84F"/>
                </a:solidFill>
              </a:rPr>
              <a:t>Virtual endorsement via email targeted for June 2020.</a:t>
            </a:r>
            <a:endParaRPr>
              <a:solidFill>
                <a:srgbClr val="6AA84F"/>
              </a:solidFill>
            </a:endParaRPr>
          </a:p>
        </p:txBody>
      </p:sp>
      <p:sp>
        <p:nvSpPr>
          <p:cNvPr id="526" name="Google Shape;526;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rPr>
              <a:t>Actions</a:t>
            </a:r>
            <a:r>
              <a:rPr lang="en"/>
              <a:t> and </a:t>
            </a:r>
            <a:r>
              <a:rPr lang="en">
                <a:solidFill>
                  <a:srgbClr val="6AA84F"/>
                </a:solidFill>
              </a:rPr>
              <a:t>Decisions</a:t>
            </a:r>
            <a:r>
              <a:rPr lang="en"/>
              <a:t> So Far...</a:t>
            </a:r>
            <a:endParaRPr/>
          </a:p>
        </p:txBody>
      </p:sp>
      <p:sp>
        <p:nvSpPr>
          <p:cNvPr id="532" name="Google Shape;532;p8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AA84F"/>
              </a:buClr>
              <a:buSzPts val="1800"/>
              <a:buChar char="●"/>
            </a:pPr>
            <a:r>
              <a:rPr lang="en">
                <a:solidFill>
                  <a:srgbClr val="6AA84F"/>
                </a:solidFill>
              </a:rPr>
              <a:t>NRB PFS v4.8 endorsed</a:t>
            </a:r>
            <a:endParaRPr>
              <a:solidFill>
                <a:srgbClr val="6AA84F"/>
              </a:solidFill>
            </a:endParaRPr>
          </a:p>
          <a:p>
            <a:pPr indent="-342900" lvl="0" marL="457200" rtl="0" algn="l">
              <a:spcBef>
                <a:spcPts val="1200"/>
              </a:spcBef>
              <a:spcAft>
                <a:spcPts val="0"/>
              </a:spcAft>
              <a:buClr>
                <a:srgbClr val="CC0000"/>
              </a:buClr>
              <a:buSzPts val="1800"/>
              <a:buChar char="●"/>
            </a:pPr>
            <a:r>
              <a:rPr lang="en">
                <a:solidFill>
                  <a:srgbClr val="CC0000"/>
                </a:solidFill>
              </a:rPr>
              <a:t>USGS to undertake editorial check of NRB v4.8, before advancing the document to v5.0</a:t>
            </a:r>
            <a:endParaRPr>
              <a:solidFill>
                <a:srgbClr val="CC0000"/>
              </a:solidFill>
            </a:endParaRPr>
          </a:p>
          <a:p>
            <a:pPr indent="-342900" lvl="0" marL="457200" rtl="0" algn="l">
              <a:spcBef>
                <a:spcPts val="1200"/>
              </a:spcBef>
              <a:spcAft>
                <a:spcPts val="1200"/>
              </a:spcAft>
              <a:buClr>
                <a:srgbClr val="CC0000"/>
              </a:buClr>
              <a:buSzPts val="1800"/>
              <a:buChar char="●"/>
            </a:pPr>
            <a:r>
              <a:rPr lang="en">
                <a:solidFill>
                  <a:srgbClr val="CC0000"/>
                </a:solidFill>
              </a:rPr>
              <a:t>Matt to post NRB v5.0 on ceos.org/ard</a:t>
            </a:r>
            <a:endParaRPr>
              <a:solidFill>
                <a:srgbClr val="CC0000"/>
              </a:solidFill>
            </a:endParaRPr>
          </a:p>
        </p:txBody>
      </p:sp>
      <p:sp>
        <p:nvSpPr>
          <p:cNvPr id="533" name="Google Shape;533;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8"/>
          <p:cNvSpPr txBox="1"/>
          <p:nvPr>
            <p:ph type="title"/>
          </p:nvPr>
        </p:nvSpPr>
        <p:spPr>
          <a:xfrm>
            <a:off x="279289" y="145511"/>
            <a:ext cx="8520600" cy="42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GEOGLAM Top Highlights Since Sep 2019</a:t>
            </a:r>
            <a:endParaRPr/>
          </a:p>
        </p:txBody>
      </p:sp>
      <p:sp>
        <p:nvSpPr>
          <p:cNvPr id="185" name="Google Shape;185;p38"/>
          <p:cNvSpPr txBox="1"/>
          <p:nvPr>
            <p:ph idx="1" type="body"/>
          </p:nvPr>
        </p:nvSpPr>
        <p:spPr>
          <a:xfrm>
            <a:off x="52143" y="575091"/>
            <a:ext cx="8294400" cy="438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a:solidFill>
                  <a:schemeClr val="dk1"/>
                </a:solidFill>
              </a:rPr>
              <a:t>Updates from Relevant Working Groups:</a:t>
            </a:r>
            <a:endParaRPr/>
          </a:p>
          <a:p>
            <a:pPr indent="0" lvl="0" marL="0" rtl="0" algn="l">
              <a:lnSpc>
                <a:spcPct val="100000"/>
              </a:lnSpc>
              <a:spcBef>
                <a:spcPts val="0"/>
              </a:spcBef>
              <a:spcAft>
                <a:spcPts val="0"/>
              </a:spcAft>
              <a:buSzPts val="1800"/>
              <a:buNone/>
            </a:pPr>
            <a:r>
              <a:t/>
            </a:r>
            <a:endParaRPr b="1"/>
          </a:p>
          <a:p>
            <a:pPr indent="0" lvl="0" marL="114300" rtl="0" algn="l">
              <a:lnSpc>
                <a:spcPct val="100000"/>
              </a:lnSpc>
              <a:spcBef>
                <a:spcPts val="0"/>
              </a:spcBef>
              <a:spcAft>
                <a:spcPts val="0"/>
              </a:spcAft>
              <a:buSzPts val="1800"/>
              <a:buNone/>
            </a:pPr>
            <a:r>
              <a:rPr lang="en">
                <a:solidFill>
                  <a:schemeClr val="dk1"/>
                </a:solidFill>
              </a:rPr>
              <a:t>GEOGLAM CapDev Team best-practices document in process </a:t>
            </a:r>
            <a:endParaRPr/>
          </a:p>
          <a:p>
            <a:pPr indent="-342900" lvl="1" marL="914400" rtl="0" algn="l">
              <a:lnSpc>
                <a:spcPct val="100000"/>
              </a:lnSpc>
              <a:spcBef>
                <a:spcPts val="1600"/>
              </a:spcBef>
              <a:spcAft>
                <a:spcPts val="0"/>
              </a:spcAft>
              <a:buSzPts val="1800"/>
              <a:buChar char="-"/>
            </a:pPr>
            <a:r>
              <a:rPr lang="en"/>
              <a:t>Linked to CEOS and GEO CapDev Working Groups</a:t>
            </a:r>
            <a:endParaRPr/>
          </a:p>
          <a:p>
            <a:pPr indent="-228600" lvl="0" marL="457200" rtl="0" algn="l">
              <a:lnSpc>
                <a:spcPct val="100000"/>
              </a:lnSpc>
              <a:spcBef>
                <a:spcPts val="0"/>
              </a:spcBef>
              <a:spcAft>
                <a:spcPts val="0"/>
              </a:spcAft>
              <a:buSzPts val="1800"/>
              <a:buNone/>
            </a:pPr>
            <a:r>
              <a:t/>
            </a:r>
            <a:endParaRPr sz="1400"/>
          </a:p>
          <a:p>
            <a:pPr indent="-228600" lvl="0" marL="457200" rtl="0" algn="l">
              <a:lnSpc>
                <a:spcPct val="100000"/>
              </a:lnSpc>
              <a:spcBef>
                <a:spcPts val="0"/>
              </a:spcBef>
              <a:spcAft>
                <a:spcPts val="0"/>
              </a:spcAft>
              <a:buSzPts val="1800"/>
              <a:buNone/>
            </a:pPr>
            <a:r>
              <a:t/>
            </a:r>
            <a:endParaRPr sz="1400"/>
          </a:p>
          <a:p>
            <a:pPr indent="0" lvl="0" marL="114300" rtl="0" algn="l">
              <a:lnSpc>
                <a:spcPct val="100000"/>
              </a:lnSpc>
              <a:spcBef>
                <a:spcPts val="0"/>
              </a:spcBef>
              <a:spcAft>
                <a:spcPts val="0"/>
              </a:spcAft>
              <a:buSzPts val="1800"/>
              <a:buNone/>
            </a:pPr>
            <a:r>
              <a:rPr lang="en">
                <a:solidFill>
                  <a:schemeClr val="dk1"/>
                </a:solidFill>
              </a:rPr>
              <a:t>GEOGLAM Infrastructure Working Group – Federated Approach to ICT</a:t>
            </a:r>
            <a:endParaRPr/>
          </a:p>
          <a:p>
            <a:pPr indent="-317500" lvl="1" marL="914400" rtl="0" algn="l">
              <a:lnSpc>
                <a:spcPct val="100000"/>
              </a:lnSpc>
              <a:spcBef>
                <a:spcPts val="1600"/>
              </a:spcBef>
              <a:spcAft>
                <a:spcPts val="0"/>
              </a:spcAft>
              <a:buSzPts val="1400"/>
              <a:buChar char="-"/>
            </a:pPr>
            <a:r>
              <a:rPr lang="en"/>
              <a:t>Cube, cloud, data access, tools, etc…</a:t>
            </a:r>
            <a:endParaRPr/>
          </a:p>
          <a:p>
            <a:pPr indent="-228600" lvl="0" marL="457200" rtl="0" algn="l">
              <a:lnSpc>
                <a:spcPct val="100000"/>
              </a:lnSpc>
              <a:spcBef>
                <a:spcPts val="0"/>
              </a:spcBef>
              <a:spcAft>
                <a:spcPts val="0"/>
              </a:spcAft>
              <a:buSzPts val="1800"/>
              <a:buNone/>
            </a:pPr>
            <a:r>
              <a:t/>
            </a:r>
            <a:endParaRPr sz="1400"/>
          </a:p>
          <a:p>
            <a:pPr indent="-228600" lvl="0" marL="457200" rtl="0" algn="l">
              <a:lnSpc>
                <a:spcPct val="100000"/>
              </a:lnSpc>
              <a:spcBef>
                <a:spcPts val="0"/>
              </a:spcBef>
              <a:spcAft>
                <a:spcPts val="0"/>
              </a:spcAft>
              <a:buSzPts val="1800"/>
              <a:buNone/>
            </a:pPr>
            <a:r>
              <a:t/>
            </a:r>
            <a:endParaRPr sz="1400"/>
          </a:p>
          <a:p>
            <a:pPr indent="0" lvl="0" marL="114300" rtl="0" algn="l">
              <a:lnSpc>
                <a:spcPct val="100000"/>
              </a:lnSpc>
              <a:spcBef>
                <a:spcPts val="0"/>
              </a:spcBef>
              <a:spcAft>
                <a:spcPts val="0"/>
              </a:spcAft>
              <a:buSzPts val="1800"/>
              <a:buNone/>
            </a:pPr>
            <a:r>
              <a:rPr lang="en">
                <a:solidFill>
                  <a:schemeClr val="dk1"/>
                </a:solidFill>
              </a:rPr>
              <a:t>GEOGLAM EAV WG held 3 day workshop in October 2019 </a:t>
            </a:r>
            <a:endParaRPr/>
          </a:p>
          <a:p>
            <a:pPr indent="-342900" lvl="1" marL="914400" rtl="0" algn="l">
              <a:lnSpc>
                <a:spcPct val="100000"/>
              </a:lnSpc>
              <a:spcBef>
                <a:spcPts val="1600"/>
              </a:spcBef>
              <a:spcAft>
                <a:spcPts val="0"/>
              </a:spcAft>
              <a:buSzPts val="1800"/>
              <a:buChar char="-"/>
            </a:pPr>
            <a:r>
              <a:rPr lang="en"/>
              <a:t>Variables selected and aiming to have completed this year. Stewards Identified</a:t>
            </a:r>
            <a:endParaRPr/>
          </a:p>
          <a:p>
            <a:pPr indent="-317500" lvl="1" marL="914400" rtl="0" algn="l">
              <a:lnSpc>
                <a:spcPct val="115000"/>
              </a:lnSpc>
              <a:spcBef>
                <a:spcPts val="0"/>
              </a:spcBef>
              <a:spcAft>
                <a:spcPts val="0"/>
              </a:spcAft>
              <a:buSzPts val="1400"/>
              <a:buFont typeface="Arial"/>
              <a:buChar char="-"/>
            </a:pPr>
            <a:r>
              <a:rPr lang="en"/>
              <a:t>Stewards call 12 May, Beta Version by end Summer 2020</a:t>
            </a:r>
            <a:endParaRPr/>
          </a:p>
          <a:p>
            <a:pPr indent="-317500" lvl="1" marL="914400" rtl="0" algn="l">
              <a:lnSpc>
                <a:spcPct val="115000"/>
              </a:lnSpc>
              <a:spcBef>
                <a:spcPts val="0"/>
              </a:spcBef>
              <a:spcAft>
                <a:spcPts val="0"/>
              </a:spcAft>
              <a:buSzPts val="1400"/>
              <a:buChar char="-"/>
            </a:pPr>
            <a:r>
              <a:rPr lang="en"/>
              <a:t>Impact assessment on downstream data needs and data processing (ARD, ARD+)</a:t>
            </a:r>
            <a:endParaRPr/>
          </a:p>
          <a:p>
            <a:pPr indent="-317500" lvl="1" marL="914400" rtl="0" algn="l">
              <a:lnSpc>
                <a:spcPct val="115000"/>
              </a:lnSpc>
              <a:spcBef>
                <a:spcPts val="0"/>
              </a:spcBef>
              <a:spcAft>
                <a:spcPts val="0"/>
              </a:spcAft>
              <a:buSzPts val="1400"/>
              <a:buChar char="-"/>
            </a:pPr>
            <a:r>
              <a:rPr lang="en"/>
              <a:t>Considering</a:t>
            </a:r>
            <a:r>
              <a:rPr lang="en"/>
              <a:t> participation in the Carbon AFOLU initiative (Ag land use state and change)</a:t>
            </a:r>
            <a:endParaRPr/>
          </a:p>
          <a:p>
            <a:pPr indent="0" lvl="1" marL="596900" rtl="0" algn="l">
              <a:lnSpc>
                <a:spcPct val="115000"/>
              </a:lnSpc>
              <a:spcBef>
                <a:spcPts val="0"/>
              </a:spcBef>
              <a:spcAft>
                <a:spcPts val="0"/>
              </a:spcAft>
              <a:buSzPts val="1400"/>
              <a:buNone/>
            </a:pPr>
            <a:r>
              <a:t/>
            </a:r>
            <a:endParaRPr/>
          </a:p>
        </p:txBody>
      </p:sp>
      <p:sp>
        <p:nvSpPr>
          <p:cNvPr id="186" name="Google Shape;186;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rPr>
              <a:t>Actions</a:t>
            </a:r>
            <a:r>
              <a:rPr lang="en"/>
              <a:t> and </a:t>
            </a:r>
            <a:r>
              <a:rPr lang="en">
                <a:solidFill>
                  <a:srgbClr val="6AA84F"/>
                </a:solidFill>
              </a:rPr>
              <a:t>Decisions</a:t>
            </a:r>
            <a:r>
              <a:rPr lang="en"/>
              <a:t> So Far...</a:t>
            </a:r>
            <a:endParaRPr/>
          </a:p>
        </p:txBody>
      </p:sp>
      <p:sp>
        <p:nvSpPr>
          <p:cNvPr id="539" name="Google Shape;539;p8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AA84F"/>
              </a:buClr>
              <a:buSzPts val="1800"/>
              <a:buChar char="●"/>
            </a:pPr>
            <a:r>
              <a:rPr lang="en">
                <a:solidFill>
                  <a:srgbClr val="6AA84F"/>
                </a:solidFill>
              </a:rPr>
              <a:t>POL</a:t>
            </a:r>
            <a:r>
              <a:rPr lang="en">
                <a:solidFill>
                  <a:srgbClr val="6AA84F"/>
                </a:solidFill>
              </a:rPr>
              <a:t> PFS v2.9 endorsed</a:t>
            </a:r>
            <a:endParaRPr>
              <a:solidFill>
                <a:srgbClr val="6AA84F"/>
              </a:solidFill>
            </a:endParaRPr>
          </a:p>
          <a:p>
            <a:pPr indent="-342900" lvl="0" marL="457200" rtl="0" algn="l">
              <a:spcBef>
                <a:spcPts val="1200"/>
              </a:spcBef>
              <a:spcAft>
                <a:spcPts val="0"/>
              </a:spcAft>
              <a:buClr>
                <a:srgbClr val="CC0000"/>
              </a:buClr>
              <a:buSzPts val="1800"/>
              <a:buChar char="●"/>
            </a:pPr>
            <a:r>
              <a:rPr lang="en">
                <a:solidFill>
                  <a:srgbClr val="CC0000"/>
                </a:solidFill>
              </a:rPr>
              <a:t>USGS to undertake editorial check of </a:t>
            </a:r>
            <a:r>
              <a:rPr lang="en">
                <a:solidFill>
                  <a:srgbClr val="CC0000"/>
                </a:solidFill>
              </a:rPr>
              <a:t>POL v2.9</a:t>
            </a:r>
            <a:r>
              <a:rPr lang="en">
                <a:solidFill>
                  <a:srgbClr val="CC0000"/>
                </a:solidFill>
              </a:rPr>
              <a:t>, before advancing the document to v3.0</a:t>
            </a:r>
            <a:endParaRPr>
              <a:solidFill>
                <a:srgbClr val="CC0000"/>
              </a:solidFill>
            </a:endParaRPr>
          </a:p>
          <a:p>
            <a:pPr indent="-342900" lvl="0" marL="457200" rtl="0" algn="l">
              <a:spcBef>
                <a:spcPts val="1200"/>
              </a:spcBef>
              <a:spcAft>
                <a:spcPts val="0"/>
              </a:spcAft>
              <a:buClr>
                <a:srgbClr val="CC0000"/>
              </a:buClr>
              <a:buSzPts val="1800"/>
              <a:buChar char="●"/>
            </a:pPr>
            <a:r>
              <a:rPr lang="en">
                <a:solidFill>
                  <a:srgbClr val="CC0000"/>
                </a:solidFill>
              </a:rPr>
              <a:t>Matt to post </a:t>
            </a:r>
            <a:r>
              <a:rPr lang="en">
                <a:solidFill>
                  <a:srgbClr val="CC0000"/>
                </a:solidFill>
              </a:rPr>
              <a:t>POL</a:t>
            </a:r>
            <a:r>
              <a:rPr lang="en">
                <a:solidFill>
                  <a:srgbClr val="CC0000"/>
                </a:solidFill>
              </a:rPr>
              <a:t> v3.0 on ceos.org/ard</a:t>
            </a:r>
            <a:endParaRPr>
              <a:solidFill>
                <a:srgbClr val="CC0000"/>
              </a:solidFill>
            </a:endParaRPr>
          </a:p>
          <a:p>
            <a:pPr indent="0" lvl="0" marL="0" rtl="0" algn="l">
              <a:spcBef>
                <a:spcPts val="1200"/>
              </a:spcBef>
              <a:spcAft>
                <a:spcPts val="0"/>
              </a:spcAft>
              <a:buNone/>
            </a:pPr>
            <a:r>
              <a:t/>
            </a:r>
            <a:endParaRPr>
              <a:solidFill>
                <a:srgbClr val="CC0000"/>
              </a:solidFill>
            </a:endParaRPr>
          </a:p>
          <a:p>
            <a:pPr indent="-342900" lvl="0" marL="457200" rtl="0" algn="l">
              <a:spcBef>
                <a:spcPts val="1200"/>
              </a:spcBef>
              <a:spcAft>
                <a:spcPts val="1200"/>
              </a:spcAft>
              <a:buClr>
                <a:srgbClr val="CC0000"/>
              </a:buClr>
              <a:buSzPts val="1800"/>
              <a:buChar char="●"/>
            </a:pPr>
            <a:r>
              <a:rPr lang="en">
                <a:solidFill>
                  <a:srgbClr val="CC0000"/>
                </a:solidFill>
              </a:rPr>
              <a:t>Matt and Ake to revisit action on hosting and linking sample datasets for SAR products.</a:t>
            </a:r>
            <a:endParaRPr>
              <a:solidFill>
                <a:srgbClr val="CC0000"/>
              </a:solidFill>
            </a:endParaRPr>
          </a:p>
        </p:txBody>
      </p:sp>
      <p:sp>
        <p:nvSpPr>
          <p:cNvPr id="540" name="Google Shape;540;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rPr>
              <a:t>Actions</a:t>
            </a:r>
            <a:r>
              <a:rPr lang="en"/>
              <a:t> and </a:t>
            </a:r>
            <a:r>
              <a:rPr lang="en">
                <a:solidFill>
                  <a:srgbClr val="6AA84F"/>
                </a:solidFill>
              </a:rPr>
              <a:t>Decisions</a:t>
            </a:r>
            <a:r>
              <a:rPr lang="en"/>
              <a:t> So Far...</a:t>
            </a:r>
            <a:endParaRPr/>
          </a:p>
        </p:txBody>
      </p:sp>
      <p:sp>
        <p:nvSpPr>
          <p:cNvPr id="546" name="Google Shape;546;p8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Aquatic Reflectance PFS</a:t>
            </a:r>
            <a:endParaRPr>
              <a:solidFill>
                <a:schemeClr val="dk1"/>
              </a:solidFill>
            </a:endParaRPr>
          </a:p>
          <a:p>
            <a:pPr indent="-342900" lvl="0" marL="457200" rtl="0" algn="l">
              <a:spcBef>
                <a:spcPts val="1200"/>
              </a:spcBef>
              <a:spcAft>
                <a:spcPts val="0"/>
              </a:spcAft>
              <a:buClr>
                <a:srgbClr val="CC0000"/>
              </a:buClr>
              <a:buSzPts val="1800"/>
              <a:buChar char="●"/>
            </a:pPr>
            <a:r>
              <a:rPr lang="en">
                <a:solidFill>
                  <a:srgbClr val="CC0000"/>
                </a:solidFill>
              </a:rPr>
              <a:t>All to consider nominations for the </a:t>
            </a:r>
            <a:r>
              <a:rPr lang="en">
                <a:solidFill>
                  <a:srgbClr val="CC0000"/>
                </a:solidFill>
              </a:rPr>
              <a:t>Aquatic Reflectance</a:t>
            </a:r>
            <a:r>
              <a:rPr lang="en">
                <a:solidFill>
                  <a:srgbClr val="CC0000"/>
                </a:solidFill>
              </a:rPr>
              <a:t> PFS Science expert review planned by end-June</a:t>
            </a:r>
            <a:r>
              <a:rPr lang="en">
                <a:solidFill>
                  <a:srgbClr val="CC0000"/>
                </a:solidFill>
              </a:rPr>
              <a:t>.</a:t>
            </a:r>
            <a:endParaRPr>
              <a:solidFill>
                <a:srgbClr val="CC0000"/>
              </a:solidFill>
            </a:endParaRPr>
          </a:p>
          <a:p>
            <a:pPr indent="-342900" lvl="0" marL="457200" rtl="0" algn="l">
              <a:spcBef>
                <a:spcPts val="1200"/>
              </a:spcBef>
              <a:spcAft>
                <a:spcPts val="1200"/>
              </a:spcAft>
              <a:buClr>
                <a:srgbClr val="CC0000"/>
              </a:buClr>
              <a:buSzPts val="1800"/>
              <a:buChar char="●"/>
            </a:pPr>
            <a:r>
              <a:rPr lang="en">
                <a:solidFill>
                  <a:srgbClr val="CC0000"/>
                </a:solidFill>
              </a:rPr>
              <a:t>Steve to send Ferran some more information regarding how USGS is handling the Landsat </a:t>
            </a:r>
            <a:r>
              <a:rPr lang="en">
                <a:solidFill>
                  <a:srgbClr val="CC0000"/>
                </a:solidFill>
              </a:rPr>
              <a:t>Aquatic Reflectance</a:t>
            </a:r>
            <a:r>
              <a:rPr lang="en">
                <a:solidFill>
                  <a:srgbClr val="CC0000"/>
                </a:solidFill>
              </a:rPr>
              <a:t> provisional products and how the approach differs from land cover observations.</a:t>
            </a:r>
            <a:endParaRPr>
              <a:solidFill>
                <a:srgbClr val="CC0000"/>
              </a:solidFill>
            </a:endParaRPr>
          </a:p>
        </p:txBody>
      </p:sp>
      <p:sp>
        <p:nvSpPr>
          <p:cNvPr id="547" name="Google Shape;547;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rPr>
              <a:t>Actions</a:t>
            </a:r>
            <a:r>
              <a:rPr lang="en"/>
              <a:t> and </a:t>
            </a:r>
            <a:r>
              <a:rPr lang="en">
                <a:solidFill>
                  <a:srgbClr val="6AA84F"/>
                </a:solidFill>
              </a:rPr>
              <a:t>Decisions</a:t>
            </a:r>
            <a:r>
              <a:rPr lang="en"/>
              <a:t> So Far...</a:t>
            </a:r>
            <a:endParaRPr/>
          </a:p>
        </p:txBody>
      </p:sp>
      <p:sp>
        <p:nvSpPr>
          <p:cNvPr id="553" name="Google Shape;553;p8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CC0000"/>
              </a:buClr>
              <a:buSzPts val="1800"/>
              <a:buChar char="●"/>
            </a:pPr>
            <a:r>
              <a:rPr lang="en">
                <a:solidFill>
                  <a:srgbClr val="CC0000"/>
                </a:solidFill>
              </a:rPr>
              <a:t>LSI-VC Leads to coordinate a communication from LSI-VC to EC/Copernicus regarding the need for Sentinel-1 NRB CARD4L as a core product, citing examples of various ‘ad hoc’ efforts ongoing to create Sentinel-1 NRB CARD4L – as evidence of demand for this type of product</a:t>
            </a:r>
            <a:r>
              <a:rPr lang="en">
                <a:solidFill>
                  <a:srgbClr val="CC0000"/>
                </a:solidFill>
              </a:rPr>
              <a:t>.</a:t>
            </a:r>
            <a:endParaRPr>
              <a:solidFill>
                <a:srgbClr val="CC0000"/>
              </a:solidFill>
            </a:endParaRPr>
          </a:p>
          <a:p>
            <a:pPr indent="-317500" lvl="1" marL="914400" rtl="0" algn="l">
              <a:spcBef>
                <a:spcPts val="1200"/>
              </a:spcBef>
              <a:spcAft>
                <a:spcPts val="0"/>
              </a:spcAft>
              <a:buClr>
                <a:srgbClr val="CC0000"/>
              </a:buClr>
              <a:buSzPts val="1400"/>
              <a:buChar char="○"/>
            </a:pPr>
            <a:r>
              <a:rPr lang="en">
                <a:solidFill>
                  <a:srgbClr val="CC0000"/>
                </a:solidFill>
              </a:rPr>
              <a:t>Zolti to confirm best approach.</a:t>
            </a:r>
            <a:endParaRPr>
              <a:solidFill>
                <a:srgbClr val="CC0000"/>
              </a:solidFill>
            </a:endParaRPr>
          </a:p>
          <a:p>
            <a:pPr indent="-317500" lvl="1" marL="914400" rtl="0" algn="l">
              <a:spcBef>
                <a:spcPts val="1200"/>
              </a:spcBef>
              <a:spcAft>
                <a:spcPts val="0"/>
              </a:spcAft>
              <a:buClr>
                <a:srgbClr val="CC0000"/>
              </a:buClr>
              <a:buSzPts val="1400"/>
              <a:buChar char="○"/>
            </a:pPr>
            <a:r>
              <a:rPr lang="en">
                <a:solidFill>
                  <a:srgbClr val="CC0000"/>
                </a:solidFill>
              </a:rPr>
              <a:t>Brian and Adam to share their examples (e.g., Sinergise, DEAfrica, other use cases) to help inform</a:t>
            </a:r>
            <a:endParaRPr>
              <a:solidFill>
                <a:srgbClr val="CC0000"/>
              </a:solidFill>
            </a:endParaRPr>
          </a:p>
          <a:p>
            <a:pPr indent="-317500" lvl="1" marL="914400" rtl="0" algn="l">
              <a:spcBef>
                <a:spcPts val="1200"/>
              </a:spcBef>
              <a:spcAft>
                <a:spcPts val="0"/>
              </a:spcAft>
              <a:buClr>
                <a:schemeClr val="dk1"/>
              </a:buClr>
              <a:buSzPts val="1400"/>
              <a:buChar char="○"/>
            </a:pPr>
            <a:r>
              <a:rPr lang="en">
                <a:solidFill>
                  <a:schemeClr val="dk1"/>
                </a:solidFill>
              </a:rPr>
              <a:t>Convincing Copernicus services of utility could be another approach </a:t>
            </a:r>
            <a:endParaRPr>
              <a:solidFill>
                <a:srgbClr val="CC0000"/>
              </a:solidFill>
            </a:endParaRPr>
          </a:p>
          <a:p>
            <a:pPr indent="-342900" lvl="0" marL="457200" rtl="0" algn="l">
              <a:spcBef>
                <a:spcPts val="1200"/>
              </a:spcBef>
              <a:spcAft>
                <a:spcPts val="1200"/>
              </a:spcAft>
              <a:buClr>
                <a:srgbClr val="CC0000"/>
              </a:buClr>
              <a:buSzPts val="1800"/>
              <a:buChar char="●"/>
            </a:pPr>
            <a:r>
              <a:rPr lang="en">
                <a:solidFill>
                  <a:srgbClr val="CC0000"/>
                </a:solidFill>
              </a:rPr>
              <a:t>Steve/USGS to follow up NASA LSI-VC contacts regarding the possibility of assessing MODIS and VIIRS products against the CARD4L specifications.</a:t>
            </a:r>
            <a:endParaRPr>
              <a:solidFill>
                <a:srgbClr val="CC0000"/>
              </a:solidFill>
            </a:endParaRPr>
          </a:p>
        </p:txBody>
      </p:sp>
      <p:sp>
        <p:nvSpPr>
          <p:cNvPr id="554" name="Google Shape;554;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0000"/>
                </a:solidFill>
              </a:rPr>
              <a:t>Actions</a:t>
            </a:r>
            <a:r>
              <a:rPr lang="en"/>
              <a:t> and </a:t>
            </a:r>
            <a:r>
              <a:rPr lang="en">
                <a:solidFill>
                  <a:srgbClr val="6AA84F"/>
                </a:solidFill>
              </a:rPr>
              <a:t>Decisions</a:t>
            </a:r>
            <a:r>
              <a:rPr lang="en"/>
              <a:t> So Far...</a:t>
            </a:r>
            <a:endParaRPr/>
          </a:p>
        </p:txBody>
      </p:sp>
      <p:sp>
        <p:nvSpPr>
          <p:cNvPr id="560" name="Google Shape;560;p8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CC0000"/>
              </a:buClr>
              <a:buSzPts val="1800"/>
              <a:buChar char="●"/>
            </a:pPr>
            <a:r>
              <a:rPr lang="en">
                <a:solidFill>
                  <a:srgbClr val="CC0000"/>
                </a:solidFill>
              </a:rPr>
              <a:t>Andreia to set up a telecon between the LSI-VC Leads and WGCV contacts to review the points on slide 55 of the LSI-VC-9 Telecon #3 presentation (Summary of Feedback from CARD4L Evaluation)</a:t>
            </a:r>
            <a:endParaRPr>
              <a:solidFill>
                <a:srgbClr val="CC0000"/>
              </a:solidFill>
            </a:endParaRPr>
          </a:p>
          <a:p>
            <a:pPr indent="0" lvl="0" marL="0" rtl="0" algn="l">
              <a:spcBef>
                <a:spcPts val="1200"/>
              </a:spcBef>
              <a:spcAft>
                <a:spcPts val="0"/>
              </a:spcAft>
              <a:buNone/>
            </a:pPr>
            <a:r>
              <a:t/>
            </a:r>
            <a:endParaRPr>
              <a:solidFill>
                <a:srgbClr val="CC0000"/>
              </a:solidFill>
            </a:endParaRPr>
          </a:p>
          <a:p>
            <a:pPr indent="-342900" lvl="0" marL="457200" rtl="0" algn="l">
              <a:spcBef>
                <a:spcPts val="1200"/>
              </a:spcBef>
              <a:spcAft>
                <a:spcPts val="1200"/>
              </a:spcAft>
              <a:buClr>
                <a:srgbClr val="CC0000"/>
              </a:buClr>
              <a:buSzPts val="1800"/>
              <a:buChar char="●"/>
            </a:pPr>
            <a:r>
              <a:rPr lang="en">
                <a:solidFill>
                  <a:srgbClr val="CC0000"/>
                </a:solidFill>
              </a:rPr>
              <a:t>Steve to share USGS Collection 2 work done around COG and STAC (including the format study, slides from ARD19) to support other agencies interested in working in this direction (e.g., ESA/Ferran, EC/Zolti) – including any user feedback / examples of demand. Inputs from others also welcome.</a:t>
            </a:r>
            <a:endParaRPr>
              <a:solidFill>
                <a:srgbClr val="CC0000"/>
              </a:solidFill>
            </a:endParaRPr>
          </a:p>
        </p:txBody>
      </p:sp>
      <p:sp>
        <p:nvSpPr>
          <p:cNvPr id="561" name="Google Shape;561;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Revisiting Some Decisions and Discussions...</a:t>
            </a:r>
            <a:endParaRPr/>
          </a:p>
        </p:txBody>
      </p:sp>
      <p:sp>
        <p:nvSpPr>
          <p:cNvPr id="567" name="Google Shape;567;p8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1" name="Shape 571"/>
        <p:cNvGrpSpPr/>
        <p:nvPr/>
      </p:nvGrpSpPr>
      <p:grpSpPr>
        <a:xfrm>
          <a:off x="0" y="0"/>
          <a:ext cx="0" cy="0"/>
          <a:chOff x="0" y="0"/>
          <a:chExt cx="0" cy="0"/>
        </a:xfrm>
      </p:grpSpPr>
      <p:sp>
        <p:nvSpPr>
          <p:cNvPr id="572" name="Google Shape;572;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Revisiting Some Decisions and Discussions...</a:t>
            </a:r>
            <a:endParaRPr/>
          </a:p>
        </p:txBody>
      </p:sp>
      <p:sp>
        <p:nvSpPr>
          <p:cNvPr id="573" name="Google Shape;573;p8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standardisation:</a:t>
            </a:r>
            <a:endParaRPr/>
          </a:p>
          <a:p>
            <a:pPr indent="-342900" lvl="0" marL="457200" rtl="0" algn="l">
              <a:spcBef>
                <a:spcPts val="1600"/>
              </a:spcBef>
              <a:spcAft>
                <a:spcPts val="0"/>
              </a:spcAft>
              <a:buSzPts val="1800"/>
              <a:buChar char="●"/>
            </a:pPr>
            <a:r>
              <a:rPr lang="en"/>
              <a:t>A</a:t>
            </a:r>
            <a:r>
              <a:rPr lang="en"/>
              <a:t> best practices document through OGC could be a good middle ground</a:t>
            </a:r>
            <a:endParaRPr/>
          </a:p>
          <a:p>
            <a:pPr indent="-342900" lvl="0" marL="457200" rtl="0" algn="l">
              <a:spcBef>
                <a:spcPts val="0"/>
              </a:spcBef>
              <a:spcAft>
                <a:spcPts val="0"/>
              </a:spcAft>
              <a:buSzPts val="1800"/>
              <a:buChar char="●"/>
            </a:pPr>
            <a:r>
              <a:rPr lang="en"/>
              <a:t>Standards process seems like a big investment, and it isn’t clear it will definitely help us achieve our goal (uptake and impact)</a:t>
            </a:r>
            <a:endParaRPr/>
          </a:p>
          <a:p>
            <a:pPr indent="-342900" lvl="0" marL="457200" rtl="0" algn="l">
              <a:spcBef>
                <a:spcPts val="0"/>
              </a:spcBef>
              <a:spcAft>
                <a:spcPts val="0"/>
              </a:spcAft>
              <a:buSzPts val="1800"/>
              <a:buChar char="●"/>
            </a:pPr>
            <a:r>
              <a:rPr lang="en"/>
              <a:t>Standards don't necessarily keep pace with current innovation rates</a:t>
            </a:r>
            <a:endParaRPr/>
          </a:p>
          <a:p>
            <a:pPr indent="-342900" lvl="0" marL="457200" rtl="0" algn="l">
              <a:spcBef>
                <a:spcPts val="0"/>
              </a:spcBef>
              <a:spcAft>
                <a:spcPts val="0"/>
              </a:spcAft>
              <a:buSzPts val="1800"/>
              <a:buChar char="●"/>
            </a:pPr>
            <a:r>
              <a:rPr lang="en"/>
              <a:t>“Pseudo-standards” which fill a gap are just as valued and used (e.g., the WGCV Protocols)</a:t>
            </a:r>
            <a:endParaRPr/>
          </a:p>
          <a:p>
            <a:pPr indent="0" lvl="0" marL="0" rtl="0" algn="l">
              <a:spcBef>
                <a:spcPts val="1600"/>
              </a:spcBef>
              <a:spcAft>
                <a:spcPts val="0"/>
              </a:spcAft>
              <a:buNone/>
            </a:pPr>
            <a:r>
              <a:rPr b="1" lang="en">
                <a:solidFill>
                  <a:srgbClr val="6AA84F"/>
                </a:solidFill>
              </a:rPr>
              <a:t>DECISION NEEDED</a:t>
            </a:r>
            <a:endParaRPr b="1">
              <a:solidFill>
                <a:srgbClr val="6AA84F"/>
              </a:solidFill>
            </a:endParaRPr>
          </a:p>
          <a:p>
            <a:pPr indent="0" lvl="0" marL="0" rtl="0" algn="l">
              <a:spcBef>
                <a:spcPts val="1600"/>
              </a:spcBef>
              <a:spcAft>
                <a:spcPts val="1600"/>
              </a:spcAft>
              <a:buNone/>
            </a:pPr>
            <a:r>
              <a:t/>
            </a:r>
            <a:endParaRPr/>
          </a:p>
        </p:txBody>
      </p:sp>
      <p:sp>
        <p:nvSpPr>
          <p:cNvPr id="574" name="Google Shape;574;p8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8" name="Shape 578"/>
        <p:cNvGrpSpPr/>
        <p:nvPr/>
      </p:nvGrpSpPr>
      <p:grpSpPr>
        <a:xfrm>
          <a:off x="0" y="0"/>
          <a:ext cx="0" cy="0"/>
          <a:chOff x="0" y="0"/>
          <a:chExt cx="0" cy="0"/>
        </a:xfrm>
      </p:grpSpPr>
      <p:sp>
        <p:nvSpPr>
          <p:cNvPr id="579" name="Google Shape;579;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Revisiting Some Decisions and Discussions...</a:t>
            </a:r>
            <a:endParaRPr/>
          </a:p>
        </p:txBody>
      </p:sp>
      <p:sp>
        <p:nvSpPr>
          <p:cNvPr id="580" name="Google Shape;580;p8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industry engagement:</a:t>
            </a:r>
            <a:endParaRPr/>
          </a:p>
          <a:p>
            <a:pPr indent="-342900" lvl="0" marL="457200" rtl="0" algn="l">
              <a:spcBef>
                <a:spcPts val="1600"/>
              </a:spcBef>
              <a:spcAft>
                <a:spcPts val="0"/>
              </a:spcAft>
              <a:buSzPts val="1800"/>
              <a:buChar char="●"/>
            </a:pPr>
            <a:r>
              <a:rPr lang="en"/>
              <a:t>JACIE</a:t>
            </a:r>
            <a:endParaRPr/>
          </a:p>
          <a:p>
            <a:pPr indent="-317500" lvl="1" marL="914400" rtl="0" algn="l">
              <a:spcBef>
                <a:spcPts val="0"/>
              </a:spcBef>
              <a:spcAft>
                <a:spcPts val="0"/>
              </a:spcAft>
              <a:buSzPts val="1400"/>
              <a:buChar char="○"/>
            </a:pPr>
            <a:r>
              <a:rPr lang="en"/>
              <a:t>Additional JACIE 2020 topics if there is something we would like to raise related to CEOS ARD?</a:t>
            </a:r>
            <a:endParaRPr/>
          </a:p>
          <a:p>
            <a:pPr indent="-317500" lvl="1" marL="914400" rtl="0" algn="l">
              <a:spcBef>
                <a:spcPts val="0"/>
              </a:spcBef>
              <a:spcAft>
                <a:spcPts val="0"/>
              </a:spcAft>
              <a:buSzPts val="1400"/>
              <a:buChar char="○"/>
            </a:pPr>
            <a:r>
              <a:rPr lang="en"/>
              <a:t>Possibility of bringing the JACIE and Planet ARD workshops closer together?</a:t>
            </a:r>
            <a:endParaRPr/>
          </a:p>
          <a:p>
            <a:pPr indent="0" lvl="0" marL="0" rtl="0" algn="l">
              <a:spcBef>
                <a:spcPts val="1600"/>
              </a:spcBef>
              <a:spcAft>
                <a:spcPts val="0"/>
              </a:spcAft>
              <a:buNone/>
            </a:pPr>
            <a:r>
              <a:t/>
            </a:r>
            <a:endParaRPr/>
          </a:p>
          <a:p>
            <a:pPr indent="0" lvl="0" marL="0" rtl="0" algn="l">
              <a:spcBef>
                <a:spcPts val="1600"/>
              </a:spcBef>
              <a:spcAft>
                <a:spcPts val="0"/>
              </a:spcAft>
              <a:buNone/>
            </a:pPr>
            <a:r>
              <a:rPr b="1" lang="en">
                <a:solidFill>
                  <a:srgbClr val="CC0000"/>
                </a:solidFill>
              </a:rPr>
              <a:t>ACTION?</a:t>
            </a:r>
            <a:endParaRPr b="1">
              <a:solidFill>
                <a:srgbClr val="CC0000"/>
              </a:solidFill>
            </a:endParaRPr>
          </a:p>
          <a:p>
            <a:pPr indent="0" lvl="0" marL="0" rtl="0" algn="l">
              <a:spcBef>
                <a:spcPts val="1600"/>
              </a:spcBef>
              <a:spcAft>
                <a:spcPts val="1600"/>
              </a:spcAft>
              <a:buNone/>
            </a:pPr>
            <a:r>
              <a:t/>
            </a:r>
            <a:endParaRPr/>
          </a:p>
        </p:txBody>
      </p:sp>
      <p:sp>
        <p:nvSpPr>
          <p:cNvPr id="581" name="Google Shape;581;p8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Revisiting Some Decisions and Discussions...</a:t>
            </a:r>
            <a:endParaRPr/>
          </a:p>
        </p:txBody>
      </p:sp>
      <p:sp>
        <p:nvSpPr>
          <p:cNvPr id="587" name="Google Shape;587;p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b="1" lang="en">
                <a:solidFill>
                  <a:srgbClr val="6AA84F"/>
                </a:solidFill>
              </a:rPr>
              <a:t>DECISION: Do we need to consider adding ‘Advisory Notes’ as a fourth component of the CARD4L Framework to address data policy, data formats, interoperability, etc.?</a:t>
            </a:r>
            <a:endParaRPr b="1">
              <a:solidFill>
                <a:srgbClr val="6AA84F"/>
              </a:solidFill>
            </a:endParaRPr>
          </a:p>
          <a:p>
            <a:pPr indent="0" lvl="0" marL="0" rtl="0" algn="l">
              <a:spcBef>
                <a:spcPts val="1600"/>
              </a:spcBef>
              <a:spcAft>
                <a:spcPts val="1600"/>
              </a:spcAft>
              <a:buNone/>
            </a:pPr>
            <a:r>
              <a:t/>
            </a:r>
            <a:endParaRPr/>
          </a:p>
        </p:txBody>
      </p:sp>
      <p:sp>
        <p:nvSpPr>
          <p:cNvPr id="588" name="Google Shape;588;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91"/>
          <p:cNvSpPr txBox="1"/>
          <p:nvPr>
            <p:ph type="title"/>
          </p:nvPr>
        </p:nvSpPr>
        <p:spPr>
          <a:xfrm>
            <a:off x="1780674" y="8249"/>
            <a:ext cx="58644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FF"/>
              </a:buClr>
              <a:buSzPts val="2400"/>
              <a:buFont typeface="Helvetica Neue"/>
              <a:buNone/>
            </a:pPr>
            <a:r>
              <a:rPr lang="en"/>
              <a:t>LSI-VC CARD4L Framework</a:t>
            </a:r>
            <a:br>
              <a:rPr lang="en"/>
            </a:br>
            <a:r>
              <a:rPr lang="en" sz="1400" u="sng">
                <a:solidFill>
                  <a:srgbClr val="FF0000"/>
                </a:solidFill>
                <a:hlinkClick r:id="rId3"/>
              </a:rPr>
              <a:t>http://ceos.org/ard/</a:t>
            </a:r>
            <a:endParaRPr>
              <a:solidFill>
                <a:srgbClr val="FF0000"/>
              </a:solidFill>
            </a:endParaRPr>
          </a:p>
        </p:txBody>
      </p:sp>
      <p:sp>
        <p:nvSpPr>
          <p:cNvPr id="594" name="Google Shape;594;p91"/>
          <p:cNvSpPr/>
          <p:nvPr>
            <p:ph idx="12" type="sldNum"/>
          </p:nvPr>
        </p:nvSpPr>
        <p:spPr>
          <a:xfrm>
            <a:off x="8796528" y="4947464"/>
            <a:ext cx="2604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Clr>
                <a:schemeClr val="dk2"/>
              </a:buClr>
              <a:buSzPts val="1100"/>
              <a:buFont typeface="Helvetica Neue"/>
              <a:buNone/>
            </a:pPr>
            <a:fld id="{00000000-1234-1234-1234-123412341234}" type="slidenum">
              <a:rPr b="0" i="1" lang="en" sz="1100" u="none" cap="none" strike="noStrike">
                <a:solidFill>
                  <a:schemeClr val="dk2"/>
                </a:solidFill>
                <a:latin typeface="Helvetica Neue"/>
                <a:ea typeface="Helvetica Neue"/>
                <a:cs typeface="Helvetica Neue"/>
                <a:sym typeface="Helvetica Neue"/>
              </a:rPr>
              <a:t>‹#›</a:t>
            </a:fld>
            <a:endParaRPr b="0" i="1" sz="1100" u="none" cap="none" strike="noStrike">
              <a:solidFill>
                <a:schemeClr val="dk2"/>
              </a:solidFill>
              <a:latin typeface="Helvetica Neue"/>
              <a:ea typeface="Helvetica Neue"/>
              <a:cs typeface="Helvetica Neue"/>
              <a:sym typeface="Helvetica Neue"/>
            </a:endParaRPr>
          </a:p>
        </p:txBody>
      </p:sp>
      <p:pic>
        <p:nvPicPr>
          <p:cNvPr id="595" name="Google Shape;595;p91"/>
          <p:cNvPicPr preferRelativeResize="0"/>
          <p:nvPr/>
        </p:nvPicPr>
        <p:blipFill rotWithShape="1">
          <a:blip r:embed="rId4">
            <a:alphaModFix/>
          </a:blip>
          <a:srcRect b="0" l="0" r="0" t="1400"/>
          <a:stretch/>
        </p:blipFill>
        <p:spPr>
          <a:xfrm>
            <a:off x="5074679" y="978657"/>
            <a:ext cx="3022987" cy="3984763"/>
          </a:xfrm>
          <a:prstGeom prst="rect">
            <a:avLst/>
          </a:prstGeom>
          <a:noFill/>
          <a:ln>
            <a:noFill/>
          </a:ln>
        </p:spPr>
      </p:pic>
      <p:sp>
        <p:nvSpPr>
          <p:cNvPr id="596" name="Google Shape;596;p91"/>
          <p:cNvSpPr txBox="1"/>
          <p:nvPr/>
        </p:nvSpPr>
        <p:spPr>
          <a:xfrm>
            <a:off x="678375" y="1073250"/>
            <a:ext cx="4667700" cy="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Calibri"/>
                <a:ea typeface="Calibri"/>
                <a:cs typeface="Calibri"/>
                <a:sym typeface="Calibri"/>
              </a:rPr>
              <a:t>Analysis Ready Data</a:t>
            </a:r>
            <a:r>
              <a:rPr lang="en">
                <a:latin typeface="Calibri"/>
                <a:ea typeface="Calibri"/>
                <a:cs typeface="Calibri"/>
                <a:sym typeface="Calibri"/>
              </a:rPr>
              <a:t> is about improving interoperability -&gt;</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(comparability of observations through time, between instruments, and across space)</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97" name="Google Shape;597;p91"/>
          <p:cNvSpPr txBox="1"/>
          <p:nvPr/>
        </p:nvSpPr>
        <p:spPr>
          <a:xfrm>
            <a:off x="496650" y="1853400"/>
            <a:ext cx="4667700" cy="10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Calibri"/>
                <a:ea typeface="Calibri"/>
                <a:cs typeface="Calibri"/>
                <a:sym typeface="Calibri"/>
              </a:rPr>
              <a:t>Product Family Specifications</a:t>
            </a:r>
            <a:r>
              <a:rPr lang="en">
                <a:latin typeface="Calibri"/>
                <a:ea typeface="Calibri"/>
                <a:cs typeface="Calibri"/>
                <a:sym typeface="Calibri"/>
              </a:rPr>
              <a:t> ask that we deliver a geophysical measurement, at a known place and time, and with known uncertainty or methods.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98" name="Google Shape;598;p91"/>
          <p:cNvSpPr txBox="1"/>
          <p:nvPr/>
        </p:nvSpPr>
        <p:spPr>
          <a:xfrm>
            <a:off x="420450" y="2615400"/>
            <a:ext cx="4667700" cy="21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Calibri"/>
                <a:ea typeface="Calibri"/>
                <a:cs typeface="Calibri"/>
                <a:sym typeface="Calibri"/>
              </a:rPr>
              <a:t>But is that enough?</a:t>
            </a:r>
            <a:r>
              <a:rPr lang="en">
                <a:latin typeface="Calibri"/>
                <a:ea typeface="Calibri"/>
                <a:cs typeface="Calibri"/>
                <a:sym typeface="Calibri"/>
              </a:rPr>
              <a:t> So far we have set certain questions to one side: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Data policy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Data supply assurance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Data format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Data interoperability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Standards</a:t>
            </a:r>
            <a:endParaRPr>
              <a:latin typeface="Calibri"/>
              <a:ea typeface="Calibri"/>
              <a:cs typeface="Calibri"/>
              <a:sym typeface="Calibri"/>
            </a:endParaRPr>
          </a:p>
          <a:p>
            <a:pPr indent="0" lvl="0" marL="0" rtl="0" algn="l">
              <a:spcBef>
                <a:spcPts val="0"/>
              </a:spcBef>
              <a:spcAft>
                <a:spcPts val="0"/>
              </a:spcAft>
              <a:buNone/>
            </a:pPr>
            <a:r>
              <a:rPr b="1" i="1" lang="en" sz="1100">
                <a:solidFill>
                  <a:srgbClr val="1F497D"/>
                </a:solidFill>
                <a:latin typeface="Calibri"/>
                <a:ea typeface="Calibri"/>
                <a:cs typeface="Calibri"/>
                <a:sym typeface="Calibri"/>
              </a:rPr>
              <a:t>“</a:t>
            </a:r>
            <a:r>
              <a:rPr b="1" i="1" lang="en" sz="1200">
                <a:solidFill>
                  <a:schemeClr val="dk1"/>
                </a:solidFill>
                <a:latin typeface="Times New Roman"/>
                <a:ea typeface="Times New Roman"/>
                <a:cs typeface="Times New Roman"/>
                <a:sym typeface="Times New Roman"/>
              </a:rPr>
              <a:t>So with that general context, in the paper itself I think "Section 3.2, Matters Not Covered in the Specifications" </a:t>
            </a:r>
            <a:r>
              <a:rPr b="1" i="1" lang="en" sz="1200" u="sng">
                <a:solidFill>
                  <a:schemeClr val="dk1"/>
                </a:solidFill>
                <a:latin typeface="Times New Roman"/>
                <a:ea typeface="Times New Roman"/>
                <a:cs typeface="Times New Roman"/>
                <a:sym typeface="Times New Roman"/>
              </a:rPr>
              <a:t>undermines the whole goal of ARD</a:t>
            </a:r>
            <a:r>
              <a:rPr b="1" i="1" lang="en" sz="12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92"/>
          <p:cNvSpPr txBox="1"/>
          <p:nvPr>
            <p:ph type="title"/>
          </p:nvPr>
        </p:nvSpPr>
        <p:spPr>
          <a:xfrm>
            <a:off x="1780674" y="122549"/>
            <a:ext cx="5864400" cy="857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CARD and Interoperability</a:t>
            </a:r>
            <a:endParaRPr/>
          </a:p>
        </p:txBody>
      </p:sp>
      <p:sp>
        <p:nvSpPr>
          <p:cNvPr id="604" name="Google Shape;604;p92"/>
          <p:cNvSpPr txBox="1"/>
          <p:nvPr/>
        </p:nvSpPr>
        <p:spPr>
          <a:xfrm>
            <a:off x="1397250" y="1215000"/>
            <a:ext cx="6166200" cy="3179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For ocean and atmosphere communities (GHRSST), the need is less on the measurement and more on some of these other aspects:</a:t>
            </a:r>
            <a:endParaRPr>
              <a:latin typeface="Calibri"/>
              <a:ea typeface="Calibri"/>
              <a:cs typeface="Calibri"/>
              <a:sym typeface="Calibri"/>
            </a:endParaRPr>
          </a:p>
          <a:p>
            <a:pPr indent="-317500" lvl="1" marL="914400" rtl="0" algn="l">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Data policy</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Data supply assurance</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Data format</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Data interoperability</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Standards</a:t>
            </a:r>
            <a:endParaRPr>
              <a:solidFill>
                <a:schemeClr val="dk1"/>
              </a:solidFill>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The ‘IT innovators’ (Radiant, Planet, Element84, etc.) are evolving standards for data formats and catalogs that support machine to machine interoperability and performance in the cloud:</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
                <a:latin typeface="Calibri"/>
                <a:ea typeface="Calibri"/>
                <a:cs typeface="Calibri"/>
                <a:sym typeface="Calibri"/>
              </a:rPr>
              <a:t>Cloud Optimised GeoTiffs (COG)</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
                <a:latin typeface="Calibri"/>
                <a:ea typeface="Calibri"/>
                <a:cs typeface="Calibri"/>
                <a:sym typeface="Calibri"/>
              </a:rPr>
              <a:t>Spatio-Temporal Asset Catalog (STAC)</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t/>
            </a:r>
            <a:endParaRPr>
              <a:latin typeface="Calibri"/>
              <a:ea typeface="Calibri"/>
              <a:cs typeface="Calibri"/>
              <a:sym typeface="Calibri"/>
            </a:endParaRPr>
          </a:p>
        </p:txBody>
      </p:sp>
      <p:sp>
        <p:nvSpPr>
          <p:cNvPr id="605" name="Google Shape;605;p92"/>
          <p:cNvSpPr/>
          <p:nvPr>
            <p:ph idx="12" type="sldNum"/>
          </p:nvPr>
        </p:nvSpPr>
        <p:spPr>
          <a:xfrm>
            <a:off x="8796528" y="4947464"/>
            <a:ext cx="2604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Clr>
                <a:schemeClr val="dk2"/>
              </a:buClr>
              <a:buSzPts val="1100"/>
              <a:buFont typeface="Helvetica Neue"/>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9"/>
          <p:cNvPicPr preferRelativeResize="0"/>
          <p:nvPr/>
        </p:nvPicPr>
        <p:blipFill rotWithShape="1">
          <a:blip r:embed="rId3">
            <a:alphaModFix/>
          </a:blip>
          <a:srcRect b="0" l="0" r="0" t="87995"/>
          <a:stretch/>
        </p:blipFill>
        <p:spPr>
          <a:xfrm>
            <a:off x="-11149" y="4526121"/>
            <a:ext cx="9144002" cy="617381"/>
          </a:xfrm>
          <a:prstGeom prst="rect">
            <a:avLst/>
          </a:prstGeom>
          <a:noFill/>
          <a:ln>
            <a:noFill/>
          </a:ln>
        </p:spPr>
      </p:pic>
      <p:sp>
        <p:nvSpPr>
          <p:cNvPr id="192" name="Google Shape;192;p39"/>
          <p:cNvSpPr txBox="1"/>
          <p:nvPr>
            <p:ph idx="1" type="subTitle"/>
          </p:nvPr>
        </p:nvSpPr>
        <p:spPr>
          <a:xfrm>
            <a:off x="103600" y="745938"/>
            <a:ext cx="6209100" cy="2876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1" marL="177800" rtl="0" algn="l">
              <a:lnSpc>
                <a:spcPct val="100000"/>
              </a:lnSpc>
              <a:spcBef>
                <a:spcPts val="0"/>
              </a:spcBef>
              <a:spcAft>
                <a:spcPts val="0"/>
              </a:spcAft>
              <a:buSzPts val="2800"/>
              <a:buFont typeface="Arial"/>
              <a:buNone/>
            </a:pPr>
            <a:r>
              <a:rPr b="1" lang="en" sz="1350">
                <a:solidFill>
                  <a:schemeClr val="dk1"/>
                </a:solidFill>
                <a:latin typeface="Calibri"/>
                <a:ea typeface="Calibri"/>
                <a:cs typeface="Calibri"/>
                <a:sym typeface="Calibri"/>
              </a:rPr>
              <a:t>L</a:t>
            </a:r>
            <a:r>
              <a:rPr b="1" lang="en" sz="1450">
                <a:solidFill>
                  <a:schemeClr val="dk1"/>
                </a:solidFill>
                <a:latin typeface="Calibri"/>
                <a:ea typeface="Calibri"/>
                <a:cs typeface="Calibri"/>
                <a:sym typeface="Calibri"/>
              </a:rPr>
              <a:t>ots of success with in season crop condition, but policy landscape has shifted</a:t>
            </a:r>
            <a:endParaRPr b="1" sz="1450">
              <a:solidFill>
                <a:schemeClr val="dk1"/>
              </a:solidFill>
              <a:latin typeface="Calibri"/>
              <a:ea typeface="Calibri"/>
              <a:cs typeface="Calibri"/>
              <a:sym typeface="Calibri"/>
            </a:endParaRPr>
          </a:p>
          <a:p>
            <a:pPr indent="0" lvl="1" marL="177800" rtl="0" algn="l">
              <a:lnSpc>
                <a:spcPct val="100000"/>
              </a:lnSpc>
              <a:spcBef>
                <a:spcPts val="0"/>
              </a:spcBef>
              <a:spcAft>
                <a:spcPts val="0"/>
              </a:spcAft>
              <a:buSzPts val="2800"/>
              <a:buFont typeface="Arial"/>
              <a:buNone/>
            </a:pPr>
            <a:r>
              <a:t/>
            </a:r>
            <a:endParaRPr sz="1450">
              <a:solidFill>
                <a:schemeClr val="dk1"/>
              </a:solidFill>
              <a:latin typeface="Calibri"/>
              <a:ea typeface="Calibri"/>
              <a:cs typeface="Calibri"/>
              <a:sym typeface="Calibri"/>
            </a:endParaRPr>
          </a:p>
          <a:p>
            <a:pPr indent="-342857" lvl="1" marL="342857" rtl="0" algn="l">
              <a:lnSpc>
                <a:spcPct val="100000"/>
              </a:lnSpc>
              <a:spcBef>
                <a:spcPts val="0"/>
              </a:spcBef>
              <a:spcAft>
                <a:spcPts val="0"/>
              </a:spcAft>
              <a:buSzPts val="2800"/>
              <a:buFont typeface="Arial"/>
              <a:buChar char="•"/>
            </a:pPr>
            <a:r>
              <a:rPr lang="en" sz="1350">
                <a:solidFill>
                  <a:schemeClr val="dk1"/>
                </a:solidFill>
                <a:latin typeface="Calibri"/>
                <a:ea typeface="Calibri"/>
                <a:cs typeface="Calibri"/>
                <a:sym typeface="Calibri"/>
              </a:rPr>
              <a:t>Information produced by the GEOGLAM community can support a multitude of policy targets (create once use many places)</a:t>
            </a:r>
            <a:endParaRPr/>
          </a:p>
          <a:p>
            <a:pPr indent="0" lvl="3" marL="1828800" rtl="0" algn="l">
              <a:lnSpc>
                <a:spcPct val="100000"/>
              </a:lnSpc>
              <a:spcBef>
                <a:spcPts val="0"/>
              </a:spcBef>
              <a:spcAft>
                <a:spcPts val="0"/>
              </a:spcAft>
              <a:buSzPts val="2800"/>
              <a:buNone/>
            </a:pPr>
            <a:r>
              <a:rPr lang="en" sz="1350">
                <a:solidFill>
                  <a:schemeClr val="dk1"/>
                </a:solidFill>
                <a:latin typeface="Calibri"/>
                <a:ea typeface="Calibri"/>
                <a:cs typeface="Calibri"/>
                <a:sym typeface="Calibri"/>
              </a:rPr>
              <a:t>		</a:t>
            </a:r>
            <a:endParaRPr/>
          </a:p>
          <a:p>
            <a:pPr indent="-342857" lvl="1" marL="342857" rtl="0" algn="l">
              <a:lnSpc>
                <a:spcPct val="100000"/>
              </a:lnSpc>
              <a:spcBef>
                <a:spcPts val="0"/>
              </a:spcBef>
              <a:spcAft>
                <a:spcPts val="0"/>
              </a:spcAft>
              <a:buSzPts val="2800"/>
              <a:buFont typeface="Arial"/>
              <a:buChar char="•"/>
            </a:pPr>
            <a:r>
              <a:rPr lang="en" sz="1350">
                <a:solidFill>
                  <a:schemeClr val="dk1"/>
                </a:solidFill>
                <a:latin typeface="Calibri"/>
                <a:ea typeface="Calibri"/>
                <a:cs typeface="Calibri"/>
                <a:sym typeface="Calibri"/>
              </a:rPr>
              <a:t>Almost all targets and goals require information integrated across multiple science communities</a:t>
            </a:r>
            <a:endParaRPr/>
          </a:p>
          <a:p>
            <a:pPr indent="-165057" lvl="1" marL="342857"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a:p>
            <a:pPr indent="-342857" lvl="1" marL="342857" rtl="0" algn="l">
              <a:lnSpc>
                <a:spcPct val="100000"/>
              </a:lnSpc>
              <a:spcBef>
                <a:spcPts val="0"/>
              </a:spcBef>
              <a:spcAft>
                <a:spcPts val="0"/>
              </a:spcAft>
              <a:buSzPts val="2800"/>
              <a:buFont typeface="Arial"/>
              <a:buChar char="•"/>
            </a:pPr>
            <a:r>
              <a:rPr lang="en" sz="1350">
                <a:solidFill>
                  <a:schemeClr val="dk1"/>
                </a:solidFill>
                <a:latin typeface="Calibri"/>
                <a:ea typeface="Calibri"/>
                <a:cs typeface="Calibri"/>
                <a:sym typeface="Calibri"/>
              </a:rPr>
              <a:t>Need for a common approach across communities to enable integration and information sharing</a:t>
            </a:r>
            <a:endParaRPr/>
          </a:p>
          <a:p>
            <a:pPr indent="-165057" lvl="1" marL="342857"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a:p>
            <a:pPr indent="0" lvl="1" marL="0" rtl="0" algn="ctr">
              <a:lnSpc>
                <a:spcPct val="100000"/>
              </a:lnSpc>
              <a:spcBef>
                <a:spcPts val="0"/>
              </a:spcBef>
              <a:spcAft>
                <a:spcPts val="0"/>
              </a:spcAft>
              <a:buSzPts val="2800"/>
              <a:buNone/>
            </a:pPr>
            <a:r>
              <a:rPr b="1" lang="en" sz="1350">
                <a:solidFill>
                  <a:schemeClr val="dk1"/>
                </a:solidFill>
                <a:latin typeface="Calibri"/>
                <a:ea typeface="Calibri"/>
                <a:cs typeface="Calibri"/>
                <a:sym typeface="Calibri"/>
              </a:rPr>
              <a:t>GEOGLAM believes Essential Agricultural Variables (EAV’s) are the way forward</a:t>
            </a:r>
            <a:endParaRPr/>
          </a:p>
          <a:p>
            <a:pPr indent="0" lvl="1" marL="914400" rtl="0" algn="l">
              <a:lnSpc>
                <a:spcPct val="100000"/>
              </a:lnSpc>
              <a:spcBef>
                <a:spcPts val="0"/>
              </a:spcBef>
              <a:spcAft>
                <a:spcPts val="0"/>
              </a:spcAft>
              <a:buSzPts val="2800"/>
              <a:buNone/>
            </a:pPr>
            <a:r>
              <a:rPr lang="en" sz="1350">
                <a:solidFill>
                  <a:schemeClr val="dk1"/>
                </a:solidFill>
                <a:latin typeface="Calibri"/>
                <a:ea typeface="Calibri"/>
                <a:cs typeface="Calibri"/>
                <a:sym typeface="Calibri"/>
              </a:rPr>
              <a:t>			</a:t>
            </a:r>
            <a:endParaRPr/>
          </a:p>
          <a:p>
            <a:pPr indent="0" lvl="1" marL="457145" rtl="0" algn="l">
              <a:lnSpc>
                <a:spcPct val="100000"/>
              </a:lnSpc>
              <a:spcBef>
                <a:spcPts val="0"/>
              </a:spcBef>
              <a:spcAft>
                <a:spcPts val="0"/>
              </a:spcAft>
              <a:buSzPts val="2800"/>
              <a:buNone/>
            </a:pPr>
            <a:r>
              <a:t/>
            </a:r>
            <a:endParaRPr sz="1350">
              <a:solidFill>
                <a:schemeClr val="dk1"/>
              </a:solidFill>
              <a:latin typeface="Calibri"/>
              <a:ea typeface="Calibri"/>
              <a:cs typeface="Calibri"/>
              <a:sym typeface="Calibri"/>
            </a:endParaRPr>
          </a:p>
          <a:p>
            <a:pPr indent="-165057" lvl="0" marL="800003"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a:p>
            <a:pPr indent="-165057" lvl="0" marL="800003"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a:p>
            <a:pPr indent="-165057" lvl="1" marL="800003"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a:p>
            <a:pPr indent="-165057" lvl="0" marL="342857"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p:txBody>
      </p:sp>
      <p:sp>
        <p:nvSpPr>
          <p:cNvPr id="193" name="Google Shape;193;p39"/>
          <p:cNvSpPr txBox="1"/>
          <p:nvPr>
            <p:ph idx="4294967295" type="sldNum"/>
          </p:nvPr>
        </p:nvSpPr>
        <p:spPr>
          <a:xfrm>
            <a:off x="4447821" y="4785996"/>
            <a:ext cx="248366" cy="230822"/>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94" name="Google Shape;194;p39"/>
          <p:cNvSpPr/>
          <p:nvPr/>
        </p:nvSpPr>
        <p:spPr>
          <a:xfrm>
            <a:off x="-9296" y="27652"/>
            <a:ext cx="9162600" cy="669600"/>
          </a:xfrm>
          <a:prstGeom prst="rect">
            <a:avLst/>
          </a:prstGeom>
          <a:solidFill>
            <a:srgbClr val="000000"/>
          </a:solidFill>
          <a:ln>
            <a:noFill/>
          </a:ln>
        </p:spPr>
        <p:txBody>
          <a:bodyPr anchorCtr="0" anchor="ctr" bIns="31875" lIns="31875" spcFirstLastPara="1" rIns="31875" wrap="square" tIns="31875">
            <a:noAutofit/>
          </a:bodyPr>
          <a:lstStyle/>
          <a:p>
            <a:pPr indent="0" lvl="0" marL="0" marR="0" rtl="0" algn="ctr">
              <a:lnSpc>
                <a:spcPct val="100000"/>
              </a:lnSpc>
              <a:spcBef>
                <a:spcPts val="0"/>
              </a:spcBef>
              <a:spcAft>
                <a:spcPts val="0"/>
              </a:spcAft>
              <a:buNone/>
            </a:pPr>
            <a:r>
              <a:t/>
            </a:r>
            <a:endParaRPr b="0" i="0" sz="1950" u="none" cap="none" strike="noStrike">
              <a:solidFill>
                <a:srgbClr val="000000"/>
              </a:solidFill>
              <a:latin typeface="Arial"/>
              <a:ea typeface="Arial"/>
              <a:cs typeface="Arial"/>
              <a:sym typeface="Arial"/>
            </a:endParaRPr>
          </a:p>
        </p:txBody>
      </p:sp>
      <p:sp>
        <p:nvSpPr>
          <p:cNvPr id="195" name="Google Shape;195;p39"/>
          <p:cNvSpPr/>
          <p:nvPr/>
        </p:nvSpPr>
        <p:spPr>
          <a:xfrm>
            <a:off x="63630" y="233899"/>
            <a:ext cx="9196876" cy="381114"/>
          </a:xfrm>
          <a:prstGeom prst="rect">
            <a:avLst/>
          </a:prstGeom>
          <a:noFill/>
          <a:ln>
            <a:noFill/>
          </a:ln>
        </p:spPr>
        <p:txBody>
          <a:bodyPr anchorCtr="0" anchor="ctr" bIns="28675" lIns="28675" spcFirstLastPara="1" rIns="28675" wrap="square" tIns="28675">
            <a:noAutofit/>
          </a:bodyPr>
          <a:lstStyle/>
          <a:p>
            <a:pPr indent="0" lvl="0" marL="0" marR="0" rtl="0" algn="l">
              <a:lnSpc>
                <a:spcPct val="100000"/>
              </a:lnSpc>
              <a:spcBef>
                <a:spcPts val="0"/>
              </a:spcBef>
              <a:spcAft>
                <a:spcPts val="0"/>
              </a:spcAft>
              <a:buNone/>
            </a:pPr>
            <a:r>
              <a:rPr b="0" i="0" lang="en" sz="2100" u="none" cap="none" strike="noStrike">
                <a:solidFill>
                  <a:srgbClr val="FFFFFF"/>
                </a:solidFill>
                <a:latin typeface="Calibri"/>
                <a:ea typeface="Calibri"/>
                <a:cs typeface="Calibri"/>
                <a:sym typeface="Calibri"/>
              </a:rPr>
              <a:t>How is GEOGLAM Dealing with the Complexity of the Policy Landscape?</a:t>
            </a:r>
            <a:endParaRPr b="0" i="0" sz="2100" u="none" cap="none" strike="noStrike">
              <a:solidFill>
                <a:srgbClr val="FFFFFF"/>
              </a:solidFill>
              <a:latin typeface="Calibri"/>
              <a:ea typeface="Calibri"/>
              <a:cs typeface="Calibri"/>
              <a:sym typeface="Calibri"/>
            </a:endParaRPr>
          </a:p>
        </p:txBody>
      </p:sp>
      <p:pic>
        <p:nvPicPr>
          <p:cNvPr descr="https://i2.wp.com/www.un.org/sustainabledevelopment/wp-content/uploads/2015/11/cop21_logo_transparent.png" id="196" name="Google Shape;196;p39"/>
          <p:cNvPicPr preferRelativeResize="0"/>
          <p:nvPr/>
        </p:nvPicPr>
        <p:blipFill rotWithShape="1">
          <a:blip r:embed="rId4">
            <a:alphaModFix/>
          </a:blip>
          <a:srcRect b="0" l="0" r="0" t="0"/>
          <a:stretch/>
        </p:blipFill>
        <p:spPr>
          <a:xfrm>
            <a:off x="6440607" y="843703"/>
            <a:ext cx="2084895" cy="1250925"/>
          </a:xfrm>
          <a:prstGeom prst="rect">
            <a:avLst/>
          </a:prstGeom>
          <a:solidFill>
            <a:schemeClr val="dk1"/>
          </a:solidFill>
          <a:ln cap="flat" cmpd="sng" w="9525">
            <a:solidFill>
              <a:schemeClr val="lt1"/>
            </a:solidFill>
            <a:prstDash val="solid"/>
            <a:round/>
            <a:headEnd len="sm" w="sm" type="none"/>
            <a:tailEnd len="sm" w="sm" type="none"/>
          </a:ln>
        </p:spPr>
      </p:pic>
      <p:pic>
        <p:nvPicPr>
          <p:cNvPr id="197" name="Google Shape;197;p39"/>
          <p:cNvPicPr preferRelativeResize="0"/>
          <p:nvPr/>
        </p:nvPicPr>
        <p:blipFill rotWithShape="1">
          <a:blip r:embed="rId5">
            <a:alphaModFix/>
          </a:blip>
          <a:srcRect b="0" l="0" r="0" t="0"/>
          <a:stretch/>
        </p:blipFill>
        <p:spPr>
          <a:xfrm>
            <a:off x="6239348" y="3671327"/>
            <a:ext cx="2396974" cy="1250920"/>
          </a:xfrm>
          <a:prstGeom prst="rect">
            <a:avLst/>
          </a:prstGeom>
          <a:noFill/>
          <a:ln cap="flat" cmpd="sng" w="9525">
            <a:solidFill>
              <a:schemeClr val="lt1"/>
            </a:solidFill>
            <a:prstDash val="solid"/>
            <a:miter lim="800000"/>
            <a:headEnd len="sm" w="sm" type="none"/>
            <a:tailEnd len="sm" w="sm" type="none"/>
          </a:ln>
        </p:spPr>
      </p:pic>
      <p:pic>
        <p:nvPicPr>
          <p:cNvPr id="198" name="Google Shape;198;p39"/>
          <p:cNvPicPr preferRelativeResize="0"/>
          <p:nvPr/>
        </p:nvPicPr>
        <p:blipFill rotWithShape="1">
          <a:blip r:embed="rId6">
            <a:alphaModFix/>
          </a:blip>
          <a:srcRect b="0" l="0" r="0" t="0"/>
          <a:stretch/>
        </p:blipFill>
        <p:spPr>
          <a:xfrm>
            <a:off x="6853053" y="2241077"/>
            <a:ext cx="1386374" cy="1199924"/>
          </a:xfrm>
          <a:prstGeom prst="rect">
            <a:avLst/>
          </a:prstGeom>
          <a:noFill/>
          <a:ln cap="flat" cmpd="sng" w="9525">
            <a:solidFill>
              <a:schemeClr val="lt1"/>
            </a:solidFill>
            <a:prstDash val="solid"/>
            <a:miter lim="800000"/>
            <a:headEnd len="sm" w="sm" type="none"/>
            <a:tailEnd len="sm" w="sm" type="none"/>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93"/>
          <p:cNvSpPr txBox="1"/>
          <p:nvPr>
            <p:ph type="title"/>
          </p:nvPr>
        </p:nvSpPr>
        <p:spPr>
          <a:xfrm>
            <a:off x="1812574" y="-1"/>
            <a:ext cx="58644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
                <a:solidFill>
                  <a:srgbClr val="FFFFFF"/>
                </a:solidFill>
              </a:rPr>
              <a:t>CARD4L SAR</a:t>
            </a:r>
            <a:endParaRPr>
              <a:solidFill>
                <a:srgbClr val="FFFFFF"/>
              </a:solidFill>
            </a:endParaRPr>
          </a:p>
          <a:p>
            <a:pPr indent="0" lvl="0" marL="0" rtl="0" algn="ctr">
              <a:spcBef>
                <a:spcPts val="0"/>
              </a:spcBef>
              <a:spcAft>
                <a:spcPts val="0"/>
              </a:spcAft>
              <a:buClr>
                <a:schemeClr val="lt1"/>
              </a:buClr>
              <a:buSzPts val="2400"/>
              <a:buFont typeface="Helvetica Neue"/>
              <a:buNone/>
            </a:pPr>
            <a:r>
              <a:rPr lang="en">
                <a:solidFill>
                  <a:srgbClr val="FFFFFF"/>
                </a:solidFill>
              </a:rPr>
              <a:t>NRB Metadata Specs</a:t>
            </a:r>
            <a:r>
              <a:rPr b="0" lang="en" sz="1100">
                <a:solidFill>
                  <a:schemeClr val="dk1"/>
                </a:solidFill>
                <a:latin typeface="Arial"/>
                <a:ea typeface="Arial"/>
                <a:cs typeface="Arial"/>
                <a:sym typeface="Arial"/>
              </a:rPr>
              <a:t> </a:t>
            </a:r>
            <a:endParaRPr>
              <a:solidFill>
                <a:srgbClr val="FFFFFF"/>
              </a:solidFill>
            </a:endParaRPr>
          </a:p>
        </p:txBody>
      </p:sp>
      <p:sp>
        <p:nvSpPr>
          <p:cNvPr id="611" name="Google Shape;611;p93"/>
          <p:cNvSpPr/>
          <p:nvPr>
            <p:ph idx="12" type="sldNum"/>
          </p:nvPr>
        </p:nvSpPr>
        <p:spPr>
          <a:xfrm>
            <a:off x="8796528" y="3710598"/>
            <a:ext cx="260400" cy="1404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Clr>
                <a:schemeClr val="dk2"/>
              </a:buClr>
              <a:buSzPts val="1100"/>
              <a:buFont typeface="Helvetica Neue"/>
              <a:buNone/>
            </a:pPr>
            <a:fld id="{00000000-1234-1234-1234-123412341234}" type="slidenum">
              <a:rPr lang="en"/>
              <a:t>‹#›</a:t>
            </a:fld>
            <a:endParaRPr/>
          </a:p>
        </p:txBody>
      </p:sp>
      <p:sp>
        <p:nvSpPr>
          <p:cNvPr id="612" name="Google Shape;612;p93"/>
          <p:cNvSpPr txBox="1"/>
          <p:nvPr/>
        </p:nvSpPr>
        <p:spPr>
          <a:xfrm>
            <a:off x="52875" y="4636594"/>
            <a:ext cx="5800500" cy="507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13" name="Google Shape;613;p93"/>
          <p:cNvSpPr txBox="1"/>
          <p:nvPr>
            <p:ph idx="1" type="body"/>
          </p:nvPr>
        </p:nvSpPr>
        <p:spPr>
          <a:xfrm>
            <a:off x="184550" y="1010081"/>
            <a:ext cx="3780000" cy="3653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500"/>
              </a:spcBef>
              <a:spcAft>
                <a:spcPts val="0"/>
              </a:spcAft>
              <a:buNone/>
            </a:pPr>
            <a:r>
              <a:rPr lang="en" sz="1800">
                <a:solidFill>
                  <a:srgbClr val="1F497D"/>
                </a:solidFill>
                <a:latin typeface="Arial"/>
                <a:ea typeface="Arial"/>
                <a:cs typeface="Arial"/>
                <a:sym typeface="Arial"/>
              </a:rPr>
              <a:t>Metadata Specifications</a:t>
            </a:r>
            <a:endParaRPr sz="600">
              <a:solidFill>
                <a:srgbClr val="1F497D"/>
              </a:solidFill>
              <a:latin typeface="Arial"/>
              <a:ea typeface="Arial"/>
              <a:cs typeface="Arial"/>
              <a:sym typeface="Arial"/>
            </a:endParaRPr>
          </a:p>
          <a:p>
            <a:pPr indent="0" lvl="0" marL="0" rtl="0" algn="l">
              <a:lnSpc>
                <a:spcPct val="115000"/>
              </a:lnSpc>
              <a:spcBef>
                <a:spcPts val="500"/>
              </a:spcBef>
              <a:spcAft>
                <a:spcPts val="0"/>
              </a:spcAft>
              <a:buNone/>
            </a:pPr>
            <a:r>
              <a:t/>
            </a:r>
            <a:endParaRPr sz="600">
              <a:solidFill>
                <a:srgbClr val="1F497D"/>
              </a:solidFill>
              <a:latin typeface="Arial"/>
              <a:ea typeface="Arial"/>
              <a:cs typeface="Arial"/>
              <a:sym typeface="Arial"/>
            </a:endParaRPr>
          </a:p>
          <a:p>
            <a:pPr indent="-330200" lvl="0" marL="457200" rtl="0" algn="l">
              <a:lnSpc>
                <a:spcPct val="115000"/>
              </a:lnSpc>
              <a:spcBef>
                <a:spcPts val="500"/>
              </a:spcBef>
              <a:spcAft>
                <a:spcPts val="0"/>
              </a:spcAft>
              <a:buClr>
                <a:srgbClr val="1F497D"/>
              </a:buClr>
              <a:buSzPts val="1600"/>
              <a:buChar char="•"/>
            </a:pPr>
            <a:r>
              <a:rPr b="0" lang="en" sz="1600">
                <a:solidFill>
                  <a:srgbClr val="1F497D"/>
                </a:solidFill>
                <a:latin typeface="Arial"/>
                <a:ea typeface="Arial"/>
                <a:cs typeface="Arial"/>
                <a:sym typeface="Arial"/>
              </a:rPr>
              <a:t>Metadata specification developed to accompany the NRB PSF</a:t>
            </a:r>
            <a:endParaRPr sz="600">
              <a:solidFill>
                <a:srgbClr val="1F497D"/>
              </a:solidFill>
              <a:latin typeface="Arial"/>
              <a:ea typeface="Arial"/>
              <a:cs typeface="Arial"/>
              <a:sym typeface="Arial"/>
            </a:endParaRPr>
          </a:p>
          <a:p>
            <a:pPr indent="0" lvl="0" marL="914400" rtl="0" algn="l">
              <a:lnSpc>
                <a:spcPct val="115000"/>
              </a:lnSpc>
              <a:spcBef>
                <a:spcPts val="500"/>
              </a:spcBef>
              <a:spcAft>
                <a:spcPts val="0"/>
              </a:spcAft>
              <a:buNone/>
            </a:pPr>
            <a:r>
              <a:t/>
            </a:r>
            <a:endParaRPr b="0" sz="600">
              <a:solidFill>
                <a:srgbClr val="1F497D"/>
              </a:solidFill>
              <a:latin typeface="Arial"/>
              <a:ea typeface="Arial"/>
              <a:cs typeface="Arial"/>
              <a:sym typeface="Arial"/>
            </a:endParaRPr>
          </a:p>
          <a:p>
            <a:pPr indent="-330200" lvl="0" marL="457200" rtl="0" algn="l">
              <a:lnSpc>
                <a:spcPct val="115000"/>
              </a:lnSpc>
              <a:spcBef>
                <a:spcPts val="500"/>
              </a:spcBef>
              <a:spcAft>
                <a:spcPts val="0"/>
              </a:spcAft>
              <a:buClr>
                <a:srgbClr val="1F497D"/>
              </a:buClr>
              <a:buSzPts val="1600"/>
              <a:buChar char="•"/>
            </a:pPr>
            <a:r>
              <a:rPr b="0" lang="en" sz="1600">
                <a:solidFill>
                  <a:srgbClr val="1F497D"/>
                </a:solidFill>
                <a:latin typeface="Arial"/>
                <a:ea typeface="Arial"/>
                <a:cs typeface="Arial"/>
                <a:sym typeface="Arial"/>
              </a:rPr>
              <a:t>Specs for XML format but data provider may select other metadata formats (yaml, json, etc.)</a:t>
            </a:r>
            <a:endParaRPr sz="600">
              <a:solidFill>
                <a:schemeClr val="dk2"/>
              </a:solidFill>
              <a:latin typeface="Arial"/>
              <a:ea typeface="Arial"/>
              <a:cs typeface="Arial"/>
              <a:sym typeface="Arial"/>
            </a:endParaRPr>
          </a:p>
          <a:p>
            <a:pPr indent="0" lvl="0" marL="914400" rtl="0" algn="l">
              <a:lnSpc>
                <a:spcPct val="115000"/>
              </a:lnSpc>
              <a:spcBef>
                <a:spcPts val="500"/>
              </a:spcBef>
              <a:spcAft>
                <a:spcPts val="0"/>
              </a:spcAft>
              <a:buNone/>
            </a:pPr>
            <a:r>
              <a:t/>
            </a:r>
            <a:endParaRPr b="0" sz="600">
              <a:solidFill>
                <a:schemeClr val="dk2"/>
              </a:solidFill>
              <a:latin typeface="Arial"/>
              <a:ea typeface="Arial"/>
              <a:cs typeface="Arial"/>
              <a:sym typeface="Arial"/>
            </a:endParaRPr>
          </a:p>
          <a:p>
            <a:pPr indent="-330200" lvl="0" marL="457200" rtl="0" algn="l">
              <a:lnSpc>
                <a:spcPct val="115000"/>
              </a:lnSpc>
              <a:spcBef>
                <a:spcPts val="500"/>
              </a:spcBef>
              <a:spcAft>
                <a:spcPts val="0"/>
              </a:spcAft>
              <a:buClr>
                <a:schemeClr val="dk2"/>
              </a:buClr>
              <a:buSzPts val="1600"/>
              <a:buChar char="•"/>
            </a:pPr>
            <a:r>
              <a:rPr b="0" lang="en" sz="1600">
                <a:solidFill>
                  <a:schemeClr val="dk2"/>
                </a:solidFill>
                <a:latin typeface="Arial"/>
                <a:ea typeface="Arial"/>
                <a:cs typeface="Arial"/>
                <a:sym typeface="Arial"/>
              </a:rPr>
              <a:t>Non-mandatory (Target req.)</a:t>
            </a:r>
            <a:endParaRPr b="0" sz="1500">
              <a:solidFill>
                <a:schemeClr val="dk2"/>
              </a:solidFill>
              <a:latin typeface="Arial"/>
              <a:ea typeface="Arial"/>
              <a:cs typeface="Arial"/>
              <a:sym typeface="Arial"/>
            </a:endParaRPr>
          </a:p>
          <a:p>
            <a:pPr indent="0" lvl="0" marL="0" rtl="0" algn="l">
              <a:lnSpc>
                <a:spcPct val="115000"/>
              </a:lnSpc>
              <a:spcBef>
                <a:spcPts val="500"/>
              </a:spcBef>
              <a:spcAft>
                <a:spcPts val="0"/>
              </a:spcAft>
              <a:buNone/>
            </a:pPr>
            <a:r>
              <a:t/>
            </a:r>
            <a:endParaRPr b="0" sz="1500">
              <a:solidFill>
                <a:schemeClr val="dk2"/>
              </a:solidFill>
              <a:latin typeface="Arial"/>
              <a:ea typeface="Arial"/>
              <a:cs typeface="Arial"/>
              <a:sym typeface="Arial"/>
            </a:endParaRPr>
          </a:p>
          <a:p>
            <a:pPr indent="0" lvl="0" marL="0" rtl="0" algn="l">
              <a:lnSpc>
                <a:spcPct val="115000"/>
              </a:lnSpc>
              <a:spcBef>
                <a:spcPts val="500"/>
              </a:spcBef>
              <a:spcAft>
                <a:spcPts val="0"/>
              </a:spcAft>
              <a:buNone/>
            </a:pPr>
            <a:r>
              <a:t/>
            </a:r>
            <a:endParaRPr b="0" sz="1500">
              <a:solidFill>
                <a:schemeClr val="dk2"/>
              </a:solidFill>
              <a:latin typeface="Arial"/>
              <a:ea typeface="Arial"/>
              <a:cs typeface="Arial"/>
              <a:sym typeface="Arial"/>
            </a:endParaRPr>
          </a:p>
          <a:p>
            <a:pPr indent="0" lvl="0" marL="0" rtl="0" algn="l">
              <a:lnSpc>
                <a:spcPct val="115000"/>
              </a:lnSpc>
              <a:spcBef>
                <a:spcPts val="500"/>
              </a:spcBef>
              <a:spcAft>
                <a:spcPts val="0"/>
              </a:spcAft>
              <a:buNone/>
            </a:pPr>
            <a:r>
              <a:t/>
            </a:r>
            <a:endParaRPr b="0" sz="1500">
              <a:solidFill>
                <a:srgbClr val="1F497D"/>
              </a:solidFill>
              <a:latin typeface="Arial"/>
              <a:ea typeface="Arial"/>
              <a:cs typeface="Arial"/>
              <a:sym typeface="Arial"/>
            </a:endParaRPr>
          </a:p>
          <a:p>
            <a:pPr indent="0" lvl="0" marL="0" rtl="0" algn="l">
              <a:lnSpc>
                <a:spcPct val="115000"/>
              </a:lnSpc>
              <a:spcBef>
                <a:spcPts val="500"/>
              </a:spcBef>
              <a:spcAft>
                <a:spcPts val="0"/>
              </a:spcAft>
              <a:buNone/>
            </a:pPr>
            <a:r>
              <a:t/>
            </a:r>
            <a:endParaRPr b="0" sz="1500">
              <a:solidFill>
                <a:srgbClr val="1F497D"/>
              </a:solidFill>
              <a:latin typeface="Arial"/>
              <a:ea typeface="Arial"/>
              <a:cs typeface="Arial"/>
              <a:sym typeface="Arial"/>
            </a:endParaRPr>
          </a:p>
          <a:p>
            <a:pPr indent="-336550" lvl="0" marL="457200" rtl="0" algn="l">
              <a:lnSpc>
                <a:spcPct val="115000"/>
              </a:lnSpc>
              <a:spcBef>
                <a:spcPts val="500"/>
              </a:spcBef>
              <a:spcAft>
                <a:spcPts val="0"/>
              </a:spcAft>
              <a:buClr>
                <a:srgbClr val="1F497D"/>
              </a:buClr>
              <a:buSzPts val="1700"/>
              <a:buChar char="•"/>
            </a:pPr>
            <a:r>
              <a:rPr b="0" lang="en" sz="1600">
                <a:solidFill>
                  <a:srgbClr val="1F497D"/>
                </a:solidFill>
                <a:latin typeface="Arial"/>
                <a:ea typeface="Arial"/>
                <a:cs typeface="Arial"/>
                <a:sym typeface="Arial"/>
              </a:rPr>
              <a:t>Alignment with IEEE or ISO standards to be considered (possibly by LSI-VC-11 – TBC)</a:t>
            </a:r>
            <a:endParaRPr b="0" sz="1600">
              <a:solidFill>
                <a:srgbClr val="1F497D"/>
              </a:solidFill>
              <a:latin typeface="Arial"/>
              <a:ea typeface="Arial"/>
              <a:cs typeface="Arial"/>
              <a:sym typeface="Arial"/>
            </a:endParaRPr>
          </a:p>
          <a:p>
            <a:pPr indent="0" lvl="0" marL="457200" rtl="0" algn="l">
              <a:lnSpc>
                <a:spcPct val="115000"/>
              </a:lnSpc>
              <a:spcBef>
                <a:spcPts val="500"/>
              </a:spcBef>
              <a:spcAft>
                <a:spcPts val="0"/>
              </a:spcAft>
              <a:buNone/>
            </a:pPr>
            <a:r>
              <a:t/>
            </a:r>
            <a:endParaRPr sz="1700">
              <a:solidFill>
                <a:srgbClr val="1F497D"/>
              </a:solidFill>
              <a:latin typeface="Arial"/>
              <a:ea typeface="Arial"/>
              <a:cs typeface="Arial"/>
              <a:sym typeface="Arial"/>
            </a:endParaRPr>
          </a:p>
        </p:txBody>
      </p:sp>
      <p:pic>
        <p:nvPicPr>
          <p:cNvPr id="614" name="Google Shape;614;p93"/>
          <p:cNvPicPr preferRelativeResize="0"/>
          <p:nvPr/>
        </p:nvPicPr>
        <p:blipFill>
          <a:blip r:embed="rId3">
            <a:alphaModFix/>
          </a:blip>
          <a:stretch>
            <a:fillRect/>
          </a:stretch>
        </p:blipFill>
        <p:spPr>
          <a:xfrm>
            <a:off x="3992600" y="971829"/>
            <a:ext cx="3872231" cy="4011167"/>
          </a:xfrm>
          <a:prstGeom prst="rect">
            <a:avLst/>
          </a:prstGeom>
          <a:noFill/>
          <a:ln>
            <a:noFill/>
          </a:ln>
        </p:spPr>
      </p:pic>
      <p:pic>
        <p:nvPicPr>
          <p:cNvPr id="615" name="Google Shape;615;p93"/>
          <p:cNvPicPr preferRelativeResize="0"/>
          <p:nvPr/>
        </p:nvPicPr>
        <p:blipFill>
          <a:blip r:embed="rId4">
            <a:alphaModFix/>
          </a:blip>
          <a:stretch>
            <a:fillRect/>
          </a:stretch>
        </p:blipFill>
        <p:spPr>
          <a:xfrm>
            <a:off x="508200" y="3912176"/>
            <a:ext cx="3114275" cy="1018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94"/>
          <p:cNvSpPr txBox="1"/>
          <p:nvPr>
            <p:ph type="title"/>
          </p:nvPr>
        </p:nvSpPr>
        <p:spPr>
          <a:xfrm>
            <a:off x="1780674" y="122549"/>
            <a:ext cx="5864400" cy="857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CARD and Interoperability</a:t>
            </a:r>
            <a:endParaRPr/>
          </a:p>
        </p:txBody>
      </p:sp>
      <p:pic>
        <p:nvPicPr>
          <p:cNvPr id="621" name="Google Shape;621;p94"/>
          <p:cNvPicPr preferRelativeResize="0"/>
          <p:nvPr/>
        </p:nvPicPr>
        <p:blipFill>
          <a:blip r:embed="rId3">
            <a:alphaModFix/>
          </a:blip>
          <a:stretch>
            <a:fillRect/>
          </a:stretch>
        </p:blipFill>
        <p:spPr>
          <a:xfrm>
            <a:off x="1215000" y="1200150"/>
            <a:ext cx="6814125" cy="2704750"/>
          </a:xfrm>
          <a:prstGeom prst="rect">
            <a:avLst/>
          </a:prstGeom>
          <a:noFill/>
          <a:ln>
            <a:noFill/>
          </a:ln>
        </p:spPr>
      </p:pic>
      <p:cxnSp>
        <p:nvCxnSpPr>
          <p:cNvPr id="622" name="Google Shape;622;p94"/>
          <p:cNvCxnSpPr>
            <a:stCxn id="623" idx="0"/>
          </p:cNvCxnSpPr>
          <p:nvPr/>
        </p:nvCxnSpPr>
        <p:spPr>
          <a:xfrm rot="-5400000">
            <a:off x="2536350" y="3032400"/>
            <a:ext cx="1215000" cy="982200"/>
          </a:xfrm>
          <a:prstGeom prst="curvedConnector3">
            <a:avLst>
              <a:gd fmla="val 50000" name="adj1"/>
            </a:avLst>
          </a:prstGeom>
          <a:noFill/>
          <a:ln cap="flat" cmpd="sng" w="28575">
            <a:solidFill>
              <a:schemeClr val="dk2"/>
            </a:solidFill>
            <a:prstDash val="solid"/>
            <a:round/>
            <a:headEnd len="med" w="med" type="none"/>
            <a:tailEnd len="med" w="med" type="triangle"/>
          </a:ln>
        </p:spPr>
      </p:cxnSp>
      <p:sp>
        <p:nvSpPr>
          <p:cNvPr id="623" name="Google Shape;623;p94"/>
          <p:cNvSpPr txBox="1"/>
          <p:nvPr/>
        </p:nvSpPr>
        <p:spPr>
          <a:xfrm>
            <a:off x="1761750" y="4131000"/>
            <a:ext cx="1782000" cy="5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Calibri"/>
                <a:ea typeface="Calibri"/>
                <a:cs typeface="Calibri"/>
                <a:sym typeface="Calibri"/>
              </a:rPr>
              <a:t>CARD4L stops here</a:t>
            </a:r>
            <a:endParaRPr b="1" u="sng">
              <a:latin typeface="Calibri"/>
              <a:ea typeface="Calibri"/>
              <a:cs typeface="Calibri"/>
              <a:sym typeface="Calibri"/>
            </a:endParaRPr>
          </a:p>
        </p:txBody>
      </p:sp>
      <p:cxnSp>
        <p:nvCxnSpPr>
          <p:cNvPr id="624" name="Google Shape;624;p94"/>
          <p:cNvCxnSpPr/>
          <p:nvPr/>
        </p:nvCxnSpPr>
        <p:spPr>
          <a:xfrm flipH="1" rot="5400000">
            <a:off x="4201800" y="3069975"/>
            <a:ext cx="1184700" cy="789300"/>
          </a:xfrm>
          <a:prstGeom prst="curvedConnector3">
            <a:avLst>
              <a:gd fmla="val 50000" name="adj1"/>
            </a:avLst>
          </a:prstGeom>
          <a:noFill/>
          <a:ln cap="flat" cmpd="sng" w="28575">
            <a:solidFill>
              <a:schemeClr val="dk2"/>
            </a:solidFill>
            <a:prstDash val="solid"/>
            <a:round/>
            <a:headEnd len="med" w="med" type="none"/>
            <a:tailEnd len="med" w="med" type="triangle"/>
          </a:ln>
        </p:spPr>
      </p:cxnSp>
      <p:sp>
        <p:nvSpPr>
          <p:cNvPr id="625" name="Google Shape;625;p94"/>
          <p:cNvSpPr txBox="1"/>
          <p:nvPr/>
        </p:nvSpPr>
        <p:spPr>
          <a:xfrm>
            <a:off x="4896075" y="3978675"/>
            <a:ext cx="2302800" cy="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Calibri"/>
                <a:ea typeface="Calibri"/>
                <a:cs typeface="Calibri"/>
                <a:sym typeface="Calibri"/>
              </a:rPr>
              <a:t>Interoperability </a:t>
            </a:r>
            <a:r>
              <a:rPr b="1" lang="en">
                <a:latin typeface="Calibri"/>
                <a:ea typeface="Calibri"/>
                <a:cs typeface="Calibri"/>
                <a:sym typeface="Calibri"/>
              </a:rPr>
              <a:t>(Sen2Like, HLS) </a:t>
            </a:r>
            <a:r>
              <a:rPr b="1" lang="en" u="sng">
                <a:latin typeface="Calibri"/>
                <a:ea typeface="Calibri"/>
                <a:cs typeface="Calibri"/>
                <a:sym typeface="Calibri"/>
              </a:rPr>
              <a:t>needs this …</a:t>
            </a:r>
            <a:endParaRPr b="1" u="sng">
              <a:latin typeface="Calibri"/>
              <a:ea typeface="Calibri"/>
              <a:cs typeface="Calibri"/>
              <a:sym typeface="Calibri"/>
            </a:endParaRPr>
          </a:p>
          <a:p>
            <a:pPr indent="0" lvl="0" marL="0" rtl="0" algn="l">
              <a:spcBef>
                <a:spcPts val="0"/>
              </a:spcBef>
              <a:spcAft>
                <a:spcPts val="0"/>
              </a:spcAft>
              <a:buNone/>
            </a:pPr>
            <a:r>
              <a:t/>
            </a:r>
            <a:endParaRPr b="1" u="sng">
              <a:latin typeface="Calibri"/>
              <a:ea typeface="Calibri"/>
              <a:cs typeface="Calibri"/>
              <a:sym typeface="Calibri"/>
            </a:endParaRPr>
          </a:p>
        </p:txBody>
      </p:sp>
      <p:sp>
        <p:nvSpPr>
          <p:cNvPr id="626" name="Google Shape;626;p94"/>
          <p:cNvSpPr/>
          <p:nvPr>
            <p:ph idx="12" type="sldNum"/>
          </p:nvPr>
        </p:nvSpPr>
        <p:spPr>
          <a:xfrm>
            <a:off x="8796528" y="4947464"/>
            <a:ext cx="2604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Clr>
                <a:schemeClr val="dk2"/>
              </a:buClr>
              <a:buSzPts val="1100"/>
              <a:buFont typeface="Helvetica Neue"/>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5"/>
          <p:cNvSpPr txBox="1"/>
          <p:nvPr>
            <p:ph type="title"/>
          </p:nvPr>
        </p:nvSpPr>
        <p:spPr>
          <a:xfrm>
            <a:off x="1780674" y="122549"/>
            <a:ext cx="5864400" cy="857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t>CARD and Interoperability</a:t>
            </a:r>
            <a:endParaRPr/>
          </a:p>
        </p:txBody>
      </p:sp>
      <p:pic>
        <p:nvPicPr>
          <p:cNvPr id="632" name="Google Shape;632;p95"/>
          <p:cNvPicPr preferRelativeResize="0"/>
          <p:nvPr/>
        </p:nvPicPr>
        <p:blipFill>
          <a:blip r:embed="rId3">
            <a:alphaModFix/>
          </a:blip>
          <a:stretch>
            <a:fillRect/>
          </a:stretch>
        </p:blipFill>
        <p:spPr>
          <a:xfrm>
            <a:off x="416288" y="1033238"/>
            <a:ext cx="6448425" cy="2105025"/>
          </a:xfrm>
          <a:prstGeom prst="rect">
            <a:avLst/>
          </a:prstGeom>
          <a:noFill/>
          <a:ln>
            <a:noFill/>
          </a:ln>
        </p:spPr>
      </p:pic>
      <p:pic>
        <p:nvPicPr>
          <p:cNvPr id="633" name="Google Shape;633;p95"/>
          <p:cNvPicPr preferRelativeResize="0"/>
          <p:nvPr/>
        </p:nvPicPr>
        <p:blipFill>
          <a:blip r:embed="rId4">
            <a:alphaModFix/>
          </a:blip>
          <a:stretch>
            <a:fillRect/>
          </a:stretch>
        </p:blipFill>
        <p:spPr>
          <a:xfrm>
            <a:off x="3085951" y="2217957"/>
            <a:ext cx="5647225" cy="2602075"/>
          </a:xfrm>
          <a:prstGeom prst="rect">
            <a:avLst/>
          </a:prstGeom>
          <a:noFill/>
          <a:ln>
            <a:noFill/>
          </a:ln>
        </p:spPr>
      </p:pic>
      <p:sp>
        <p:nvSpPr>
          <p:cNvPr id="634" name="Google Shape;634;p95"/>
          <p:cNvSpPr txBox="1"/>
          <p:nvPr/>
        </p:nvSpPr>
        <p:spPr>
          <a:xfrm>
            <a:off x="769500" y="3428515"/>
            <a:ext cx="2146500" cy="11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Calibri"/>
                <a:ea typeface="Calibri"/>
                <a:cs typeface="Calibri"/>
                <a:sym typeface="Calibri"/>
              </a:rPr>
              <a:t>MRI study looks at the interoperability consequences of our decisions</a:t>
            </a:r>
            <a:endParaRPr b="1" u="sng">
              <a:latin typeface="Calibri"/>
              <a:ea typeface="Calibri"/>
              <a:cs typeface="Calibri"/>
              <a:sym typeface="Calibri"/>
            </a:endParaRPr>
          </a:p>
          <a:p>
            <a:pPr indent="0" lvl="0" marL="0" rtl="0" algn="l">
              <a:spcBef>
                <a:spcPts val="0"/>
              </a:spcBef>
              <a:spcAft>
                <a:spcPts val="0"/>
              </a:spcAft>
              <a:buNone/>
            </a:pPr>
            <a:r>
              <a:t/>
            </a:r>
            <a:endParaRPr b="1" u="sng">
              <a:latin typeface="Calibri"/>
              <a:ea typeface="Calibri"/>
              <a:cs typeface="Calibri"/>
              <a:sym typeface="Calibri"/>
            </a:endParaRPr>
          </a:p>
        </p:txBody>
      </p:sp>
      <p:cxnSp>
        <p:nvCxnSpPr>
          <p:cNvPr id="635" name="Google Shape;635;p95"/>
          <p:cNvCxnSpPr/>
          <p:nvPr/>
        </p:nvCxnSpPr>
        <p:spPr>
          <a:xfrm rot="5400000">
            <a:off x="6824250" y="1862775"/>
            <a:ext cx="819900" cy="354600"/>
          </a:xfrm>
          <a:prstGeom prst="curvedConnector3">
            <a:avLst>
              <a:gd fmla="val 37047" name="adj1"/>
            </a:avLst>
          </a:prstGeom>
          <a:noFill/>
          <a:ln cap="flat" cmpd="sng" w="28575">
            <a:solidFill>
              <a:schemeClr val="dk2"/>
            </a:solidFill>
            <a:prstDash val="solid"/>
            <a:round/>
            <a:headEnd len="med" w="med" type="none"/>
            <a:tailEnd len="med" w="med" type="triangle"/>
          </a:ln>
        </p:spPr>
      </p:cxnSp>
      <p:sp>
        <p:nvSpPr>
          <p:cNvPr id="636" name="Google Shape;636;p95"/>
          <p:cNvSpPr txBox="1"/>
          <p:nvPr/>
        </p:nvSpPr>
        <p:spPr>
          <a:xfrm>
            <a:off x="7056900" y="1107938"/>
            <a:ext cx="1782000" cy="5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Interoperability consequences</a:t>
            </a:r>
            <a:endParaRPr b="1">
              <a:latin typeface="Calibri"/>
              <a:ea typeface="Calibri"/>
              <a:cs typeface="Calibri"/>
              <a:sym typeface="Calibri"/>
            </a:endParaRPr>
          </a:p>
        </p:txBody>
      </p:sp>
      <p:sp>
        <p:nvSpPr>
          <p:cNvPr id="637" name="Google Shape;637;p95"/>
          <p:cNvSpPr/>
          <p:nvPr>
            <p:ph idx="12" type="sldNum"/>
          </p:nvPr>
        </p:nvSpPr>
        <p:spPr>
          <a:xfrm>
            <a:off x="8796528" y="4947464"/>
            <a:ext cx="2604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Clr>
                <a:schemeClr val="dk2"/>
              </a:buClr>
              <a:buSzPts val="1100"/>
              <a:buFont typeface="Helvetica Neue"/>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96"/>
          <p:cNvSpPr txBox="1"/>
          <p:nvPr>
            <p:ph type="title"/>
          </p:nvPr>
        </p:nvSpPr>
        <p:spPr>
          <a:xfrm>
            <a:off x="1780674" y="8249"/>
            <a:ext cx="58644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FF"/>
              </a:buClr>
              <a:buSzPts val="2400"/>
              <a:buFont typeface="Helvetica Neue"/>
              <a:buNone/>
            </a:pPr>
            <a:r>
              <a:rPr lang="en"/>
              <a:t>LSI-VC CARD4L Framework</a:t>
            </a:r>
            <a:br>
              <a:rPr lang="en"/>
            </a:br>
            <a:r>
              <a:rPr lang="en" sz="1400" u="sng">
                <a:solidFill>
                  <a:srgbClr val="FF0000"/>
                </a:solidFill>
                <a:hlinkClick r:id="rId3"/>
              </a:rPr>
              <a:t>http://ceos.org/ard/</a:t>
            </a:r>
            <a:endParaRPr>
              <a:solidFill>
                <a:srgbClr val="FF0000"/>
              </a:solidFill>
            </a:endParaRPr>
          </a:p>
        </p:txBody>
      </p:sp>
      <p:sp>
        <p:nvSpPr>
          <p:cNvPr id="643" name="Google Shape;643;p96"/>
          <p:cNvSpPr/>
          <p:nvPr>
            <p:ph idx="12" type="sldNum"/>
          </p:nvPr>
        </p:nvSpPr>
        <p:spPr>
          <a:xfrm>
            <a:off x="8796528" y="4947464"/>
            <a:ext cx="2604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Clr>
                <a:schemeClr val="dk2"/>
              </a:buClr>
              <a:buSzPts val="1100"/>
              <a:buFont typeface="Helvetica Neue"/>
              <a:buNone/>
            </a:pPr>
            <a:fld id="{00000000-1234-1234-1234-123412341234}" type="slidenum">
              <a:rPr b="0" i="1" lang="en" sz="1100" u="none" cap="none" strike="noStrike">
                <a:solidFill>
                  <a:schemeClr val="dk2"/>
                </a:solidFill>
                <a:latin typeface="Helvetica Neue"/>
                <a:ea typeface="Helvetica Neue"/>
                <a:cs typeface="Helvetica Neue"/>
                <a:sym typeface="Helvetica Neue"/>
              </a:rPr>
              <a:t>‹#›</a:t>
            </a:fld>
            <a:endParaRPr b="0" i="1" sz="1100" u="none" cap="none" strike="noStrike">
              <a:solidFill>
                <a:schemeClr val="dk2"/>
              </a:solidFill>
              <a:latin typeface="Helvetica Neue"/>
              <a:ea typeface="Helvetica Neue"/>
              <a:cs typeface="Helvetica Neue"/>
              <a:sym typeface="Helvetica Neue"/>
            </a:endParaRPr>
          </a:p>
        </p:txBody>
      </p:sp>
      <p:pic>
        <p:nvPicPr>
          <p:cNvPr id="644" name="Google Shape;644;p96"/>
          <p:cNvPicPr preferRelativeResize="0"/>
          <p:nvPr/>
        </p:nvPicPr>
        <p:blipFill rotWithShape="1">
          <a:blip r:embed="rId4">
            <a:alphaModFix/>
          </a:blip>
          <a:srcRect b="0" l="0" r="0" t="1400"/>
          <a:stretch/>
        </p:blipFill>
        <p:spPr>
          <a:xfrm>
            <a:off x="5074679" y="978657"/>
            <a:ext cx="3022987" cy="3984763"/>
          </a:xfrm>
          <a:prstGeom prst="rect">
            <a:avLst/>
          </a:prstGeom>
          <a:noFill/>
          <a:ln>
            <a:noFill/>
          </a:ln>
        </p:spPr>
      </p:pic>
      <p:sp>
        <p:nvSpPr>
          <p:cNvPr id="645" name="Google Shape;645;p96"/>
          <p:cNvSpPr txBox="1"/>
          <p:nvPr/>
        </p:nvSpPr>
        <p:spPr>
          <a:xfrm>
            <a:off x="420450" y="1063125"/>
            <a:ext cx="4667700" cy="37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libri"/>
                <a:ea typeface="Calibri"/>
                <a:cs typeface="Calibri"/>
                <a:sym typeface="Calibri"/>
              </a:rPr>
              <a:t>What do we need to </a:t>
            </a:r>
            <a:r>
              <a:rPr b="1" lang="en" u="sng">
                <a:latin typeface="Calibri"/>
                <a:ea typeface="Calibri"/>
                <a:cs typeface="Calibri"/>
                <a:sym typeface="Calibri"/>
              </a:rPr>
              <a:t>add to</a:t>
            </a:r>
            <a:r>
              <a:rPr b="1" lang="en">
                <a:latin typeface="Calibri"/>
                <a:ea typeface="Calibri"/>
                <a:cs typeface="Calibri"/>
                <a:sym typeface="Calibri"/>
              </a:rPr>
              <a:t> this framework?</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b="1" lang="en">
                <a:latin typeface="Calibri"/>
                <a:ea typeface="Calibri"/>
                <a:cs typeface="Calibri"/>
                <a:sym typeface="Calibri"/>
              </a:rPr>
              <a:t>NOT proposing to change the PFS</a:t>
            </a:r>
            <a:endParaRPr b="1">
              <a:latin typeface="Calibri"/>
              <a:ea typeface="Calibri"/>
              <a:cs typeface="Calibri"/>
              <a:sym typeface="Calibri"/>
            </a:endParaRPr>
          </a:p>
          <a:p>
            <a:pPr indent="0" lvl="0" marL="0" rtl="0" algn="l">
              <a:spcBef>
                <a:spcPts val="0"/>
              </a:spcBef>
              <a:spcAft>
                <a:spcPts val="0"/>
              </a:spcAft>
              <a:buNone/>
            </a:pPr>
            <a:r>
              <a:t/>
            </a:r>
            <a:endParaRPr u="sng">
              <a:latin typeface="Calibri"/>
              <a:ea typeface="Calibri"/>
              <a:cs typeface="Calibri"/>
              <a:sym typeface="Calibri"/>
            </a:endParaRPr>
          </a:p>
          <a:p>
            <a:pPr indent="0" lvl="0" marL="0" rtl="0" algn="just">
              <a:spcBef>
                <a:spcPts val="0"/>
              </a:spcBef>
              <a:spcAft>
                <a:spcPts val="0"/>
              </a:spcAft>
              <a:buNone/>
            </a:pPr>
            <a:r>
              <a:rPr lang="en" sz="1100" u="sng">
                <a:solidFill>
                  <a:schemeClr val="dk1"/>
                </a:solidFill>
                <a:latin typeface="Calibri"/>
                <a:ea typeface="Calibri"/>
                <a:cs typeface="Calibri"/>
                <a:sym typeface="Calibri"/>
              </a:rPr>
              <a:t>Industry paper:</a:t>
            </a:r>
            <a:endParaRPr sz="1100" u="sng">
              <a:solidFill>
                <a:schemeClr val="dk1"/>
              </a:solidFill>
              <a:latin typeface="Calibri"/>
              <a:ea typeface="Calibri"/>
              <a:cs typeface="Calibri"/>
              <a:sym typeface="Calibri"/>
            </a:endParaRPr>
          </a:p>
          <a:p>
            <a:pPr indent="0" lvl="0" marL="0" rtl="0" algn="just">
              <a:spcBef>
                <a:spcPts val="600"/>
              </a:spcBef>
              <a:spcAft>
                <a:spcPts val="0"/>
              </a:spcAft>
              <a:buClr>
                <a:schemeClr val="dk1"/>
              </a:buClr>
              <a:buSzPts val="1100"/>
              <a:buFont typeface="Arial"/>
              <a:buNone/>
            </a:pPr>
            <a:r>
              <a:rPr lang="en" sz="1100">
                <a:solidFill>
                  <a:schemeClr val="dk1"/>
                </a:solidFill>
                <a:latin typeface="Calibri"/>
                <a:ea typeface="Calibri"/>
                <a:cs typeface="Calibri"/>
                <a:sym typeface="Calibri"/>
              </a:rPr>
              <a:t>“Although the matters above are not included in the CEOS specifications, given their importance both within CEOS and to industry and other stakeholders, CEOS may choose to address them within the broader </a:t>
            </a:r>
            <a:r>
              <a:rPr i="1" lang="en" sz="1100">
                <a:solidFill>
                  <a:schemeClr val="dk1"/>
                </a:solidFill>
                <a:latin typeface="Calibri"/>
                <a:ea typeface="Calibri"/>
                <a:cs typeface="Calibri"/>
                <a:sym typeface="Calibri"/>
              </a:rPr>
              <a:t>CEOS Strategy for ARD</a:t>
            </a:r>
            <a:r>
              <a:rPr lang="en" sz="1100">
                <a:solidFill>
                  <a:schemeClr val="dk1"/>
                </a:solidFill>
                <a:latin typeface="Calibri"/>
                <a:ea typeface="Calibri"/>
                <a:cs typeface="Calibri"/>
                <a:sym typeface="Calibri"/>
              </a:rPr>
              <a:t>. For example additional advice elements could be included alongside the specifications, and indeed the Radar specifications are already including such advice. Advice might relate for example to preferred data formats, or to the use of Spatio Temporal Asset Catalogue (STAC), to open data licences, or to the provisioning of data as ‘on-demand’ v. ‘pre-processed’. “</a:t>
            </a:r>
            <a:endParaRPr sz="1100">
              <a:solidFill>
                <a:schemeClr val="dk1"/>
              </a:solidFill>
              <a:latin typeface="Calibri"/>
              <a:ea typeface="Calibri"/>
              <a:cs typeface="Calibri"/>
              <a:sym typeface="Calibri"/>
            </a:endParaRPr>
          </a:p>
          <a:p>
            <a:pPr indent="0" lvl="0" marL="0" rtl="0" algn="l">
              <a:spcBef>
                <a:spcPts val="600"/>
              </a:spcBef>
              <a:spcAft>
                <a:spcPts val="0"/>
              </a:spcAft>
              <a:buNone/>
            </a:pPr>
            <a:r>
              <a:t/>
            </a:r>
            <a:endParaRPr u="sng">
              <a:latin typeface="Calibri"/>
              <a:ea typeface="Calibri"/>
              <a:cs typeface="Calibri"/>
              <a:sym typeface="Calibri"/>
            </a:endParaRPr>
          </a:p>
          <a:p>
            <a:pPr indent="0" lvl="0" marL="0" rtl="0" algn="l">
              <a:spcBef>
                <a:spcPts val="0"/>
              </a:spcBef>
              <a:spcAft>
                <a:spcPts val="0"/>
              </a:spcAft>
              <a:buNone/>
            </a:pPr>
            <a:r>
              <a:rPr b="1" lang="en" u="sng">
                <a:latin typeface="Calibri"/>
                <a:ea typeface="Calibri"/>
                <a:cs typeface="Calibri"/>
                <a:sym typeface="Calibri"/>
              </a:rPr>
              <a:t>Who should we work with - in CEOS. Outside CEOS?</a:t>
            </a:r>
            <a:endParaRPr b="1" u="sng">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9" name="Shape 649"/>
        <p:cNvGrpSpPr/>
        <p:nvPr/>
      </p:nvGrpSpPr>
      <p:grpSpPr>
        <a:xfrm>
          <a:off x="0" y="0"/>
          <a:ext cx="0" cy="0"/>
          <a:chOff x="0" y="0"/>
          <a:chExt cx="0" cy="0"/>
        </a:xfrm>
      </p:grpSpPr>
      <p:sp>
        <p:nvSpPr>
          <p:cNvPr id="650" name="Google Shape;650;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Revisiting Some Decisions and Discussions...</a:t>
            </a:r>
            <a:endParaRPr/>
          </a:p>
        </p:txBody>
      </p:sp>
      <p:sp>
        <p:nvSpPr>
          <p:cNvPr id="651" name="Google Shape;651;p9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a:t>
            </a:r>
            <a:r>
              <a:rPr lang="en"/>
              <a:t>accommodating lower and higher resolution datasets under the existing PFS</a:t>
            </a:r>
            <a:r>
              <a:rPr lang="en"/>
              <a:t>:</a:t>
            </a:r>
            <a:endParaRPr/>
          </a:p>
          <a:p>
            <a:pPr indent="-342900" lvl="0" marL="457200" rtl="0" algn="l">
              <a:spcBef>
                <a:spcPts val="1600"/>
              </a:spcBef>
              <a:spcAft>
                <a:spcPts val="0"/>
              </a:spcAft>
              <a:buSzPts val="1800"/>
              <a:buChar char="●"/>
            </a:pPr>
            <a:r>
              <a:rPr lang="en"/>
              <a:t>C</a:t>
            </a:r>
            <a:r>
              <a:rPr lang="en"/>
              <a:t>learly a need to revisit the specifications in this regard</a:t>
            </a:r>
            <a:endParaRPr/>
          </a:p>
          <a:p>
            <a:pPr indent="-342900" lvl="0" marL="457200" rtl="0" algn="l">
              <a:spcBef>
                <a:spcPts val="0"/>
              </a:spcBef>
              <a:spcAft>
                <a:spcPts val="0"/>
              </a:spcAft>
              <a:buSzPts val="1800"/>
              <a:buChar char="●"/>
            </a:pPr>
            <a:r>
              <a:rPr lang="en"/>
              <a:t>Don’t see this being a major departure from what has been established, rather a small tweak to what we already have.</a:t>
            </a:r>
            <a:endParaRPr/>
          </a:p>
          <a:p>
            <a:pPr indent="-342900" lvl="0" marL="457200" rtl="0" algn="l">
              <a:spcBef>
                <a:spcPts val="0"/>
              </a:spcBef>
              <a:spcAft>
                <a:spcPts val="0"/>
              </a:spcAft>
              <a:buSzPts val="1800"/>
              <a:buChar char="●"/>
            </a:pPr>
            <a:r>
              <a:rPr lang="en"/>
              <a:t>The PFS have, to date, been resolution agnostic and we wouldn’t wish to move away from that approach.</a:t>
            </a:r>
            <a:endParaRPr/>
          </a:p>
          <a:p>
            <a:pPr indent="0" lvl="0" marL="0" rtl="0" algn="l">
              <a:spcBef>
                <a:spcPts val="1600"/>
              </a:spcBef>
              <a:spcAft>
                <a:spcPts val="0"/>
              </a:spcAft>
              <a:buNone/>
            </a:pPr>
            <a:r>
              <a:rPr b="1" lang="en">
                <a:solidFill>
                  <a:srgbClr val="6AA84F"/>
                </a:solidFill>
              </a:rPr>
              <a:t>DECISION NEEDED</a:t>
            </a:r>
            <a:endParaRPr b="1">
              <a:solidFill>
                <a:srgbClr val="6AA84F"/>
              </a:solidFill>
            </a:endParaRPr>
          </a:p>
          <a:p>
            <a:pPr indent="0" lvl="0" marL="0" rtl="0" algn="l">
              <a:spcBef>
                <a:spcPts val="1600"/>
              </a:spcBef>
              <a:spcAft>
                <a:spcPts val="1600"/>
              </a:spcAft>
              <a:buNone/>
            </a:pPr>
            <a:r>
              <a:t/>
            </a:r>
            <a:endParaRPr/>
          </a:p>
        </p:txBody>
      </p:sp>
      <p:sp>
        <p:nvSpPr>
          <p:cNvPr id="652" name="Google Shape;652;p9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40"/>
          <p:cNvPicPr preferRelativeResize="0"/>
          <p:nvPr/>
        </p:nvPicPr>
        <p:blipFill rotWithShape="1">
          <a:blip r:embed="rId3">
            <a:alphaModFix/>
          </a:blip>
          <a:srcRect b="0" l="0" r="0" t="87995"/>
          <a:stretch/>
        </p:blipFill>
        <p:spPr>
          <a:xfrm>
            <a:off x="-11149" y="4526121"/>
            <a:ext cx="9144002" cy="617381"/>
          </a:xfrm>
          <a:prstGeom prst="rect">
            <a:avLst/>
          </a:prstGeom>
          <a:noFill/>
          <a:ln>
            <a:noFill/>
          </a:ln>
        </p:spPr>
      </p:pic>
      <p:sp>
        <p:nvSpPr>
          <p:cNvPr id="204" name="Google Shape;204;p40"/>
          <p:cNvSpPr txBox="1"/>
          <p:nvPr>
            <p:ph idx="1" type="subTitle"/>
          </p:nvPr>
        </p:nvSpPr>
        <p:spPr>
          <a:xfrm>
            <a:off x="131634" y="714744"/>
            <a:ext cx="4691759" cy="358605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1" marL="914400" rtl="0" algn="l">
              <a:lnSpc>
                <a:spcPct val="100000"/>
              </a:lnSpc>
              <a:spcBef>
                <a:spcPts val="0"/>
              </a:spcBef>
              <a:spcAft>
                <a:spcPts val="0"/>
              </a:spcAft>
              <a:buSzPts val="2800"/>
              <a:buNone/>
            </a:pPr>
            <a:r>
              <a:rPr b="1" lang="en" sz="1350">
                <a:solidFill>
                  <a:schemeClr val="dk1"/>
                </a:solidFill>
                <a:latin typeface="Calibri"/>
                <a:ea typeface="Calibri"/>
                <a:cs typeface="Calibri"/>
                <a:sym typeface="Calibri"/>
              </a:rPr>
              <a:t>Essential Agricultural Variables for GEOGLAM</a:t>
            </a:r>
            <a:endParaRPr/>
          </a:p>
          <a:p>
            <a:pPr indent="0" lvl="1" marL="914400" rtl="0" algn="l">
              <a:lnSpc>
                <a:spcPct val="100000"/>
              </a:lnSpc>
              <a:spcBef>
                <a:spcPts val="0"/>
              </a:spcBef>
              <a:spcAft>
                <a:spcPts val="0"/>
              </a:spcAft>
              <a:buSzPts val="2800"/>
              <a:buNone/>
            </a:pPr>
            <a:r>
              <a:t/>
            </a:r>
            <a:endParaRPr b="1" sz="1350">
              <a:solidFill>
                <a:schemeClr val="dk1"/>
              </a:solidFill>
              <a:latin typeface="Calibri"/>
              <a:ea typeface="Calibri"/>
              <a:cs typeface="Calibri"/>
              <a:sym typeface="Calibri"/>
            </a:endParaRPr>
          </a:p>
          <a:p>
            <a:pPr indent="-342857" lvl="1" marL="342857" rtl="0" algn="l">
              <a:lnSpc>
                <a:spcPct val="100000"/>
              </a:lnSpc>
              <a:spcBef>
                <a:spcPts val="0"/>
              </a:spcBef>
              <a:spcAft>
                <a:spcPts val="0"/>
              </a:spcAft>
              <a:buSzPts val="2800"/>
              <a:buFont typeface="Arial"/>
              <a:buChar char="•"/>
            </a:pPr>
            <a:r>
              <a:rPr lang="en" sz="1350">
                <a:solidFill>
                  <a:schemeClr val="dk1"/>
                </a:solidFill>
                <a:latin typeface="Calibri"/>
                <a:ea typeface="Calibri"/>
                <a:cs typeface="Calibri"/>
                <a:sym typeface="Calibri"/>
              </a:rPr>
              <a:t>The concept of Essential Variables (EV’s) suggests a </a:t>
            </a:r>
            <a:r>
              <a:rPr lang="en" sz="1350" u="sng">
                <a:solidFill>
                  <a:schemeClr val="dk1"/>
                </a:solidFill>
                <a:latin typeface="Calibri"/>
                <a:ea typeface="Calibri"/>
                <a:cs typeface="Calibri"/>
                <a:sym typeface="Calibri"/>
              </a:rPr>
              <a:t>minimum set of fundamental variables required to characterize state and change in a system</a:t>
            </a:r>
            <a:r>
              <a:rPr lang="en" sz="1350">
                <a:solidFill>
                  <a:schemeClr val="dk1"/>
                </a:solidFill>
                <a:latin typeface="Calibri"/>
                <a:ea typeface="Calibri"/>
                <a:cs typeface="Calibri"/>
                <a:sym typeface="Calibri"/>
              </a:rPr>
              <a:t> </a:t>
            </a:r>
            <a:endParaRPr/>
          </a:p>
          <a:p>
            <a:pPr indent="0" lvl="1" marL="914400" rtl="0" algn="l">
              <a:lnSpc>
                <a:spcPct val="100000"/>
              </a:lnSpc>
              <a:spcBef>
                <a:spcPts val="0"/>
              </a:spcBef>
              <a:spcAft>
                <a:spcPts val="0"/>
              </a:spcAft>
              <a:buSzPts val="2800"/>
              <a:buNone/>
            </a:pPr>
            <a:r>
              <a:t/>
            </a:r>
            <a:endParaRPr sz="1350">
              <a:solidFill>
                <a:schemeClr val="dk1"/>
              </a:solidFill>
              <a:latin typeface="Calibri"/>
              <a:ea typeface="Calibri"/>
              <a:cs typeface="Calibri"/>
              <a:sym typeface="Calibri"/>
            </a:endParaRPr>
          </a:p>
          <a:p>
            <a:pPr indent="-342857" lvl="1" marL="342857" rtl="0" algn="l">
              <a:lnSpc>
                <a:spcPct val="100000"/>
              </a:lnSpc>
              <a:spcBef>
                <a:spcPts val="0"/>
              </a:spcBef>
              <a:spcAft>
                <a:spcPts val="0"/>
              </a:spcAft>
              <a:buSzPts val="2800"/>
              <a:buFont typeface="Arial"/>
              <a:buChar char="•"/>
            </a:pPr>
            <a:r>
              <a:rPr lang="en" sz="1350">
                <a:solidFill>
                  <a:schemeClr val="dk1"/>
                </a:solidFill>
                <a:latin typeface="Calibri"/>
                <a:ea typeface="Calibri"/>
                <a:cs typeface="Calibri"/>
                <a:sym typeface="Calibri"/>
              </a:rPr>
              <a:t>In the continuum of Data to Decisions we see GEOGLAM in the middle, in partnership linking space agency data products to the information that drives better policy and program decisions </a:t>
            </a:r>
            <a:endParaRPr/>
          </a:p>
          <a:p>
            <a:pPr indent="-165057" lvl="1" marL="342857" rtl="0" algn="l">
              <a:lnSpc>
                <a:spcPct val="100000"/>
              </a:lnSpc>
              <a:spcBef>
                <a:spcPts val="0"/>
              </a:spcBef>
              <a:spcAft>
                <a:spcPts val="0"/>
              </a:spcAft>
              <a:buSzPts val="2800"/>
              <a:buFont typeface="Arial"/>
              <a:buNone/>
            </a:pPr>
            <a:r>
              <a:t/>
            </a:r>
            <a:endParaRPr b="1" sz="1350">
              <a:solidFill>
                <a:schemeClr val="dk1"/>
              </a:solidFill>
              <a:latin typeface="Calibri"/>
              <a:ea typeface="Calibri"/>
              <a:cs typeface="Calibri"/>
              <a:sym typeface="Calibri"/>
            </a:endParaRPr>
          </a:p>
          <a:p>
            <a:pPr indent="-214313" lvl="3" marL="214313" rtl="0" algn="l">
              <a:lnSpc>
                <a:spcPct val="100000"/>
              </a:lnSpc>
              <a:spcBef>
                <a:spcPts val="0"/>
              </a:spcBef>
              <a:spcAft>
                <a:spcPts val="0"/>
              </a:spcAft>
              <a:buSzPts val="2800"/>
              <a:buFont typeface="Arial"/>
              <a:buChar char="•"/>
            </a:pPr>
            <a:r>
              <a:rPr lang="en" sz="1350">
                <a:solidFill>
                  <a:schemeClr val="dk1"/>
                </a:solidFill>
                <a:latin typeface="Calibri"/>
                <a:ea typeface="Calibri"/>
                <a:cs typeface="Calibri"/>
                <a:sym typeface="Calibri"/>
              </a:rPr>
              <a:t>List of preliminary EAV’s in Annex</a:t>
            </a:r>
            <a:endParaRPr sz="1350">
              <a:solidFill>
                <a:schemeClr val="dk1"/>
              </a:solidFill>
              <a:latin typeface="Calibri"/>
              <a:ea typeface="Calibri"/>
              <a:cs typeface="Calibri"/>
              <a:sym typeface="Calibri"/>
            </a:endParaRPr>
          </a:p>
          <a:p>
            <a:pPr indent="0" lvl="1" marL="457145" rtl="0" algn="l">
              <a:lnSpc>
                <a:spcPct val="100000"/>
              </a:lnSpc>
              <a:spcBef>
                <a:spcPts val="0"/>
              </a:spcBef>
              <a:spcAft>
                <a:spcPts val="0"/>
              </a:spcAft>
              <a:buSzPts val="2800"/>
              <a:buNone/>
            </a:pPr>
            <a:r>
              <a:t/>
            </a:r>
            <a:endParaRPr sz="1350">
              <a:solidFill>
                <a:schemeClr val="dk1"/>
              </a:solidFill>
              <a:latin typeface="Calibri"/>
              <a:ea typeface="Calibri"/>
              <a:cs typeface="Calibri"/>
              <a:sym typeface="Calibri"/>
            </a:endParaRPr>
          </a:p>
          <a:p>
            <a:pPr indent="-165057" lvl="0" marL="800003"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a:p>
            <a:pPr indent="-165057" lvl="0" marL="800003"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a:p>
            <a:pPr indent="-165057" lvl="1" marL="800003"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a:p>
            <a:pPr indent="-165057" lvl="0" marL="342857" rtl="0" algn="l">
              <a:lnSpc>
                <a:spcPct val="100000"/>
              </a:lnSpc>
              <a:spcBef>
                <a:spcPts val="0"/>
              </a:spcBef>
              <a:spcAft>
                <a:spcPts val="0"/>
              </a:spcAft>
              <a:buSzPts val="2800"/>
              <a:buFont typeface="Arial"/>
              <a:buNone/>
            </a:pPr>
            <a:r>
              <a:t/>
            </a:r>
            <a:endParaRPr sz="1350">
              <a:solidFill>
                <a:schemeClr val="dk1"/>
              </a:solidFill>
              <a:latin typeface="Calibri"/>
              <a:ea typeface="Calibri"/>
              <a:cs typeface="Calibri"/>
              <a:sym typeface="Calibri"/>
            </a:endParaRPr>
          </a:p>
        </p:txBody>
      </p:sp>
      <p:sp>
        <p:nvSpPr>
          <p:cNvPr id="205" name="Google Shape;205;p40"/>
          <p:cNvSpPr txBox="1"/>
          <p:nvPr>
            <p:ph idx="4294967295" type="sldNum"/>
          </p:nvPr>
        </p:nvSpPr>
        <p:spPr>
          <a:xfrm>
            <a:off x="4447821" y="4785996"/>
            <a:ext cx="248366" cy="230822"/>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06" name="Google Shape;206;p40"/>
          <p:cNvSpPr/>
          <p:nvPr/>
        </p:nvSpPr>
        <p:spPr>
          <a:xfrm>
            <a:off x="-9346" y="62802"/>
            <a:ext cx="9162698" cy="669728"/>
          </a:xfrm>
          <a:prstGeom prst="rect">
            <a:avLst/>
          </a:prstGeom>
          <a:solidFill>
            <a:srgbClr val="000000"/>
          </a:solidFill>
          <a:ln>
            <a:noFill/>
          </a:ln>
        </p:spPr>
        <p:txBody>
          <a:bodyPr anchorCtr="0" anchor="ctr" bIns="31875" lIns="31875" spcFirstLastPara="1" rIns="31875" wrap="square" tIns="31875">
            <a:noAutofit/>
          </a:bodyPr>
          <a:lstStyle/>
          <a:p>
            <a:pPr indent="0" lvl="0" marL="0" marR="0" rtl="0" algn="ctr">
              <a:lnSpc>
                <a:spcPct val="100000"/>
              </a:lnSpc>
              <a:spcBef>
                <a:spcPts val="0"/>
              </a:spcBef>
              <a:spcAft>
                <a:spcPts val="0"/>
              </a:spcAft>
              <a:buNone/>
            </a:pPr>
            <a:r>
              <a:t/>
            </a:r>
            <a:endParaRPr b="0" i="0" sz="1950" u="none" cap="none" strike="noStrike">
              <a:solidFill>
                <a:srgbClr val="000000"/>
              </a:solidFill>
              <a:latin typeface="Arial"/>
              <a:ea typeface="Arial"/>
              <a:cs typeface="Arial"/>
              <a:sym typeface="Arial"/>
            </a:endParaRPr>
          </a:p>
        </p:txBody>
      </p:sp>
      <p:sp>
        <p:nvSpPr>
          <p:cNvPr id="207" name="Google Shape;207;p40"/>
          <p:cNvSpPr/>
          <p:nvPr/>
        </p:nvSpPr>
        <p:spPr>
          <a:xfrm>
            <a:off x="0" y="210815"/>
            <a:ext cx="9260507" cy="427280"/>
          </a:xfrm>
          <a:prstGeom prst="rect">
            <a:avLst/>
          </a:prstGeom>
          <a:noFill/>
          <a:ln>
            <a:noFill/>
          </a:ln>
        </p:spPr>
        <p:txBody>
          <a:bodyPr anchorCtr="0" anchor="ctr" bIns="28675" lIns="28675" spcFirstLastPara="1" rIns="28675" wrap="square" tIns="28675">
            <a:noAutofit/>
          </a:bodyPr>
          <a:lstStyle/>
          <a:p>
            <a:pPr indent="0" lvl="0" marL="0" marR="0" rtl="0" algn="l">
              <a:lnSpc>
                <a:spcPct val="100000"/>
              </a:lnSpc>
              <a:spcBef>
                <a:spcPts val="0"/>
              </a:spcBef>
              <a:spcAft>
                <a:spcPts val="0"/>
              </a:spcAft>
              <a:buNone/>
            </a:pPr>
            <a:r>
              <a:rPr lang="en" sz="2100">
                <a:solidFill>
                  <a:srgbClr val="FFFFFF"/>
                </a:solidFill>
                <a:latin typeface="Calibri"/>
                <a:ea typeface="Calibri"/>
                <a:cs typeface="Calibri"/>
                <a:sym typeface="Calibri"/>
              </a:rPr>
              <a:t>  </a:t>
            </a:r>
            <a:r>
              <a:rPr b="0" i="0" lang="en" sz="2100" u="none" cap="none" strike="noStrike">
                <a:solidFill>
                  <a:srgbClr val="FFFFFF"/>
                </a:solidFill>
                <a:latin typeface="Calibri"/>
                <a:ea typeface="Calibri"/>
                <a:cs typeface="Calibri"/>
                <a:sym typeface="Calibri"/>
              </a:rPr>
              <a:t>Essential </a:t>
            </a:r>
            <a:r>
              <a:rPr b="0" i="0" lang="en" sz="2400" u="none" cap="none" strike="noStrike">
                <a:solidFill>
                  <a:srgbClr val="FFFFFF"/>
                </a:solidFill>
                <a:latin typeface="Calibri"/>
                <a:ea typeface="Calibri"/>
                <a:cs typeface="Calibri"/>
                <a:sym typeface="Calibri"/>
              </a:rPr>
              <a:t>Variables</a:t>
            </a:r>
            <a:r>
              <a:rPr b="0" i="0" lang="en" sz="2100" u="none" cap="none" strike="noStrike">
                <a:solidFill>
                  <a:srgbClr val="FFFFFF"/>
                </a:solidFill>
                <a:latin typeface="Calibri"/>
                <a:ea typeface="Calibri"/>
                <a:cs typeface="Calibri"/>
                <a:sym typeface="Calibri"/>
              </a:rPr>
              <a:t> in Support of Multiple Policy Drivers</a:t>
            </a:r>
            <a:endParaRPr b="0" i="0" sz="2100" u="none" cap="none" strike="noStrike">
              <a:solidFill>
                <a:srgbClr val="FFFFFF"/>
              </a:solidFill>
              <a:latin typeface="Calibri"/>
              <a:ea typeface="Calibri"/>
              <a:cs typeface="Calibri"/>
              <a:sym typeface="Calibri"/>
            </a:endParaRPr>
          </a:p>
        </p:txBody>
      </p:sp>
      <p:pic>
        <p:nvPicPr>
          <p:cNvPr id="208" name="Google Shape;208;p40"/>
          <p:cNvPicPr preferRelativeResize="0"/>
          <p:nvPr/>
        </p:nvPicPr>
        <p:blipFill rotWithShape="1">
          <a:blip r:embed="rId4">
            <a:alphaModFix/>
          </a:blip>
          <a:srcRect b="0" l="0" r="0" t="0"/>
          <a:stretch/>
        </p:blipFill>
        <p:spPr>
          <a:xfrm>
            <a:off x="4930548" y="1180117"/>
            <a:ext cx="4202305" cy="31206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41"/>
          <p:cNvSpPr txBox="1"/>
          <p:nvPr>
            <p:ph idx="1" type="body"/>
          </p:nvPr>
        </p:nvSpPr>
        <p:spPr>
          <a:xfrm>
            <a:off x="800100" y="907256"/>
            <a:ext cx="3810000" cy="360045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pic>
        <p:nvPicPr>
          <p:cNvPr id="215" name="Google Shape;215;p41"/>
          <p:cNvPicPr preferRelativeResize="0"/>
          <p:nvPr/>
        </p:nvPicPr>
        <p:blipFill rotWithShape="1">
          <a:blip r:embed="rId3">
            <a:alphaModFix/>
          </a:blip>
          <a:srcRect b="0" l="0" r="0" t="0"/>
          <a:stretch/>
        </p:blipFill>
        <p:spPr>
          <a:xfrm>
            <a:off x="1588" y="4526124"/>
            <a:ext cx="9144002" cy="617381"/>
          </a:xfrm>
          <a:prstGeom prst="rect">
            <a:avLst/>
          </a:prstGeom>
          <a:noFill/>
          <a:ln>
            <a:noFill/>
          </a:ln>
        </p:spPr>
      </p:pic>
      <p:grpSp>
        <p:nvGrpSpPr>
          <p:cNvPr id="216" name="Google Shape;216;p41"/>
          <p:cNvGrpSpPr/>
          <p:nvPr/>
        </p:nvGrpSpPr>
        <p:grpSpPr>
          <a:xfrm>
            <a:off x="2" y="24333"/>
            <a:ext cx="9144000" cy="673642"/>
            <a:chOff x="-2298249" y="-3"/>
            <a:chExt cx="13004798" cy="1693020"/>
          </a:xfrm>
        </p:grpSpPr>
        <p:sp>
          <p:nvSpPr>
            <p:cNvPr id="217" name="Google Shape;217;p41"/>
            <p:cNvSpPr/>
            <p:nvPr/>
          </p:nvSpPr>
          <p:spPr>
            <a:xfrm>
              <a:off x="-2298249" y="20513"/>
              <a:ext cx="13004798" cy="1651996"/>
            </a:xfrm>
            <a:prstGeom prst="rect">
              <a:avLst/>
            </a:prstGeom>
            <a:solidFill>
              <a:srgbClr val="000000"/>
            </a:solidFill>
            <a:ln>
              <a:noFill/>
            </a:ln>
          </p:spPr>
          <p:txBody>
            <a:bodyPr anchorCtr="0" anchor="ctr" bIns="34275" lIns="34275" spcFirstLastPara="1" rIns="34275" wrap="square" tIns="34275">
              <a:noAutofit/>
            </a:bodyPr>
            <a:lstStyle/>
            <a:p>
              <a:pPr indent="-131666" lvl="0" marL="131666" marR="0" rtl="0" algn="l">
                <a:lnSpc>
                  <a:spcPct val="100000"/>
                </a:lnSpc>
                <a:spcBef>
                  <a:spcPts val="0"/>
                </a:spcBef>
                <a:spcAft>
                  <a:spcPts val="0"/>
                </a:spcAft>
                <a:buNone/>
              </a:pPr>
              <a:r>
                <a:t/>
              </a:r>
              <a:endParaRPr b="0" i="0" sz="750" u="none" cap="none" strike="noStrike">
                <a:solidFill>
                  <a:srgbClr val="000000"/>
                </a:solidFill>
                <a:latin typeface="Arial"/>
                <a:ea typeface="Arial"/>
                <a:cs typeface="Arial"/>
                <a:sym typeface="Arial"/>
              </a:endParaRPr>
            </a:p>
          </p:txBody>
        </p:sp>
        <p:sp>
          <p:nvSpPr>
            <p:cNvPr id="218" name="Google Shape;218;p41"/>
            <p:cNvSpPr/>
            <p:nvPr/>
          </p:nvSpPr>
          <p:spPr>
            <a:xfrm>
              <a:off x="-2168987" y="-3"/>
              <a:ext cx="12875535" cy="1693020"/>
            </a:xfrm>
            <a:prstGeom prst="rect">
              <a:avLst/>
            </a:prstGeom>
            <a:noFill/>
            <a:ln>
              <a:noFill/>
            </a:ln>
          </p:spPr>
          <p:txBody>
            <a:bodyPr anchorCtr="0" anchor="ctr" bIns="38100" lIns="38100" spcFirstLastPara="1" rIns="38100" wrap="square" tIns="38100">
              <a:noAutofit/>
            </a:bodyPr>
            <a:lstStyle/>
            <a:p>
              <a:pPr indent="-394998" lvl="0" marL="394998" marR="0" rtl="0" algn="l">
                <a:lnSpc>
                  <a:spcPct val="100000"/>
                </a:lnSpc>
                <a:spcBef>
                  <a:spcPts val="0"/>
                </a:spcBef>
                <a:spcAft>
                  <a:spcPts val="0"/>
                </a:spcAft>
                <a:buNone/>
              </a:pPr>
              <a:r>
                <a:rPr b="0" i="0" lang="en" sz="2475" u="none" cap="none" strike="noStrike">
                  <a:solidFill>
                    <a:srgbClr val="FFFFFF"/>
                  </a:solidFill>
                  <a:latin typeface="Calibri"/>
                  <a:ea typeface="Calibri"/>
                  <a:cs typeface="Calibri"/>
                  <a:sym typeface="Calibri"/>
                </a:rPr>
                <a:t>Implications for CEOS</a:t>
              </a:r>
              <a:endParaRPr b="0" i="0" sz="2475" u="none" cap="none" strike="noStrike">
                <a:solidFill>
                  <a:srgbClr val="000000"/>
                </a:solidFill>
                <a:latin typeface="Calibri"/>
                <a:ea typeface="Calibri"/>
                <a:cs typeface="Calibri"/>
                <a:sym typeface="Calibri"/>
              </a:endParaRPr>
            </a:p>
          </p:txBody>
        </p:sp>
      </p:grpSp>
      <p:sp>
        <p:nvSpPr>
          <p:cNvPr id="219" name="Google Shape;219;p41"/>
          <p:cNvSpPr txBox="1"/>
          <p:nvPr/>
        </p:nvSpPr>
        <p:spPr>
          <a:xfrm>
            <a:off x="204868" y="1357967"/>
            <a:ext cx="8845003" cy="3400931"/>
          </a:xfrm>
          <a:prstGeom prst="rect">
            <a:avLst/>
          </a:prstGeom>
          <a:no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None/>
            </a:pPr>
            <a:r>
              <a:rPr b="0" i="0" lang="en" sz="1800" u="none" cap="none" strike="noStrike">
                <a:solidFill>
                  <a:schemeClr val="dk1"/>
                </a:solidFill>
                <a:latin typeface="Calibri"/>
                <a:ea typeface="Calibri"/>
                <a:cs typeface="Calibri"/>
                <a:sym typeface="Calibri"/>
              </a:rPr>
              <a:t>1. EAV’s are fundamental to driving data needs that address community activities and ultimately inform policy</a:t>
            </a:r>
            <a:endParaRPr/>
          </a:p>
          <a:p>
            <a:pPr indent="-271463" lvl="0" marL="385763"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 sz="1800" u="none" cap="none" strike="noStrike">
                <a:solidFill>
                  <a:schemeClr val="dk1"/>
                </a:solidFill>
                <a:latin typeface="Calibri"/>
                <a:ea typeface="Calibri"/>
                <a:cs typeface="Calibri"/>
                <a:sym typeface="Calibri"/>
              </a:rPr>
              <a:t>2. EAV’s drive observation needs and by extension they have implications for ARD-ARD+</a:t>
            </a:r>
            <a:endParaRPr/>
          </a:p>
          <a:p>
            <a:pPr indent="-228600" lvl="0" marL="3429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 sz="1800" u="none" cap="none" strike="noStrike">
                <a:solidFill>
                  <a:schemeClr val="dk1"/>
                </a:solidFill>
                <a:latin typeface="Calibri"/>
                <a:ea typeface="Calibri"/>
                <a:cs typeface="Calibri"/>
                <a:sym typeface="Calibri"/>
              </a:rPr>
              <a:t>3. EAV's drive the R&amp;D priorities (incl. new data streams, new missions)</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 sz="1800" u="none" cap="none" strike="noStrike">
                <a:solidFill>
                  <a:schemeClr val="dk1"/>
                </a:solidFill>
                <a:latin typeface="Calibri"/>
                <a:ea typeface="Calibri"/>
                <a:cs typeface="Calibri"/>
                <a:sym typeface="Calibri"/>
              </a:rPr>
              <a:t>4. EAV’s can help address many policy drivers, but much integration is required across science disciplines…The LSI-VC CARD4L can be a step towards understanding integrated requirements</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20" name="Google Shape;220;p41"/>
          <p:cNvSpPr txBox="1"/>
          <p:nvPr/>
        </p:nvSpPr>
        <p:spPr>
          <a:xfrm>
            <a:off x="90888" y="699041"/>
            <a:ext cx="2507418"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2000" u="none" cap="none" strike="noStrike">
                <a:solidFill>
                  <a:schemeClr val="dk1"/>
                </a:solidFill>
                <a:latin typeface="Arial"/>
                <a:ea typeface="Arial"/>
                <a:cs typeface="Arial"/>
                <a:sym typeface="Arial"/>
              </a:rPr>
              <a:t>GEOGLAM’s Vision:</a:t>
            </a:r>
            <a:endParaRPr b="0" i="0" sz="2000" u="none" cap="none" strike="noStrike">
              <a:solidFill>
                <a:schemeClr val="dk1"/>
              </a:solidFill>
              <a:latin typeface="Arial"/>
              <a:ea typeface="Arial"/>
              <a:cs typeface="Arial"/>
              <a:sym typeface="Arial"/>
            </a:endParaRPr>
          </a:p>
        </p:txBody>
      </p:sp>
      <p:sp>
        <p:nvSpPr>
          <p:cNvPr id="221" name="Google Shape;221;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2"/>
          <p:cNvSpPr txBox="1"/>
          <p:nvPr>
            <p:ph type="title"/>
          </p:nvPr>
        </p:nvSpPr>
        <p:spPr>
          <a:xfrm>
            <a:off x="311700" y="206022"/>
            <a:ext cx="8520600" cy="42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t>ANNEX – Preliminary List of Core and Supporting EAV’s</a:t>
            </a:r>
            <a:endParaRPr sz="2400"/>
          </a:p>
        </p:txBody>
      </p:sp>
      <p:pic>
        <p:nvPicPr>
          <p:cNvPr id="227" name="Google Shape;227;p42"/>
          <p:cNvPicPr preferRelativeResize="0"/>
          <p:nvPr/>
        </p:nvPicPr>
        <p:blipFill rotWithShape="1">
          <a:blip r:embed="rId3">
            <a:alphaModFix/>
          </a:blip>
          <a:srcRect b="0" l="0" r="0" t="0"/>
          <a:stretch/>
        </p:blipFill>
        <p:spPr>
          <a:xfrm>
            <a:off x="1163171" y="927847"/>
            <a:ext cx="6615953" cy="3942730"/>
          </a:xfrm>
          <a:prstGeom prst="rect">
            <a:avLst/>
          </a:prstGeom>
          <a:noFill/>
          <a:ln>
            <a:noFill/>
          </a:ln>
        </p:spPr>
      </p:pic>
      <p:sp>
        <p:nvSpPr>
          <p:cNvPr id="228" name="Google Shape;228;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