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797675" cy="9926638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505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8"/>
    <p:restoredTop sz="50000" autoAdjust="0"/>
  </p:normalViewPr>
  <p:slideViewPr>
    <p:cSldViewPr>
      <p:cViewPr varScale="1">
        <p:scale>
          <a:sx n="161" d="100"/>
          <a:sy n="161" d="100"/>
        </p:scale>
        <p:origin x="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pPr/>
              <a:t>12/5/19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2061F947-C37C-7340-AA09-7D606AF64EF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80000"/>
              </a:lnSpc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3879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ln/>
        </p:spPr>
        <p:txBody>
          <a:bodyPr/>
          <a:lstStyle/>
          <a:p>
            <a:fld id="{F152DC67-88EF-5549-A80B-6734CACD09E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9225" y="188913"/>
            <a:ext cx="7648575" cy="50165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855367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  <p:sp>
        <p:nvSpPr>
          <p:cNvPr id="1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264D8-D351-46DE-9F90-A8EC382F2B3B}" type="slidenum">
              <a:rPr lang="ja-JP" altLang="en-GB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36640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utoShape 143"/>
          <p:cNvSpPr>
            <a:spLocks noChangeArrowheads="1"/>
          </p:cNvSpPr>
          <p:nvPr/>
        </p:nvSpPr>
        <p:spPr bwMode="auto">
          <a:xfrm>
            <a:off x="228600" y="5977239"/>
            <a:ext cx="5690213" cy="155061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FY-3A, B, C (MWRI)</a:t>
            </a:r>
          </a:p>
        </p:txBody>
      </p:sp>
      <p:sp>
        <p:nvSpPr>
          <p:cNvPr id="184" name="AutoShape 141"/>
          <p:cNvSpPr>
            <a:spLocks noChangeArrowheads="1"/>
          </p:cNvSpPr>
          <p:nvPr/>
        </p:nvSpPr>
        <p:spPr bwMode="auto">
          <a:xfrm>
            <a:off x="5138453" y="5979017"/>
            <a:ext cx="3902888" cy="168905"/>
          </a:xfrm>
          <a:prstGeom prst="homePlate">
            <a:avLst>
              <a:gd name="adj" fmla="val 14950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                                          FY3-F, G, R (MWRI)</a:t>
            </a:r>
          </a:p>
        </p:txBody>
      </p:sp>
      <p:sp>
        <p:nvSpPr>
          <p:cNvPr id="191" name="AutoShape 156"/>
          <p:cNvSpPr>
            <a:spLocks noChangeArrowheads="1"/>
          </p:cNvSpPr>
          <p:nvPr/>
        </p:nvSpPr>
        <p:spPr bwMode="auto">
          <a:xfrm>
            <a:off x="4127755" y="5979015"/>
            <a:ext cx="2920504" cy="174899"/>
          </a:xfrm>
          <a:prstGeom prst="homePlate">
            <a:avLst>
              <a:gd name="adj" fmla="val 8867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FY-3D (MWRI)</a:t>
            </a:r>
          </a:p>
        </p:txBody>
      </p:sp>
      <p:sp>
        <p:nvSpPr>
          <p:cNvPr id="190" name="AutoShape 136"/>
          <p:cNvSpPr>
            <a:spLocks noChangeArrowheads="1"/>
          </p:cNvSpPr>
          <p:nvPr/>
        </p:nvSpPr>
        <p:spPr bwMode="auto">
          <a:xfrm>
            <a:off x="4143250" y="4283243"/>
            <a:ext cx="2921359" cy="163191"/>
          </a:xfrm>
          <a:prstGeom prst="homePlate">
            <a:avLst>
              <a:gd name="adj" fmla="val 3586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GCOM-C (SGLI)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89" name="AutoShape 136"/>
          <p:cNvSpPr>
            <a:spLocks noChangeArrowheads="1"/>
          </p:cNvSpPr>
          <p:nvPr/>
        </p:nvSpPr>
        <p:spPr bwMode="auto">
          <a:xfrm>
            <a:off x="4212599" y="4128508"/>
            <a:ext cx="2864451" cy="145921"/>
          </a:xfrm>
          <a:prstGeom prst="homePlate">
            <a:avLst>
              <a:gd name="adj" fmla="val 3586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METEOR-M N2-1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77" name="AutoShape 141"/>
          <p:cNvSpPr>
            <a:spLocks noChangeArrowheads="1"/>
          </p:cNvSpPr>
          <p:nvPr/>
        </p:nvSpPr>
        <p:spPr bwMode="auto">
          <a:xfrm>
            <a:off x="4206876" y="3666599"/>
            <a:ext cx="4926541" cy="168916"/>
          </a:xfrm>
          <a:prstGeom prst="homePlate">
            <a:avLst>
              <a:gd name="adj" fmla="val 14950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                                                                FY3-E, F, G, R (MERSI 3)</a:t>
            </a:r>
          </a:p>
        </p:txBody>
      </p:sp>
      <p:sp>
        <p:nvSpPr>
          <p:cNvPr id="183" name="AutoShape 128"/>
          <p:cNvSpPr>
            <a:spLocks noChangeArrowheads="1"/>
          </p:cNvSpPr>
          <p:nvPr/>
        </p:nvSpPr>
        <p:spPr bwMode="auto">
          <a:xfrm>
            <a:off x="4172604" y="3669559"/>
            <a:ext cx="2953759" cy="165956"/>
          </a:xfrm>
          <a:prstGeom prst="homePlate">
            <a:avLst>
              <a:gd name="adj" fmla="val 4762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FY-3D (MERSI 2)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2" name="AutoShape 132"/>
          <p:cNvSpPr>
            <a:spLocks noChangeArrowheads="1"/>
          </p:cNvSpPr>
          <p:nvPr/>
        </p:nvSpPr>
        <p:spPr bwMode="auto">
          <a:xfrm>
            <a:off x="1142999" y="2475474"/>
            <a:ext cx="4221723" cy="152526"/>
          </a:xfrm>
          <a:prstGeom prst="homePlate">
            <a:avLst>
              <a:gd name="adj" fmla="val 5647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METOP-B (AVHRR/3, IASI) (am orbit)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73" name="Text Box 137"/>
          <p:cNvSpPr txBox="1">
            <a:spLocks noChangeArrowheads="1"/>
          </p:cNvSpPr>
          <p:nvPr/>
        </p:nvSpPr>
        <p:spPr bwMode="auto">
          <a:xfrm>
            <a:off x="2414491" y="5251446"/>
            <a:ext cx="6718926" cy="33855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  <a:latin typeface="Arial Unicode MS" charset="0"/>
                <a:ea typeface="ＭＳ Ｐゴシック" charset="0"/>
              </a:rPr>
              <a:t> Passive Microwave, Polar &amp; non sun-synchronous Orbiting</a:t>
            </a:r>
            <a:endParaRPr lang="en-US" sz="1600" dirty="0">
              <a:solidFill>
                <a:srgbClr val="FFFFFF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228600" y="1219200"/>
            <a:ext cx="8915400" cy="10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cap="flat">
            <a:solidFill>
              <a:schemeClr val="tx2">
                <a:lumMod val="40000"/>
                <a:lumOff val="6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1" name="Text Box 149"/>
          <p:cNvSpPr txBox="1">
            <a:spLocks noChangeArrowheads="1"/>
          </p:cNvSpPr>
          <p:nvPr/>
        </p:nvSpPr>
        <p:spPr bwMode="auto">
          <a:xfrm>
            <a:off x="228600" y="1752600"/>
            <a:ext cx="259080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Arial Unicode MS" charset="0"/>
                <a:ea typeface="ＭＳ Ｐゴシック" charset="0"/>
              </a:rPr>
              <a:t>Dual view capability</a:t>
            </a:r>
            <a:endParaRPr lang="en-US" sz="1600" dirty="0">
              <a:solidFill>
                <a:schemeClr val="bg1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95288" y="6200775"/>
            <a:ext cx="563562" cy="3810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2295526" y="6200775"/>
            <a:ext cx="563563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546601" y="6200775"/>
            <a:ext cx="563563" cy="381000"/>
          </a:xfrm>
          <a:prstGeom prst="rect">
            <a:avLst/>
          </a:prstGeom>
          <a:solidFill>
            <a:srgbClr val="FF75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958850" y="6200777"/>
            <a:ext cx="1125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nb-NO" sz="200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In orbit</a:t>
            </a:r>
            <a:endParaRPr lang="en-GB" sz="200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000376" y="6200777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nb-NO" sz="2000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Approved</a:t>
            </a:r>
            <a:endParaRPr lang="en-GB" sz="2000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249863" y="6200777"/>
            <a:ext cx="3578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nb-NO" sz="2000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Planned/Pending approval</a:t>
            </a:r>
            <a:endParaRPr lang="en-GB" sz="2000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19076" y="657227"/>
            <a:ext cx="8556625" cy="5472113"/>
            <a:chOff x="183" y="391"/>
            <a:chExt cx="5840" cy="3447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83" y="391"/>
              <a:ext cx="5832" cy="333"/>
              <a:chOff x="183" y="391"/>
              <a:chExt cx="5832" cy="333"/>
            </a:xfrm>
          </p:grpSpPr>
          <p:sp>
            <p:nvSpPr>
              <p:cNvPr id="91147" name="Rectangle 11"/>
              <p:cNvSpPr>
                <a:spLocks noChangeArrowheads="1"/>
              </p:cNvSpPr>
              <p:nvPr/>
            </p:nvSpPr>
            <p:spPr bwMode="auto">
              <a:xfrm>
                <a:off x="183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48" name="Rectangle 12"/>
              <p:cNvSpPr>
                <a:spLocks noChangeArrowheads="1"/>
              </p:cNvSpPr>
              <p:nvPr/>
            </p:nvSpPr>
            <p:spPr bwMode="auto">
              <a:xfrm>
                <a:off x="570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49" name="Rectangle 13"/>
              <p:cNvSpPr>
                <a:spLocks noChangeArrowheads="1"/>
              </p:cNvSpPr>
              <p:nvPr/>
            </p:nvSpPr>
            <p:spPr bwMode="auto">
              <a:xfrm>
                <a:off x="960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0" name="Rectangle 14"/>
              <p:cNvSpPr>
                <a:spLocks noChangeArrowheads="1"/>
              </p:cNvSpPr>
              <p:nvPr/>
            </p:nvSpPr>
            <p:spPr bwMode="auto">
              <a:xfrm>
                <a:off x="1347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1" name="Rectangle 15"/>
              <p:cNvSpPr>
                <a:spLocks noChangeArrowheads="1"/>
              </p:cNvSpPr>
              <p:nvPr/>
            </p:nvSpPr>
            <p:spPr bwMode="auto">
              <a:xfrm>
                <a:off x="1740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2" name="Rectangle 16"/>
              <p:cNvSpPr>
                <a:spLocks noChangeArrowheads="1"/>
              </p:cNvSpPr>
              <p:nvPr/>
            </p:nvSpPr>
            <p:spPr bwMode="auto">
              <a:xfrm>
                <a:off x="2127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3" name="Rectangle 17"/>
              <p:cNvSpPr>
                <a:spLocks noChangeArrowheads="1"/>
              </p:cNvSpPr>
              <p:nvPr/>
            </p:nvSpPr>
            <p:spPr bwMode="auto">
              <a:xfrm>
                <a:off x="2517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4" name="Rectangle 18"/>
              <p:cNvSpPr>
                <a:spLocks noChangeArrowheads="1"/>
              </p:cNvSpPr>
              <p:nvPr/>
            </p:nvSpPr>
            <p:spPr bwMode="auto">
              <a:xfrm>
                <a:off x="2904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5" name="Rectangle 19"/>
              <p:cNvSpPr>
                <a:spLocks noChangeArrowheads="1"/>
              </p:cNvSpPr>
              <p:nvPr/>
            </p:nvSpPr>
            <p:spPr bwMode="auto">
              <a:xfrm>
                <a:off x="3291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6" name="Rectangle 20"/>
              <p:cNvSpPr>
                <a:spLocks noChangeArrowheads="1"/>
              </p:cNvSpPr>
              <p:nvPr/>
            </p:nvSpPr>
            <p:spPr bwMode="auto">
              <a:xfrm>
                <a:off x="3678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7" name="Rectangle 21"/>
              <p:cNvSpPr>
                <a:spLocks noChangeArrowheads="1"/>
              </p:cNvSpPr>
              <p:nvPr/>
            </p:nvSpPr>
            <p:spPr bwMode="auto">
              <a:xfrm>
                <a:off x="4068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8" name="Rectangle 22"/>
              <p:cNvSpPr>
                <a:spLocks noChangeArrowheads="1"/>
              </p:cNvSpPr>
              <p:nvPr/>
            </p:nvSpPr>
            <p:spPr bwMode="auto">
              <a:xfrm>
                <a:off x="4455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59" name="Rectangle 23"/>
              <p:cNvSpPr>
                <a:spLocks noChangeArrowheads="1"/>
              </p:cNvSpPr>
              <p:nvPr/>
            </p:nvSpPr>
            <p:spPr bwMode="auto">
              <a:xfrm>
                <a:off x="4844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60" name="Rectangle 24"/>
              <p:cNvSpPr>
                <a:spLocks noChangeArrowheads="1"/>
              </p:cNvSpPr>
              <p:nvPr/>
            </p:nvSpPr>
            <p:spPr bwMode="auto">
              <a:xfrm>
                <a:off x="5235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61" name="Rectangle 25"/>
              <p:cNvSpPr>
                <a:spLocks noChangeArrowheads="1"/>
              </p:cNvSpPr>
              <p:nvPr/>
            </p:nvSpPr>
            <p:spPr bwMode="auto">
              <a:xfrm>
                <a:off x="5625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184" y="391"/>
              <a:ext cx="5839" cy="3447"/>
              <a:chOff x="184" y="391"/>
              <a:chExt cx="5839" cy="3447"/>
            </a:xfrm>
          </p:grpSpPr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184" y="727"/>
                <a:ext cx="5839" cy="3111"/>
                <a:chOff x="-2" y="-2"/>
                <a:chExt cx="5519" cy="2776"/>
              </a:xfrm>
            </p:grpSpPr>
            <p:grpSp>
              <p:nvGrpSpPr>
                <p:cNvPr id="7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515" cy="2772"/>
                  <a:chOff x="0" y="0"/>
                  <a:chExt cx="5515" cy="2772"/>
                </a:xfrm>
              </p:grpSpPr>
              <p:grpSp>
                <p:nvGrpSpPr>
                  <p:cNvPr id="8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367" cy="2772"/>
                    <a:chOff x="0" y="0"/>
                    <a:chExt cx="367" cy="2772"/>
                  </a:xfrm>
                </p:grpSpPr>
                <p:sp>
                  <p:nvSpPr>
                    <p:cNvPr id="91166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67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67" y="0"/>
                    <a:ext cx="368" cy="2772"/>
                    <a:chOff x="367" y="0"/>
                    <a:chExt cx="368" cy="2772"/>
                  </a:xfrm>
                </p:grpSpPr>
                <p:sp>
                  <p:nvSpPr>
                    <p:cNvPr id="91169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70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0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35" y="0"/>
                    <a:ext cx="368" cy="2772"/>
                    <a:chOff x="735" y="0"/>
                    <a:chExt cx="368" cy="2772"/>
                  </a:xfrm>
                </p:grpSpPr>
                <p:sp>
                  <p:nvSpPr>
                    <p:cNvPr id="91172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8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73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5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103" y="0"/>
                    <a:ext cx="367" cy="2772"/>
                    <a:chOff x="1103" y="0"/>
                    <a:chExt cx="367" cy="2772"/>
                  </a:xfrm>
                </p:grpSpPr>
                <p:sp>
                  <p:nvSpPr>
                    <p:cNvPr id="91175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6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76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3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2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470" y="0"/>
                    <a:ext cx="368" cy="2772"/>
                    <a:chOff x="1470" y="0"/>
                    <a:chExt cx="368" cy="2772"/>
                  </a:xfrm>
                </p:grpSpPr>
                <p:sp>
                  <p:nvSpPr>
                    <p:cNvPr id="91178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3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79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0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3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838" y="0"/>
                    <a:ext cx="368" cy="2772"/>
                    <a:chOff x="1838" y="0"/>
                    <a:chExt cx="368" cy="2772"/>
                  </a:xfrm>
                </p:grpSpPr>
                <p:sp>
                  <p:nvSpPr>
                    <p:cNvPr id="91181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1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82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8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4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206" y="0"/>
                    <a:ext cx="367" cy="2772"/>
                    <a:chOff x="2206" y="0"/>
                    <a:chExt cx="367" cy="2772"/>
                  </a:xfrm>
                </p:grpSpPr>
                <p:sp>
                  <p:nvSpPr>
                    <p:cNvPr id="91184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85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6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5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573" y="0"/>
                    <a:ext cx="368" cy="2772"/>
                    <a:chOff x="2573" y="0"/>
                    <a:chExt cx="368" cy="2772"/>
                  </a:xfrm>
                </p:grpSpPr>
                <p:sp>
                  <p:nvSpPr>
                    <p:cNvPr id="91187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6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88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6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941" y="0"/>
                    <a:ext cx="368" cy="2772"/>
                    <a:chOff x="2941" y="0"/>
                    <a:chExt cx="368" cy="2772"/>
                  </a:xfrm>
                </p:grpSpPr>
                <p:sp>
                  <p:nvSpPr>
                    <p:cNvPr id="91190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4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91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7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09" y="0"/>
                    <a:ext cx="367" cy="2772"/>
                    <a:chOff x="3309" y="0"/>
                    <a:chExt cx="367" cy="2772"/>
                  </a:xfrm>
                </p:grpSpPr>
                <p:sp>
                  <p:nvSpPr>
                    <p:cNvPr id="91193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2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94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8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3676" y="0"/>
                    <a:ext cx="368" cy="2772"/>
                    <a:chOff x="3676" y="0"/>
                    <a:chExt cx="368" cy="2772"/>
                  </a:xfrm>
                </p:grpSpPr>
                <p:sp>
                  <p:nvSpPr>
                    <p:cNvPr id="91196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19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197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9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44" y="0"/>
                    <a:ext cx="368" cy="2772"/>
                    <a:chOff x="4044" y="0"/>
                    <a:chExt cx="368" cy="2772"/>
                  </a:xfrm>
                </p:grpSpPr>
                <p:sp>
                  <p:nvSpPr>
                    <p:cNvPr id="9119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7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0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4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0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4412" y="0"/>
                    <a:ext cx="367" cy="2772"/>
                    <a:chOff x="4412" y="0"/>
                    <a:chExt cx="367" cy="2772"/>
                  </a:xfrm>
                </p:grpSpPr>
                <p:sp>
                  <p:nvSpPr>
                    <p:cNvPr id="91202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5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03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2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1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779" y="0"/>
                    <a:ext cx="368" cy="2772"/>
                    <a:chOff x="4779" y="0"/>
                    <a:chExt cx="368" cy="2772"/>
                  </a:xfrm>
                </p:grpSpPr>
                <p:sp>
                  <p:nvSpPr>
                    <p:cNvPr id="91205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22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06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9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2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5147" y="0"/>
                    <a:ext cx="368" cy="2772"/>
                    <a:chOff x="5147" y="0"/>
                    <a:chExt cx="368" cy="2772"/>
                  </a:xfrm>
                </p:grpSpPr>
                <p:sp>
                  <p:nvSpPr>
                    <p:cNvPr id="91208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9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09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</p:grpSp>
            <p:sp>
              <p:nvSpPr>
                <p:cNvPr id="91210" name="Rectangle 74"/>
                <p:cNvSpPr>
                  <a:spLocks noChangeArrowheads="1"/>
                </p:cNvSpPr>
                <p:nvPr/>
              </p:nvSpPr>
              <p:spPr bwMode="auto">
                <a:xfrm>
                  <a:off x="-2" y="-2"/>
                  <a:ext cx="5519" cy="2776"/>
                </a:xfrm>
                <a:prstGeom prst="rect">
                  <a:avLst/>
                </a:prstGeom>
                <a:noFill/>
                <a:ln w="793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b="1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3" name="Group 75"/>
              <p:cNvGrpSpPr>
                <a:grpSpLocks/>
              </p:cNvGrpSpPr>
              <p:nvPr/>
            </p:nvGrpSpPr>
            <p:grpSpPr bwMode="auto">
              <a:xfrm>
                <a:off x="184" y="391"/>
                <a:ext cx="5839" cy="343"/>
                <a:chOff x="-2" y="-2"/>
                <a:chExt cx="5519" cy="2776"/>
              </a:xfrm>
            </p:grpSpPr>
            <p:grpSp>
              <p:nvGrpSpPr>
                <p:cNvPr id="24" name="Group 7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515" cy="2772"/>
                  <a:chOff x="0" y="0"/>
                  <a:chExt cx="5515" cy="2772"/>
                </a:xfrm>
              </p:grpSpPr>
              <p:grpSp>
                <p:nvGrpSpPr>
                  <p:cNvPr id="2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367" cy="2772"/>
                    <a:chOff x="0" y="0"/>
                    <a:chExt cx="367" cy="2772"/>
                  </a:xfrm>
                </p:grpSpPr>
                <p:sp>
                  <p:nvSpPr>
                    <p:cNvPr id="91214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99FFCC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11</a:t>
                      </a:r>
                    </a:p>
                  </p:txBody>
                </p:sp>
                <p:sp>
                  <p:nvSpPr>
                    <p:cNvPr id="91215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67" y="0"/>
                    <a:ext cx="368" cy="2772"/>
                    <a:chOff x="367" y="0"/>
                    <a:chExt cx="368" cy="2772"/>
                  </a:xfrm>
                </p:grpSpPr>
                <p:sp>
                  <p:nvSpPr>
                    <p:cNvPr id="91217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12</a:t>
                      </a:r>
                      <a:endParaRPr lang="en-GB" sz="1600" b="1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18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35" y="0"/>
                    <a:ext cx="368" cy="2772"/>
                    <a:chOff x="735" y="0"/>
                    <a:chExt cx="368" cy="2772"/>
                  </a:xfrm>
                </p:grpSpPr>
                <p:sp>
                  <p:nvSpPr>
                    <p:cNvPr id="91220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8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13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21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5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103" y="0"/>
                    <a:ext cx="367" cy="2772"/>
                    <a:chOff x="1103" y="0"/>
                    <a:chExt cx="367" cy="2772"/>
                  </a:xfrm>
                </p:grpSpPr>
                <p:sp>
                  <p:nvSpPr>
                    <p:cNvPr id="91223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6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0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  <a:cs typeface="Arial Unicode MS" charset="0"/>
                      </a:endParaRP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14</a:t>
                      </a:r>
                      <a:endParaRPr lang="en-GB" sz="1600" b="1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24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3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470" y="0"/>
                    <a:ext cx="368" cy="2772"/>
                    <a:chOff x="1470" y="0"/>
                    <a:chExt cx="368" cy="2772"/>
                  </a:xfrm>
                </p:grpSpPr>
                <p:sp>
                  <p:nvSpPr>
                    <p:cNvPr id="91226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3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0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  <a:cs typeface="Arial Unicode MS" charset="0"/>
                      </a:endParaRP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15</a:t>
                      </a:r>
                      <a:endParaRPr lang="en-GB" sz="1600" b="1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1227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0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30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1838" y="0"/>
                    <a:ext cx="368" cy="2772"/>
                    <a:chOff x="1838" y="0"/>
                    <a:chExt cx="368" cy="2772"/>
                  </a:xfrm>
                </p:grpSpPr>
                <p:sp>
                  <p:nvSpPr>
                    <p:cNvPr id="91229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1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16</a:t>
                      </a:r>
                    </a:p>
                  </p:txBody>
                </p:sp>
                <p:sp>
                  <p:nvSpPr>
                    <p:cNvPr id="91230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8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3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206" y="0"/>
                    <a:ext cx="367" cy="2772"/>
                    <a:chOff x="2206" y="0"/>
                    <a:chExt cx="367" cy="2772"/>
                  </a:xfrm>
                </p:grpSpPr>
                <p:sp>
                  <p:nvSpPr>
                    <p:cNvPr id="91232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17</a:t>
                      </a:r>
                    </a:p>
                  </p:txBody>
                </p:sp>
                <p:sp>
                  <p:nvSpPr>
                    <p:cNvPr id="91233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6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6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573" y="0"/>
                    <a:ext cx="368" cy="2772"/>
                    <a:chOff x="2573" y="0"/>
                    <a:chExt cx="368" cy="2772"/>
                  </a:xfrm>
                </p:grpSpPr>
                <p:sp>
                  <p:nvSpPr>
                    <p:cNvPr id="91235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6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18</a:t>
                      </a:r>
                    </a:p>
                  </p:txBody>
                </p:sp>
                <p:sp>
                  <p:nvSpPr>
                    <p:cNvPr id="91236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7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2941" y="0"/>
                    <a:ext cx="368" cy="2772"/>
                    <a:chOff x="2941" y="0"/>
                    <a:chExt cx="368" cy="2772"/>
                  </a:xfrm>
                </p:grpSpPr>
                <p:sp>
                  <p:nvSpPr>
                    <p:cNvPr id="91238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4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19</a:t>
                      </a:r>
                    </a:p>
                  </p:txBody>
                </p:sp>
                <p:sp>
                  <p:nvSpPr>
                    <p:cNvPr id="91239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7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3309" y="0"/>
                    <a:ext cx="367" cy="2772"/>
                    <a:chOff x="3309" y="0"/>
                    <a:chExt cx="367" cy="2772"/>
                  </a:xfrm>
                </p:grpSpPr>
                <p:sp>
                  <p:nvSpPr>
                    <p:cNvPr id="91241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2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20</a:t>
                      </a:r>
                    </a:p>
                  </p:txBody>
                </p:sp>
                <p:sp>
                  <p:nvSpPr>
                    <p:cNvPr id="91242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7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3676" y="0"/>
                    <a:ext cx="368" cy="2772"/>
                    <a:chOff x="3676" y="0"/>
                    <a:chExt cx="368" cy="2772"/>
                  </a:xfrm>
                </p:grpSpPr>
                <p:sp>
                  <p:nvSpPr>
                    <p:cNvPr id="91244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19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21</a:t>
                      </a:r>
                    </a:p>
                  </p:txBody>
                </p:sp>
                <p:sp>
                  <p:nvSpPr>
                    <p:cNvPr id="91245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80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4044" y="0"/>
                    <a:ext cx="368" cy="2772"/>
                    <a:chOff x="4044" y="0"/>
                    <a:chExt cx="368" cy="2772"/>
                  </a:xfrm>
                </p:grpSpPr>
                <p:sp>
                  <p:nvSpPr>
                    <p:cNvPr id="91247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7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22</a:t>
                      </a:r>
                    </a:p>
                  </p:txBody>
                </p:sp>
                <p:sp>
                  <p:nvSpPr>
                    <p:cNvPr id="91248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4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83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4412" y="0"/>
                    <a:ext cx="367" cy="2772"/>
                    <a:chOff x="4412" y="0"/>
                    <a:chExt cx="367" cy="2772"/>
                  </a:xfrm>
                </p:grpSpPr>
                <p:sp>
                  <p:nvSpPr>
                    <p:cNvPr id="91250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5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23</a:t>
                      </a:r>
                    </a:p>
                  </p:txBody>
                </p:sp>
                <p:sp>
                  <p:nvSpPr>
                    <p:cNvPr id="91251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2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86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4779" y="0"/>
                    <a:ext cx="368" cy="2772"/>
                    <a:chOff x="4779" y="0"/>
                    <a:chExt cx="368" cy="2772"/>
                  </a:xfrm>
                </p:grpSpPr>
                <p:sp>
                  <p:nvSpPr>
                    <p:cNvPr id="91253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22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24</a:t>
                      </a:r>
                    </a:p>
                  </p:txBody>
                </p:sp>
                <p:sp>
                  <p:nvSpPr>
                    <p:cNvPr id="91254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9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89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5147" y="0"/>
                    <a:ext cx="368" cy="2772"/>
                    <a:chOff x="5147" y="0"/>
                    <a:chExt cx="368" cy="2772"/>
                  </a:xfrm>
                </p:grpSpPr>
                <p:sp>
                  <p:nvSpPr>
                    <p:cNvPr id="91256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9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25</a:t>
                      </a:r>
                    </a:p>
                  </p:txBody>
                </p:sp>
                <p:sp>
                  <p:nvSpPr>
                    <p:cNvPr id="91257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</p:grpSp>
            <p:sp>
              <p:nvSpPr>
                <p:cNvPr id="91258" name="Rectangle 122"/>
                <p:cNvSpPr>
                  <a:spLocks noChangeArrowheads="1"/>
                </p:cNvSpPr>
                <p:nvPr/>
              </p:nvSpPr>
              <p:spPr bwMode="auto">
                <a:xfrm>
                  <a:off x="-2" y="-2"/>
                  <a:ext cx="5519" cy="2776"/>
                </a:xfrm>
                <a:prstGeom prst="rect">
                  <a:avLst/>
                </a:prstGeom>
                <a:noFill/>
                <a:ln w="793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b="1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</p:grpSp>
      <p:sp>
        <p:nvSpPr>
          <p:cNvPr id="91259" name="Rectangle 123"/>
          <p:cNvSpPr>
            <a:spLocks noChangeArrowheads="1"/>
          </p:cNvSpPr>
          <p:nvPr/>
        </p:nvSpPr>
        <p:spPr bwMode="auto">
          <a:xfrm>
            <a:off x="219076" y="1304925"/>
            <a:ext cx="265113" cy="1620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1260" name="Text Box 124"/>
          <p:cNvSpPr txBox="1">
            <a:spLocks noChangeArrowheads="1"/>
          </p:cNvSpPr>
          <p:nvPr/>
        </p:nvSpPr>
        <p:spPr bwMode="auto">
          <a:xfrm>
            <a:off x="360577" y="1268415"/>
            <a:ext cx="12362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ERS-2 ATSR-2</a:t>
            </a:r>
            <a:endParaRPr lang="en-US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61" name="AutoShape 125"/>
          <p:cNvSpPr>
            <a:spLocks noChangeArrowheads="1"/>
          </p:cNvSpPr>
          <p:nvPr/>
        </p:nvSpPr>
        <p:spPr bwMode="auto">
          <a:xfrm>
            <a:off x="219076" y="1476000"/>
            <a:ext cx="752525" cy="162000"/>
          </a:xfrm>
          <a:prstGeom prst="homePlate">
            <a:avLst>
              <a:gd name="adj" fmla="val 40395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64" name="AutoShape 128"/>
          <p:cNvSpPr>
            <a:spLocks noChangeArrowheads="1"/>
          </p:cNvSpPr>
          <p:nvPr/>
        </p:nvSpPr>
        <p:spPr bwMode="auto">
          <a:xfrm>
            <a:off x="225472" y="2318803"/>
            <a:ext cx="4559657" cy="153366"/>
          </a:xfrm>
          <a:prstGeom prst="homePlate">
            <a:avLst>
              <a:gd name="adj" fmla="val 4762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POES AVHRR/3  (pm orbit)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65" name="AutoShape 129"/>
          <p:cNvSpPr>
            <a:spLocks noChangeArrowheads="1"/>
          </p:cNvSpPr>
          <p:nvPr/>
        </p:nvSpPr>
        <p:spPr bwMode="auto">
          <a:xfrm>
            <a:off x="228600" y="2971800"/>
            <a:ext cx="5114925" cy="152400"/>
          </a:xfrm>
          <a:prstGeom prst="homePlate">
            <a:avLst>
              <a:gd name="adj" fmla="val 181015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AQUA  &amp; TERRA (MODIS) 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68" name="AutoShape 132"/>
          <p:cNvSpPr>
            <a:spLocks noChangeArrowheads="1"/>
          </p:cNvSpPr>
          <p:nvPr/>
        </p:nvSpPr>
        <p:spPr bwMode="auto">
          <a:xfrm>
            <a:off x="216000" y="2466000"/>
            <a:ext cx="1063625" cy="162000"/>
          </a:xfrm>
          <a:prstGeom prst="homePlate">
            <a:avLst>
              <a:gd name="adj" fmla="val 5647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METOP-A 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69" name="AutoShape 133"/>
          <p:cNvSpPr>
            <a:spLocks noChangeArrowheads="1"/>
          </p:cNvSpPr>
          <p:nvPr/>
        </p:nvSpPr>
        <p:spPr bwMode="auto">
          <a:xfrm>
            <a:off x="685799" y="3127758"/>
            <a:ext cx="4664115" cy="158442"/>
          </a:xfrm>
          <a:prstGeom prst="homePlate">
            <a:avLst>
              <a:gd name="adj" fmla="val 94876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S-NPP (VIIRS)</a:t>
            </a:r>
          </a:p>
        </p:txBody>
      </p:sp>
      <p:sp>
        <p:nvSpPr>
          <p:cNvPr id="91271" name="AutoShape 135"/>
          <p:cNvSpPr>
            <a:spLocks noChangeArrowheads="1"/>
          </p:cNvSpPr>
          <p:nvPr/>
        </p:nvSpPr>
        <p:spPr bwMode="auto">
          <a:xfrm>
            <a:off x="6490716" y="3443924"/>
            <a:ext cx="2642701" cy="156075"/>
          </a:xfrm>
          <a:prstGeom prst="homePlate">
            <a:avLst>
              <a:gd name="adj" fmla="val 15187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JPSS-2 (VIIRS)</a:t>
            </a:r>
          </a:p>
        </p:txBody>
      </p:sp>
      <p:sp>
        <p:nvSpPr>
          <p:cNvPr id="91275" name="AutoShape 139"/>
          <p:cNvSpPr>
            <a:spLocks noChangeArrowheads="1"/>
          </p:cNvSpPr>
          <p:nvPr/>
        </p:nvSpPr>
        <p:spPr bwMode="auto">
          <a:xfrm>
            <a:off x="216897" y="5300378"/>
            <a:ext cx="2485402" cy="135107"/>
          </a:xfrm>
          <a:prstGeom prst="homePlate">
            <a:avLst>
              <a:gd name="adj" fmla="val 174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TRMM </a:t>
            </a:r>
            <a:r>
              <a:rPr lang="en-US" altLang="ja-JP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(TMI)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82" name="AutoShape 146"/>
          <p:cNvSpPr>
            <a:spLocks noChangeArrowheads="1"/>
          </p:cNvSpPr>
          <p:nvPr/>
        </p:nvSpPr>
        <p:spPr bwMode="auto">
          <a:xfrm>
            <a:off x="6517463" y="4144012"/>
            <a:ext cx="2636026" cy="139988"/>
          </a:xfrm>
          <a:prstGeom prst="homePlate">
            <a:avLst>
              <a:gd name="adj" fmla="val 65075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METEOR-M N2-2, 6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84" name="Line 148"/>
          <p:cNvSpPr>
            <a:spLocks noChangeShapeType="1"/>
          </p:cNvSpPr>
          <p:nvPr/>
        </p:nvSpPr>
        <p:spPr bwMode="auto">
          <a:xfrm>
            <a:off x="223640" y="4778325"/>
            <a:ext cx="8870068" cy="792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1285" name="Text Box 149"/>
          <p:cNvSpPr txBox="1">
            <a:spLocks noChangeArrowheads="1"/>
          </p:cNvSpPr>
          <p:nvPr/>
        </p:nvSpPr>
        <p:spPr bwMode="auto">
          <a:xfrm>
            <a:off x="6417509" y="1189090"/>
            <a:ext cx="2715908" cy="33855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FFFFFF"/>
                </a:solidFill>
                <a:latin typeface="Arial Unicode MS" charset="0"/>
                <a:ea typeface="ＭＳ Ｐゴシック" charset="0"/>
              </a:rPr>
              <a:t> Optical (TIR) Polar Orbiting</a:t>
            </a:r>
            <a:endParaRPr lang="en-US" sz="1600" dirty="0">
              <a:solidFill>
                <a:srgbClr val="FFFFFF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87" name="Rectangle 151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5316537" cy="615950"/>
          </a:xfrm>
          <a:noFill/>
          <a:ln/>
        </p:spPr>
        <p:txBody>
          <a:bodyPr/>
          <a:lstStyle/>
          <a:p>
            <a:r>
              <a:rPr lang="en-GB" sz="2000" dirty="0"/>
              <a:t>Sea Surface Temperature (Polar orbiting)</a:t>
            </a:r>
          </a:p>
        </p:txBody>
      </p:sp>
      <p:sp>
        <p:nvSpPr>
          <p:cNvPr id="91288" name="AutoShape 152"/>
          <p:cNvSpPr>
            <a:spLocks noChangeArrowheads="1"/>
          </p:cNvSpPr>
          <p:nvPr/>
        </p:nvSpPr>
        <p:spPr bwMode="auto">
          <a:xfrm>
            <a:off x="5149281" y="4449992"/>
            <a:ext cx="2486068" cy="155286"/>
          </a:xfrm>
          <a:prstGeom prst="homePlate">
            <a:avLst>
              <a:gd name="adj" fmla="val 886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OCEANSAT-3 (SSTM)</a:t>
            </a:r>
          </a:p>
        </p:txBody>
      </p:sp>
      <p:sp>
        <p:nvSpPr>
          <p:cNvPr id="91292" name="AutoShape 156"/>
          <p:cNvSpPr>
            <a:spLocks noChangeArrowheads="1"/>
          </p:cNvSpPr>
          <p:nvPr/>
        </p:nvSpPr>
        <p:spPr bwMode="auto">
          <a:xfrm>
            <a:off x="573337" y="4524723"/>
            <a:ext cx="2257425" cy="162000"/>
          </a:xfrm>
          <a:prstGeom prst="homePlate">
            <a:avLst>
              <a:gd name="adj" fmla="val 8867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Aquarius SAC/D (NIRST)</a:t>
            </a:r>
          </a:p>
        </p:txBody>
      </p:sp>
      <p:sp>
        <p:nvSpPr>
          <p:cNvPr id="2" name="Rectangle 1"/>
          <p:cNvSpPr/>
          <p:nvPr/>
        </p:nvSpPr>
        <p:spPr>
          <a:xfrm>
            <a:off x="359532" y="1448780"/>
            <a:ext cx="13260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1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ENVISAT AATSR</a:t>
            </a:r>
            <a:endParaRPr lang="en-GB" sz="11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74" name="AutoShape 138"/>
          <p:cNvSpPr>
            <a:spLocks noChangeArrowheads="1"/>
          </p:cNvSpPr>
          <p:nvPr/>
        </p:nvSpPr>
        <p:spPr bwMode="auto">
          <a:xfrm>
            <a:off x="216000" y="5093289"/>
            <a:ext cx="695324" cy="162000"/>
          </a:xfrm>
          <a:prstGeom prst="homePlate">
            <a:avLst>
              <a:gd name="adj" fmla="val 15554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AMSRE 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3" name="AutoShape 136"/>
          <p:cNvSpPr>
            <a:spLocks noChangeArrowheads="1"/>
          </p:cNvSpPr>
          <p:nvPr/>
        </p:nvSpPr>
        <p:spPr bwMode="auto">
          <a:xfrm>
            <a:off x="2304000" y="3965800"/>
            <a:ext cx="3061612" cy="158599"/>
          </a:xfrm>
          <a:prstGeom prst="homePlate">
            <a:avLst>
              <a:gd name="adj" fmla="val 3586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METEOR-M N2 MSU-MR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72" name="AutoShape 136"/>
          <p:cNvSpPr>
            <a:spLocks noChangeArrowheads="1"/>
          </p:cNvSpPr>
          <p:nvPr/>
        </p:nvSpPr>
        <p:spPr bwMode="auto">
          <a:xfrm>
            <a:off x="220064" y="3958816"/>
            <a:ext cx="2227263" cy="162000"/>
          </a:xfrm>
          <a:prstGeom prst="homePlate">
            <a:avLst>
              <a:gd name="adj" fmla="val 3586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METEOR-M N1 MSU-MR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8" name="AutoShape 126"/>
          <p:cNvSpPr>
            <a:spLocks noChangeArrowheads="1"/>
          </p:cNvSpPr>
          <p:nvPr/>
        </p:nvSpPr>
        <p:spPr bwMode="auto">
          <a:xfrm>
            <a:off x="6914127" y="2784529"/>
            <a:ext cx="2219290" cy="187270"/>
          </a:xfrm>
          <a:prstGeom prst="homePlate">
            <a:avLst>
              <a:gd name="adj" fmla="val 8847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       Metop-SG A (METimage, IASI-NG)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5" name="AutoShape 128"/>
          <p:cNvSpPr>
            <a:spLocks noChangeArrowheads="1"/>
          </p:cNvSpPr>
          <p:nvPr/>
        </p:nvSpPr>
        <p:spPr bwMode="auto">
          <a:xfrm>
            <a:off x="3219951" y="1670152"/>
            <a:ext cx="3837005" cy="167723"/>
          </a:xfrm>
          <a:prstGeom prst="homePlate">
            <a:avLst>
              <a:gd name="adj" fmla="val 4762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Sentinel-3A SLSTR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71" name="AutoShape 134"/>
          <p:cNvSpPr>
            <a:spLocks noChangeArrowheads="1"/>
          </p:cNvSpPr>
          <p:nvPr/>
        </p:nvSpPr>
        <p:spPr bwMode="auto">
          <a:xfrm>
            <a:off x="6478306" y="1997475"/>
            <a:ext cx="2675185" cy="160487"/>
          </a:xfrm>
          <a:prstGeom prst="homePlate">
            <a:avLst>
              <a:gd name="adj" fmla="val 15187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Sentinel-3C/D SLSTR</a:t>
            </a:r>
          </a:p>
        </p:txBody>
      </p:sp>
      <p:sp>
        <p:nvSpPr>
          <p:cNvPr id="174" name="AutoShape 152"/>
          <p:cNvSpPr>
            <a:spLocks noChangeArrowheads="1"/>
          </p:cNvSpPr>
          <p:nvPr/>
        </p:nvSpPr>
        <p:spPr bwMode="auto">
          <a:xfrm>
            <a:off x="6576302" y="4911827"/>
            <a:ext cx="2567698" cy="147712"/>
          </a:xfrm>
          <a:prstGeom prst="homePlate">
            <a:avLst>
              <a:gd name="adj" fmla="val 8867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HY-2D, E, F</a:t>
            </a:r>
          </a:p>
        </p:txBody>
      </p:sp>
      <p:sp>
        <p:nvSpPr>
          <p:cNvPr id="173" name="AutoShape 143"/>
          <p:cNvSpPr>
            <a:spLocks noChangeArrowheads="1"/>
          </p:cNvSpPr>
          <p:nvPr/>
        </p:nvSpPr>
        <p:spPr bwMode="auto">
          <a:xfrm>
            <a:off x="3928252" y="4911631"/>
            <a:ext cx="3148798" cy="154343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HY-2B, C</a:t>
            </a:r>
          </a:p>
        </p:txBody>
      </p:sp>
      <p:sp>
        <p:nvSpPr>
          <p:cNvPr id="175" name="AutoShape 156"/>
          <p:cNvSpPr>
            <a:spLocks noChangeArrowheads="1"/>
          </p:cNvSpPr>
          <p:nvPr/>
        </p:nvSpPr>
        <p:spPr bwMode="auto">
          <a:xfrm>
            <a:off x="4084961" y="5100783"/>
            <a:ext cx="2313457" cy="146743"/>
          </a:xfrm>
          <a:prstGeom prst="homePlate">
            <a:avLst>
              <a:gd name="adj" fmla="val 88670"/>
            </a:avLst>
          </a:prstGeom>
          <a:pattFill prst="pct90">
            <a:fgClr>
              <a:srgbClr val="96FFA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nn-NO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6" name="AutoShape 156"/>
          <p:cNvSpPr>
            <a:spLocks noChangeArrowheads="1"/>
          </p:cNvSpPr>
          <p:nvPr/>
        </p:nvSpPr>
        <p:spPr bwMode="auto">
          <a:xfrm>
            <a:off x="2071600" y="5097563"/>
            <a:ext cx="2195978" cy="150000"/>
          </a:xfrm>
          <a:prstGeom prst="homePlate">
            <a:avLst>
              <a:gd name="adj" fmla="val 8867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GPM-Core (GMI)</a:t>
            </a:r>
          </a:p>
        </p:txBody>
      </p:sp>
      <p:sp>
        <p:nvSpPr>
          <p:cNvPr id="176" name="AutoShape 156"/>
          <p:cNvSpPr>
            <a:spLocks noChangeArrowheads="1"/>
          </p:cNvSpPr>
          <p:nvPr/>
        </p:nvSpPr>
        <p:spPr bwMode="auto">
          <a:xfrm>
            <a:off x="5318215" y="5550082"/>
            <a:ext cx="2313457" cy="165129"/>
          </a:xfrm>
          <a:prstGeom prst="homePlate">
            <a:avLst>
              <a:gd name="adj" fmla="val 88670"/>
            </a:avLst>
          </a:prstGeom>
          <a:pattFill prst="pct90">
            <a:fgClr>
              <a:srgbClr val="96FFA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nn-NO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1276" name="AutoShape 140"/>
          <p:cNvSpPr>
            <a:spLocks noChangeArrowheads="1"/>
          </p:cNvSpPr>
          <p:nvPr/>
        </p:nvSpPr>
        <p:spPr bwMode="auto">
          <a:xfrm>
            <a:off x="1079612" y="5549046"/>
            <a:ext cx="5055032" cy="166166"/>
          </a:xfrm>
          <a:prstGeom prst="homePlate">
            <a:avLst>
              <a:gd name="adj" fmla="val 86336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GCOM-W (AMSR-2)</a:t>
            </a:r>
          </a:p>
        </p:txBody>
      </p:sp>
      <p:sp>
        <p:nvSpPr>
          <p:cNvPr id="157" name="AutoShape 143"/>
          <p:cNvSpPr>
            <a:spLocks noChangeArrowheads="1"/>
          </p:cNvSpPr>
          <p:nvPr/>
        </p:nvSpPr>
        <p:spPr bwMode="auto">
          <a:xfrm>
            <a:off x="225471" y="4911826"/>
            <a:ext cx="4130630" cy="154147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HY-2A</a:t>
            </a:r>
          </a:p>
        </p:txBody>
      </p:sp>
      <p:sp>
        <p:nvSpPr>
          <p:cNvPr id="180" name="AutoShape 139"/>
          <p:cNvSpPr>
            <a:spLocks noChangeArrowheads="1"/>
          </p:cNvSpPr>
          <p:nvPr/>
        </p:nvSpPr>
        <p:spPr bwMode="auto">
          <a:xfrm>
            <a:off x="2936457" y="5722373"/>
            <a:ext cx="2786472" cy="181451"/>
          </a:xfrm>
          <a:prstGeom prst="homePlate">
            <a:avLst>
              <a:gd name="adj" fmla="val 174291"/>
            </a:avLst>
          </a:prstGeom>
          <a:pattFill prst="pct90">
            <a:fgClr>
              <a:srgbClr val="99FF9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                                    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0" name="AutoShape 139"/>
          <p:cNvSpPr>
            <a:spLocks noChangeArrowheads="1"/>
          </p:cNvSpPr>
          <p:nvPr/>
        </p:nvSpPr>
        <p:spPr bwMode="auto">
          <a:xfrm>
            <a:off x="228074" y="5722373"/>
            <a:ext cx="4243361" cy="176689"/>
          </a:xfrm>
          <a:prstGeom prst="homePlate">
            <a:avLst>
              <a:gd name="adj" fmla="val 174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Coriolis (WindSat)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77" name="AutoShape 152"/>
          <p:cNvSpPr>
            <a:spLocks noChangeArrowheads="1"/>
          </p:cNvSpPr>
          <p:nvPr/>
        </p:nvSpPr>
        <p:spPr bwMode="auto">
          <a:xfrm>
            <a:off x="6751200" y="5759669"/>
            <a:ext cx="2268000" cy="146199"/>
          </a:xfrm>
          <a:prstGeom prst="homePlate">
            <a:avLst>
              <a:gd name="adj" fmla="val 8867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AMSR-2 follow-on</a:t>
            </a:r>
          </a:p>
        </p:txBody>
      </p:sp>
      <p:sp>
        <p:nvSpPr>
          <p:cNvPr id="185" name="AutoShape 143"/>
          <p:cNvSpPr>
            <a:spLocks noChangeArrowheads="1"/>
          </p:cNvSpPr>
          <p:nvPr/>
        </p:nvSpPr>
        <p:spPr bwMode="auto">
          <a:xfrm>
            <a:off x="223640" y="3499015"/>
            <a:ext cx="2846036" cy="161592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FY-3A (VIRR)</a:t>
            </a:r>
          </a:p>
        </p:txBody>
      </p:sp>
      <p:sp>
        <p:nvSpPr>
          <p:cNvPr id="91279" name="AutoShape 143"/>
          <p:cNvSpPr>
            <a:spLocks noChangeArrowheads="1"/>
          </p:cNvSpPr>
          <p:nvPr/>
        </p:nvSpPr>
        <p:spPr bwMode="auto">
          <a:xfrm>
            <a:off x="219074" y="3666599"/>
            <a:ext cx="4560393" cy="172473"/>
          </a:xfrm>
          <a:prstGeom prst="homePlate">
            <a:avLst>
              <a:gd name="adj" fmla="val 142530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n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FY-B, C (VIRR)</a:t>
            </a:r>
          </a:p>
        </p:txBody>
      </p:sp>
      <p:sp>
        <p:nvSpPr>
          <p:cNvPr id="178" name="AutoShape 128"/>
          <p:cNvSpPr>
            <a:spLocks noChangeArrowheads="1"/>
          </p:cNvSpPr>
          <p:nvPr/>
        </p:nvSpPr>
        <p:spPr bwMode="auto">
          <a:xfrm>
            <a:off x="4428702" y="1836141"/>
            <a:ext cx="3830615" cy="161333"/>
          </a:xfrm>
          <a:prstGeom prst="homePlate">
            <a:avLst>
              <a:gd name="adj" fmla="val 4762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Sentinel-3B SLSTR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79" name="AutoShape 128"/>
          <p:cNvSpPr>
            <a:spLocks noChangeArrowheads="1"/>
          </p:cNvSpPr>
          <p:nvPr/>
        </p:nvSpPr>
        <p:spPr bwMode="auto">
          <a:xfrm>
            <a:off x="4559004" y="2629149"/>
            <a:ext cx="3638403" cy="150743"/>
          </a:xfrm>
          <a:prstGeom prst="homePlate">
            <a:avLst>
              <a:gd name="adj" fmla="val 4762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METOP-C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>
            <a:off x="5110164" y="1201347"/>
            <a:ext cx="0" cy="4946576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2" name="AutoShape 128"/>
          <p:cNvSpPr>
            <a:spLocks noChangeArrowheads="1"/>
          </p:cNvSpPr>
          <p:nvPr/>
        </p:nvSpPr>
        <p:spPr bwMode="auto">
          <a:xfrm>
            <a:off x="4127755" y="3281926"/>
            <a:ext cx="4071297" cy="158575"/>
          </a:xfrm>
          <a:prstGeom prst="homePlate">
            <a:avLst>
              <a:gd name="adj" fmla="val 47628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NOAA-20 (VIIRS)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1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utoShape 144"/>
          <p:cNvSpPr>
            <a:spLocks noChangeArrowheads="1"/>
          </p:cNvSpPr>
          <p:nvPr/>
        </p:nvSpPr>
        <p:spPr bwMode="auto">
          <a:xfrm>
            <a:off x="5004905" y="5946601"/>
            <a:ext cx="3829556" cy="158731"/>
          </a:xfrm>
          <a:prstGeom prst="homePlate">
            <a:avLst>
              <a:gd name="adj" fmla="val 3546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GISAT (India)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395288" y="6200775"/>
            <a:ext cx="563562" cy="3810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295526" y="6200775"/>
            <a:ext cx="563563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546601" y="6200775"/>
            <a:ext cx="563563" cy="381000"/>
          </a:xfrm>
          <a:prstGeom prst="rect">
            <a:avLst/>
          </a:prstGeom>
          <a:solidFill>
            <a:srgbClr val="FF75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958850" y="6200777"/>
            <a:ext cx="1125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nb-NO" sz="200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In orbit</a:t>
            </a:r>
            <a:endParaRPr lang="en-GB" sz="200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000376" y="6200777"/>
            <a:ext cx="1427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nb-NO" sz="200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Approved</a:t>
            </a:r>
            <a:endParaRPr lang="en-GB" sz="200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249863" y="6200777"/>
            <a:ext cx="3578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nb-NO" sz="200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Planned/Pending approval</a:t>
            </a:r>
            <a:endParaRPr lang="en-GB" sz="200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838200"/>
            <a:ext cx="8775701" cy="5291140"/>
            <a:chOff x="183" y="391"/>
            <a:chExt cx="5840" cy="344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83" y="391"/>
              <a:ext cx="5832" cy="333"/>
              <a:chOff x="183" y="391"/>
              <a:chExt cx="5832" cy="333"/>
            </a:xfrm>
          </p:grpSpPr>
          <p:sp>
            <p:nvSpPr>
              <p:cNvPr id="93195" name="Rectangle 11"/>
              <p:cNvSpPr>
                <a:spLocks noChangeArrowheads="1"/>
              </p:cNvSpPr>
              <p:nvPr/>
            </p:nvSpPr>
            <p:spPr bwMode="auto">
              <a:xfrm>
                <a:off x="183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196" name="Rectangle 12"/>
              <p:cNvSpPr>
                <a:spLocks noChangeArrowheads="1"/>
              </p:cNvSpPr>
              <p:nvPr/>
            </p:nvSpPr>
            <p:spPr bwMode="auto">
              <a:xfrm>
                <a:off x="570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197" name="Rectangle 13"/>
              <p:cNvSpPr>
                <a:spLocks noChangeArrowheads="1"/>
              </p:cNvSpPr>
              <p:nvPr/>
            </p:nvSpPr>
            <p:spPr bwMode="auto">
              <a:xfrm>
                <a:off x="960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198" name="Rectangle 14"/>
              <p:cNvSpPr>
                <a:spLocks noChangeArrowheads="1"/>
              </p:cNvSpPr>
              <p:nvPr/>
            </p:nvSpPr>
            <p:spPr bwMode="auto">
              <a:xfrm>
                <a:off x="1347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199" name="Rectangle 15"/>
              <p:cNvSpPr>
                <a:spLocks noChangeArrowheads="1"/>
              </p:cNvSpPr>
              <p:nvPr/>
            </p:nvSpPr>
            <p:spPr bwMode="auto">
              <a:xfrm>
                <a:off x="1740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0" name="Rectangle 16"/>
              <p:cNvSpPr>
                <a:spLocks noChangeArrowheads="1"/>
              </p:cNvSpPr>
              <p:nvPr/>
            </p:nvSpPr>
            <p:spPr bwMode="auto">
              <a:xfrm>
                <a:off x="2127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1" name="Rectangle 17"/>
              <p:cNvSpPr>
                <a:spLocks noChangeArrowheads="1"/>
              </p:cNvSpPr>
              <p:nvPr/>
            </p:nvSpPr>
            <p:spPr bwMode="auto">
              <a:xfrm>
                <a:off x="2517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2" name="Rectangle 18"/>
              <p:cNvSpPr>
                <a:spLocks noChangeArrowheads="1"/>
              </p:cNvSpPr>
              <p:nvPr/>
            </p:nvSpPr>
            <p:spPr bwMode="auto">
              <a:xfrm>
                <a:off x="2904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3" name="Rectangle 19"/>
              <p:cNvSpPr>
                <a:spLocks noChangeArrowheads="1"/>
              </p:cNvSpPr>
              <p:nvPr/>
            </p:nvSpPr>
            <p:spPr bwMode="auto">
              <a:xfrm>
                <a:off x="3291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4" name="Rectangle 20"/>
              <p:cNvSpPr>
                <a:spLocks noChangeArrowheads="1"/>
              </p:cNvSpPr>
              <p:nvPr/>
            </p:nvSpPr>
            <p:spPr bwMode="auto">
              <a:xfrm>
                <a:off x="3678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5" name="Rectangle 21"/>
              <p:cNvSpPr>
                <a:spLocks noChangeArrowheads="1"/>
              </p:cNvSpPr>
              <p:nvPr/>
            </p:nvSpPr>
            <p:spPr bwMode="auto">
              <a:xfrm>
                <a:off x="4068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6" name="Rectangle 22"/>
              <p:cNvSpPr>
                <a:spLocks noChangeArrowheads="1"/>
              </p:cNvSpPr>
              <p:nvPr/>
            </p:nvSpPr>
            <p:spPr bwMode="auto">
              <a:xfrm>
                <a:off x="4455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7" name="Rectangle 23"/>
              <p:cNvSpPr>
                <a:spLocks noChangeArrowheads="1"/>
              </p:cNvSpPr>
              <p:nvPr/>
            </p:nvSpPr>
            <p:spPr bwMode="auto">
              <a:xfrm>
                <a:off x="4844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8" name="Rectangle 24"/>
              <p:cNvSpPr>
                <a:spLocks noChangeArrowheads="1"/>
              </p:cNvSpPr>
              <p:nvPr/>
            </p:nvSpPr>
            <p:spPr bwMode="auto">
              <a:xfrm>
                <a:off x="5235" y="391"/>
                <a:ext cx="390" cy="333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09" name="Rectangle 25"/>
              <p:cNvSpPr>
                <a:spLocks noChangeArrowheads="1"/>
              </p:cNvSpPr>
              <p:nvPr/>
            </p:nvSpPr>
            <p:spPr bwMode="auto">
              <a:xfrm>
                <a:off x="5625" y="391"/>
                <a:ext cx="390" cy="333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184" y="391"/>
              <a:ext cx="5839" cy="3447"/>
              <a:chOff x="184" y="391"/>
              <a:chExt cx="5839" cy="3447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84" y="727"/>
                <a:ext cx="5839" cy="3111"/>
                <a:chOff x="-2" y="-2"/>
                <a:chExt cx="5519" cy="2776"/>
              </a:xfrm>
            </p:grpSpPr>
            <p:grpSp>
              <p:nvGrpSpPr>
                <p:cNvPr id="6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515" cy="2772"/>
                  <a:chOff x="0" y="0"/>
                  <a:chExt cx="5515" cy="2772"/>
                </a:xfrm>
              </p:grpSpPr>
              <p:grpSp>
                <p:nvGrpSpPr>
                  <p:cNvPr id="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367" cy="2772"/>
                    <a:chOff x="0" y="0"/>
                    <a:chExt cx="367" cy="2772"/>
                  </a:xfrm>
                </p:grpSpPr>
                <p:sp>
                  <p:nvSpPr>
                    <p:cNvPr id="93214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15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8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67" y="0"/>
                    <a:ext cx="368" cy="2772"/>
                    <a:chOff x="367" y="0"/>
                    <a:chExt cx="368" cy="2772"/>
                  </a:xfrm>
                </p:grpSpPr>
                <p:sp>
                  <p:nvSpPr>
                    <p:cNvPr id="93217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18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735" y="0"/>
                    <a:ext cx="368" cy="2772"/>
                    <a:chOff x="735" y="0"/>
                    <a:chExt cx="368" cy="2772"/>
                  </a:xfrm>
                </p:grpSpPr>
                <p:sp>
                  <p:nvSpPr>
                    <p:cNvPr id="93220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8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21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5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0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103" y="0"/>
                    <a:ext cx="367" cy="2772"/>
                    <a:chOff x="1103" y="0"/>
                    <a:chExt cx="367" cy="2772"/>
                  </a:xfrm>
                </p:grpSpPr>
                <p:sp>
                  <p:nvSpPr>
                    <p:cNvPr id="93223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6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2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3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1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470" y="0"/>
                    <a:ext cx="368" cy="2772"/>
                    <a:chOff x="1470" y="0"/>
                    <a:chExt cx="368" cy="2772"/>
                  </a:xfrm>
                </p:grpSpPr>
                <p:sp>
                  <p:nvSpPr>
                    <p:cNvPr id="93226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3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27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0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2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838" y="0"/>
                    <a:ext cx="368" cy="2772"/>
                    <a:chOff x="1838" y="0"/>
                    <a:chExt cx="368" cy="2772"/>
                  </a:xfrm>
                </p:grpSpPr>
                <p:sp>
                  <p:nvSpPr>
                    <p:cNvPr id="93229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1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30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8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3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206" y="0"/>
                    <a:ext cx="367" cy="2772"/>
                    <a:chOff x="2206" y="0"/>
                    <a:chExt cx="367" cy="2772"/>
                  </a:xfrm>
                </p:grpSpPr>
                <p:sp>
                  <p:nvSpPr>
                    <p:cNvPr id="93232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33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6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4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573" y="0"/>
                    <a:ext cx="368" cy="2772"/>
                    <a:chOff x="2573" y="0"/>
                    <a:chExt cx="368" cy="2772"/>
                  </a:xfrm>
                </p:grpSpPr>
                <p:sp>
                  <p:nvSpPr>
                    <p:cNvPr id="93235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6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36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941" y="0"/>
                    <a:ext cx="368" cy="2772"/>
                    <a:chOff x="2941" y="0"/>
                    <a:chExt cx="368" cy="2772"/>
                  </a:xfrm>
                </p:grpSpPr>
                <p:sp>
                  <p:nvSpPr>
                    <p:cNvPr id="93238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4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39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6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09" y="0"/>
                    <a:ext cx="367" cy="2772"/>
                    <a:chOff x="3309" y="0"/>
                    <a:chExt cx="367" cy="2772"/>
                  </a:xfrm>
                </p:grpSpPr>
                <p:sp>
                  <p:nvSpPr>
                    <p:cNvPr id="93241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2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42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7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3676" y="0"/>
                    <a:ext cx="368" cy="2772"/>
                    <a:chOff x="3676" y="0"/>
                    <a:chExt cx="368" cy="2772"/>
                  </a:xfrm>
                </p:grpSpPr>
                <p:sp>
                  <p:nvSpPr>
                    <p:cNvPr id="93244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19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45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44" y="0"/>
                    <a:ext cx="368" cy="2772"/>
                    <a:chOff x="4044" y="0"/>
                    <a:chExt cx="368" cy="2772"/>
                  </a:xfrm>
                </p:grpSpPr>
                <p:sp>
                  <p:nvSpPr>
                    <p:cNvPr id="93247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7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48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4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19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4412" y="0"/>
                    <a:ext cx="367" cy="2772"/>
                    <a:chOff x="4412" y="0"/>
                    <a:chExt cx="367" cy="2772"/>
                  </a:xfrm>
                </p:grpSpPr>
                <p:sp>
                  <p:nvSpPr>
                    <p:cNvPr id="93250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5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51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2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779" y="0"/>
                    <a:ext cx="368" cy="2772"/>
                    <a:chOff x="4779" y="0"/>
                    <a:chExt cx="368" cy="2772"/>
                  </a:xfrm>
                </p:grpSpPr>
                <p:sp>
                  <p:nvSpPr>
                    <p:cNvPr id="93253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22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54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9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5147" y="0"/>
                    <a:ext cx="368" cy="2772"/>
                    <a:chOff x="5147" y="0"/>
                    <a:chExt cx="368" cy="2772"/>
                  </a:xfrm>
                </p:grpSpPr>
                <p:sp>
                  <p:nvSpPr>
                    <p:cNvPr id="93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9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 dirty="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57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</p:grpSp>
            <p:sp>
              <p:nvSpPr>
                <p:cNvPr id="93258" name="Rectangle 74"/>
                <p:cNvSpPr>
                  <a:spLocks noChangeArrowheads="1"/>
                </p:cNvSpPr>
                <p:nvPr/>
              </p:nvSpPr>
              <p:spPr bwMode="auto">
                <a:xfrm>
                  <a:off x="-2" y="-2"/>
                  <a:ext cx="5519" cy="2776"/>
                </a:xfrm>
                <a:prstGeom prst="rect">
                  <a:avLst/>
                </a:prstGeom>
                <a:noFill/>
                <a:ln w="793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b="1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2" name="Group 75"/>
              <p:cNvGrpSpPr>
                <a:grpSpLocks/>
              </p:cNvGrpSpPr>
              <p:nvPr/>
            </p:nvGrpSpPr>
            <p:grpSpPr bwMode="auto">
              <a:xfrm>
                <a:off x="184" y="391"/>
                <a:ext cx="5839" cy="343"/>
                <a:chOff x="-2" y="-2"/>
                <a:chExt cx="5519" cy="2776"/>
              </a:xfrm>
            </p:grpSpPr>
            <p:grpSp>
              <p:nvGrpSpPr>
                <p:cNvPr id="23" name="Group 7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515" cy="2772"/>
                  <a:chOff x="0" y="0"/>
                  <a:chExt cx="5515" cy="2772"/>
                </a:xfrm>
              </p:grpSpPr>
              <p:grpSp>
                <p:nvGrpSpPr>
                  <p:cNvPr id="24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367" cy="2772"/>
                    <a:chOff x="0" y="0"/>
                    <a:chExt cx="367" cy="2772"/>
                  </a:xfrm>
                </p:grpSpPr>
                <p:sp>
                  <p:nvSpPr>
                    <p:cNvPr id="93262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99FFCC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11</a:t>
                      </a:r>
                    </a:p>
                  </p:txBody>
                </p:sp>
                <p:sp>
                  <p:nvSpPr>
                    <p:cNvPr id="93263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5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67" y="0"/>
                    <a:ext cx="368" cy="2772"/>
                    <a:chOff x="367" y="0"/>
                    <a:chExt cx="368" cy="2772"/>
                  </a:xfrm>
                </p:grpSpPr>
                <p:sp>
                  <p:nvSpPr>
                    <p:cNvPr id="93265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12</a:t>
                      </a:r>
                      <a:endParaRPr lang="en-GB" sz="1600" b="1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66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6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35" y="0"/>
                    <a:ext cx="368" cy="2772"/>
                    <a:chOff x="735" y="0"/>
                    <a:chExt cx="368" cy="2772"/>
                  </a:xfrm>
                </p:grpSpPr>
                <p:sp>
                  <p:nvSpPr>
                    <p:cNvPr id="93268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8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13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24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69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5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7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103" y="0"/>
                    <a:ext cx="367" cy="2772"/>
                    <a:chOff x="1103" y="0"/>
                    <a:chExt cx="367" cy="2772"/>
                  </a:xfrm>
                </p:grpSpPr>
                <p:sp>
                  <p:nvSpPr>
                    <p:cNvPr id="93271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6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0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  <a:cs typeface="Arial Unicode MS" charset="0"/>
                      </a:endParaRP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14</a:t>
                      </a:r>
                      <a:endParaRPr lang="en-GB" sz="1600" b="1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72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3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8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470" y="0"/>
                    <a:ext cx="368" cy="2772"/>
                    <a:chOff x="1470" y="0"/>
                    <a:chExt cx="368" cy="2772"/>
                  </a:xfrm>
                </p:grpSpPr>
                <p:sp>
                  <p:nvSpPr>
                    <p:cNvPr id="93274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3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GB" sz="1000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  <a:cs typeface="Arial Unicode MS" charset="0"/>
                      </a:endParaRPr>
                    </a:p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15</a:t>
                      </a:r>
                      <a:endParaRPr lang="en-GB" sz="1600" b="1">
                        <a:solidFill>
                          <a:srgbClr val="000000"/>
                        </a:solidFill>
                        <a:latin typeface="Arial Unicode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93275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0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29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1838" y="0"/>
                    <a:ext cx="368" cy="2772"/>
                    <a:chOff x="1838" y="0"/>
                    <a:chExt cx="368" cy="2772"/>
                  </a:xfrm>
                </p:grpSpPr>
                <p:sp>
                  <p:nvSpPr>
                    <p:cNvPr id="93277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1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16</a:t>
                      </a:r>
                    </a:p>
                  </p:txBody>
                </p:sp>
                <p:sp>
                  <p:nvSpPr>
                    <p:cNvPr id="93278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8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30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206" y="0"/>
                    <a:ext cx="367" cy="2772"/>
                    <a:chOff x="2206" y="0"/>
                    <a:chExt cx="367" cy="2772"/>
                  </a:xfrm>
                </p:grpSpPr>
                <p:sp>
                  <p:nvSpPr>
                    <p:cNvPr id="93280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17</a:t>
                      </a:r>
                    </a:p>
                  </p:txBody>
                </p:sp>
                <p:sp>
                  <p:nvSpPr>
                    <p:cNvPr id="93281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6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31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2573" y="0"/>
                    <a:ext cx="368" cy="2772"/>
                    <a:chOff x="2573" y="0"/>
                    <a:chExt cx="368" cy="2772"/>
                  </a:xfrm>
                </p:grpSpPr>
                <p:sp>
                  <p:nvSpPr>
                    <p:cNvPr id="93283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6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18</a:t>
                      </a:r>
                    </a:p>
                  </p:txBody>
                </p:sp>
                <p:sp>
                  <p:nvSpPr>
                    <p:cNvPr id="93284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3184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2941" y="0"/>
                    <a:ext cx="368" cy="2772"/>
                    <a:chOff x="2941" y="0"/>
                    <a:chExt cx="368" cy="2772"/>
                  </a:xfrm>
                </p:grpSpPr>
                <p:sp>
                  <p:nvSpPr>
                    <p:cNvPr id="93286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4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19</a:t>
                      </a:r>
                    </a:p>
                  </p:txBody>
                </p:sp>
                <p:sp>
                  <p:nvSpPr>
                    <p:cNvPr id="93287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3185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3309" y="0"/>
                    <a:ext cx="367" cy="2772"/>
                    <a:chOff x="3309" y="0"/>
                    <a:chExt cx="367" cy="2772"/>
                  </a:xfrm>
                </p:grpSpPr>
                <p:sp>
                  <p:nvSpPr>
                    <p:cNvPr id="93289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2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20</a:t>
                      </a:r>
                    </a:p>
                  </p:txBody>
                </p:sp>
                <p:sp>
                  <p:nvSpPr>
                    <p:cNvPr id="93290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3192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3676" y="0"/>
                    <a:ext cx="368" cy="2772"/>
                    <a:chOff x="3676" y="0"/>
                    <a:chExt cx="368" cy="2772"/>
                  </a:xfrm>
                </p:grpSpPr>
                <p:sp>
                  <p:nvSpPr>
                    <p:cNvPr id="93292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19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21</a:t>
                      </a:r>
                    </a:p>
                  </p:txBody>
                </p:sp>
                <p:sp>
                  <p:nvSpPr>
                    <p:cNvPr id="93293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3193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4044" y="0"/>
                    <a:ext cx="368" cy="2772"/>
                    <a:chOff x="4044" y="0"/>
                    <a:chExt cx="368" cy="2772"/>
                  </a:xfrm>
                </p:grpSpPr>
                <p:sp>
                  <p:nvSpPr>
                    <p:cNvPr id="93295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7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22</a:t>
                      </a:r>
                    </a:p>
                  </p:txBody>
                </p:sp>
                <p:sp>
                  <p:nvSpPr>
                    <p:cNvPr id="93296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44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3194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4412" y="0"/>
                    <a:ext cx="367" cy="2772"/>
                    <a:chOff x="4412" y="0"/>
                    <a:chExt cx="367" cy="2772"/>
                  </a:xfrm>
                </p:grpSpPr>
                <p:sp>
                  <p:nvSpPr>
                    <p:cNvPr id="93298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55" y="0"/>
                      <a:ext cx="281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23</a:t>
                      </a:r>
                    </a:p>
                  </p:txBody>
                </p:sp>
                <p:sp>
                  <p:nvSpPr>
                    <p:cNvPr id="93299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2" y="0"/>
                      <a:ext cx="367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3210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4779" y="0"/>
                    <a:ext cx="368" cy="2772"/>
                    <a:chOff x="4779" y="0"/>
                    <a:chExt cx="368" cy="2772"/>
                  </a:xfrm>
                </p:grpSpPr>
                <p:sp>
                  <p:nvSpPr>
                    <p:cNvPr id="93301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22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24</a:t>
                      </a:r>
                    </a:p>
                  </p:txBody>
                </p:sp>
                <p:sp>
                  <p:nvSpPr>
                    <p:cNvPr id="93302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79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3211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5147" y="0"/>
                    <a:ext cx="368" cy="2772"/>
                    <a:chOff x="5147" y="0"/>
                    <a:chExt cx="368" cy="2772"/>
                  </a:xfrm>
                </p:grpSpPr>
                <p:sp>
                  <p:nvSpPr>
                    <p:cNvPr id="93304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90" y="0"/>
                      <a:ext cx="282" cy="2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  <a:cs typeface="Arial Unicode MS" charset="0"/>
                        </a:rPr>
                        <a:t> </a:t>
                      </a:r>
                    </a:p>
                    <a:p>
                      <a:pPr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Arial Unicode MS" charset="0"/>
                          <a:ea typeface="ＭＳ Ｐゴシック" charset="0"/>
                        </a:rPr>
                        <a:t>25</a:t>
                      </a:r>
                    </a:p>
                  </p:txBody>
                </p:sp>
                <p:sp>
                  <p:nvSpPr>
                    <p:cNvPr id="93305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7" y="0"/>
                      <a:ext cx="368" cy="277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b="1">
                        <a:solidFill>
                          <a:srgbClr val="000000"/>
                        </a:solidFill>
                        <a:latin typeface="Arial" charset="0"/>
                        <a:ea typeface="ＭＳ Ｐゴシック" charset="0"/>
                      </a:endParaRPr>
                    </a:p>
                  </p:txBody>
                </p:sp>
              </p:grpSp>
            </p:grpSp>
            <p:sp>
              <p:nvSpPr>
                <p:cNvPr id="93306" name="Rectangle 122"/>
                <p:cNvSpPr>
                  <a:spLocks noChangeArrowheads="1"/>
                </p:cNvSpPr>
                <p:nvPr/>
              </p:nvSpPr>
              <p:spPr bwMode="auto">
                <a:xfrm>
                  <a:off x="-2" y="-2"/>
                  <a:ext cx="5519" cy="2776"/>
                </a:xfrm>
                <a:prstGeom prst="rect">
                  <a:avLst/>
                </a:prstGeom>
                <a:noFill/>
                <a:ln w="793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b="1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</p:grpSp>
      <p:sp>
        <p:nvSpPr>
          <p:cNvPr id="93310" name="Rectangle 126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638800" cy="615950"/>
          </a:xfrm>
          <a:noFill/>
          <a:ln/>
        </p:spPr>
        <p:txBody>
          <a:bodyPr/>
          <a:lstStyle/>
          <a:p>
            <a:r>
              <a:rPr lang="en-GB" sz="2000" dirty="0"/>
              <a:t>Sea Surface Temperature (Geostationary)</a:t>
            </a:r>
          </a:p>
        </p:txBody>
      </p:sp>
      <p:sp>
        <p:nvSpPr>
          <p:cNvPr id="93313" name="AutoShape 129"/>
          <p:cNvSpPr>
            <a:spLocks noChangeArrowheads="1"/>
          </p:cNvSpPr>
          <p:nvPr/>
        </p:nvSpPr>
        <p:spPr bwMode="auto">
          <a:xfrm>
            <a:off x="219075" y="2384709"/>
            <a:ext cx="4468812" cy="163840"/>
          </a:xfrm>
          <a:prstGeom prst="homePlate">
            <a:avLst>
              <a:gd name="adj" fmla="val 47883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GOES-13 (Imager) US-West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14" name="AutoShape 130"/>
          <p:cNvSpPr>
            <a:spLocks noChangeArrowheads="1"/>
          </p:cNvSpPr>
          <p:nvPr/>
        </p:nvSpPr>
        <p:spPr bwMode="auto">
          <a:xfrm>
            <a:off x="219075" y="2549865"/>
            <a:ext cx="4468812" cy="174893"/>
          </a:xfrm>
          <a:prstGeom prst="homePlate">
            <a:avLst>
              <a:gd name="adj" fmla="val 77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GOES-14(Imager) US-west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15" name="AutoShape 131"/>
          <p:cNvSpPr>
            <a:spLocks noChangeArrowheads="1"/>
          </p:cNvSpPr>
          <p:nvPr/>
        </p:nvSpPr>
        <p:spPr bwMode="auto">
          <a:xfrm>
            <a:off x="219075" y="2728200"/>
            <a:ext cx="5655038" cy="151800"/>
          </a:xfrm>
          <a:prstGeom prst="homePlate">
            <a:avLst>
              <a:gd name="adj" fmla="val 99814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GOES-15 (Imager) US-East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17" name="AutoShape 133"/>
          <p:cNvSpPr>
            <a:spLocks noChangeArrowheads="1"/>
          </p:cNvSpPr>
          <p:nvPr/>
        </p:nvSpPr>
        <p:spPr bwMode="auto">
          <a:xfrm>
            <a:off x="219077" y="3371999"/>
            <a:ext cx="2707688" cy="142801"/>
          </a:xfrm>
          <a:prstGeom prst="homePlate">
            <a:avLst>
              <a:gd name="adj" fmla="val 47883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MTSAT-1R (JAMI) Japan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18" name="AutoShape 134"/>
          <p:cNvSpPr>
            <a:spLocks noChangeArrowheads="1"/>
          </p:cNvSpPr>
          <p:nvPr/>
        </p:nvSpPr>
        <p:spPr bwMode="auto">
          <a:xfrm>
            <a:off x="227494" y="3511503"/>
            <a:ext cx="3429422" cy="172345"/>
          </a:xfrm>
          <a:prstGeom prst="homePlate">
            <a:avLst>
              <a:gd name="adj" fmla="val 6633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MTSAT-2 (IMAGER) Japan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21" name="AutoShape 137"/>
          <p:cNvSpPr>
            <a:spLocks noChangeArrowheads="1"/>
          </p:cNvSpPr>
          <p:nvPr/>
        </p:nvSpPr>
        <p:spPr bwMode="auto">
          <a:xfrm>
            <a:off x="6365540" y="2046799"/>
            <a:ext cx="2563245" cy="140803"/>
          </a:xfrm>
          <a:prstGeom prst="homePlate">
            <a:avLst>
              <a:gd name="adj" fmla="val 9984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MTG-I1 EU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22" name="AutoShape 138"/>
          <p:cNvSpPr>
            <a:spLocks noChangeArrowheads="1"/>
          </p:cNvSpPr>
          <p:nvPr/>
        </p:nvSpPr>
        <p:spPr bwMode="auto">
          <a:xfrm>
            <a:off x="8398583" y="2192080"/>
            <a:ext cx="716421" cy="168319"/>
          </a:xfrm>
          <a:prstGeom prst="homePlate">
            <a:avLst>
              <a:gd name="adj" fmla="val 10536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    MTG-I2 EU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25" name="AutoShape 141"/>
          <p:cNvSpPr>
            <a:spLocks noChangeArrowheads="1"/>
          </p:cNvSpPr>
          <p:nvPr/>
        </p:nvSpPr>
        <p:spPr bwMode="auto">
          <a:xfrm>
            <a:off x="228600" y="4562473"/>
            <a:ext cx="3293059" cy="171527"/>
          </a:xfrm>
          <a:prstGeom prst="homePlate">
            <a:avLst>
              <a:gd name="adj" fmla="val 251323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Elektro-L N1 (Russia)</a:t>
            </a:r>
            <a:endParaRPr lang="en-GB" sz="1200" b="1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26" name="AutoShape 142"/>
          <p:cNvSpPr>
            <a:spLocks noChangeArrowheads="1"/>
          </p:cNvSpPr>
          <p:nvPr/>
        </p:nvSpPr>
        <p:spPr bwMode="auto">
          <a:xfrm>
            <a:off x="219074" y="5272696"/>
            <a:ext cx="5046311" cy="147104"/>
          </a:xfrm>
          <a:prstGeom prst="homePlate">
            <a:avLst>
              <a:gd name="adj" fmla="val 77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COMS (Korea)</a:t>
            </a:r>
            <a:endParaRPr lang="en-GB" sz="1200" b="1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28" name="AutoShape 144"/>
          <p:cNvSpPr>
            <a:spLocks noChangeArrowheads="1"/>
          </p:cNvSpPr>
          <p:nvPr/>
        </p:nvSpPr>
        <p:spPr bwMode="auto">
          <a:xfrm>
            <a:off x="7004030" y="2371201"/>
            <a:ext cx="1911369" cy="162508"/>
          </a:xfrm>
          <a:prstGeom prst="homePlate">
            <a:avLst>
              <a:gd name="adj" fmla="val 3546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MTG-S1 EU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29" name="AutoShape 145"/>
          <p:cNvSpPr>
            <a:spLocks noChangeArrowheads="1"/>
          </p:cNvSpPr>
          <p:nvPr/>
        </p:nvSpPr>
        <p:spPr bwMode="auto">
          <a:xfrm>
            <a:off x="219074" y="5452661"/>
            <a:ext cx="1195388" cy="162000"/>
          </a:xfrm>
          <a:prstGeom prst="homePlate">
            <a:avLst>
              <a:gd name="adj" fmla="val 76002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Kaplana (India)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49" name="AutoShape 124"/>
          <p:cNvSpPr>
            <a:spLocks noChangeArrowheads="1"/>
          </p:cNvSpPr>
          <p:nvPr/>
        </p:nvSpPr>
        <p:spPr bwMode="auto">
          <a:xfrm>
            <a:off x="2667000" y="1701678"/>
            <a:ext cx="4945019" cy="168165"/>
          </a:xfrm>
          <a:prstGeom prst="homePlate">
            <a:avLst>
              <a:gd name="adj" fmla="val 3926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Meteosat-11 (SEVIRI) EU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50" name="AutoShape 124"/>
          <p:cNvSpPr>
            <a:spLocks noChangeArrowheads="1"/>
          </p:cNvSpPr>
          <p:nvPr/>
        </p:nvSpPr>
        <p:spPr bwMode="auto">
          <a:xfrm>
            <a:off x="914399" y="1522433"/>
            <a:ext cx="6688018" cy="176120"/>
          </a:xfrm>
          <a:prstGeom prst="homePlate">
            <a:avLst>
              <a:gd name="adj" fmla="val 3926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Meteosat-10 (SEVIRI) EU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51" name="AutoShape 134"/>
          <p:cNvSpPr>
            <a:spLocks noChangeArrowheads="1"/>
          </p:cNvSpPr>
          <p:nvPr/>
        </p:nvSpPr>
        <p:spPr bwMode="auto">
          <a:xfrm>
            <a:off x="2133600" y="3690743"/>
            <a:ext cx="6795186" cy="162000"/>
          </a:xfrm>
          <a:prstGeom prst="homePlate">
            <a:avLst>
              <a:gd name="adj" fmla="val 6633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Himawari-8 (AHI) Japan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54" name="AutoShape 142"/>
          <p:cNvSpPr>
            <a:spLocks noChangeArrowheads="1"/>
          </p:cNvSpPr>
          <p:nvPr/>
        </p:nvSpPr>
        <p:spPr bwMode="auto">
          <a:xfrm>
            <a:off x="1509016" y="5622601"/>
            <a:ext cx="4895485" cy="162000"/>
          </a:xfrm>
          <a:prstGeom prst="homePlate">
            <a:avLst>
              <a:gd name="adj" fmla="val 77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INSAT-3D (India)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57" name="AutoShape 124"/>
          <p:cNvSpPr>
            <a:spLocks noChangeArrowheads="1"/>
          </p:cNvSpPr>
          <p:nvPr/>
        </p:nvSpPr>
        <p:spPr bwMode="auto">
          <a:xfrm>
            <a:off x="3267064" y="1871519"/>
            <a:ext cx="2295536" cy="156883"/>
          </a:xfrm>
          <a:prstGeom prst="homePlate">
            <a:avLst>
              <a:gd name="adj" fmla="val 3926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Meteosat-8 (SEVIRI) IODC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0" name="AutoShape 131"/>
          <p:cNvSpPr>
            <a:spLocks noChangeArrowheads="1"/>
          </p:cNvSpPr>
          <p:nvPr/>
        </p:nvSpPr>
        <p:spPr bwMode="auto">
          <a:xfrm>
            <a:off x="3443457" y="2889847"/>
            <a:ext cx="5521157" cy="154596"/>
          </a:xfrm>
          <a:prstGeom prst="homePlate">
            <a:avLst>
              <a:gd name="adj" fmla="val 99814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GOES-16 (ABI) US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1" name="AutoShape 134"/>
          <p:cNvSpPr>
            <a:spLocks noChangeArrowheads="1"/>
          </p:cNvSpPr>
          <p:nvPr/>
        </p:nvSpPr>
        <p:spPr bwMode="auto">
          <a:xfrm>
            <a:off x="3443457" y="3864187"/>
            <a:ext cx="5521157" cy="159137"/>
          </a:xfrm>
          <a:prstGeom prst="homePlate">
            <a:avLst>
              <a:gd name="adj" fmla="val 6633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Himawari-9 (AHI) Japan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4" name="AutoShape 144"/>
          <p:cNvSpPr>
            <a:spLocks noChangeArrowheads="1"/>
          </p:cNvSpPr>
          <p:nvPr/>
        </p:nvSpPr>
        <p:spPr bwMode="auto">
          <a:xfrm>
            <a:off x="4670356" y="4245322"/>
            <a:ext cx="4222865" cy="157997"/>
          </a:xfrm>
          <a:prstGeom prst="homePlate">
            <a:avLst>
              <a:gd name="adj" fmla="val 3546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                                    FY-4 B, C (AGRI China)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3" name="AutoShape 133"/>
          <p:cNvSpPr>
            <a:spLocks noChangeArrowheads="1"/>
          </p:cNvSpPr>
          <p:nvPr/>
        </p:nvSpPr>
        <p:spPr bwMode="auto">
          <a:xfrm>
            <a:off x="3435686" y="4251608"/>
            <a:ext cx="3007442" cy="148865"/>
          </a:xfrm>
          <a:prstGeom prst="homePlate">
            <a:avLst>
              <a:gd name="adj" fmla="val 47883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FY-4A (AGRI China)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5" name="AutoShape 144"/>
          <p:cNvSpPr>
            <a:spLocks noChangeArrowheads="1"/>
          </p:cNvSpPr>
          <p:nvPr/>
        </p:nvSpPr>
        <p:spPr bwMode="auto">
          <a:xfrm>
            <a:off x="6615093" y="4737231"/>
            <a:ext cx="2290468" cy="158768"/>
          </a:xfrm>
          <a:prstGeom prst="homePlate">
            <a:avLst>
              <a:gd name="adj" fmla="val 3546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       Elektro-L N3, 5 (Russia)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55" name="AutoShape 141"/>
          <p:cNvSpPr>
            <a:spLocks noChangeArrowheads="1"/>
          </p:cNvSpPr>
          <p:nvPr/>
        </p:nvSpPr>
        <p:spPr bwMode="auto">
          <a:xfrm>
            <a:off x="2807937" y="4740672"/>
            <a:ext cx="4193434" cy="146917"/>
          </a:xfrm>
          <a:prstGeom prst="homePlate">
            <a:avLst>
              <a:gd name="adj" fmla="val 251323"/>
            </a:avLst>
          </a:prstGeom>
          <a:solidFill>
            <a:srgbClr val="96FF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Elektro-L N2 (Russia)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9" name="AutoShape 142"/>
          <p:cNvSpPr>
            <a:spLocks noChangeArrowheads="1"/>
          </p:cNvSpPr>
          <p:nvPr/>
        </p:nvSpPr>
        <p:spPr bwMode="auto">
          <a:xfrm>
            <a:off x="3434215" y="5784601"/>
            <a:ext cx="4826282" cy="162058"/>
          </a:xfrm>
          <a:prstGeom prst="homePlate">
            <a:avLst>
              <a:gd name="adj" fmla="val 77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INSAT-3DR (India)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70" name="AutoShape 144"/>
          <p:cNvSpPr>
            <a:spLocks noChangeArrowheads="1"/>
          </p:cNvSpPr>
          <p:nvPr/>
        </p:nvSpPr>
        <p:spPr bwMode="auto">
          <a:xfrm>
            <a:off x="6421159" y="6100465"/>
            <a:ext cx="2472062" cy="157225"/>
          </a:xfrm>
          <a:prstGeom prst="homePlate">
            <a:avLst>
              <a:gd name="adj" fmla="val 3546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INSAT-3DS (India)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30" name="AutoShape 146"/>
          <p:cNvSpPr>
            <a:spLocks noChangeArrowheads="1"/>
          </p:cNvSpPr>
          <p:nvPr/>
        </p:nvSpPr>
        <p:spPr bwMode="auto">
          <a:xfrm>
            <a:off x="219074" y="5622601"/>
            <a:ext cx="1428750" cy="162000"/>
          </a:xfrm>
          <a:prstGeom prst="homePlate">
            <a:avLst>
              <a:gd name="adj" fmla="val 90839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INSAT-3A (India)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59" name="AutoShape 138"/>
          <p:cNvSpPr>
            <a:spLocks noChangeArrowheads="1"/>
          </p:cNvSpPr>
          <p:nvPr/>
        </p:nvSpPr>
        <p:spPr bwMode="auto">
          <a:xfrm>
            <a:off x="5487724" y="1363550"/>
            <a:ext cx="2483846" cy="161172"/>
          </a:xfrm>
          <a:prstGeom prst="homePlate">
            <a:avLst>
              <a:gd name="adj" fmla="val 10536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Meteosat-9 (SEVIRI) IODC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08" name="AutoShape 124"/>
          <p:cNvSpPr>
            <a:spLocks noChangeArrowheads="1"/>
          </p:cNvSpPr>
          <p:nvPr/>
        </p:nvSpPr>
        <p:spPr bwMode="auto">
          <a:xfrm>
            <a:off x="253482" y="1358638"/>
            <a:ext cx="5309118" cy="164278"/>
          </a:xfrm>
          <a:prstGeom prst="homePlate">
            <a:avLst>
              <a:gd name="adj" fmla="val 3926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Meteosat-9 (SEVIRI) EU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6" name="AutoShape 131"/>
          <p:cNvSpPr>
            <a:spLocks noChangeArrowheads="1"/>
          </p:cNvSpPr>
          <p:nvPr/>
        </p:nvSpPr>
        <p:spPr bwMode="auto">
          <a:xfrm>
            <a:off x="4217420" y="3054096"/>
            <a:ext cx="4747194" cy="159765"/>
          </a:xfrm>
          <a:prstGeom prst="homePlate">
            <a:avLst>
              <a:gd name="adj" fmla="val 99814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GOES-17 (ABI) US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67" name="AutoShape 131"/>
          <p:cNvSpPr>
            <a:spLocks noChangeArrowheads="1"/>
          </p:cNvSpPr>
          <p:nvPr/>
        </p:nvSpPr>
        <p:spPr bwMode="auto">
          <a:xfrm>
            <a:off x="4427539" y="4095101"/>
            <a:ext cx="4549782" cy="147375"/>
          </a:xfrm>
          <a:prstGeom prst="homePlate">
            <a:avLst>
              <a:gd name="adj" fmla="val 99814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FY-2H (China)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93320" name="AutoShape 136"/>
          <p:cNvSpPr>
            <a:spLocks noChangeArrowheads="1"/>
          </p:cNvSpPr>
          <p:nvPr/>
        </p:nvSpPr>
        <p:spPr bwMode="auto">
          <a:xfrm>
            <a:off x="219074" y="4092565"/>
            <a:ext cx="4486524" cy="154131"/>
          </a:xfrm>
          <a:prstGeom prst="homePlate">
            <a:avLst>
              <a:gd name="adj" fmla="val 181679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FY-2 E, F, G (China)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sp>
        <p:nvSpPr>
          <p:cNvPr id="171" name="AutoShape 142"/>
          <p:cNvSpPr>
            <a:spLocks noChangeArrowheads="1"/>
          </p:cNvSpPr>
          <p:nvPr/>
        </p:nvSpPr>
        <p:spPr bwMode="auto">
          <a:xfrm>
            <a:off x="4605466" y="5426285"/>
            <a:ext cx="4352643" cy="140539"/>
          </a:xfrm>
          <a:prstGeom prst="homePlate">
            <a:avLst>
              <a:gd name="adj" fmla="val 77291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200" b="1" dirty="0">
                <a:solidFill>
                  <a:srgbClr val="000000"/>
                </a:solidFill>
                <a:latin typeface="Arial Unicode MS" charset="0"/>
                <a:ea typeface="ＭＳ Ｐゴシック" charset="0"/>
              </a:rPr>
              <a:t>GEO-KOMPSAT-2A (Korea)</a:t>
            </a:r>
            <a:endParaRPr lang="en-GB" sz="1200" b="1" dirty="0">
              <a:solidFill>
                <a:srgbClr val="000000"/>
              </a:solidFill>
              <a:latin typeface="Arial Unicode MS" charset="0"/>
              <a:ea typeface="ＭＳ Ｐゴシック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>
            <a:off x="4975750" y="1357400"/>
            <a:ext cx="0" cy="475429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4442200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9525">
          <a:solidFill>
            <a:schemeClr val="tx1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none" anchor="ctr"/>
      <a:lstStyle>
        <a:defPPr algn="ctr" defTabSz="914400" eaLnBrk="0" fontAlgn="base" hangingPunct="0">
          <a:spcBef>
            <a:spcPct val="0"/>
          </a:spcBef>
          <a:spcAft>
            <a:spcPct val="0"/>
          </a:spcAft>
          <a:defRPr sz="1200" b="1" dirty="0">
            <a:solidFill>
              <a:srgbClr val="000000"/>
            </a:solidFill>
            <a:latin typeface="Arial Unicode MS" charset="0"/>
            <a:ea typeface="ＭＳ Ｐゴシック" charset="0"/>
          </a:defRPr>
        </a:defPPr>
      </a:lst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10416</TotalTime>
  <Words>370</Words>
  <Application>Microsoft Macintosh PowerPoint</Application>
  <PresentationFormat>On-screen Show (4:3)</PresentationFormat>
  <Paragraphs>173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 Unicode MS</vt:lpstr>
      <vt:lpstr>ＭＳ Ｐゴシック</vt:lpstr>
      <vt:lpstr>Arial</vt:lpstr>
      <vt:lpstr>Arial Bold</vt:lpstr>
      <vt:lpstr>Avenir Roman</vt:lpstr>
      <vt:lpstr>Calibri</vt:lpstr>
      <vt:lpstr>Default</vt:lpstr>
      <vt:lpstr>Sea Surface Temperature (Polar orbiting)</vt:lpstr>
      <vt:lpstr>Sea Surface Temperature (Geostationary)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Holloway, Kim (LARC-D2)[Science Systems &amp; Applications, Inc.]</cp:lastModifiedBy>
  <cp:revision>130</cp:revision>
  <dcterms:modified xsi:type="dcterms:W3CDTF">2019-12-05T20:56:29Z</dcterms:modified>
</cp:coreProperties>
</file>